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
      <p:font typeface="Roboto Slab" pitchFamily="2"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0473"/>
  </p:normalViewPr>
  <p:slideViewPr>
    <p:cSldViewPr snapToGrid="0">
      <p:cViewPr varScale="1">
        <p:scale>
          <a:sx n="120" d="100"/>
          <a:sy n="120" d="100"/>
        </p:scale>
        <p:origin x="200" y="4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3ceaa0a2b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3ceaa0a2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3ceaa0a2b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3ceaa0a2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Rules:</a:t>
            </a:r>
            <a:endParaRPr dirty="0"/>
          </a:p>
          <a:p>
            <a:pPr marL="0" lvl="0" indent="0" algn="l" rtl="0">
              <a:spcBef>
                <a:spcPts val="0"/>
              </a:spcBef>
              <a:spcAft>
                <a:spcPts val="0"/>
              </a:spcAft>
              <a:buNone/>
            </a:pPr>
            <a:r>
              <a:rPr lang="en" dirty="0"/>
              <a:t>□ A person must be stored in the system with name, email address and cell number.</a:t>
            </a:r>
            <a:endParaRPr dirty="0"/>
          </a:p>
          <a:p>
            <a:pPr marL="0" lvl="0" indent="0" algn="l" rtl="0">
              <a:spcBef>
                <a:spcPts val="0"/>
              </a:spcBef>
              <a:spcAft>
                <a:spcPts val="0"/>
              </a:spcAft>
              <a:buNone/>
            </a:pPr>
            <a:r>
              <a:rPr lang="en" dirty="0"/>
              <a:t>    o A person can place many orders and leave many ratings.</a:t>
            </a:r>
            <a:endParaRPr dirty="0"/>
          </a:p>
          <a:p>
            <a:pPr marL="0" lvl="0" indent="0" algn="l" rtl="0">
              <a:spcBef>
                <a:spcPts val="0"/>
              </a:spcBef>
              <a:spcAft>
                <a:spcPts val="0"/>
              </a:spcAft>
              <a:buNone/>
            </a:pPr>
            <a:r>
              <a:rPr lang="en" dirty="0"/>
              <a:t>    o They can also be a student, faculty, staff, or any combination of the three.</a:t>
            </a:r>
            <a:endParaRPr dirty="0"/>
          </a:p>
          <a:p>
            <a:pPr marL="0" lvl="0" indent="0" algn="l" rtl="0">
              <a:spcBef>
                <a:spcPts val="0"/>
              </a:spcBef>
              <a:spcAft>
                <a:spcPts val="0"/>
              </a:spcAft>
              <a:buNone/>
            </a:pPr>
            <a:r>
              <a:rPr lang="en" dirty="0"/>
              <a:t>□ Campus faculty have an account in the system and their title, highest degree and their degree granting institution will be stored.</a:t>
            </a:r>
            <a:endParaRPr dirty="0"/>
          </a:p>
          <a:p>
            <a:pPr marL="0" lvl="0" indent="0" algn="l" rtl="0">
              <a:spcBef>
                <a:spcPts val="0"/>
              </a:spcBef>
              <a:spcAft>
                <a:spcPts val="0"/>
              </a:spcAft>
              <a:buNone/>
            </a:pPr>
            <a:r>
              <a:rPr lang="en" dirty="0"/>
              <a:t>□ Campus Staff have an account in the system with a staff id, position and if they serve as an Admin.</a:t>
            </a:r>
            <a:endParaRPr dirty="0"/>
          </a:p>
          <a:p>
            <a:pPr marL="0" lvl="0" indent="0" algn="l" rtl="0">
              <a:spcBef>
                <a:spcPts val="0"/>
              </a:spcBef>
              <a:spcAft>
                <a:spcPts val="0"/>
              </a:spcAft>
              <a:buNone/>
            </a:pPr>
            <a:r>
              <a:rPr lang="en" dirty="0"/>
              <a:t>□ Students have an account in the system with their student id, planned graduation year, major and type of student - graduate or undergraduate.</a:t>
            </a:r>
            <a:endParaRPr dirty="0"/>
          </a:p>
          <a:p>
            <a:pPr marL="0" lvl="0" indent="0" algn="l" rtl="0">
              <a:spcBef>
                <a:spcPts val="0"/>
              </a:spcBef>
              <a:spcAft>
                <a:spcPts val="0"/>
              </a:spcAft>
              <a:buNone/>
            </a:pPr>
            <a:r>
              <a:rPr lang="en" dirty="0"/>
              <a:t>□ An approved person can also be a driver. Drivers must have a diver id, student id, license number, date of hire and rating.</a:t>
            </a:r>
            <a:endParaRPr dirty="0"/>
          </a:p>
          <a:p>
            <a:pPr marL="0" lvl="0" indent="0" algn="l" rtl="0">
              <a:spcBef>
                <a:spcPts val="0"/>
              </a:spcBef>
              <a:spcAft>
                <a:spcPts val="0"/>
              </a:spcAft>
              <a:buNone/>
            </a:pPr>
            <a:r>
              <a:rPr lang="en" dirty="0"/>
              <a:t>    o Vehicle must be saved with a vehicle id, license plate number, with make and model of vehicle.</a:t>
            </a:r>
            <a:endParaRPr dirty="0"/>
          </a:p>
          <a:p>
            <a:pPr marL="0" lvl="0" indent="0" algn="l" rtl="0">
              <a:spcBef>
                <a:spcPts val="0"/>
              </a:spcBef>
              <a:spcAft>
                <a:spcPts val="0"/>
              </a:spcAft>
              <a:buNone/>
            </a:pPr>
            <a:r>
              <a:rPr lang="en" dirty="0"/>
              <a:t>    o Currently, all delivery personnel are students.</a:t>
            </a:r>
            <a:endParaRPr dirty="0"/>
          </a:p>
          <a:p>
            <a:pPr marL="0" lvl="0" indent="0" algn="l" rtl="0">
              <a:spcBef>
                <a:spcPts val="0"/>
              </a:spcBef>
              <a:spcAft>
                <a:spcPts val="0"/>
              </a:spcAft>
              <a:buNone/>
            </a:pPr>
            <a:r>
              <a:rPr lang="en" dirty="0"/>
              <a:t>    o Drivers can have many ratings.</a:t>
            </a:r>
            <a:endParaRPr dirty="0"/>
          </a:p>
          <a:p>
            <a:pPr marL="0" lvl="0" indent="0" algn="l" rtl="0">
              <a:spcBef>
                <a:spcPts val="0"/>
              </a:spcBef>
              <a:spcAft>
                <a:spcPts val="0"/>
              </a:spcAft>
              <a:buNone/>
            </a:pPr>
            <a:r>
              <a:rPr lang="en" dirty="0"/>
              <a:t>    o Divers can be associated with many orders and deliveries.</a:t>
            </a:r>
            <a:endParaRPr dirty="0"/>
          </a:p>
          <a:p>
            <a:pPr marL="0" lvl="0" indent="0" algn="l" rtl="0">
              <a:spcBef>
                <a:spcPts val="0"/>
              </a:spcBef>
              <a:spcAft>
                <a:spcPts val="0"/>
              </a:spcAft>
              <a:buNone/>
            </a:pPr>
            <a:r>
              <a:rPr lang="en" dirty="0"/>
              <a:t>□ All deliveries shall have a delivery id, delivery time, with the associated driver and vehicle id’s.</a:t>
            </a:r>
            <a:endParaRPr dirty="0"/>
          </a:p>
          <a:p>
            <a:pPr marL="0" lvl="0" indent="0" algn="l" rtl="0">
              <a:spcBef>
                <a:spcPts val="0"/>
              </a:spcBef>
              <a:spcAft>
                <a:spcPts val="0"/>
              </a:spcAft>
              <a:buNone/>
            </a:pPr>
            <a:r>
              <a:rPr lang="en" dirty="0"/>
              <a:t>    o Deliveries belong to one vehicle and one driver.</a:t>
            </a:r>
            <a:endParaRPr dirty="0"/>
          </a:p>
          <a:p>
            <a:pPr marL="0" lvl="0" indent="0" algn="l" rtl="0">
              <a:spcBef>
                <a:spcPts val="0"/>
              </a:spcBef>
              <a:spcAft>
                <a:spcPts val="0"/>
              </a:spcAft>
              <a:buNone/>
            </a:pPr>
            <a:r>
              <a:rPr lang="en" dirty="0"/>
              <a:t>□ Any orders must have an order id, total price of the order, with applicable delivery charges and the associated person, delivery id, location id driver id and restaurant.</a:t>
            </a:r>
            <a:endParaRPr dirty="0"/>
          </a:p>
          <a:p>
            <a:pPr marL="0" lvl="0" indent="0" algn="l" rtl="0">
              <a:spcBef>
                <a:spcPts val="0"/>
              </a:spcBef>
              <a:spcAft>
                <a:spcPts val="0"/>
              </a:spcAft>
              <a:buNone/>
            </a:pPr>
            <a:r>
              <a:rPr lang="en" dirty="0"/>
              <a:t>    o Locations which are spots on campus where food can be delivered, with location id, location name, location address, latitude, longitude, and drop-off point - as a brief description.</a:t>
            </a:r>
            <a:endParaRPr dirty="0"/>
          </a:p>
          <a:p>
            <a:pPr marL="0" lvl="0" indent="0" algn="l" rtl="0">
              <a:spcBef>
                <a:spcPts val="0"/>
              </a:spcBef>
              <a:spcAft>
                <a:spcPts val="0"/>
              </a:spcAft>
              <a:buNone/>
            </a:pPr>
            <a:r>
              <a:rPr lang="en" dirty="0"/>
              <a:t>    o Orders can only have an association with one delivery, driver, restaurant and person.</a:t>
            </a:r>
            <a:endParaRPr dirty="0"/>
          </a:p>
          <a:p>
            <a:pPr marL="0" lvl="0" indent="0" algn="l" rtl="0">
              <a:spcBef>
                <a:spcPts val="0"/>
              </a:spcBef>
              <a:spcAft>
                <a:spcPts val="0"/>
              </a:spcAft>
              <a:buNone/>
            </a:pPr>
            <a:r>
              <a:rPr lang="en" dirty="0"/>
              <a:t>□ Approved restaurants should be given a restaurant id and their location, name operating schedule and website should be stored.</a:t>
            </a:r>
            <a:endParaRPr dirty="0"/>
          </a:p>
          <a:p>
            <a:pPr marL="0" lvl="0" indent="0" algn="l" rtl="0">
              <a:spcBef>
                <a:spcPts val="0"/>
              </a:spcBef>
              <a:spcAft>
                <a:spcPts val="0"/>
              </a:spcAft>
              <a:buNone/>
            </a:pPr>
            <a:r>
              <a:rPr lang="en" dirty="0"/>
              <a:t>    o Restaurants can have many ratings.</a:t>
            </a:r>
            <a:endParaRPr dirty="0"/>
          </a:p>
          <a:p>
            <a:pPr marL="0" lvl="0" indent="0" algn="l" rtl="0">
              <a:spcBef>
                <a:spcPts val="0"/>
              </a:spcBef>
              <a:spcAft>
                <a:spcPts val="0"/>
              </a:spcAft>
              <a:buNone/>
            </a:pPr>
            <a:r>
              <a:rPr lang="en" dirty="0"/>
              <a:t>□ The ratings must indicate the restaurant, person, driver id, review number, review description and number of stars - based on a 5-star rating system.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3ceaa0a2b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3ceaa0a2b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Stored Procedures use SQL queries to calculate the overall, minimum, and/or maximum of the driver or restaurant rating tables. Which then gives an output for the user. There are six stored procedures that calculate different overalls or extremes for the specific table.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3ceaa0a2b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3ceaa0a2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3ceaa0a2b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3ceaa0a2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3ceaa0a2b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3ceaa0a2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3ceaa0a2b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3ceaa0a2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image" Target="../media/image5.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Campus Eats</a:t>
            </a:r>
            <a:endParaRPr/>
          </a:p>
          <a:p>
            <a:pPr marL="0" lvl="0" indent="0" algn="ctr" rtl="0">
              <a:spcBef>
                <a:spcPts val="0"/>
              </a:spcBef>
              <a:spcAft>
                <a:spcPts val="0"/>
              </a:spcAft>
              <a:buNone/>
            </a:pPr>
            <a:r>
              <a:rPr lang="en"/>
              <a:t>Rating System</a:t>
            </a:r>
            <a:endParaRPr/>
          </a:p>
        </p:txBody>
      </p:sp>
      <p:sp>
        <p:nvSpPr>
          <p:cNvPr id="64" name="Google Shape;64;p13"/>
          <p:cNvSpPr txBox="1">
            <a:spLocks noGrp="1"/>
          </p:cNvSpPr>
          <p:nvPr>
            <p:ph type="subTitle" idx="1"/>
          </p:nvPr>
        </p:nvSpPr>
        <p:spPr>
          <a:xfrm>
            <a:off x="846500" y="3207700"/>
            <a:ext cx="7277100" cy="9138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 sz="3446"/>
              <a:t>ITCS 3160 Final Project</a:t>
            </a:r>
            <a:br>
              <a:rPr lang="en" sz="2520"/>
            </a:br>
            <a:endParaRPr sz="3147"/>
          </a:p>
          <a:p>
            <a:pPr marL="0" lvl="0" indent="0" algn="ctr" rtl="0">
              <a:lnSpc>
                <a:spcPct val="80000"/>
              </a:lnSpc>
              <a:spcBef>
                <a:spcPts val="0"/>
              </a:spcBef>
              <a:spcAft>
                <a:spcPts val="0"/>
              </a:spcAft>
              <a:buSzPts val="605"/>
              <a:buNone/>
            </a:pPr>
            <a:endParaRPr sz="1320"/>
          </a:p>
        </p:txBody>
      </p:sp>
      <p:sp>
        <p:nvSpPr>
          <p:cNvPr id="65" name="Google Shape;65;p13"/>
          <p:cNvSpPr txBox="1"/>
          <p:nvPr/>
        </p:nvSpPr>
        <p:spPr>
          <a:xfrm>
            <a:off x="2192700" y="3752000"/>
            <a:ext cx="4758600" cy="68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40">
                <a:solidFill>
                  <a:schemeClr val="accent5"/>
                </a:solidFill>
                <a:latin typeface="Roboto Slab"/>
                <a:ea typeface="Roboto Slab"/>
                <a:cs typeface="Roboto Slab"/>
                <a:sym typeface="Roboto Slab"/>
              </a:rPr>
              <a:t>Katherine Grimes, Casey Oates, Henry Okyere, Di Ta, Matthew Young</a:t>
            </a:r>
            <a:endParaRPr sz="100">
              <a:latin typeface="Roboto"/>
              <a:ea typeface="Roboto"/>
              <a:cs typeface="Roboto"/>
              <a:sym typeface="Roboto"/>
            </a:endParaRPr>
          </a:p>
        </p:txBody>
      </p:sp>
      <p:sp>
        <p:nvSpPr>
          <p:cNvPr id="66" name="Google Shape;6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Case</a:t>
            </a:r>
            <a:endParaRPr/>
          </a:p>
        </p:txBody>
      </p:sp>
      <p:sp>
        <p:nvSpPr>
          <p:cNvPr id="72" name="Google Shape;7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73" name="Google Shape;73;p14"/>
          <p:cNvPicPr preferRelativeResize="0"/>
          <p:nvPr/>
        </p:nvPicPr>
        <p:blipFill>
          <a:blip r:embed="rId3">
            <a:alphaModFix/>
          </a:blip>
          <a:stretch>
            <a:fillRect/>
          </a:stretch>
        </p:blipFill>
        <p:spPr>
          <a:xfrm>
            <a:off x="4572000" y="1350475"/>
            <a:ext cx="4109694" cy="3591000"/>
          </a:xfrm>
          <a:prstGeom prst="rect">
            <a:avLst/>
          </a:prstGeom>
          <a:noFill/>
          <a:ln>
            <a:noFill/>
          </a:ln>
        </p:spPr>
      </p:pic>
      <p:sp>
        <p:nvSpPr>
          <p:cNvPr id="74" name="Google Shape;74;p14"/>
          <p:cNvSpPr txBox="1"/>
          <p:nvPr/>
        </p:nvSpPr>
        <p:spPr>
          <a:xfrm>
            <a:off x="489150" y="1350475"/>
            <a:ext cx="3763200" cy="35910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FFFFFF"/>
                </a:solidFill>
                <a:latin typeface="Roboto"/>
                <a:ea typeface="Roboto"/>
                <a:cs typeface="Roboto"/>
                <a:sym typeface="Roboto"/>
              </a:rPr>
              <a:t>The Campus Eats Delivery System:</a:t>
            </a:r>
            <a:endParaRPr>
              <a:solidFill>
                <a:srgbClr val="FFFFFF"/>
              </a:solidFill>
              <a:latin typeface="Roboto"/>
              <a:ea typeface="Roboto"/>
              <a:cs typeface="Roboto"/>
              <a:sym typeface="Roboto"/>
            </a:endParaRPr>
          </a:p>
          <a:p>
            <a:pPr marL="45720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Customers can - </a:t>
            </a:r>
            <a:endParaRPr sz="1200">
              <a:solidFill>
                <a:srgbClr val="FFFFFF"/>
              </a:solidFill>
              <a:latin typeface="Roboto"/>
              <a:ea typeface="Roboto"/>
              <a:cs typeface="Roboto"/>
              <a:sym typeface="Roboto"/>
            </a:endParaRPr>
          </a:p>
          <a:p>
            <a:pPr marL="914400" lvl="1"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Register, Login, Provide Addresses, Select Restaurants to Place Orders &amp; Search/Provide Restaurant Ratings.</a:t>
            </a:r>
            <a:endParaRPr sz="1200">
              <a:solidFill>
                <a:srgbClr val="FFFFFF"/>
              </a:solidFill>
              <a:latin typeface="Roboto"/>
              <a:ea typeface="Roboto"/>
              <a:cs typeface="Roboto"/>
              <a:sym typeface="Roboto"/>
            </a:endParaRPr>
          </a:p>
          <a:p>
            <a:pPr marL="914400" lvl="1"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Customers can also be a student, faculty, staff, or any combination of the three.</a:t>
            </a:r>
            <a:endParaRPr sz="1200">
              <a:solidFill>
                <a:srgbClr val="FFFFFF"/>
              </a:solidFill>
              <a:latin typeface="Roboto"/>
              <a:ea typeface="Roboto"/>
              <a:cs typeface="Roboto"/>
              <a:sym typeface="Roboto"/>
            </a:endParaRPr>
          </a:p>
          <a:p>
            <a:pPr marL="45720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Approved persons can be drivers -</a:t>
            </a:r>
            <a:endParaRPr sz="1200">
              <a:solidFill>
                <a:srgbClr val="FFFFFF"/>
              </a:solidFill>
              <a:latin typeface="Roboto"/>
              <a:ea typeface="Roboto"/>
              <a:cs typeface="Roboto"/>
              <a:sym typeface="Roboto"/>
            </a:endParaRPr>
          </a:p>
          <a:p>
            <a:pPr marL="914400" lvl="1"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Drivers have a Login and are able to Deliver Orders.</a:t>
            </a:r>
            <a:endParaRPr sz="1200">
              <a:solidFill>
                <a:srgbClr val="FFFFFF"/>
              </a:solidFill>
              <a:latin typeface="Roboto"/>
              <a:ea typeface="Roboto"/>
              <a:cs typeface="Roboto"/>
              <a:sym typeface="Roboto"/>
            </a:endParaRPr>
          </a:p>
          <a:p>
            <a:pPr marL="914400" lvl="1"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Drivers can have many ratings.</a:t>
            </a:r>
            <a:endParaRPr sz="1200">
              <a:solidFill>
                <a:srgbClr val="FFFFFF"/>
              </a:solidFill>
              <a:latin typeface="Roboto"/>
              <a:ea typeface="Roboto"/>
              <a:cs typeface="Roboto"/>
              <a:sym typeface="Roboto"/>
            </a:endParaRPr>
          </a:p>
          <a:p>
            <a:pPr marL="45720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Restaurants can have many ratings and will provide orders.</a:t>
            </a:r>
            <a:endParaRPr sz="1200">
              <a:solidFill>
                <a:srgbClr val="FFFFFF"/>
              </a:solidFill>
              <a:latin typeface="Roboto"/>
              <a:ea typeface="Roboto"/>
              <a:cs typeface="Roboto"/>
              <a:sym typeface="Roboto"/>
            </a:endParaRPr>
          </a:p>
          <a:p>
            <a:pPr marL="45720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Administrators can Login to Manage Orders and Search Ratings</a:t>
            </a:r>
            <a:endParaRPr sz="12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EERD</a:t>
            </a:r>
            <a:endParaRPr/>
          </a:p>
        </p:txBody>
      </p:sp>
      <p:sp>
        <p:nvSpPr>
          <p:cNvPr id="80" name="Google Shape;8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81" name="Google Shape;81;p15"/>
          <p:cNvPicPr preferRelativeResize="0"/>
          <p:nvPr/>
        </p:nvPicPr>
        <p:blipFill>
          <a:blip r:embed="rId3">
            <a:alphaModFix/>
          </a:blip>
          <a:stretch>
            <a:fillRect/>
          </a:stretch>
        </p:blipFill>
        <p:spPr>
          <a:xfrm>
            <a:off x="2427075" y="286125"/>
            <a:ext cx="5672925" cy="4571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Stored Procedures</a:t>
            </a:r>
            <a:endParaRPr/>
          </a:p>
        </p:txBody>
      </p:sp>
      <p:sp>
        <p:nvSpPr>
          <p:cNvPr id="87" name="Google Shape;87;p16"/>
          <p:cNvSpPr txBox="1">
            <a:spLocks noGrp="1"/>
          </p:cNvSpPr>
          <p:nvPr>
            <p:ph type="body" idx="1"/>
          </p:nvPr>
        </p:nvSpPr>
        <p:spPr>
          <a:xfrm>
            <a:off x="387900" y="1489825"/>
            <a:ext cx="3403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88" name="Google Shape;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89" name="Google Shape;89;p16"/>
          <p:cNvPicPr preferRelativeResize="0"/>
          <p:nvPr/>
        </p:nvPicPr>
        <p:blipFill>
          <a:blip r:embed="rId5">
            <a:alphaModFix/>
          </a:blip>
          <a:stretch>
            <a:fillRect/>
          </a:stretch>
        </p:blipFill>
        <p:spPr>
          <a:xfrm>
            <a:off x="235495" y="1489825"/>
            <a:ext cx="4343675" cy="3202325"/>
          </a:xfrm>
          <a:prstGeom prst="rect">
            <a:avLst/>
          </a:prstGeom>
          <a:noFill/>
          <a:ln>
            <a:noFill/>
          </a:ln>
        </p:spPr>
      </p:pic>
      <p:pic>
        <p:nvPicPr>
          <p:cNvPr id="90" name="Google Shape;90;p16"/>
          <p:cNvPicPr preferRelativeResize="0"/>
          <p:nvPr/>
        </p:nvPicPr>
        <p:blipFill>
          <a:blip r:embed="rId6">
            <a:alphaModFix/>
          </a:blip>
          <a:stretch>
            <a:fillRect/>
          </a:stretch>
        </p:blipFill>
        <p:spPr>
          <a:xfrm>
            <a:off x="4645825" y="2031575"/>
            <a:ext cx="4343674" cy="583475"/>
          </a:xfrm>
          <a:prstGeom prst="rect">
            <a:avLst/>
          </a:prstGeom>
          <a:noFill/>
          <a:ln>
            <a:noFill/>
          </a:ln>
        </p:spPr>
      </p:pic>
      <p:pic>
        <p:nvPicPr>
          <p:cNvPr id="91" name="Google Shape;91;p16"/>
          <p:cNvPicPr preferRelativeResize="0"/>
          <p:nvPr/>
        </p:nvPicPr>
        <p:blipFill>
          <a:blip r:embed="rId7">
            <a:alphaModFix/>
          </a:blip>
          <a:stretch>
            <a:fillRect/>
          </a:stretch>
        </p:blipFill>
        <p:spPr>
          <a:xfrm>
            <a:off x="4905672" y="2922622"/>
            <a:ext cx="1345625" cy="1165200"/>
          </a:xfrm>
          <a:prstGeom prst="rect">
            <a:avLst/>
          </a:prstGeom>
          <a:noFill/>
          <a:ln>
            <a:noFill/>
          </a:ln>
        </p:spPr>
      </p:pic>
      <p:pic>
        <p:nvPicPr>
          <p:cNvPr id="2" name="Audio Recording May 5, 2021 at 7:27:11 AM" descr="Audio Recording May 5, 2021 at 7:27:11 AM">
            <a:hlinkClick r:id="" action="ppaction://media"/>
            <a:extLst>
              <a:ext uri="{FF2B5EF4-FFF2-40B4-BE49-F238E27FC236}">
                <a16:creationId xmlns:a16="http://schemas.microsoft.com/office/drawing/2014/main" id="{DAC3B6E6-7FCA-7544-A263-7079B1F59761}"/>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7684388" y="4162325"/>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62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Advance Views</a:t>
            </a:r>
            <a:endParaRPr/>
          </a:p>
        </p:txBody>
      </p:sp>
      <p:pic>
        <p:nvPicPr>
          <p:cNvPr id="97" name="Google Shape;97;p17"/>
          <p:cNvPicPr preferRelativeResize="0"/>
          <p:nvPr/>
        </p:nvPicPr>
        <p:blipFill>
          <a:blip r:embed="rId3">
            <a:alphaModFix/>
          </a:blip>
          <a:stretch>
            <a:fillRect/>
          </a:stretch>
        </p:blipFill>
        <p:spPr>
          <a:xfrm>
            <a:off x="1562100" y="1362325"/>
            <a:ext cx="2628900" cy="3333750"/>
          </a:xfrm>
          <a:prstGeom prst="rect">
            <a:avLst/>
          </a:prstGeom>
          <a:noFill/>
          <a:ln>
            <a:noFill/>
          </a:ln>
        </p:spPr>
      </p:pic>
      <p:pic>
        <p:nvPicPr>
          <p:cNvPr id="98" name="Google Shape;98;p17"/>
          <p:cNvPicPr preferRelativeResize="0"/>
          <p:nvPr/>
        </p:nvPicPr>
        <p:blipFill>
          <a:blip r:embed="rId4">
            <a:alphaModFix/>
          </a:blip>
          <a:stretch>
            <a:fillRect/>
          </a:stretch>
        </p:blipFill>
        <p:spPr>
          <a:xfrm>
            <a:off x="4572000" y="1362325"/>
            <a:ext cx="2609850" cy="3333750"/>
          </a:xfrm>
          <a:prstGeom prst="rect">
            <a:avLst/>
          </a:prstGeom>
          <a:noFill/>
          <a:ln>
            <a:noFill/>
          </a:ln>
        </p:spPr>
      </p:pic>
      <p:sp>
        <p:nvSpPr>
          <p:cNvPr id="99" name="Google Shape;9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Advance Views(cont.)</a:t>
            </a:r>
            <a:endParaRPr/>
          </a:p>
        </p:txBody>
      </p:sp>
      <p:sp>
        <p:nvSpPr>
          <p:cNvPr id="105" name="Google Shape;105;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6" name="Google Shape;106;p18"/>
          <p:cNvPicPr preferRelativeResize="0"/>
          <p:nvPr/>
        </p:nvPicPr>
        <p:blipFill>
          <a:blip r:embed="rId3">
            <a:alphaModFix/>
          </a:blip>
          <a:stretch>
            <a:fillRect/>
          </a:stretch>
        </p:blipFill>
        <p:spPr>
          <a:xfrm>
            <a:off x="387900" y="1489825"/>
            <a:ext cx="3826050" cy="3078900"/>
          </a:xfrm>
          <a:prstGeom prst="rect">
            <a:avLst/>
          </a:prstGeom>
          <a:noFill/>
          <a:ln>
            <a:noFill/>
          </a:ln>
        </p:spPr>
      </p:pic>
      <p:pic>
        <p:nvPicPr>
          <p:cNvPr id="107" name="Google Shape;107;p18"/>
          <p:cNvPicPr preferRelativeResize="0"/>
          <p:nvPr/>
        </p:nvPicPr>
        <p:blipFill>
          <a:blip r:embed="rId4">
            <a:alphaModFix/>
          </a:blip>
          <a:stretch>
            <a:fillRect/>
          </a:stretch>
        </p:blipFill>
        <p:spPr>
          <a:xfrm>
            <a:off x="4488900" y="1489825"/>
            <a:ext cx="4267200" cy="3133125"/>
          </a:xfrm>
          <a:prstGeom prst="rect">
            <a:avLst/>
          </a:prstGeom>
          <a:noFill/>
          <a:ln>
            <a:noFill/>
          </a:ln>
        </p:spPr>
      </p:pic>
      <p:sp>
        <p:nvSpPr>
          <p:cNvPr id="108" name="Google Shape;10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Indexes</a:t>
            </a:r>
            <a:endParaRPr/>
          </a:p>
        </p:txBody>
      </p:sp>
      <p:sp>
        <p:nvSpPr>
          <p:cNvPr id="114" name="Google Shape;11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15" name="Google Shape;115;p19"/>
          <p:cNvPicPr preferRelativeResize="0"/>
          <p:nvPr/>
        </p:nvPicPr>
        <p:blipFill>
          <a:blip r:embed="rId3">
            <a:alphaModFix/>
          </a:blip>
          <a:stretch>
            <a:fillRect/>
          </a:stretch>
        </p:blipFill>
        <p:spPr>
          <a:xfrm>
            <a:off x="4691075" y="1568087"/>
            <a:ext cx="4065024" cy="2845076"/>
          </a:xfrm>
          <a:prstGeom prst="rect">
            <a:avLst/>
          </a:prstGeom>
          <a:noFill/>
          <a:ln>
            <a:noFill/>
          </a:ln>
        </p:spPr>
      </p:pic>
      <p:pic>
        <p:nvPicPr>
          <p:cNvPr id="116" name="Google Shape;116;p19"/>
          <p:cNvPicPr preferRelativeResize="0"/>
          <p:nvPr/>
        </p:nvPicPr>
        <p:blipFill>
          <a:blip r:embed="rId4">
            <a:alphaModFix/>
          </a:blip>
          <a:stretch>
            <a:fillRect/>
          </a:stretch>
        </p:blipFill>
        <p:spPr>
          <a:xfrm>
            <a:off x="258425" y="1568075"/>
            <a:ext cx="4205075" cy="2845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Reference</a:t>
            </a:r>
            <a:endParaRPr/>
          </a:p>
        </p:txBody>
      </p:sp>
      <p:sp>
        <p:nvSpPr>
          <p:cNvPr id="122" name="Google Shape;122;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Campus_Eats_Fall2020</a:t>
            </a:r>
            <a:endParaRPr/>
          </a:p>
          <a:p>
            <a:pPr marL="0" lvl="0" indent="0" algn="l" rtl="0">
              <a:spcBef>
                <a:spcPts val="1200"/>
              </a:spcBef>
              <a:spcAft>
                <a:spcPts val="0"/>
              </a:spcAft>
              <a:buNone/>
            </a:pPr>
            <a:r>
              <a:rPr lang="en"/>
              <a:t>created by "mavericks" team:  </a:t>
            </a:r>
            <a:endParaRPr/>
          </a:p>
          <a:p>
            <a:pPr marL="0" lvl="0" indent="0" algn="l" rtl="0">
              <a:spcBef>
                <a:spcPts val="1200"/>
              </a:spcBef>
              <a:spcAft>
                <a:spcPts val="0"/>
              </a:spcAft>
              <a:buNone/>
            </a:pPr>
            <a:r>
              <a:rPr lang="en"/>
              <a:t>-- Dhananjay Arora, Akshay Babu, Sumit Kawale, Prashant Madaan</a:t>
            </a:r>
            <a:endParaRPr/>
          </a:p>
          <a:p>
            <a:pPr marL="0" lvl="0" indent="0" algn="l" rtl="0">
              <a:spcBef>
                <a:spcPts val="1200"/>
              </a:spcBef>
              <a:spcAft>
                <a:spcPts val="0"/>
              </a:spcAft>
              <a:buNone/>
            </a:pPr>
            <a:r>
              <a:rPr lang="en"/>
              <a:t>-- this database is only to be used for educational and class</a:t>
            </a:r>
            <a:endParaRPr/>
          </a:p>
          <a:p>
            <a:pPr marL="0" lvl="0" indent="0" algn="l" rtl="0">
              <a:spcBef>
                <a:spcPts val="1200"/>
              </a:spcBef>
              <a:spcAft>
                <a:spcPts val="0"/>
              </a:spcAft>
              <a:buNone/>
            </a:pPr>
            <a:r>
              <a:rPr lang="en"/>
              <a:t>-- purposes and can not be replicated or used for commercial purposes</a:t>
            </a:r>
            <a:endParaRPr/>
          </a:p>
          <a:p>
            <a:pPr marL="0" lvl="0" indent="0" algn="l" rtl="0">
              <a:spcBef>
                <a:spcPts val="1200"/>
              </a:spcBef>
              <a:spcAft>
                <a:spcPts val="0"/>
              </a:spcAft>
              <a:buNone/>
            </a:pPr>
            <a:r>
              <a:rPr lang="en"/>
              <a:t>-- or private interests without permission by the Mavericks team.</a:t>
            </a:r>
            <a:endParaRPr/>
          </a:p>
          <a:p>
            <a:pPr marL="0" lvl="0" indent="0" algn="l" rtl="0">
              <a:spcBef>
                <a:spcPts val="1200"/>
              </a:spcBef>
              <a:spcAft>
                <a:spcPts val="1200"/>
              </a:spcAft>
              <a:buNone/>
            </a:pPr>
            <a:endParaRPr/>
          </a:p>
        </p:txBody>
      </p:sp>
      <p:sp>
        <p:nvSpPr>
          <p:cNvPr id="123" name="Google Shape;12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629</Words>
  <Application>Microsoft Macintosh PowerPoint</Application>
  <PresentationFormat>On-screen Show (16:9)</PresentationFormat>
  <Paragraphs>55</Paragraphs>
  <Slides>8</Slides>
  <Notes>8</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 Slab</vt:lpstr>
      <vt:lpstr>Roboto</vt:lpstr>
      <vt:lpstr>Arial</vt:lpstr>
      <vt:lpstr>Marina</vt:lpstr>
      <vt:lpstr>Campus Eats Rating System</vt:lpstr>
      <vt:lpstr>Case</vt:lpstr>
      <vt:lpstr>EERD</vt:lpstr>
      <vt:lpstr>Stored Procedures</vt:lpstr>
      <vt:lpstr>Advance Views</vt:lpstr>
      <vt:lpstr>Advance Views(cont.)</vt:lpstr>
      <vt:lpstr>Indexes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Eats Rating System</dc:title>
  <cp:lastModifiedBy>Katherine Grimes</cp:lastModifiedBy>
  <cp:revision>2</cp:revision>
  <dcterms:modified xsi:type="dcterms:W3CDTF">2021-05-05T16:27:42Z</dcterms:modified>
</cp:coreProperties>
</file>