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bold r:id="rId37"/>
      <p:boldItalic r:id="rId38"/>
    </p:embeddedFont>
    <p:embeddedFont>
      <p:font typeface="Lato"/>
      <p:regular r:id="rId39"/>
      <p:bold r:id="rId40"/>
      <p:italic r:id="rId41"/>
      <p:boldItalic r:id="rId42"/>
    </p:embeddedFont>
    <p:embeddedFont>
      <p:font typeface="Poppins"/>
      <p:regular r:id="rId43"/>
      <p:bold r:id="rId44"/>
      <p:italic r:id="rId45"/>
      <p:boldItalic r:id="rId46"/>
    </p:embeddedFont>
    <p:embeddedFont>
      <p:font typeface="Lato Black"/>
      <p:bold r:id="rId47"/>
      <p:boldItalic r:id="rId48"/>
    </p:embeddedFont>
    <p:embeddedFont>
      <p:font typeface="Helvetica Neue"/>
      <p:regular r:id="rId49"/>
      <p:bold r:id="rId50"/>
      <p:italic r:id="rId51"/>
      <p:boldItalic r:id="rId52"/>
    </p:embeddedFont>
    <p:embeddedFont>
      <p:font typeface="Oswald"/>
      <p:regular r:id="rId53"/>
      <p:bold r:id="rId54"/>
    </p:embeddedFont>
    <p:embeddedFont>
      <p:font typeface="Gill Sans"/>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7" roundtripDataSignature="AMtx7mifnmgRUlxIywomuZqBNkfz3lXb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lack-boldItalic.fntdata"/><Relationship Id="rId47" Type="http://schemas.openxmlformats.org/officeDocument/2006/relationships/font" Target="fonts/LatoBlack-bold.fntdata"/><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ontserrat-bold.fntdata"/><Relationship Id="rId36" Type="http://schemas.openxmlformats.org/officeDocument/2006/relationships/slide" Target="slides/slide31.xml"/><Relationship Id="rId39" Type="http://schemas.openxmlformats.org/officeDocument/2006/relationships/font" Target="fonts/Lato-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Oswald-regular.fntdata"/><Relationship Id="rId52" Type="http://schemas.openxmlformats.org/officeDocument/2006/relationships/font" Target="fonts/HelveticaNeue-boldItalic.fntdata"/><Relationship Id="rId11" Type="http://schemas.openxmlformats.org/officeDocument/2006/relationships/slide" Target="slides/slide6.xml"/><Relationship Id="rId55" Type="http://schemas.openxmlformats.org/officeDocument/2006/relationships/font" Target="fonts/GillSans-regular.fntdata"/><Relationship Id="rId10" Type="http://schemas.openxmlformats.org/officeDocument/2006/relationships/slide" Target="slides/slide5.xml"/><Relationship Id="rId54" Type="http://schemas.openxmlformats.org/officeDocument/2006/relationships/font" Target="fonts/Oswald-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Reference/Global_Objects/null" TargetMode="External"/><Relationship Id="rId3" Type="http://schemas.openxmlformats.org/officeDocument/2006/relationships/hyperlink" Target="https://developer.mozilla.org/en-US/docs/Web/JavaScript/Reference/Global_Objects/JSON" TargetMode="External"/><Relationship Id="rId4" Type="http://schemas.openxmlformats.org/officeDocument/2006/relationships/hyperlink" Target="https://www.w3schools.com/js/js_json_intro.asp" TargetMode="External"/><Relationship Id="rId5" Type="http://schemas.openxmlformats.org/officeDocument/2006/relationships/hyperlink" Target="https://www.w3schools.com/js/js_json_datatypes.asp"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0d83de0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70d83de0bf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GB"/>
              <a:t>Function based objects allows use to create a “template” to allow multiple objects to be created easily. </a:t>
            </a:r>
            <a:endParaRPr/>
          </a:p>
        </p:txBody>
      </p:sp>
      <p:sp>
        <p:nvSpPr>
          <p:cNvPr id="246" name="Google Shape;24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constructor is a function that creates an instance of a class which is typically called an “object”.</a:t>
            </a:r>
            <a:endParaRPr/>
          </a:p>
          <a:p>
            <a:pPr indent="0" lvl="0" marL="0" rtl="0" algn="l">
              <a:lnSpc>
                <a:spcPct val="100000"/>
              </a:lnSpc>
              <a:spcBef>
                <a:spcPts val="0"/>
              </a:spcBef>
              <a:spcAft>
                <a:spcPts val="0"/>
              </a:spcAft>
              <a:buSzPts val="1100"/>
              <a:buNone/>
            </a:pPr>
            <a:r>
              <a:rPr lang="en-GB"/>
              <a:t>In JavaScript, a constructor gets called when you declare an object using the new keyword.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The purpose of a constructor is to create an object and set values if there are any object properties present.</a:t>
            </a:r>
            <a:endParaRPr/>
          </a:p>
          <a:p>
            <a:pPr indent="0" lvl="0" marL="0" rtl="0" algn="l">
              <a:lnSpc>
                <a:spcPct val="100000"/>
              </a:lnSpc>
              <a:spcBef>
                <a:spcPts val="0"/>
              </a:spcBef>
              <a:spcAft>
                <a:spcPts val="0"/>
              </a:spcAft>
              <a:buSzPts val="1100"/>
              <a:buNone/>
            </a:pPr>
            <a:r>
              <a:rPr lang="en-GB"/>
              <a:t>It’s a neat way to create an object because you do not need to explicitly state what to return as the constructor function, by default,</a:t>
            </a:r>
            <a:endParaRPr/>
          </a:p>
          <a:p>
            <a:pPr indent="0" lvl="0" marL="0" rtl="0" algn="l">
              <a:lnSpc>
                <a:spcPct val="100000"/>
              </a:lnSpc>
              <a:spcBef>
                <a:spcPts val="0"/>
              </a:spcBef>
              <a:spcAft>
                <a:spcPts val="0"/>
              </a:spcAft>
              <a:buSzPts val="1100"/>
              <a:buNone/>
            </a:pPr>
            <a:r>
              <a:rPr lang="en-GB"/>
              <a:t>returns the object that gets created within it.</a:t>
            </a:r>
            <a:endParaRPr/>
          </a:p>
        </p:txBody>
      </p:sp>
      <p:sp>
        <p:nvSpPr>
          <p:cNvPr id="337" name="Google Shape;3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ES2015 introduced two important new JavaScript keywords: let and const.</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These two keywords provide Block Scope variables (and constants) in JavaScript.</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rPr lang="en-GB" sz="1150">
                <a:solidFill>
                  <a:schemeClr val="dk1"/>
                </a:solidFill>
                <a:highlight>
                  <a:srgbClr val="FFFFFF"/>
                </a:highlight>
                <a:latin typeface="Verdana"/>
                <a:ea typeface="Verdana"/>
                <a:cs typeface="Verdana"/>
                <a:sym typeface="Verdana"/>
              </a:rPr>
              <a:t>Before ES2015, JavaScript had only two types of scope: Global Scope and Function Scope. </a:t>
            </a:r>
            <a:endParaRPr sz="1150">
              <a:solidFill>
                <a:schemeClr val="dk1"/>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150">
              <a:solidFill>
                <a:schemeClr val="dk1"/>
              </a:solidFill>
              <a:highlight>
                <a:srgbClr val="FFFFFF"/>
              </a:highlight>
              <a:latin typeface="Verdana"/>
              <a:ea typeface="Verdana"/>
              <a:cs typeface="Verdana"/>
              <a:sym typeface="Verdana"/>
            </a:endParaRPr>
          </a:p>
        </p:txBody>
      </p:sp>
      <p:sp>
        <p:nvSpPr>
          <p:cNvPr id="379" name="Google Shape;3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expense *= 2 shorthand for expense = expense*2</a:t>
            </a:r>
            <a:endParaRPr/>
          </a:p>
        </p:txBody>
      </p:sp>
      <p:sp>
        <p:nvSpPr>
          <p:cNvPr id="432" name="Google Shape;4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70eb2b163f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JSON stands for JavaScript Object Notation</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JSON is a lightweight format for storing and transporting data</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JSON is often used when data is sent from a server to a web page</a:t>
            </a:r>
            <a:endParaRPr sz="1150">
              <a:solidFill>
                <a:schemeClr val="dk1"/>
              </a:solidFill>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JSON is "self-describing" and easy to understand</a:t>
            </a:r>
            <a:endParaRPr sz="1150">
              <a:solidFill>
                <a:schemeClr val="dk1"/>
              </a:solidFill>
              <a:latin typeface="Verdana"/>
              <a:ea typeface="Verdana"/>
              <a:cs typeface="Verdana"/>
              <a:sym typeface="Verdana"/>
            </a:endParaRPr>
          </a:p>
          <a:p>
            <a:pPr indent="0" lvl="0" marL="0" rtl="0" algn="l">
              <a:spcBef>
                <a:spcPts val="1400"/>
              </a:spcBef>
              <a:spcAft>
                <a:spcPts val="0"/>
              </a:spcAft>
              <a:buNone/>
            </a:pPr>
            <a:r>
              <a:t/>
            </a:r>
            <a:endParaRPr/>
          </a:p>
        </p:txBody>
      </p:sp>
      <p:sp>
        <p:nvSpPr>
          <p:cNvPr id="468" name="Google Shape;468;g270eb2b163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70eb2b163f_1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JSON syntax. Prounced JASON</a:t>
            </a:r>
            <a:endParaRPr/>
          </a:p>
          <a:p>
            <a:pPr indent="0" lvl="0" marL="0" rtl="0" algn="l">
              <a:spcBef>
                <a:spcPts val="0"/>
              </a:spcBef>
              <a:spcAft>
                <a:spcPts val="0"/>
              </a:spcAft>
              <a:buClr>
                <a:schemeClr val="dk1"/>
              </a:buClr>
              <a:buSzPts val="1100"/>
              <a:buFont typeface="Arial"/>
              <a:buNone/>
            </a:pPr>
            <a:r>
              <a:rPr lang="en-GB"/>
              <a:t>JSON is a syntax for serializing objects, arrays, numbers, strings, booleans, and </a:t>
            </a:r>
            <a:r>
              <a:rPr lang="en-GB" u="sng">
                <a:solidFill>
                  <a:schemeClr val="hlink"/>
                </a:solidFill>
                <a:hlinkClick r:id="rId2"/>
              </a:rPr>
              <a:t>null</a:t>
            </a:r>
            <a:r>
              <a:rPr lang="en-GB"/>
              <a:t>. It is based upon JavaScript syntax but is distinct from it: some JavaScript is not JSON.</a:t>
            </a:r>
            <a:endParaRPr/>
          </a:p>
          <a:p>
            <a:pPr indent="0" lvl="0" marL="0" rtl="0" algn="l">
              <a:spcBef>
                <a:spcPts val="0"/>
              </a:spcBef>
              <a:spcAft>
                <a:spcPts val="0"/>
              </a:spcAft>
              <a:buNone/>
            </a:pPr>
            <a:r>
              <a:rPr lang="en-GB"/>
              <a:t>Property names (in red) must be double quotated strings</a:t>
            </a:r>
            <a:endParaRPr/>
          </a:p>
          <a:p>
            <a:pPr indent="0" lvl="0" marL="0" rtl="0" algn="l">
              <a:spcBef>
                <a:spcPts val="0"/>
              </a:spcBef>
              <a:spcAft>
                <a:spcPts val="0"/>
              </a:spcAft>
              <a:buNone/>
            </a:pPr>
            <a:r>
              <a:rPr lang="en-GB"/>
              <a:t>You could have an array in JSON but it has to be in JSON syntax</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Arrays in JSON</a:t>
            </a:r>
            <a:endParaRPr/>
          </a:p>
          <a:p>
            <a:pPr indent="0" lvl="0" marL="0" rtl="0" algn="l">
              <a:spcBef>
                <a:spcPts val="0"/>
              </a:spcBef>
              <a:spcAft>
                <a:spcPts val="0"/>
              </a:spcAft>
              <a:buClr>
                <a:schemeClr val="dk1"/>
              </a:buClr>
              <a:buSzPts val="1100"/>
              <a:buFont typeface="Arial"/>
              <a:buNone/>
            </a:pP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50">
                <a:solidFill>
                  <a:srgbClr val="A52A2A"/>
                </a:solidFill>
                <a:highlight>
                  <a:srgbClr val="FFFFFF"/>
                </a:highlight>
                <a:latin typeface="Courier New"/>
                <a:ea typeface="Courier New"/>
                <a:cs typeface="Courier New"/>
                <a:sym typeface="Courier New"/>
              </a:rPr>
              <a:t>"employee"</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"name"</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"John"</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"age"</a:t>
            </a:r>
            <a:r>
              <a:rPr lang="en-GB" sz="1150">
                <a:solidFill>
                  <a:schemeClr val="dk1"/>
                </a:solidFill>
                <a:highlight>
                  <a:srgbClr val="FFFFFF"/>
                </a:highlight>
                <a:latin typeface="Courier New"/>
                <a:ea typeface="Courier New"/>
                <a:cs typeface="Courier New"/>
                <a:sym typeface="Courier New"/>
              </a:rPr>
              <a:t>:</a:t>
            </a:r>
            <a:r>
              <a:rPr lang="en-GB" sz="1150">
                <a:solidFill>
                  <a:srgbClr val="FF0000"/>
                </a:solidFill>
                <a:highlight>
                  <a:srgbClr val="FFFFFF"/>
                </a:highlight>
                <a:latin typeface="Courier New"/>
                <a:ea typeface="Courier New"/>
                <a:cs typeface="Courier New"/>
                <a:sym typeface="Courier New"/>
              </a:rPr>
              <a:t>30</a:t>
            </a:r>
            <a:r>
              <a:rPr lang="en-GB" sz="1150">
                <a:solidFill>
                  <a:schemeClr val="dk1"/>
                </a:solidFill>
                <a:highlight>
                  <a:srgbClr val="FFFFFF"/>
                </a:highlight>
                <a:latin typeface="Courier New"/>
                <a:ea typeface="Courier New"/>
                <a:cs typeface="Courier New"/>
                <a:sym typeface="Courier New"/>
              </a:rPr>
              <a:t>, </a:t>
            </a:r>
            <a:r>
              <a:rPr lang="en-GB" sz="1150">
                <a:solidFill>
                  <a:srgbClr val="A52A2A"/>
                </a:solidFill>
                <a:highlight>
                  <a:srgbClr val="FFFFFF"/>
                </a:highlight>
                <a:latin typeface="Courier New"/>
                <a:ea typeface="Courier New"/>
                <a:cs typeface="Courier New"/>
                <a:sym typeface="Courier New"/>
              </a:rPr>
              <a:t>"city"</a:t>
            </a:r>
            <a:r>
              <a:rPr lang="en-GB" sz="1150">
                <a:solidFill>
                  <a:schemeClr val="dk1"/>
                </a:solidFill>
                <a:highlight>
                  <a:srgbClr val="FFFFFF"/>
                </a:highlight>
                <a:latin typeface="Courier New"/>
                <a:ea typeface="Courier New"/>
                <a:cs typeface="Courier New"/>
                <a:sym typeface="Courier New"/>
              </a:rPr>
              <a:t>:</a:t>
            </a:r>
            <a:r>
              <a:rPr lang="en-GB" sz="1150">
                <a:solidFill>
                  <a:srgbClr val="A52A2A"/>
                </a:solidFill>
                <a:highlight>
                  <a:srgbClr val="FFFFFF"/>
                </a:highlight>
                <a:latin typeface="Courier New"/>
                <a:ea typeface="Courier New"/>
                <a:cs typeface="Courier New"/>
                <a:sym typeface="Courier New"/>
              </a:rPr>
              <a:t>"New York"</a:t>
            </a:r>
            <a:r>
              <a:rPr lang="en-GB"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https://developer.mozilla.org/en-US/docs/Web/JavaScript/Reference/Global_Objects/JSON</a:t>
            </a:r>
            <a:endParaRPr/>
          </a:p>
          <a:p>
            <a:pPr indent="0" lvl="0" marL="0" rtl="0" algn="l">
              <a:spcBef>
                <a:spcPts val="0"/>
              </a:spcBef>
              <a:spcAft>
                <a:spcPts val="0"/>
              </a:spcAft>
              <a:buClr>
                <a:schemeClr val="dk1"/>
              </a:buClr>
              <a:buSzPts val="1100"/>
              <a:buFont typeface="Arial"/>
              <a:buNone/>
            </a:pPr>
            <a:r>
              <a:rPr lang="en-GB" u="sng">
                <a:solidFill>
                  <a:schemeClr val="hlink"/>
                </a:solidFill>
                <a:hlinkClick r:id="rId4"/>
              </a:rPr>
              <a:t>https://www.w3schools.com/js/js_json_intro.asp</a:t>
            </a:r>
            <a:endParaRPr/>
          </a:p>
          <a:p>
            <a:pPr indent="0" lvl="0" marL="0" rtl="0" algn="l">
              <a:spcBef>
                <a:spcPts val="0"/>
              </a:spcBef>
              <a:spcAft>
                <a:spcPts val="0"/>
              </a:spcAft>
              <a:buNone/>
            </a:pPr>
            <a:r>
              <a:rPr lang="en-GB" u="sng">
                <a:solidFill>
                  <a:schemeClr val="hlink"/>
                </a:solidFill>
                <a:hlinkClick r:id="rId5"/>
              </a:rPr>
              <a:t>https://www.w3schools.com/js/js_json_datatypes.asp</a:t>
            </a:r>
            <a:endParaRPr/>
          </a:p>
          <a:p>
            <a:pPr indent="0" lvl="0" marL="0" rtl="0" algn="l">
              <a:spcBef>
                <a:spcPts val="0"/>
              </a:spcBef>
              <a:spcAft>
                <a:spcPts val="0"/>
              </a:spcAft>
              <a:buNone/>
            </a:pPr>
            <a:r>
              <a:t/>
            </a:r>
            <a:endParaRPr/>
          </a:p>
        </p:txBody>
      </p:sp>
      <p:sp>
        <p:nvSpPr>
          <p:cNvPr id="476" name="Google Shape;476;g270eb2b163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70eb2b163f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270eb2b163f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JSON is a type of data format that is versatile to use</a:t>
            </a:r>
            <a:endParaRPr/>
          </a:p>
          <a:p>
            <a:pPr indent="0" lvl="0" marL="0" rtl="0" algn="l">
              <a:spcBef>
                <a:spcPts val="0"/>
              </a:spcBef>
              <a:spcAft>
                <a:spcPts val="0"/>
              </a:spcAft>
              <a:buNone/>
            </a:pPr>
            <a:r>
              <a:rPr lang="en-GB"/>
              <a:t>JSON data format allows us to have more information stored into our localstorage</a:t>
            </a:r>
            <a:endParaRPr/>
          </a:p>
        </p:txBody>
      </p:sp>
      <p:sp>
        <p:nvSpPr>
          <p:cNvPr id="486" name="Google Shape;486;g270eb2b163f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70eb2b163f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270eb2b163f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70eb2b163f_1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70eb2b163f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270eb2b163f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1" name="Google Shape;5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GB"/>
              <a:t>Literal objects allow us to define various properties at once and easily access them. It is based on a key paired value basis</a:t>
            </a:r>
            <a:endParaRPr/>
          </a:p>
        </p:txBody>
      </p:sp>
      <p:sp>
        <p:nvSpPr>
          <p:cNvPr id="108" name="Google Shape;10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3" name="Google Shape;13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We can access the values using dot notation or the array notation []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GB"/>
              <a:t>An anonymous object we can create</a:t>
            </a:r>
            <a:endParaRPr/>
          </a:p>
        </p:txBody>
      </p:sp>
      <p:sp>
        <p:nvSpPr>
          <p:cNvPr id="220" name="Google Shape;22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12" name="Google Shape;1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3" name="Google Shape;1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 name="Google Shape;1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3.png"/><Relationship Id="rId13" Type="http://schemas.openxmlformats.org/officeDocument/2006/relationships/image" Target="../media/image23.png"/><Relationship Id="rId12"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hyperlink" Target="https://www.w3schools.com/js/js_le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eveloper.mozilla.org/en-US/docs/Web/JavaScript/Reference/Statements/for...o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w3schools.com/js/js_json_intro.asp" TargetMode="External"/><Relationship Id="rId4" Type="http://schemas.openxmlformats.org/officeDocument/2006/relationships/hyperlink" Target="https://developer.mozilla.org/en-US/docs/Web/JavaScript/Reference/Global_Objects/JSON" TargetMode="External"/><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repl.it/@malcolmyam/wk06-objects#script.j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70d83de0bf_0_83"/>
          <p:cNvSpPr/>
          <p:nvPr/>
        </p:nvSpPr>
        <p:spPr>
          <a:xfrm>
            <a:off x="915675" y="1466500"/>
            <a:ext cx="2875500" cy="354000"/>
          </a:xfrm>
          <a:prstGeom prst="rect">
            <a:avLst/>
          </a:prstGeom>
          <a:solidFill>
            <a:srgbClr val="F6B20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 name="Google Shape;61;g270d83de0bf_0_83"/>
          <p:cNvSpPr txBox="1"/>
          <p:nvPr/>
        </p:nvSpPr>
        <p:spPr>
          <a:xfrm>
            <a:off x="915672" y="1848150"/>
            <a:ext cx="5530200" cy="687000"/>
          </a:xfrm>
          <a:prstGeom prst="rect">
            <a:avLst/>
          </a:prstGeom>
          <a:noFill/>
          <a:ln>
            <a:noFill/>
          </a:ln>
        </p:spPr>
        <p:txBody>
          <a:bodyPr anchorCtr="0" anchor="t" bIns="0" lIns="0" spcFirstLastPara="1" rIns="0" wrap="square" tIns="0">
            <a:spAutoFit/>
          </a:bodyPr>
          <a:lstStyle/>
          <a:p>
            <a:pPr indent="0" lvl="0" marL="0" marR="0" rtl="0" algn="l">
              <a:lnSpc>
                <a:spcPct val="93001"/>
              </a:lnSpc>
              <a:spcBef>
                <a:spcPts val="0"/>
              </a:spcBef>
              <a:spcAft>
                <a:spcPts val="0"/>
              </a:spcAft>
              <a:buNone/>
            </a:pPr>
            <a:r>
              <a:rPr lang="en-GB" sz="4800">
                <a:solidFill>
                  <a:srgbClr val="3B41C9"/>
                </a:solidFill>
                <a:latin typeface="Oswald"/>
                <a:ea typeface="Oswald"/>
                <a:cs typeface="Oswald"/>
                <a:sym typeface="Oswald"/>
              </a:rPr>
              <a:t>Objects in JS</a:t>
            </a:r>
            <a:endParaRPr sz="100">
              <a:latin typeface="Oswald"/>
              <a:ea typeface="Oswald"/>
              <a:cs typeface="Oswald"/>
              <a:sym typeface="Oswald"/>
            </a:endParaRPr>
          </a:p>
        </p:txBody>
      </p:sp>
      <p:pic>
        <p:nvPicPr>
          <p:cNvPr id="62" name="Google Shape;62;g270d83de0bf_0_83"/>
          <p:cNvPicPr preferRelativeResize="0"/>
          <p:nvPr/>
        </p:nvPicPr>
        <p:blipFill rotWithShape="1">
          <a:blip r:embed="rId3">
            <a:alphaModFix/>
          </a:blip>
          <a:srcRect b="0" l="0" r="0" t="0"/>
          <a:stretch/>
        </p:blipFill>
        <p:spPr>
          <a:xfrm>
            <a:off x="5116272" y="2123240"/>
            <a:ext cx="5797658" cy="5797658"/>
          </a:xfrm>
          <a:prstGeom prst="rect">
            <a:avLst/>
          </a:prstGeom>
          <a:noFill/>
          <a:ln>
            <a:noFill/>
          </a:ln>
        </p:spPr>
      </p:pic>
      <p:pic>
        <p:nvPicPr>
          <p:cNvPr id="63" name="Google Shape;63;g270d83de0bf_0_83"/>
          <p:cNvPicPr preferRelativeResize="0"/>
          <p:nvPr/>
        </p:nvPicPr>
        <p:blipFill rotWithShape="1">
          <a:blip r:embed="rId4">
            <a:alphaModFix/>
          </a:blip>
          <a:srcRect b="0" l="0" r="0" t="0"/>
          <a:stretch/>
        </p:blipFill>
        <p:spPr>
          <a:xfrm>
            <a:off x="-1007425" y="-1028700"/>
            <a:ext cx="2057401" cy="2057401"/>
          </a:xfrm>
          <a:prstGeom prst="rect">
            <a:avLst/>
          </a:prstGeom>
          <a:noFill/>
          <a:ln>
            <a:noFill/>
          </a:ln>
        </p:spPr>
      </p:pic>
      <p:pic>
        <p:nvPicPr>
          <p:cNvPr id="64" name="Google Shape;64;g270d83de0bf_0_83"/>
          <p:cNvPicPr preferRelativeResize="0"/>
          <p:nvPr/>
        </p:nvPicPr>
        <p:blipFill rotWithShape="1">
          <a:blip r:embed="rId5">
            <a:alphaModFix/>
          </a:blip>
          <a:srcRect b="0" l="0" r="0" t="0"/>
          <a:stretch/>
        </p:blipFill>
        <p:spPr>
          <a:xfrm>
            <a:off x="5179289" y="1424159"/>
            <a:ext cx="3206022" cy="2849352"/>
          </a:xfrm>
          <a:prstGeom prst="rect">
            <a:avLst/>
          </a:prstGeom>
          <a:noFill/>
          <a:ln>
            <a:noFill/>
          </a:ln>
        </p:spPr>
      </p:pic>
      <p:pic>
        <p:nvPicPr>
          <p:cNvPr id="65" name="Google Shape;65;g270d83de0bf_0_83"/>
          <p:cNvPicPr preferRelativeResize="0"/>
          <p:nvPr/>
        </p:nvPicPr>
        <p:blipFill rotWithShape="1">
          <a:blip r:embed="rId6">
            <a:alphaModFix/>
          </a:blip>
          <a:srcRect b="0" l="0" r="0" t="0"/>
          <a:stretch/>
        </p:blipFill>
        <p:spPr>
          <a:xfrm>
            <a:off x="4766398" y="4745901"/>
            <a:ext cx="837054" cy="837054"/>
          </a:xfrm>
          <a:prstGeom prst="rect">
            <a:avLst/>
          </a:prstGeom>
          <a:noFill/>
          <a:ln>
            <a:noFill/>
          </a:ln>
        </p:spPr>
      </p:pic>
      <p:pic>
        <p:nvPicPr>
          <p:cNvPr id="66" name="Google Shape;66;g270d83de0bf_0_83"/>
          <p:cNvPicPr preferRelativeResize="0"/>
          <p:nvPr/>
        </p:nvPicPr>
        <p:blipFill rotWithShape="1">
          <a:blip r:embed="rId7">
            <a:alphaModFix/>
          </a:blip>
          <a:srcRect b="0" l="0" r="0" t="0"/>
          <a:stretch/>
        </p:blipFill>
        <p:spPr>
          <a:xfrm>
            <a:off x="8465344" y="4512400"/>
            <a:ext cx="233501" cy="233501"/>
          </a:xfrm>
          <a:prstGeom prst="rect">
            <a:avLst/>
          </a:prstGeom>
          <a:noFill/>
          <a:ln>
            <a:noFill/>
          </a:ln>
        </p:spPr>
      </p:pic>
      <p:pic>
        <p:nvPicPr>
          <p:cNvPr id="67" name="Google Shape;67;g270d83de0bf_0_83"/>
          <p:cNvPicPr preferRelativeResize="0"/>
          <p:nvPr/>
        </p:nvPicPr>
        <p:blipFill rotWithShape="1">
          <a:blip r:embed="rId7">
            <a:alphaModFix/>
          </a:blip>
          <a:srcRect b="0" l="0" r="0" t="0"/>
          <a:stretch/>
        </p:blipFill>
        <p:spPr>
          <a:xfrm>
            <a:off x="8151809" y="4512400"/>
            <a:ext cx="233501" cy="233501"/>
          </a:xfrm>
          <a:prstGeom prst="rect">
            <a:avLst/>
          </a:prstGeom>
          <a:noFill/>
          <a:ln>
            <a:noFill/>
          </a:ln>
        </p:spPr>
      </p:pic>
      <p:pic>
        <p:nvPicPr>
          <p:cNvPr id="68" name="Google Shape;68;g270d83de0bf_0_83"/>
          <p:cNvPicPr preferRelativeResize="0"/>
          <p:nvPr/>
        </p:nvPicPr>
        <p:blipFill rotWithShape="1">
          <a:blip r:embed="rId8">
            <a:alphaModFix/>
          </a:blip>
          <a:srcRect b="0" l="0" r="0" t="0"/>
          <a:stretch/>
        </p:blipFill>
        <p:spPr>
          <a:xfrm>
            <a:off x="8555480" y="4578925"/>
            <a:ext cx="61023" cy="100450"/>
          </a:xfrm>
          <a:prstGeom prst="rect">
            <a:avLst/>
          </a:prstGeom>
          <a:noFill/>
          <a:ln>
            <a:noFill/>
          </a:ln>
        </p:spPr>
      </p:pic>
      <p:pic>
        <p:nvPicPr>
          <p:cNvPr id="69" name="Google Shape;69;g270d83de0bf_0_83"/>
          <p:cNvPicPr preferRelativeResize="0"/>
          <p:nvPr/>
        </p:nvPicPr>
        <p:blipFill rotWithShape="1">
          <a:blip r:embed="rId8">
            <a:alphaModFix/>
          </a:blip>
          <a:srcRect b="0" l="0" r="0" t="0"/>
          <a:stretch/>
        </p:blipFill>
        <p:spPr>
          <a:xfrm rot="10800000">
            <a:off x="8238048" y="4578925"/>
            <a:ext cx="61023" cy="100450"/>
          </a:xfrm>
          <a:prstGeom prst="rect">
            <a:avLst/>
          </a:prstGeom>
          <a:noFill/>
          <a:ln>
            <a:noFill/>
          </a:ln>
        </p:spPr>
      </p:pic>
      <p:pic>
        <p:nvPicPr>
          <p:cNvPr id="70" name="Google Shape;70;g270d83de0bf_0_83"/>
          <p:cNvPicPr preferRelativeResize="0"/>
          <p:nvPr/>
        </p:nvPicPr>
        <p:blipFill rotWithShape="1">
          <a:blip r:embed="rId9">
            <a:alphaModFix/>
          </a:blip>
          <a:srcRect b="0" l="0" r="0" t="0"/>
          <a:stretch/>
        </p:blipFill>
        <p:spPr>
          <a:xfrm rot="5400000">
            <a:off x="8246122" y="1924475"/>
            <a:ext cx="1183299" cy="591649"/>
          </a:xfrm>
          <a:prstGeom prst="rect">
            <a:avLst/>
          </a:prstGeom>
          <a:noFill/>
          <a:ln>
            <a:noFill/>
          </a:ln>
        </p:spPr>
      </p:pic>
      <p:pic>
        <p:nvPicPr>
          <p:cNvPr id="71" name="Google Shape;71;g270d83de0bf_0_83"/>
          <p:cNvPicPr preferRelativeResize="0"/>
          <p:nvPr/>
        </p:nvPicPr>
        <p:blipFill rotWithShape="1">
          <a:blip r:embed="rId10">
            <a:alphaModFix/>
          </a:blip>
          <a:srcRect b="0" l="0" r="0" t="0"/>
          <a:stretch/>
        </p:blipFill>
        <p:spPr>
          <a:xfrm flipH="1">
            <a:off x="21275" y="4287237"/>
            <a:ext cx="856264" cy="856264"/>
          </a:xfrm>
          <a:prstGeom prst="rect">
            <a:avLst/>
          </a:prstGeom>
          <a:noFill/>
          <a:ln>
            <a:noFill/>
          </a:ln>
        </p:spPr>
      </p:pic>
      <p:pic>
        <p:nvPicPr>
          <p:cNvPr id="72" name="Google Shape;72;g270d83de0bf_0_83"/>
          <p:cNvPicPr preferRelativeResize="0"/>
          <p:nvPr/>
        </p:nvPicPr>
        <p:blipFill rotWithShape="1">
          <a:blip r:embed="rId11">
            <a:alphaModFix/>
          </a:blip>
          <a:srcRect b="0" l="0" r="0" t="0"/>
          <a:stretch/>
        </p:blipFill>
        <p:spPr>
          <a:xfrm flipH="1">
            <a:off x="301130" y="4050264"/>
            <a:ext cx="856263" cy="856264"/>
          </a:xfrm>
          <a:prstGeom prst="rect">
            <a:avLst/>
          </a:prstGeom>
          <a:noFill/>
          <a:ln>
            <a:noFill/>
          </a:ln>
        </p:spPr>
      </p:pic>
      <p:pic>
        <p:nvPicPr>
          <p:cNvPr id="73" name="Google Shape;73;g270d83de0bf_0_83"/>
          <p:cNvPicPr preferRelativeResize="0"/>
          <p:nvPr/>
        </p:nvPicPr>
        <p:blipFill rotWithShape="1">
          <a:blip r:embed="rId12">
            <a:alphaModFix/>
          </a:blip>
          <a:srcRect b="0" l="0" r="0" t="0"/>
          <a:stretch/>
        </p:blipFill>
        <p:spPr>
          <a:xfrm>
            <a:off x="6069486" y="740836"/>
            <a:ext cx="210933" cy="210933"/>
          </a:xfrm>
          <a:prstGeom prst="rect">
            <a:avLst/>
          </a:prstGeom>
          <a:noFill/>
          <a:ln>
            <a:noFill/>
          </a:ln>
        </p:spPr>
      </p:pic>
      <p:pic>
        <p:nvPicPr>
          <p:cNvPr id="74" name="Google Shape;74;g270d83de0bf_0_83"/>
          <p:cNvPicPr preferRelativeResize="0"/>
          <p:nvPr/>
        </p:nvPicPr>
        <p:blipFill rotWithShape="1">
          <a:blip r:embed="rId12">
            <a:alphaModFix/>
          </a:blip>
          <a:srcRect b="0" l="0" r="0" t="0"/>
          <a:stretch/>
        </p:blipFill>
        <p:spPr>
          <a:xfrm>
            <a:off x="535625" y="2964330"/>
            <a:ext cx="210933" cy="210933"/>
          </a:xfrm>
          <a:prstGeom prst="rect">
            <a:avLst/>
          </a:prstGeom>
          <a:noFill/>
          <a:ln>
            <a:noFill/>
          </a:ln>
        </p:spPr>
      </p:pic>
      <p:sp>
        <p:nvSpPr>
          <p:cNvPr id="75" name="Google Shape;75;g270d83de0bf_0_83"/>
          <p:cNvSpPr txBox="1"/>
          <p:nvPr/>
        </p:nvSpPr>
        <p:spPr>
          <a:xfrm>
            <a:off x="1000601" y="1541625"/>
            <a:ext cx="15396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GB" sz="1200">
                <a:solidFill>
                  <a:srgbClr val="3B41C9"/>
                </a:solidFill>
                <a:latin typeface="Montserrat"/>
                <a:ea typeface="Montserrat"/>
                <a:cs typeface="Montserrat"/>
                <a:sym typeface="Montserrat"/>
              </a:rPr>
              <a:t>PROGRAMMING</a:t>
            </a:r>
            <a:endParaRPr sz="700"/>
          </a:p>
        </p:txBody>
      </p:sp>
      <p:sp>
        <p:nvSpPr>
          <p:cNvPr id="76" name="Google Shape;76;g270d83de0bf_0_83"/>
          <p:cNvSpPr txBox="1"/>
          <p:nvPr/>
        </p:nvSpPr>
        <p:spPr>
          <a:xfrm>
            <a:off x="2399550" y="1541625"/>
            <a:ext cx="13917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GB" sz="1200">
                <a:solidFill>
                  <a:srgbClr val="3B41C9"/>
                </a:solidFill>
                <a:latin typeface="Montserrat"/>
                <a:ea typeface="Montserrat"/>
                <a:cs typeface="Montserrat"/>
                <a:sym typeface="Montserrat"/>
              </a:rPr>
              <a:t>FUNDAMENTALS</a:t>
            </a:r>
            <a:endParaRPr sz="700"/>
          </a:p>
        </p:txBody>
      </p:sp>
      <p:pic>
        <p:nvPicPr>
          <p:cNvPr id="77" name="Google Shape;77;g270d83de0bf_0_83"/>
          <p:cNvPicPr preferRelativeResize="0"/>
          <p:nvPr/>
        </p:nvPicPr>
        <p:blipFill rotWithShape="1">
          <a:blip r:embed="rId13">
            <a:alphaModFix/>
          </a:blip>
          <a:srcRect b="0" l="0" r="0" t="0"/>
          <a:stretch/>
        </p:blipFill>
        <p:spPr>
          <a:xfrm>
            <a:off x="877556" y="2502446"/>
            <a:ext cx="300761" cy="233500"/>
          </a:xfrm>
          <a:prstGeom prst="rect">
            <a:avLst/>
          </a:prstGeom>
          <a:noFill/>
          <a:ln>
            <a:noFill/>
          </a:ln>
        </p:spPr>
      </p:pic>
      <p:sp>
        <p:nvSpPr>
          <p:cNvPr id="78" name="Google Shape;78;g270d83de0bf_0_83"/>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GB" sz="800">
                <a:solidFill>
                  <a:srgbClr val="D9D9D9"/>
                </a:solidFill>
                <a:latin typeface="Calibri"/>
                <a:ea typeface="Calibri"/>
                <a:cs typeface="Calibri"/>
                <a:sym typeface="Calibri"/>
              </a:rPr>
              <a:t>Official (Closed) - Non Sensitive</a:t>
            </a:r>
            <a:endParaRPr sz="800">
              <a:solidFill>
                <a:srgbClr val="D9D9D9"/>
              </a:solidFill>
              <a:latin typeface="Calibri"/>
              <a:ea typeface="Calibri"/>
              <a:cs typeface="Calibri"/>
              <a:sym typeface="Calibri"/>
            </a:endParaRPr>
          </a:p>
        </p:txBody>
      </p:sp>
      <p:sp>
        <p:nvSpPr>
          <p:cNvPr id="79" name="Google Shape;79;g270d83de0bf_0_83"/>
          <p:cNvSpPr txBox="1"/>
          <p:nvPr/>
        </p:nvSpPr>
        <p:spPr>
          <a:xfrm>
            <a:off x="3072000" y="4835700"/>
            <a:ext cx="3000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solidFill>
                  <a:srgbClr val="D9D9D9"/>
                </a:solidFill>
                <a:latin typeface="Calibri"/>
                <a:ea typeface="Calibri"/>
                <a:cs typeface="Calibri"/>
                <a:sym typeface="Calibri"/>
              </a:rPr>
              <a:t>Continuing Education &amp; Training (CET)</a:t>
            </a:r>
            <a:endParaRPr sz="800">
              <a:solidFill>
                <a:srgbClr val="D9D9D9"/>
              </a:solidFill>
              <a:latin typeface="Calibri"/>
              <a:ea typeface="Calibri"/>
              <a:cs typeface="Calibri"/>
              <a:sym typeface="Calibri"/>
            </a:endParaRPr>
          </a:p>
        </p:txBody>
      </p:sp>
      <p:sp>
        <p:nvSpPr>
          <p:cNvPr id="80" name="Google Shape;80;g270d83de0bf_0_83"/>
          <p:cNvSpPr txBox="1"/>
          <p:nvPr/>
        </p:nvSpPr>
        <p:spPr>
          <a:xfrm>
            <a:off x="1230228" y="2549900"/>
            <a:ext cx="2496300" cy="138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GB" sz="900">
                <a:solidFill>
                  <a:srgbClr val="3B41C9"/>
                </a:solidFill>
                <a:latin typeface="Montserrat"/>
                <a:ea typeface="Montserrat"/>
                <a:cs typeface="Montserrat"/>
                <a:sym typeface="Montserrat"/>
              </a:rPr>
              <a:t>DIPLOMA IN FULL-STACK DEVELOPMENT</a:t>
            </a:r>
            <a:endParaRPr sz="500"/>
          </a:p>
        </p:txBody>
      </p:sp>
      <p:sp>
        <p:nvSpPr>
          <p:cNvPr id="81" name="Google Shape;81;g270d83de0bf_0_83"/>
          <p:cNvSpPr txBox="1"/>
          <p:nvPr/>
        </p:nvSpPr>
        <p:spPr>
          <a:xfrm>
            <a:off x="1157400" y="2620100"/>
            <a:ext cx="23709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700">
                <a:solidFill>
                  <a:srgbClr val="595959"/>
                </a:solidFill>
                <a:latin typeface="Montserrat"/>
                <a:ea typeface="Montserrat"/>
                <a:cs typeface="Montserrat"/>
                <a:sym typeface="Montserrat"/>
              </a:rPr>
              <a:t>Certificate in </a:t>
            </a:r>
            <a:r>
              <a:rPr b="1" lang="en-GB" sz="700">
                <a:solidFill>
                  <a:srgbClr val="595959"/>
                </a:solidFill>
                <a:latin typeface="Montserrat"/>
                <a:ea typeface="Montserrat"/>
                <a:cs typeface="Montserrat"/>
                <a:sym typeface="Montserrat"/>
              </a:rPr>
              <a:t>Computing Fundamentals</a:t>
            </a:r>
            <a:endParaRPr b="1" sz="700">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47" name="Shape 247"/>
        <p:cNvGrpSpPr/>
        <p:nvPr/>
      </p:nvGrpSpPr>
      <p:grpSpPr>
        <a:xfrm>
          <a:off x="0" y="0"/>
          <a:ext cx="0" cy="0"/>
          <a:chOff x="0" y="0"/>
          <a:chExt cx="0" cy="0"/>
        </a:xfrm>
      </p:grpSpPr>
      <p:sp>
        <p:nvSpPr>
          <p:cNvPr id="248" name="Google Shape;248;p9"/>
          <p:cNvSpPr txBox="1"/>
          <p:nvPr/>
        </p:nvSpPr>
        <p:spPr>
          <a:xfrm>
            <a:off x="253200" y="1557425"/>
            <a:ext cx="3842700" cy="240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function Hotel(name, rooms, booked){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this</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name </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name</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this</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rooms </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rooms</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this</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booked</a:t>
            </a: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CCC02"/>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24</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this</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checkAvailability</a:t>
            </a:r>
            <a:r>
              <a:rPr b="0" i="0" lang="en-GB" sz="1400" u="none" cap="none" strike="noStrike">
                <a:solidFill>
                  <a:srgbClr val="FCCC02"/>
                </a:solidFill>
                <a:latin typeface="Consolas"/>
                <a:ea typeface="Consolas"/>
                <a:cs typeface="Consolas"/>
                <a:sym typeface="Consolas"/>
              </a:rPr>
              <a:t> </a:t>
            </a:r>
            <a:r>
              <a:rPr b="0" i="0" lang="en-GB" sz="1400" u="none" cap="none" strike="noStrike">
                <a:solidFill>
                  <a:schemeClr val="lt1"/>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function() </a:t>
            </a:r>
            <a:r>
              <a:rPr b="0" i="0" lang="en-GB" sz="1400" u="none" cap="none" strike="noStrike">
                <a:solidFill>
                  <a:srgbClr val="FFFFFF"/>
                </a:solidFill>
                <a:latin typeface="Consolas"/>
                <a:ea typeface="Consolas"/>
                <a:cs typeface="Consolas"/>
                <a:sym typeface="Consolas"/>
              </a:rPr>
              <a:t>{</a:t>
            </a:r>
            <a:endParaRPr b="0"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B498"/>
                </a:solidFill>
                <a:latin typeface="Consolas"/>
                <a:ea typeface="Consolas"/>
                <a:cs typeface="Consolas"/>
                <a:sym typeface="Consolas"/>
              </a:rPr>
              <a:t>    return this.rooms – this.booked;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sp>
        <p:nvSpPr>
          <p:cNvPr id="249" name="Google Shape;249;p9"/>
          <p:cNvSpPr txBox="1"/>
          <p:nvPr/>
        </p:nvSpPr>
        <p:spPr>
          <a:xfrm>
            <a:off x="8001000" y="680950"/>
            <a:ext cx="12021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KEY / NAME</a:t>
            </a:r>
            <a:endParaRPr b="0" i="0" sz="1100" u="none" cap="none" strike="noStrike">
              <a:solidFill>
                <a:srgbClr val="000000"/>
              </a:solidFill>
              <a:latin typeface="Arial"/>
              <a:ea typeface="Arial"/>
              <a:cs typeface="Arial"/>
              <a:sym typeface="Arial"/>
            </a:endParaRPr>
          </a:p>
        </p:txBody>
      </p:sp>
      <p:sp>
        <p:nvSpPr>
          <p:cNvPr id="250" name="Google Shape;250;p9"/>
          <p:cNvSpPr/>
          <p:nvPr/>
        </p:nvSpPr>
        <p:spPr>
          <a:xfrm>
            <a:off x="7871086" y="716116"/>
            <a:ext cx="147000" cy="147000"/>
          </a:xfrm>
          <a:prstGeom prst="ellipse">
            <a:avLst/>
          </a:prstGeom>
          <a:solidFill>
            <a:srgbClr val="FB6F7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251" name="Google Shape;251;p9"/>
          <p:cNvSpPr txBox="1"/>
          <p:nvPr/>
        </p:nvSpPr>
        <p:spPr>
          <a:xfrm>
            <a:off x="8001000" y="899400"/>
            <a:ext cx="10767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D8D8D8"/>
                </a:solidFill>
                <a:latin typeface="Calibri"/>
                <a:ea typeface="Calibri"/>
                <a:cs typeface="Calibri"/>
                <a:sym typeface="Calibri"/>
              </a:rPr>
              <a:t>VALUE</a:t>
            </a:r>
            <a:endParaRPr b="0" i="0" sz="1100" u="none" cap="none" strike="noStrike">
              <a:solidFill>
                <a:srgbClr val="000000"/>
              </a:solidFill>
              <a:latin typeface="Arial"/>
              <a:ea typeface="Arial"/>
              <a:cs typeface="Arial"/>
              <a:sym typeface="Arial"/>
            </a:endParaRPr>
          </a:p>
        </p:txBody>
      </p:sp>
      <p:sp>
        <p:nvSpPr>
          <p:cNvPr id="252" name="Google Shape;252;p9"/>
          <p:cNvSpPr/>
          <p:nvPr/>
        </p:nvSpPr>
        <p:spPr>
          <a:xfrm>
            <a:off x="7871086" y="934579"/>
            <a:ext cx="147000" cy="147000"/>
          </a:xfrm>
          <a:prstGeom prst="ellipse">
            <a:avLst/>
          </a:prstGeom>
          <a:solidFill>
            <a:srgbClr val="00B49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B498"/>
              </a:solidFill>
              <a:latin typeface="Calibri"/>
              <a:ea typeface="Calibri"/>
              <a:cs typeface="Calibri"/>
              <a:sym typeface="Calibri"/>
            </a:endParaRPr>
          </a:p>
        </p:txBody>
      </p:sp>
      <p:grpSp>
        <p:nvGrpSpPr>
          <p:cNvPr id="253" name="Google Shape;253;p9"/>
          <p:cNvGrpSpPr/>
          <p:nvPr/>
        </p:nvGrpSpPr>
        <p:grpSpPr>
          <a:xfrm flipH="1" rot="5400000">
            <a:off x="4140395" y="2282712"/>
            <a:ext cx="670511" cy="214965"/>
            <a:chOff x="0" y="0"/>
            <a:chExt cx="1663800" cy="374700"/>
          </a:xfrm>
        </p:grpSpPr>
        <p:cxnSp>
          <p:nvCxnSpPr>
            <p:cNvPr id="254" name="Google Shape;254;p9"/>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255" name="Google Shape;255;p9"/>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256" name="Google Shape;256;p9"/>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257" name="Google Shape;257;p9"/>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grpSp>
        <p:nvGrpSpPr>
          <p:cNvPr id="258" name="Google Shape;258;p9"/>
          <p:cNvGrpSpPr/>
          <p:nvPr/>
        </p:nvGrpSpPr>
        <p:grpSpPr>
          <a:xfrm flipH="1" rot="5400000">
            <a:off x="4244798" y="2971390"/>
            <a:ext cx="461704" cy="214965"/>
            <a:chOff x="0" y="0"/>
            <a:chExt cx="1663800" cy="374700"/>
          </a:xfrm>
        </p:grpSpPr>
        <p:cxnSp>
          <p:nvCxnSpPr>
            <p:cNvPr id="259" name="Google Shape;259;p9"/>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260" name="Google Shape;260;p9"/>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261" name="Google Shape;261;p9"/>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262" name="Google Shape;262;p9"/>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sp>
        <p:nvSpPr>
          <p:cNvPr id="263" name="Google Shape;263;p9"/>
          <p:cNvSpPr txBox="1"/>
          <p:nvPr/>
        </p:nvSpPr>
        <p:spPr>
          <a:xfrm>
            <a:off x="4583135" y="2265029"/>
            <a:ext cx="763500" cy="19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PROPERTIES</a:t>
            </a:r>
            <a:endParaRPr b="0" i="0" sz="1100" u="none" cap="none" strike="noStrike">
              <a:solidFill>
                <a:srgbClr val="000000"/>
              </a:solidFill>
              <a:latin typeface="Arial"/>
              <a:ea typeface="Arial"/>
              <a:cs typeface="Arial"/>
              <a:sym typeface="Arial"/>
            </a:endParaRPr>
          </a:p>
        </p:txBody>
      </p:sp>
      <p:sp>
        <p:nvSpPr>
          <p:cNvPr id="264" name="Google Shape;264;p9"/>
          <p:cNvSpPr txBox="1"/>
          <p:nvPr/>
        </p:nvSpPr>
        <p:spPr>
          <a:xfrm>
            <a:off x="4618650" y="2981925"/>
            <a:ext cx="6795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METHOD</a:t>
            </a:r>
            <a:endParaRPr b="0" i="0" sz="1100" u="none" cap="none" strike="noStrike">
              <a:solidFill>
                <a:srgbClr val="000000"/>
              </a:solidFill>
              <a:latin typeface="Arial"/>
              <a:ea typeface="Arial"/>
              <a:cs typeface="Arial"/>
              <a:sym typeface="Arial"/>
            </a:endParaRPr>
          </a:p>
        </p:txBody>
      </p:sp>
      <p:sp>
        <p:nvSpPr>
          <p:cNvPr id="265" name="Google Shape;265;p9"/>
          <p:cNvSpPr txBox="1"/>
          <p:nvPr/>
        </p:nvSpPr>
        <p:spPr>
          <a:xfrm>
            <a:off x="5346804" y="1557431"/>
            <a:ext cx="3347700" cy="246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Creating a function Hotel allows it to be used as a template for creating multiple objects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This is called a function based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The </a:t>
            </a:r>
            <a:r>
              <a:rPr b="1" i="0" lang="en-GB" sz="1200" u="none" cap="none" strike="noStrike">
                <a:solidFill>
                  <a:schemeClr val="lt1"/>
                </a:solidFill>
                <a:latin typeface="Calibri"/>
                <a:ea typeface="Calibri"/>
                <a:cs typeface="Calibri"/>
                <a:sym typeface="Calibri"/>
              </a:rPr>
              <a:t>this </a:t>
            </a:r>
            <a:r>
              <a:rPr b="0" i="0" lang="en-GB" sz="1200" u="none" cap="none" strike="noStrike">
                <a:solidFill>
                  <a:schemeClr val="lt1"/>
                </a:solidFill>
                <a:latin typeface="Calibri"/>
                <a:ea typeface="Calibri"/>
                <a:cs typeface="Calibri"/>
                <a:sym typeface="Calibri"/>
              </a:rPr>
              <a:t>keyword is used instead of the object name to indicate the property/method belongs to the object that </a:t>
            </a:r>
            <a:r>
              <a:rPr b="1" i="0" lang="en-GB" sz="1200" u="none" cap="none" strike="noStrike">
                <a:solidFill>
                  <a:schemeClr val="lt1"/>
                </a:solidFill>
                <a:latin typeface="Calibri"/>
                <a:ea typeface="Calibri"/>
                <a:cs typeface="Calibri"/>
                <a:sym typeface="Calibri"/>
              </a:rPr>
              <a:t>this </a:t>
            </a:r>
            <a:r>
              <a:rPr b="0" i="0" lang="en-GB" sz="1200" u="none" cap="none" strike="noStrike">
                <a:solidFill>
                  <a:schemeClr val="lt1"/>
                </a:solidFill>
                <a:latin typeface="Calibri"/>
                <a:ea typeface="Calibri"/>
                <a:cs typeface="Calibri"/>
                <a:sym typeface="Calibri"/>
              </a:rPr>
              <a:t>function creates.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Each statement creates a new property or method. Uses </a:t>
            </a:r>
            <a:r>
              <a:rPr b="1" i="0" lang="en-GB" sz="1200" u="none" cap="none" strike="noStrike">
                <a:solidFill>
                  <a:schemeClr val="lt1"/>
                </a:solidFill>
                <a:latin typeface="Calibri"/>
                <a:ea typeface="Calibri"/>
                <a:cs typeface="Calibri"/>
                <a:sym typeface="Calibri"/>
              </a:rPr>
              <a:t>semi-colon</a:t>
            </a:r>
            <a:r>
              <a:rPr b="0" i="0" lang="en-GB" sz="1200" u="none" cap="none" strike="noStrike">
                <a:solidFill>
                  <a:schemeClr val="lt1"/>
                </a:solidFill>
                <a:latin typeface="Calibri"/>
                <a:ea typeface="Calibri"/>
                <a:cs typeface="Calibri"/>
                <a:sym typeface="Calibri"/>
              </a:rPr>
              <a:t> instead of comma (literal object syntax)</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66" name="Google Shape;266;p9"/>
          <p:cNvSpPr txBox="1"/>
          <p:nvPr/>
        </p:nvSpPr>
        <p:spPr>
          <a:xfrm>
            <a:off x="8001000" y="472125"/>
            <a:ext cx="10176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OBJECT</a:t>
            </a:r>
            <a:endParaRPr b="0" i="0" sz="1100" u="none" cap="none" strike="noStrike">
              <a:solidFill>
                <a:srgbClr val="000000"/>
              </a:solidFill>
              <a:latin typeface="Arial"/>
              <a:ea typeface="Arial"/>
              <a:cs typeface="Arial"/>
              <a:sym typeface="Arial"/>
            </a:endParaRPr>
          </a:p>
        </p:txBody>
      </p:sp>
      <p:sp>
        <p:nvSpPr>
          <p:cNvPr id="267" name="Google Shape;267;p9"/>
          <p:cNvSpPr/>
          <p:nvPr/>
        </p:nvSpPr>
        <p:spPr>
          <a:xfrm>
            <a:off x="7871086" y="507305"/>
            <a:ext cx="147000" cy="147000"/>
          </a:xfrm>
          <a:prstGeom prst="ellipse">
            <a:avLst/>
          </a:prstGeom>
          <a:solidFill>
            <a:srgbClr val="FCCC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268" name="Google Shape;268;p9"/>
          <p:cNvSpPr txBox="1"/>
          <p:nvPr/>
        </p:nvSpPr>
        <p:spPr>
          <a:xfrm>
            <a:off x="253188" y="738371"/>
            <a:ext cx="39297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1B2D4"/>
                </a:solidFill>
                <a:latin typeface="Calibri"/>
                <a:ea typeface="Calibri"/>
                <a:cs typeface="Calibri"/>
                <a:sym typeface="Calibri"/>
              </a:rPr>
              <a:t>FUNCTION BASED OBJECTS</a:t>
            </a:r>
            <a:endParaRPr b="0" i="0" sz="1100" u="none" cap="none" strike="noStrike">
              <a:solidFill>
                <a:srgbClr val="000000"/>
              </a:solidFill>
              <a:latin typeface="Arial"/>
              <a:ea typeface="Arial"/>
              <a:cs typeface="Arial"/>
              <a:sym typeface="Arial"/>
            </a:endParaRPr>
          </a:p>
        </p:txBody>
      </p:sp>
      <p:grpSp>
        <p:nvGrpSpPr>
          <p:cNvPr id="269" name="Google Shape;269;p9"/>
          <p:cNvGrpSpPr/>
          <p:nvPr/>
        </p:nvGrpSpPr>
        <p:grpSpPr>
          <a:xfrm flipH="1">
            <a:off x="1713034" y="1396524"/>
            <a:ext cx="1887415" cy="166779"/>
            <a:chOff x="0" y="0"/>
            <a:chExt cx="1663800" cy="374700"/>
          </a:xfrm>
        </p:grpSpPr>
        <p:cxnSp>
          <p:nvCxnSpPr>
            <p:cNvPr id="270" name="Google Shape;270;p9"/>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271" name="Google Shape;271;p9"/>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272" name="Google Shape;272;p9"/>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273" name="Google Shape;273;p9"/>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sp>
        <p:nvSpPr>
          <p:cNvPr id="274" name="Google Shape;274;p9"/>
          <p:cNvSpPr txBox="1"/>
          <p:nvPr/>
        </p:nvSpPr>
        <p:spPr>
          <a:xfrm>
            <a:off x="2357645" y="1156016"/>
            <a:ext cx="8106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PARAMETERS</a:t>
            </a:r>
            <a:endParaRPr b="0" i="0" sz="1100" u="none" cap="none" strike="noStrike">
              <a:solidFill>
                <a:srgbClr val="000000"/>
              </a:solidFill>
              <a:latin typeface="Arial"/>
              <a:ea typeface="Arial"/>
              <a:cs typeface="Arial"/>
              <a:sym typeface="Arial"/>
            </a:endParaRPr>
          </a:p>
        </p:txBody>
      </p:sp>
      <p:sp>
        <p:nvSpPr>
          <p:cNvPr id="275" name="Google Shape;275;p9"/>
          <p:cNvSpPr txBox="1"/>
          <p:nvPr/>
        </p:nvSpPr>
        <p:spPr>
          <a:xfrm>
            <a:off x="253200" y="4090400"/>
            <a:ext cx="48903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GB" sz="900">
                <a:solidFill>
                  <a:srgbClr val="FFFFFF"/>
                </a:solidFill>
              </a:rPr>
              <a:t>https://replit.com/@immalcolm/js-objects#script.js</a:t>
            </a:r>
            <a:endParaRPr sz="900">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79" name="Shape 279"/>
        <p:cNvGrpSpPr/>
        <p:nvPr/>
      </p:nvGrpSpPr>
      <p:grpSpPr>
        <a:xfrm>
          <a:off x="0" y="0"/>
          <a:ext cx="0" cy="0"/>
          <a:chOff x="0" y="0"/>
          <a:chExt cx="0" cy="0"/>
        </a:xfrm>
      </p:grpSpPr>
      <p:sp>
        <p:nvSpPr>
          <p:cNvPr id="280" name="Google Shape;280;p10"/>
          <p:cNvSpPr txBox="1"/>
          <p:nvPr>
            <p:ph type="title"/>
          </p:nvPr>
        </p:nvSpPr>
        <p:spPr>
          <a:xfrm>
            <a:off x="0" y="1675714"/>
            <a:ext cx="10035300" cy="6924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rgbClr val="FCCC02"/>
              </a:buClr>
              <a:buSzPts val="2100"/>
              <a:buFont typeface="Consolas"/>
              <a:buNone/>
            </a:pPr>
            <a:r>
              <a:rPr lang="en-GB" sz="2100">
                <a:solidFill>
                  <a:srgbClr val="FCCC02"/>
                </a:solidFill>
                <a:latin typeface="Consolas"/>
                <a:ea typeface="Consolas"/>
                <a:cs typeface="Consolas"/>
                <a:sym typeface="Consolas"/>
              </a:rPr>
              <a:t>let favchoHotel </a:t>
            </a:r>
            <a:r>
              <a:rPr lang="en-GB" sz="2100">
                <a:solidFill>
                  <a:schemeClr val="lt1"/>
                </a:solidFill>
                <a:latin typeface="Consolas"/>
                <a:ea typeface="Consolas"/>
                <a:cs typeface="Consolas"/>
                <a:sym typeface="Consolas"/>
              </a:rPr>
              <a:t>=</a:t>
            </a:r>
            <a:r>
              <a:rPr lang="en-GB" sz="2100">
                <a:solidFill>
                  <a:srgbClr val="F2717A"/>
                </a:solidFill>
                <a:latin typeface="Consolas"/>
                <a:ea typeface="Consolas"/>
                <a:cs typeface="Consolas"/>
                <a:sym typeface="Consolas"/>
              </a:rPr>
              <a:t> </a:t>
            </a:r>
            <a:r>
              <a:rPr lang="en-GB" sz="2100">
                <a:solidFill>
                  <a:schemeClr val="lt1"/>
                </a:solidFill>
                <a:latin typeface="Consolas"/>
                <a:ea typeface="Consolas"/>
                <a:cs typeface="Consolas"/>
                <a:sym typeface="Consolas"/>
              </a:rPr>
              <a:t>new Hotel(</a:t>
            </a:r>
            <a:r>
              <a:rPr lang="en-GB" sz="2100">
                <a:solidFill>
                  <a:srgbClr val="00B498"/>
                </a:solidFill>
                <a:latin typeface="Consolas"/>
                <a:ea typeface="Consolas"/>
                <a:cs typeface="Consolas"/>
                <a:sym typeface="Consolas"/>
              </a:rPr>
              <a:t>'Favcho Hotel', 100, 25</a:t>
            </a:r>
            <a:r>
              <a:rPr lang="en-GB" sz="2100">
                <a:solidFill>
                  <a:schemeClr val="lt1"/>
                </a:solidFill>
                <a:latin typeface="Consolas"/>
                <a:ea typeface="Consolas"/>
                <a:cs typeface="Consolas"/>
                <a:sym typeface="Consolas"/>
              </a:rPr>
              <a:t>);</a:t>
            </a:r>
            <a:endParaRPr sz="800">
              <a:solidFill>
                <a:schemeClr val="lt1"/>
              </a:solidFill>
              <a:latin typeface="Consolas"/>
              <a:ea typeface="Consolas"/>
              <a:cs typeface="Consolas"/>
              <a:sym typeface="Consolas"/>
            </a:endParaRPr>
          </a:p>
        </p:txBody>
      </p:sp>
      <p:grpSp>
        <p:nvGrpSpPr>
          <p:cNvPr id="281" name="Google Shape;281;p10"/>
          <p:cNvGrpSpPr/>
          <p:nvPr/>
        </p:nvGrpSpPr>
        <p:grpSpPr>
          <a:xfrm rot="10800000">
            <a:off x="3974001" y="1627383"/>
            <a:ext cx="4195084" cy="171238"/>
            <a:chOff x="0" y="-50"/>
            <a:chExt cx="1600200" cy="374700"/>
          </a:xfrm>
        </p:grpSpPr>
        <p:cxnSp>
          <p:nvCxnSpPr>
            <p:cNvPr id="282" name="Google Shape;282;p10"/>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83" name="Google Shape;283;p10"/>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84" name="Google Shape;284;p10"/>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285" name="Google Shape;285;p10"/>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286" name="Google Shape;286;p10"/>
          <p:cNvSpPr/>
          <p:nvPr/>
        </p:nvSpPr>
        <p:spPr>
          <a:xfrm>
            <a:off x="1578020" y="1451436"/>
            <a:ext cx="981300" cy="177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OBJECT</a:t>
            </a:r>
            <a:endParaRPr b="0" i="0" sz="800" u="none" cap="none" strike="noStrike">
              <a:solidFill>
                <a:srgbClr val="000000"/>
              </a:solidFill>
              <a:latin typeface="Lato"/>
              <a:ea typeface="Lato"/>
              <a:cs typeface="Lato"/>
              <a:sym typeface="Lato"/>
            </a:endParaRPr>
          </a:p>
        </p:txBody>
      </p:sp>
      <p:pic>
        <p:nvPicPr>
          <p:cNvPr descr="next.png" id="287" name="Google Shape;287;p10"/>
          <p:cNvPicPr preferRelativeResize="0"/>
          <p:nvPr/>
        </p:nvPicPr>
        <p:blipFill rotWithShape="1">
          <a:blip r:embed="rId3">
            <a:alphaModFix/>
          </a:blip>
          <a:srcRect b="0" l="0" r="0" t="0"/>
          <a:stretch/>
        </p:blipFill>
        <p:spPr>
          <a:xfrm>
            <a:off x="8511914" y="4674691"/>
            <a:ext cx="334863" cy="334863"/>
          </a:xfrm>
          <a:prstGeom prst="rect">
            <a:avLst/>
          </a:prstGeom>
          <a:noFill/>
          <a:ln>
            <a:noFill/>
          </a:ln>
        </p:spPr>
      </p:pic>
      <p:grpSp>
        <p:nvGrpSpPr>
          <p:cNvPr id="288" name="Google Shape;288;p10"/>
          <p:cNvGrpSpPr/>
          <p:nvPr/>
        </p:nvGrpSpPr>
        <p:grpSpPr>
          <a:xfrm rot="10800000">
            <a:off x="1280600" y="1627422"/>
            <a:ext cx="1576357" cy="171950"/>
            <a:chOff x="0" y="-50"/>
            <a:chExt cx="1600200" cy="374700"/>
          </a:xfrm>
        </p:grpSpPr>
        <p:cxnSp>
          <p:nvCxnSpPr>
            <p:cNvPr id="289" name="Google Shape;289;p10"/>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90" name="Google Shape;290;p10"/>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91" name="Google Shape;291;p10"/>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292" name="Google Shape;292;p10"/>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293" name="Google Shape;293;p10"/>
          <p:cNvSpPr/>
          <p:nvPr/>
        </p:nvSpPr>
        <p:spPr>
          <a:xfrm>
            <a:off x="4874103" y="1464331"/>
            <a:ext cx="2652000" cy="211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CONSTRUCTOR FUNCTION</a:t>
            </a:r>
            <a:endParaRPr b="0" i="0" sz="800" u="none" cap="none" strike="noStrike">
              <a:solidFill>
                <a:srgbClr val="000000"/>
              </a:solidFill>
              <a:latin typeface="Lato"/>
              <a:ea typeface="Lato"/>
              <a:cs typeface="Lato"/>
              <a:sym typeface="Lato"/>
            </a:endParaRPr>
          </a:p>
        </p:txBody>
      </p:sp>
      <p:cxnSp>
        <p:nvCxnSpPr>
          <p:cNvPr id="294" name="Google Shape;294;p10"/>
          <p:cNvCxnSpPr/>
          <p:nvPr/>
        </p:nvCxnSpPr>
        <p:spPr>
          <a:xfrm>
            <a:off x="2971557" y="2660536"/>
            <a:ext cx="0" cy="204000"/>
          </a:xfrm>
          <a:prstGeom prst="straightConnector1">
            <a:avLst/>
          </a:prstGeom>
          <a:noFill/>
          <a:ln cap="flat" cmpd="sng" w="25400">
            <a:solidFill>
              <a:srgbClr val="969696"/>
            </a:solidFill>
            <a:prstDash val="solid"/>
            <a:round/>
            <a:headEnd len="sm" w="sm" type="none"/>
            <a:tailEnd len="sm" w="sm" type="none"/>
          </a:ln>
        </p:spPr>
      </p:cxnSp>
      <p:sp>
        <p:nvSpPr>
          <p:cNvPr id="295" name="Google Shape;295;p10"/>
          <p:cNvSpPr/>
          <p:nvPr/>
        </p:nvSpPr>
        <p:spPr>
          <a:xfrm>
            <a:off x="1446082" y="2929878"/>
            <a:ext cx="1535100" cy="196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ASSIGNMENT OPERATOR</a:t>
            </a:r>
            <a:endParaRPr b="0" i="0" sz="800" u="none" cap="none" strike="noStrike">
              <a:solidFill>
                <a:srgbClr val="000000"/>
              </a:solidFill>
              <a:latin typeface="Lato"/>
              <a:ea typeface="Lato"/>
              <a:cs typeface="Lato"/>
              <a:sym typeface="Lato"/>
            </a:endParaRPr>
          </a:p>
        </p:txBody>
      </p:sp>
      <p:sp>
        <p:nvSpPr>
          <p:cNvPr id="296" name="Google Shape;296;p10"/>
          <p:cNvSpPr txBox="1"/>
          <p:nvPr/>
        </p:nvSpPr>
        <p:spPr>
          <a:xfrm>
            <a:off x="527344" y="638747"/>
            <a:ext cx="3819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1B2D4"/>
                </a:solidFill>
                <a:latin typeface="Calibri"/>
                <a:ea typeface="Calibri"/>
                <a:cs typeface="Calibri"/>
                <a:sym typeface="Calibri"/>
              </a:rPr>
              <a:t>MULTIPLE OBJECT INSTANCES</a:t>
            </a:r>
            <a:endParaRPr b="0" i="0" sz="1100" u="none" cap="none" strike="noStrike">
              <a:solidFill>
                <a:srgbClr val="000000"/>
              </a:solidFill>
              <a:latin typeface="Arial"/>
              <a:ea typeface="Arial"/>
              <a:cs typeface="Arial"/>
              <a:sym typeface="Arial"/>
            </a:endParaRPr>
          </a:p>
        </p:txBody>
      </p:sp>
      <p:sp>
        <p:nvSpPr>
          <p:cNvPr id="297" name="Google Shape;297;p10"/>
          <p:cNvSpPr/>
          <p:nvPr/>
        </p:nvSpPr>
        <p:spPr>
          <a:xfrm>
            <a:off x="4874103" y="2929878"/>
            <a:ext cx="2639400" cy="10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VALUES USED IN PROPERTIES OF THIS OBJECT</a:t>
            </a:r>
            <a:endParaRPr b="0" i="0" sz="800" u="none" cap="none" strike="noStrike">
              <a:solidFill>
                <a:srgbClr val="000000"/>
              </a:solidFill>
              <a:latin typeface="Lato"/>
              <a:ea typeface="Lato"/>
              <a:cs typeface="Lato"/>
              <a:sym typeface="Lato"/>
            </a:endParaRPr>
          </a:p>
        </p:txBody>
      </p:sp>
      <p:sp>
        <p:nvSpPr>
          <p:cNvPr id="298" name="Google Shape;298;p10"/>
          <p:cNvSpPr txBox="1"/>
          <p:nvPr/>
        </p:nvSpPr>
        <p:spPr>
          <a:xfrm>
            <a:off x="544974" y="3889432"/>
            <a:ext cx="3549600" cy="554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1" lang="en-GB" sz="1100" u="none" cap="none" strike="noStrike">
                <a:solidFill>
                  <a:srgbClr val="A8D08C"/>
                </a:solidFill>
                <a:latin typeface="Calibri"/>
                <a:ea typeface="Calibri"/>
                <a:cs typeface="Calibri"/>
                <a:sym typeface="Calibri"/>
              </a:rPr>
              <a:t>* Note: </a:t>
            </a:r>
            <a:r>
              <a:rPr b="0" i="0" lang="en-GB" sz="1100" u="none" cap="none" strike="noStrike">
                <a:solidFill>
                  <a:srgbClr val="A8D08C"/>
                </a:solidFill>
                <a:latin typeface="Calibri"/>
                <a:ea typeface="Calibri"/>
                <a:cs typeface="Calibri"/>
                <a:sym typeface="Calibri"/>
              </a:rPr>
              <a:t>Even when multiple objects are created using the same constructor function, the methods stay the same. </a:t>
            </a:r>
            <a:endParaRPr b="0" i="0" sz="1100" u="none" cap="none" strike="noStrike">
              <a:solidFill>
                <a:srgbClr val="A8D0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A8D08C"/>
              </a:solidFill>
              <a:latin typeface="Calibri"/>
              <a:ea typeface="Calibri"/>
              <a:cs typeface="Calibri"/>
              <a:sym typeface="Calibri"/>
            </a:endParaRPr>
          </a:p>
        </p:txBody>
      </p:sp>
      <p:sp>
        <p:nvSpPr>
          <p:cNvPr id="299" name="Google Shape;299;p10"/>
          <p:cNvSpPr/>
          <p:nvPr/>
        </p:nvSpPr>
        <p:spPr>
          <a:xfrm>
            <a:off x="3102388" y="2922910"/>
            <a:ext cx="1535100" cy="19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NEW KEYWORD</a:t>
            </a:r>
            <a:endParaRPr b="0" i="0" sz="800" u="none" cap="none" strike="noStrike">
              <a:solidFill>
                <a:srgbClr val="000000"/>
              </a:solidFill>
              <a:latin typeface="Lato"/>
              <a:ea typeface="Lato"/>
              <a:cs typeface="Lato"/>
              <a:sym typeface="Lato"/>
            </a:endParaRPr>
          </a:p>
        </p:txBody>
      </p:sp>
      <p:grpSp>
        <p:nvGrpSpPr>
          <p:cNvPr id="300" name="Google Shape;300;p10"/>
          <p:cNvGrpSpPr/>
          <p:nvPr/>
        </p:nvGrpSpPr>
        <p:grpSpPr>
          <a:xfrm>
            <a:off x="3155583" y="2711326"/>
            <a:ext cx="412692" cy="165692"/>
            <a:chOff x="0" y="-50"/>
            <a:chExt cx="1600200" cy="374700"/>
          </a:xfrm>
        </p:grpSpPr>
        <p:cxnSp>
          <p:nvCxnSpPr>
            <p:cNvPr id="301" name="Google Shape;301;p10"/>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302" name="Google Shape;302;p10"/>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303" name="Google Shape;303;p10"/>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304" name="Google Shape;304;p10"/>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grpSp>
        <p:nvGrpSpPr>
          <p:cNvPr id="305" name="Google Shape;305;p10"/>
          <p:cNvGrpSpPr/>
          <p:nvPr/>
        </p:nvGrpSpPr>
        <p:grpSpPr>
          <a:xfrm>
            <a:off x="4637499" y="2660506"/>
            <a:ext cx="2744983" cy="228455"/>
            <a:chOff x="0" y="-50"/>
            <a:chExt cx="1600200" cy="374700"/>
          </a:xfrm>
        </p:grpSpPr>
        <p:cxnSp>
          <p:nvCxnSpPr>
            <p:cNvPr id="306" name="Google Shape;306;p10"/>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307" name="Google Shape;307;p10"/>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308" name="Google Shape;308;p10"/>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309" name="Google Shape;309;p10"/>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310" name="Google Shape;310;p10"/>
          <p:cNvSpPr txBox="1"/>
          <p:nvPr/>
        </p:nvSpPr>
        <p:spPr>
          <a:xfrm>
            <a:off x="-1" y="2152259"/>
            <a:ext cx="10035300" cy="692400"/>
          </a:xfrm>
          <a:prstGeom prst="rect">
            <a:avLst/>
          </a:prstGeom>
          <a:noFill/>
          <a:ln>
            <a:noFill/>
          </a:ln>
        </p:spPr>
        <p:txBody>
          <a:bodyPr anchorCtr="0" anchor="ctr" bIns="669725" lIns="669725" spcFirstLastPara="1" rIns="669725" wrap="square" tIns="669725">
            <a:noAutofit/>
          </a:bodyPr>
          <a:lstStyle/>
          <a:p>
            <a:pPr indent="0" lvl="0" marL="0" marR="0" rtl="0" algn="l">
              <a:lnSpc>
                <a:spcPct val="90000"/>
              </a:lnSpc>
              <a:spcBef>
                <a:spcPts val="0"/>
              </a:spcBef>
              <a:spcAft>
                <a:spcPts val="0"/>
              </a:spcAft>
              <a:buClr>
                <a:srgbClr val="FCCC02"/>
              </a:buClr>
              <a:buSzPts val="2100"/>
              <a:buFont typeface="Consolas"/>
              <a:buNone/>
            </a:pPr>
            <a:r>
              <a:rPr b="0" i="0" lang="en-GB" sz="2100" u="none" cap="none" strike="noStrike">
                <a:solidFill>
                  <a:srgbClr val="FCCC02"/>
                </a:solidFill>
                <a:latin typeface="Consolas"/>
                <a:ea typeface="Consolas"/>
                <a:cs typeface="Consolas"/>
                <a:sym typeface="Consolas"/>
              </a:rPr>
              <a:t>let lizzieHotel </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2717A"/>
                </a:solidFill>
                <a:latin typeface="Consolas"/>
                <a:ea typeface="Consolas"/>
                <a:cs typeface="Consolas"/>
                <a:sym typeface="Consolas"/>
              </a:rPr>
              <a:t> </a:t>
            </a:r>
            <a:r>
              <a:rPr b="0" i="0" lang="en-GB" sz="2100" u="none" cap="none" strike="noStrike">
                <a:solidFill>
                  <a:schemeClr val="lt1"/>
                </a:solidFill>
                <a:latin typeface="Consolas"/>
                <a:ea typeface="Consolas"/>
                <a:cs typeface="Consolas"/>
                <a:sym typeface="Consolas"/>
              </a:rPr>
              <a:t>new Hotel(</a:t>
            </a:r>
            <a:r>
              <a:rPr b="0" i="0" lang="en-GB" sz="2100" u="none" cap="none" strike="noStrike">
                <a:solidFill>
                  <a:srgbClr val="00B498"/>
                </a:solidFill>
                <a:latin typeface="Consolas"/>
                <a:ea typeface="Consolas"/>
                <a:cs typeface="Consolas"/>
                <a:sym typeface="Consolas"/>
              </a:rPr>
              <a:t>'Lizzie Inn', 48, 12</a:t>
            </a:r>
            <a:r>
              <a:rPr b="0" i="0" lang="en-GB" sz="2100" u="none" cap="none" strike="noStrike">
                <a:solidFill>
                  <a:schemeClr val="lt1"/>
                </a:solidFill>
                <a:latin typeface="Consolas"/>
                <a:ea typeface="Consolas"/>
                <a:cs typeface="Consolas"/>
                <a:sym typeface="Consolas"/>
              </a:rPr>
              <a:t>);</a:t>
            </a:r>
            <a:endParaRPr b="0" i="0" sz="800" u="none" cap="none" strike="noStrike">
              <a:solidFill>
                <a:schemeClr val="lt1"/>
              </a:solidFill>
              <a:latin typeface="Consolas"/>
              <a:ea typeface="Consolas"/>
              <a:cs typeface="Consolas"/>
              <a:sym typeface="Consolas"/>
            </a:endParaRPr>
          </a:p>
        </p:txBody>
      </p:sp>
      <p:sp>
        <p:nvSpPr>
          <p:cNvPr id="311" name="Google Shape;311;p10"/>
          <p:cNvSpPr txBox="1"/>
          <p:nvPr/>
        </p:nvSpPr>
        <p:spPr>
          <a:xfrm>
            <a:off x="527344" y="3274907"/>
            <a:ext cx="34761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The first object </a:t>
            </a:r>
            <a:r>
              <a:rPr b="1" i="0" lang="en-GB" sz="1200" u="none" cap="none" strike="noStrike">
                <a:solidFill>
                  <a:srgbClr val="FCCC02"/>
                </a:solidFill>
                <a:latin typeface="Calibri"/>
                <a:ea typeface="Calibri"/>
                <a:cs typeface="Calibri"/>
                <a:sym typeface="Calibri"/>
              </a:rPr>
              <a:t>favchoHotel</a:t>
            </a:r>
            <a:r>
              <a:rPr b="0" i="0" lang="en-GB" sz="1200" u="none" cap="none" strike="noStrike">
                <a:solidFill>
                  <a:schemeClr val="lt1"/>
                </a:solidFill>
                <a:latin typeface="Calibri"/>
                <a:ea typeface="Calibri"/>
                <a:cs typeface="Calibri"/>
                <a:sym typeface="Calibri"/>
              </a:rPr>
              <a:t>. Name is "Favcho Hotel".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100 rooms, 25 booked</a:t>
            </a:r>
            <a:endParaRPr b="0" i="0" sz="1100" u="none" cap="none" strike="noStrike">
              <a:solidFill>
                <a:srgbClr val="000000"/>
              </a:solidFill>
              <a:latin typeface="Arial"/>
              <a:ea typeface="Arial"/>
              <a:cs typeface="Arial"/>
              <a:sym typeface="Arial"/>
            </a:endParaRPr>
          </a:p>
        </p:txBody>
      </p:sp>
      <p:sp>
        <p:nvSpPr>
          <p:cNvPr id="312" name="Google Shape;312;p10"/>
          <p:cNvSpPr txBox="1"/>
          <p:nvPr/>
        </p:nvSpPr>
        <p:spPr>
          <a:xfrm>
            <a:off x="5203395" y="3274907"/>
            <a:ext cx="33234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The second object </a:t>
            </a:r>
            <a:r>
              <a:rPr b="1" i="0" lang="en-GB" sz="1200" u="none" cap="none" strike="noStrike">
                <a:solidFill>
                  <a:srgbClr val="FCCC02"/>
                </a:solidFill>
                <a:latin typeface="Calibri"/>
                <a:ea typeface="Calibri"/>
                <a:cs typeface="Calibri"/>
                <a:sym typeface="Calibri"/>
              </a:rPr>
              <a:t>lizzieHotel</a:t>
            </a:r>
            <a:r>
              <a:rPr b="0" i="0" lang="en-GB" sz="1200" u="none" cap="none" strike="noStrike">
                <a:solidFill>
                  <a:schemeClr val="lt1"/>
                </a:solidFill>
                <a:latin typeface="Calibri"/>
                <a:ea typeface="Calibri"/>
                <a:cs typeface="Calibri"/>
                <a:sym typeface="Calibri"/>
              </a:rPr>
              <a:t>. Name is "Lizzie Inn".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48 rooms, 12 booked</a:t>
            </a:r>
            <a:endParaRPr b="0" i="0" sz="1100" u="none" cap="none" strike="noStrike">
              <a:solidFill>
                <a:srgbClr val="000000"/>
              </a:solidFill>
              <a:latin typeface="Arial"/>
              <a:ea typeface="Arial"/>
              <a:cs typeface="Arial"/>
              <a:sym typeface="Arial"/>
            </a:endParaRPr>
          </a:p>
        </p:txBody>
      </p:sp>
      <p:sp>
        <p:nvSpPr>
          <p:cNvPr id="313" name="Google Shape;313;p10"/>
          <p:cNvSpPr txBox="1"/>
          <p:nvPr/>
        </p:nvSpPr>
        <p:spPr>
          <a:xfrm>
            <a:off x="458075" y="4381325"/>
            <a:ext cx="4890300" cy="9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sz="900">
                <a:solidFill>
                  <a:srgbClr val="FFFFFF"/>
                </a:solidFill>
              </a:rPr>
              <a:t>https://replit.com/@immalcolm/js-objects#script.js</a:t>
            </a:r>
            <a:endParaRPr b="0" i="0" sz="900" u="none" cap="none" strike="noStrike">
              <a:solidFill>
                <a:srgbClr val="FFFFFF"/>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1"/>
          <p:cNvSpPr txBox="1"/>
          <p:nvPr/>
        </p:nvSpPr>
        <p:spPr>
          <a:xfrm>
            <a:off x="1332506" y="1060353"/>
            <a:ext cx="1848000" cy="2910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800"/>
              <a:buFont typeface="Arial"/>
              <a:buNone/>
            </a:pPr>
            <a:r>
              <a:rPr b="1" i="0" lang="en-GB" sz="1800" u="none" cap="none" strike="noStrike">
                <a:solidFill>
                  <a:srgbClr val="7F7F7F"/>
                </a:solidFill>
                <a:latin typeface="Lato"/>
                <a:ea typeface="Lato"/>
                <a:cs typeface="Lato"/>
                <a:sym typeface="Lato"/>
              </a:rPr>
              <a:t>PROPERTIES:</a:t>
            </a:r>
            <a:endParaRPr b="1" i="1" sz="1800" u="none" cap="none" strike="noStrike">
              <a:solidFill>
                <a:srgbClr val="7F7F7F"/>
              </a:solidFill>
              <a:latin typeface="Lato"/>
              <a:ea typeface="Lato"/>
              <a:cs typeface="Lato"/>
              <a:sym typeface="Lato"/>
            </a:endParaRPr>
          </a:p>
        </p:txBody>
      </p:sp>
      <p:sp>
        <p:nvSpPr>
          <p:cNvPr id="319" name="Google Shape;319;p11"/>
          <p:cNvSpPr txBox="1"/>
          <p:nvPr/>
        </p:nvSpPr>
        <p:spPr>
          <a:xfrm>
            <a:off x="3068777" y="1060353"/>
            <a:ext cx="1848000" cy="2910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800"/>
              <a:buFont typeface="Arial"/>
              <a:buNone/>
            </a:pPr>
            <a:r>
              <a:rPr b="1" i="0" lang="en-GB" sz="1800" u="none" cap="none" strike="noStrike">
                <a:solidFill>
                  <a:srgbClr val="7F7F7F"/>
                </a:solidFill>
                <a:latin typeface="Lato"/>
                <a:ea typeface="Lato"/>
                <a:cs typeface="Lato"/>
                <a:sym typeface="Lato"/>
              </a:rPr>
              <a:t>KEY</a:t>
            </a:r>
            <a:endParaRPr b="1" i="1" sz="1800" u="none" cap="none" strike="noStrike">
              <a:solidFill>
                <a:srgbClr val="7F7F7F"/>
              </a:solidFill>
              <a:latin typeface="Lato"/>
              <a:ea typeface="Lato"/>
              <a:cs typeface="Lato"/>
              <a:sym typeface="Lato"/>
            </a:endParaRPr>
          </a:p>
        </p:txBody>
      </p:sp>
      <p:sp>
        <p:nvSpPr>
          <p:cNvPr id="320" name="Google Shape;320;p11"/>
          <p:cNvSpPr txBox="1"/>
          <p:nvPr/>
        </p:nvSpPr>
        <p:spPr>
          <a:xfrm>
            <a:off x="5162521" y="1060353"/>
            <a:ext cx="1848000" cy="2910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800"/>
              <a:buFont typeface="Arial"/>
              <a:buNone/>
            </a:pPr>
            <a:r>
              <a:rPr b="1" i="0" lang="en-GB" sz="1800" u="none" cap="none" strike="noStrike">
                <a:solidFill>
                  <a:srgbClr val="7F7F7F"/>
                </a:solidFill>
                <a:latin typeface="Lato"/>
                <a:ea typeface="Lato"/>
                <a:cs typeface="Lato"/>
                <a:sym typeface="Lato"/>
              </a:rPr>
              <a:t>VALUE</a:t>
            </a:r>
            <a:endParaRPr b="1" i="1" sz="1800" u="none" cap="none" strike="noStrike">
              <a:solidFill>
                <a:srgbClr val="7F7F7F"/>
              </a:solidFill>
              <a:latin typeface="Lato"/>
              <a:ea typeface="Lato"/>
              <a:cs typeface="Lato"/>
              <a:sym typeface="Lato"/>
            </a:endParaRPr>
          </a:p>
        </p:txBody>
      </p:sp>
      <p:sp>
        <p:nvSpPr>
          <p:cNvPr id="321" name="Google Shape;321;p11"/>
          <p:cNvSpPr txBox="1"/>
          <p:nvPr/>
        </p:nvSpPr>
        <p:spPr>
          <a:xfrm>
            <a:off x="3068777" y="1353764"/>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name</a:t>
            </a:r>
            <a:endParaRPr b="1" i="1" sz="1500" u="none" cap="none" strike="noStrike">
              <a:solidFill>
                <a:srgbClr val="00B498"/>
              </a:solidFill>
              <a:latin typeface="Lato"/>
              <a:ea typeface="Lato"/>
              <a:cs typeface="Lato"/>
              <a:sym typeface="Lato"/>
            </a:endParaRPr>
          </a:p>
        </p:txBody>
      </p:sp>
      <p:sp>
        <p:nvSpPr>
          <p:cNvPr id="322" name="Google Shape;322;p11"/>
          <p:cNvSpPr txBox="1"/>
          <p:nvPr/>
        </p:nvSpPr>
        <p:spPr>
          <a:xfrm>
            <a:off x="5162521" y="1353764"/>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string</a:t>
            </a:r>
            <a:endParaRPr b="1" i="1" sz="1500" u="none" cap="none" strike="noStrike">
              <a:solidFill>
                <a:srgbClr val="595959"/>
              </a:solidFill>
              <a:latin typeface="Lato"/>
              <a:ea typeface="Lato"/>
              <a:cs typeface="Lato"/>
              <a:sym typeface="Lato"/>
            </a:endParaRPr>
          </a:p>
        </p:txBody>
      </p:sp>
      <p:sp>
        <p:nvSpPr>
          <p:cNvPr id="323" name="Google Shape;323;p11"/>
          <p:cNvSpPr txBox="1"/>
          <p:nvPr/>
        </p:nvSpPr>
        <p:spPr>
          <a:xfrm>
            <a:off x="3068777" y="1653742"/>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rooms</a:t>
            </a:r>
            <a:endParaRPr b="1" i="1" sz="1500" u="none" cap="none" strike="noStrike">
              <a:solidFill>
                <a:srgbClr val="00B498"/>
              </a:solidFill>
              <a:latin typeface="Lato"/>
              <a:ea typeface="Lato"/>
              <a:cs typeface="Lato"/>
              <a:sym typeface="Lato"/>
            </a:endParaRPr>
          </a:p>
        </p:txBody>
      </p:sp>
      <p:sp>
        <p:nvSpPr>
          <p:cNvPr id="324" name="Google Shape;324;p11"/>
          <p:cNvSpPr txBox="1"/>
          <p:nvPr/>
        </p:nvSpPr>
        <p:spPr>
          <a:xfrm>
            <a:off x="5162521" y="1653742"/>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number</a:t>
            </a:r>
            <a:endParaRPr b="1" i="1" sz="1500" u="none" cap="none" strike="noStrike">
              <a:solidFill>
                <a:srgbClr val="595959"/>
              </a:solidFill>
              <a:latin typeface="Lato"/>
              <a:ea typeface="Lato"/>
              <a:cs typeface="Lato"/>
              <a:sym typeface="Lato"/>
            </a:endParaRPr>
          </a:p>
        </p:txBody>
      </p:sp>
      <p:sp>
        <p:nvSpPr>
          <p:cNvPr id="325" name="Google Shape;325;p11"/>
          <p:cNvSpPr txBox="1"/>
          <p:nvPr/>
        </p:nvSpPr>
        <p:spPr>
          <a:xfrm>
            <a:off x="3068777" y="1974853"/>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booked</a:t>
            </a:r>
            <a:endParaRPr b="1" i="1" sz="1500" u="none" cap="none" strike="noStrike">
              <a:solidFill>
                <a:srgbClr val="00B498"/>
              </a:solidFill>
              <a:latin typeface="Lato"/>
              <a:ea typeface="Lato"/>
              <a:cs typeface="Lato"/>
              <a:sym typeface="Lato"/>
            </a:endParaRPr>
          </a:p>
        </p:txBody>
      </p:sp>
      <p:sp>
        <p:nvSpPr>
          <p:cNvPr id="326" name="Google Shape;326;p11"/>
          <p:cNvSpPr txBox="1"/>
          <p:nvPr/>
        </p:nvSpPr>
        <p:spPr>
          <a:xfrm>
            <a:off x="5162521" y="1974853"/>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number</a:t>
            </a:r>
            <a:endParaRPr b="1" i="1" sz="1500" u="none" cap="none" strike="noStrike">
              <a:solidFill>
                <a:srgbClr val="595959"/>
              </a:solidFill>
              <a:latin typeface="Lato"/>
              <a:ea typeface="Lato"/>
              <a:cs typeface="Lato"/>
              <a:sym typeface="Lato"/>
            </a:endParaRPr>
          </a:p>
        </p:txBody>
      </p:sp>
      <p:sp>
        <p:nvSpPr>
          <p:cNvPr id="327" name="Google Shape;327;p11"/>
          <p:cNvSpPr txBox="1"/>
          <p:nvPr/>
        </p:nvSpPr>
        <p:spPr>
          <a:xfrm>
            <a:off x="3068777" y="2283194"/>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gym</a:t>
            </a:r>
            <a:endParaRPr b="1" i="1" sz="1500" u="none" cap="none" strike="noStrike">
              <a:solidFill>
                <a:srgbClr val="00B498"/>
              </a:solidFill>
              <a:latin typeface="Lato"/>
              <a:ea typeface="Lato"/>
              <a:cs typeface="Lato"/>
              <a:sym typeface="Lato"/>
            </a:endParaRPr>
          </a:p>
        </p:txBody>
      </p:sp>
      <p:sp>
        <p:nvSpPr>
          <p:cNvPr id="328" name="Google Shape;328;p11"/>
          <p:cNvSpPr txBox="1"/>
          <p:nvPr/>
        </p:nvSpPr>
        <p:spPr>
          <a:xfrm>
            <a:off x="5162521" y="2283194"/>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boolean</a:t>
            </a:r>
            <a:endParaRPr b="1" i="1" sz="1500" u="none" cap="none" strike="noStrike">
              <a:solidFill>
                <a:srgbClr val="595959"/>
              </a:solidFill>
              <a:latin typeface="Lato"/>
              <a:ea typeface="Lato"/>
              <a:cs typeface="Lato"/>
              <a:sym typeface="Lato"/>
            </a:endParaRPr>
          </a:p>
        </p:txBody>
      </p:sp>
      <p:sp>
        <p:nvSpPr>
          <p:cNvPr id="329" name="Google Shape;329;p11"/>
          <p:cNvSpPr txBox="1"/>
          <p:nvPr/>
        </p:nvSpPr>
        <p:spPr>
          <a:xfrm>
            <a:off x="3068777" y="2616381"/>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roomTypes</a:t>
            </a:r>
            <a:endParaRPr b="1" i="1" sz="1500" u="none" cap="none" strike="noStrike">
              <a:solidFill>
                <a:srgbClr val="00B498"/>
              </a:solidFill>
              <a:latin typeface="Lato"/>
              <a:ea typeface="Lato"/>
              <a:cs typeface="Lato"/>
              <a:sym typeface="Lato"/>
            </a:endParaRPr>
          </a:p>
        </p:txBody>
      </p:sp>
      <p:sp>
        <p:nvSpPr>
          <p:cNvPr id="330" name="Google Shape;330;p11"/>
          <p:cNvSpPr txBox="1"/>
          <p:nvPr/>
        </p:nvSpPr>
        <p:spPr>
          <a:xfrm>
            <a:off x="5162521" y="2616381"/>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array</a:t>
            </a:r>
            <a:endParaRPr b="1" i="1" sz="1500" u="none" cap="none" strike="noStrike">
              <a:solidFill>
                <a:srgbClr val="595959"/>
              </a:solidFill>
              <a:latin typeface="Lato"/>
              <a:ea typeface="Lato"/>
              <a:cs typeface="Lato"/>
              <a:sym typeface="Lato"/>
            </a:endParaRPr>
          </a:p>
        </p:txBody>
      </p:sp>
      <p:sp>
        <p:nvSpPr>
          <p:cNvPr id="331" name="Google Shape;331;p11"/>
          <p:cNvSpPr txBox="1"/>
          <p:nvPr/>
        </p:nvSpPr>
        <p:spPr>
          <a:xfrm>
            <a:off x="1332506" y="3101425"/>
            <a:ext cx="1848000" cy="2910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800"/>
              <a:buFont typeface="Arial"/>
              <a:buNone/>
            </a:pPr>
            <a:r>
              <a:rPr b="1" i="0" lang="en-GB" sz="1800" u="none" cap="none" strike="noStrike">
                <a:solidFill>
                  <a:srgbClr val="7F7F7F"/>
                </a:solidFill>
                <a:latin typeface="Lato"/>
                <a:ea typeface="Lato"/>
                <a:cs typeface="Lato"/>
                <a:sym typeface="Lato"/>
              </a:rPr>
              <a:t>METHODS:</a:t>
            </a:r>
            <a:endParaRPr b="1" i="1" sz="1800" u="none" cap="none" strike="noStrike">
              <a:solidFill>
                <a:srgbClr val="7F7F7F"/>
              </a:solidFill>
              <a:latin typeface="Lato"/>
              <a:ea typeface="Lato"/>
              <a:cs typeface="Lato"/>
              <a:sym typeface="Lato"/>
            </a:endParaRPr>
          </a:p>
        </p:txBody>
      </p:sp>
      <p:sp>
        <p:nvSpPr>
          <p:cNvPr id="332" name="Google Shape;332;p11"/>
          <p:cNvSpPr txBox="1"/>
          <p:nvPr/>
        </p:nvSpPr>
        <p:spPr>
          <a:xfrm>
            <a:off x="3068776" y="3119891"/>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00B498"/>
                </a:solidFill>
                <a:latin typeface="Lato"/>
                <a:ea typeface="Lato"/>
                <a:cs typeface="Lato"/>
                <a:sym typeface="Lato"/>
              </a:rPr>
              <a:t>checkAvailability</a:t>
            </a:r>
            <a:endParaRPr b="1" i="1" sz="1500" u="none" cap="none" strike="noStrike">
              <a:solidFill>
                <a:srgbClr val="00B498"/>
              </a:solidFill>
              <a:latin typeface="Lato"/>
              <a:ea typeface="Lato"/>
              <a:cs typeface="Lato"/>
              <a:sym typeface="Lato"/>
            </a:endParaRPr>
          </a:p>
        </p:txBody>
      </p:sp>
      <p:sp>
        <p:nvSpPr>
          <p:cNvPr id="333" name="Google Shape;333;p11"/>
          <p:cNvSpPr txBox="1"/>
          <p:nvPr/>
        </p:nvSpPr>
        <p:spPr>
          <a:xfrm>
            <a:off x="5162520" y="3101425"/>
            <a:ext cx="1848000" cy="254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0" i="0" lang="en-GB" sz="1500" u="none" cap="none" strike="noStrike">
                <a:solidFill>
                  <a:srgbClr val="595959"/>
                </a:solidFill>
                <a:latin typeface="Lato"/>
                <a:ea typeface="Lato"/>
                <a:cs typeface="Lato"/>
                <a:sym typeface="Lato"/>
              </a:rPr>
              <a:t>function</a:t>
            </a:r>
            <a:endParaRPr b="1" i="1" sz="1500" u="none" cap="none" strike="noStrike">
              <a:solidFill>
                <a:srgbClr val="595959"/>
              </a:solidFill>
              <a:latin typeface="Lato"/>
              <a:ea typeface="Lato"/>
              <a:cs typeface="Lato"/>
              <a:sym typeface="Lato"/>
            </a:endParaRPr>
          </a:p>
        </p:txBody>
      </p:sp>
      <p:sp>
        <p:nvSpPr>
          <p:cNvPr id="334" name="Google Shape;334;p11"/>
          <p:cNvSpPr txBox="1"/>
          <p:nvPr/>
        </p:nvSpPr>
        <p:spPr>
          <a:xfrm>
            <a:off x="949265" y="3742953"/>
            <a:ext cx="74913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CCC02"/>
                </a:solidFill>
                <a:latin typeface="Lato"/>
                <a:ea typeface="Lato"/>
                <a:cs typeface="Lato"/>
                <a:sym typeface="Lato"/>
              </a:rPr>
              <a:t>Objects</a:t>
            </a:r>
            <a:r>
              <a:rPr b="0" i="0" lang="en-GB" sz="1800" u="none" cap="none" strike="noStrike">
                <a:solidFill>
                  <a:schemeClr val="dk1"/>
                </a:solidFill>
                <a:latin typeface="Lato"/>
                <a:ea typeface="Lato"/>
                <a:cs typeface="Lato"/>
                <a:sym typeface="Lato"/>
              </a:rPr>
              <a:t> consist of a set of key/value pairs (key can be referenced as name)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6F7A"/>
        </a:solidFill>
      </p:bgPr>
    </p:bg>
    <p:spTree>
      <p:nvGrpSpPr>
        <p:cNvPr id="338" name="Shape 338"/>
        <p:cNvGrpSpPr/>
        <p:nvPr/>
      </p:nvGrpSpPr>
      <p:grpSpPr>
        <a:xfrm>
          <a:off x="0" y="0"/>
          <a:ext cx="0" cy="0"/>
          <a:chOff x="0" y="0"/>
          <a:chExt cx="0" cy="0"/>
        </a:xfrm>
      </p:grpSpPr>
      <p:sp>
        <p:nvSpPr>
          <p:cNvPr id="339" name="Google Shape;339;p12"/>
          <p:cNvSpPr/>
          <p:nvPr/>
        </p:nvSpPr>
        <p:spPr>
          <a:xfrm>
            <a:off x="4310450" y="0"/>
            <a:ext cx="4833600" cy="5143500"/>
          </a:xfrm>
          <a:prstGeom prst="rect">
            <a:avLst/>
          </a:prstGeom>
          <a:solidFill>
            <a:srgbClr val="00B49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next.png" id="340" name="Google Shape;340;p12"/>
          <p:cNvPicPr preferRelativeResize="0"/>
          <p:nvPr/>
        </p:nvPicPr>
        <p:blipFill rotWithShape="1">
          <a:blip r:embed="rId3">
            <a:alphaModFix/>
          </a:blip>
          <a:srcRect b="0" l="0" r="0" t="0"/>
          <a:stretch/>
        </p:blipFill>
        <p:spPr>
          <a:xfrm>
            <a:off x="8515350" y="4674691"/>
            <a:ext cx="334863" cy="334863"/>
          </a:xfrm>
          <a:prstGeom prst="rect">
            <a:avLst/>
          </a:prstGeom>
          <a:noFill/>
          <a:ln>
            <a:noFill/>
          </a:ln>
        </p:spPr>
      </p:pic>
      <p:sp>
        <p:nvSpPr>
          <p:cNvPr id="341" name="Google Shape;341;p12"/>
          <p:cNvSpPr txBox="1"/>
          <p:nvPr/>
        </p:nvSpPr>
        <p:spPr>
          <a:xfrm>
            <a:off x="704122" y="632719"/>
            <a:ext cx="2907900" cy="9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lt1"/>
                </a:solidFill>
                <a:latin typeface="Gill Sans"/>
                <a:ea typeface="Gill Sans"/>
                <a:cs typeface="Gill Sans"/>
                <a:sym typeface="Gill Sans"/>
              </a:rPr>
              <a:t>LITERAL OBJECTS</a:t>
            </a:r>
            <a:endParaRPr b="0" i="0" sz="1100" u="none" cap="none" strike="noStrike">
              <a:solidFill>
                <a:srgbClr val="000000"/>
              </a:solidFill>
              <a:latin typeface="Arial"/>
              <a:ea typeface="Arial"/>
              <a:cs typeface="Arial"/>
              <a:sym typeface="Arial"/>
            </a:endParaRPr>
          </a:p>
        </p:txBody>
      </p:sp>
      <p:sp>
        <p:nvSpPr>
          <p:cNvPr id="342" name="Google Shape;342;p12"/>
          <p:cNvSpPr txBox="1"/>
          <p:nvPr/>
        </p:nvSpPr>
        <p:spPr>
          <a:xfrm>
            <a:off x="4944546" y="609092"/>
            <a:ext cx="3905700" cy="9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lt1"/>
                </a:solidFill>
                <a:latin typeface="Gill Sans"/>
                <a:ea typeface="Gill Sans"/>
                <a:cs typeface="Gill Sans"/>
                <a:sym typeface="Gill Sans"/>
              </a:rPr>
              <a:t>FUNCTION-BASED</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lt1"/>
                </a:solidFill>
                <a:latin typeface="Gill Sans"/>
                <a:ea typeface="Gill Sans"/>
                <a:cs typeface="Gill Sans"/>
                <a:sym typeface="Gill Sans"/>
              </a:rPr>
              <a:t>OBJECTS</a:t>
            </a:r>
            <a:endParaRPr b="0" i="0" sz="1100" u="none" cap="none" strike="noStrike">
              <a:solidFill>
                <a:srgbClr val="000000"/>
              </a:solidFill>
              <a:latin typeface="Arial"/>
              <a:ea typeface="Arial"/>
              <a:cs typeface="Arial"/>
              <a:sym typeface="Arial"/>
            </a:endParaRPr>
          </a:p>
        </p:txBody>
      </p:sp>
      <p:sp>
        <p:nvSpPr>
          <p:cNvPr id="343" name="Google Shape;343;p12"/>
          <p:cNvSpPr/>
          <p:nvPr/>
        </p:nvSpPr>
        <p:spPr>
          <a:xfrm>
            <a:off x="-54842" y="1963043"/>
            <a:ext cx="4065300" cy="22854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Has no constructors</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Cannot be inherited</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Best used for “one off” objects where only one copy will exist</a:t>
            </a:r>
            <a:endParaRPr b="0" i="0" sz="1800" u="none" cap="none" strike="noStrike">
              <a:solidFill>
                <a:schemeClr val="lt1"/>
              </a:solidFill>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A colon separates the key/value pair</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For global or configuration objects like 'game settings'</a:t>
            </a:r>
            <a:endParaRPr b="0" i="0" sz="1800" u="none" cap="none" strike="noStrike">
              <a:solidFill>
                <a:schemeClr val="lt1"/>
              </a:solidFill>
              <a:latin typeface="Calibri"/>
              <a:ea typeface="Calibri"/>
              <a:cs typeface="Calibri"/>
              <a:sym typeface="Calibri"/>
            </a:endParaRPr>
          </a:p>
        </p:txBody>
      </p:sp>
      <p:sp>
        <p:nvSpPr>
          <p:cNvPr id="344" name="Google Shape;344;p12"/>
          <p:cNvSpPr/>
          <p:nvPr/>
        </p:nvSpPr>
        <p:spPr>
          <a:xfrm>
            <a:off x="4310441" y="1963043"/>
            <a:ext cx="4372500" cy="25623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Has a constructor</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Can be inherited (but very messy, out of scope here)</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Best use for stuff that you want to instantiate again and again)</a:t>
            </a:r>
            <a:endParaRPr b="0" i="0" sz="1800" u="none" cap="none" strike="noStrike">
              <a:solidFill>
                <a:schemeClr val="lt1"/>
              </a:solidFill>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The this keyword is used instead of the object name</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Calibri"/>
              <a:buChar char="●"/>
            </a:pPr>
            <a:r>
              <a:rPr b="0" i="0" lang="en-GB" sz="1800" u="none" cap="none" strike="noStrike">
                <a:solidFill>
                  <a:schemeClr val="lt1"/>
                </a:solidFill>
                <a:latin typeface="Calibri"/>
                <a:ea typeface="Calibri"/>
                <a:cs typeface="Calibri"/>
                <a:sym typeface="Calibri"/>
              </a:rPr>
              <a:t>If you have lots of objects with similar functionality</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CC02"/>
        </a:solidFill>
      </p:bgPr>
    </p:bg>
    <p:spTree>
      <p:nvGrpSpPr>
        <p:cNvPr id="348" name="Shape 348"/>
        <p:cNvGrpSpPr/>
        <p:nvPr/>
      </p:nvGrpSpPr>
      <p:grpSpPr>
        <a:xfrm>
          <a:off x="0" y="0"/>
          <a:ext cx="0" cy="0"/>
          <a:chOff x="0" y="0"/>
          <a:chExt cx="0" cy="0"/>
        </a:xfrm>
      </p:grpSpPr>
      <p:sp>
        <p:nvSpPr>
          <p:cNvPr id="349" name="Google Shape;349;p13"/>
          <p:cNvSpPr txBox="1"/>
          <p:nvPr>
            <p:ph idx="1" type="body"/>
          </p:nvPr>
        </p:nvSpPr>
        <p:spPr>
          <a:xfrm>
            <a:off x="36025" y="1522800"/>
            <a:ext cx="4083300" cy="2703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GB" sz="900">
                <a:solidFill>
                  <a:schemeClr val="dk1"/>
                </a:solidFill>
              </a:rPr>
              <a:t>OVERBAE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rPr>
              <a:t>In a fictional Karaoke Party game called "OverBae", there are singers and judges. One singer character  "</a:t>
            </a:r>
            <a:r>
              <a:rPr b="1" lang="en-GB" sz="900">
                <a:solidFill>
                  <a:schemeClr val="dk1"/>
                </a:solidFill>
              </a:rPr>
              <a:t>momobae</a:t>
            </a:r>
            <a:r>
              <a:rPr lang="en-GB" sz="900">
                <a:solidFill>
                  <a:schemeClr val="dk1"/>
                </a:solidFill>
              </a:rPr>
              <a:t>" has the following properties: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Name: Momobae</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Specialty: K-Pop</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Power: 49</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Hitpoints: 28</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Level: 7</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Arial"/>
                <a:ea typeface="Arial"/>
                <a:cs typeface="Arial"/>
                <a:sym typeface="Arial"/>
              </a:rPr>
              <a:t>Gender: Female</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rPr>
              <a:t>a.) Create a literal object variable named "</a:t>
            </a:r>
            <a:r>
              <a:rPr b="1" lang="en-GB" sz="900">
                <a:solidFill>
                  <a:schemeClr val="dk1"/>
                </a:solidFill>
              </a:rPr>
              <a:t>momobae</a:t>
            </a:r>
            <a:r>
              <a:rPr lang="en-GB" sz="900">
                <a:solidFill>
                  <a:schemeClr val="dk1"/>
                </a:solidFill>
              </a:rPr>
              <a:t>" that contains the above properties. For each property, indicate the appropriate data types to use.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1600"/>
              </a:spcAft>
              <a:buSzPts val="1400"/>
              <a:buNone/>
            </a:pPr>
            <a:r>
              <a:t/>
            </a:r>
            <a:endParaRPr sz="900"/>
          </a:p>
        </p:txBody>
      </p:sp>
      <p:sp>
        <p:nvSpPr>
          <p:cNvPr id="350" name="Google Shape;350;p13"/>
          <p:cNvSpPr txBox="1"/>
          <p:nvPr/>
        </p:nvSpPr>
        <p:spPr>
          <a:xfrm>
            <a:off x="1767740" y="-9"/>
            <a:ext cx="5389500" cy="9996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1600"/>
              </a:spcAft>
              <a:buClr>
                <a:srgbClr val="000000"/>
              </a:buClr>
              <a:buSzPts val="8600"/>
              <a:buFont typeface="Arial"/>
              <a:buNone/>
            </a:pPr>
            <a:r>
              <a:rPr b="1" i="0" lang="en-GB" sz="8600" u="none" cap="none" strike="noStrike">
                <a:solidFill>
                  <a:srgbClr val="FFFFFF"/>
                </a:solidFill>
                <a:latin typeface="Lato"/>
                <a:ea typeface="Lato"/>
                <a:cs typeface="Lato"/>
                <a:sym typeface="Lato"/>
              </a:rPr>
              <a:t>ACTIVITY</a:t>
            </a:r>
            <a:endParaRPr b="0" i="1" sz="8600" u="none" cap="none" strike="noStrike">
              <a:solidFill>
                <a:srgbClr val="FFFFFF"/>
              </a:solidFill>
              <a:latin typeface="Lato"/>
              <a:ea typeface="Lato"/>
              <a:cs typeface="Lato"/>
              <a:sym typeface="Lato"/>
            </a:endParaRPr>
          </a:p>
        </p:txBody>
      </p:sp>
      <p:sp>
        <p:nvSpPr>
          <p:cNvPr id="351" name="Google Shape;351;p13"/>
          <p:cNvSpPr/>
          <p:nvPr/>
        </p:nvSpPr>
        <p:spPr>
          <a:xfrm>
            <a:off x="2313751" y="899400"/>
            <a:ext cx="48435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0" i="0" lang="en-GB" sz="3600" u="none" cap="none" strike="noStrike">
                <a:solidFill>
                  <a:srgbClr val="262626"/>
                </a:solidFill>
                <a:latin typeface="Calibri"/>
                <a:ea typeface="Calibri"/>
                <a:cs typeface="Calibri"/>
                <a:sym typeface="Calibri"/>
              </a:rPr>
              <a:t>“Objects” </a:t>
            </a:r>
            <a:r>
              <a:rPr b="0" i="0" lang="en-GB" sz="2400" u="none" cap="none" strike="noStrike">
                <a:solidFill>
                  <a:srgbClr val="262626"/>
                </a:solidFill>
                <a:latin typeface="Calibri"/>
                <a:ea typeface="Calibri"/>
                <a:cs typeface="Calibri"/>
                <a:sym typeface="Calibri"/>
              </a:rPr>
              <a:t>(30min)</a:t>
            </a:r>
            <a:endParaRPr b="0" i="0" sz="1100" u="none" cap="none" strike="noStrike">
              <a:solidFill>
                <a:srgbClr val="000000"/>
              </a:solidFill>
              <a:latin typeface="Arial"/>
              <a:ea typeface="Arial"/>
              <a:cs typeface="Arial"/>
              <a:sym typeface="Arial"/>
            </a:endParaRPr>
          </a:p>
        </p:txBody>
      </p:sp>
      <p:sp>
        <p:nvSpPr>
          <p:cNvPr id="352" name="Google Shape;352;p13"/>
          <p:cNvSpPr txBox="1"/>
          <p:nvPr/>
        </p:nvSpPr>
        <p:spPr>
          <a:xfrm>
            <a:off x="4470475" y="1522800"/>
            <a:ext cx="4551000" cy="362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b.) Create a function-based object method named "</a:t>
            </a:r>
            <a:r>
              <a:rPr b="1" i="0" lang="en-GB" sz="900" u="none" cap="none" strike="noStrike">
                <a:solidFill>
                  <a:schemeClr val="dk1"/>
                </a:solidFill>
                <a:latin typeface="Arial"/>
                <a:ea typeface="Arial"/>
                <a:cs typeface="Arial"/>
                <a:sym typeface="Arial"/>
              </a:rPr>
              <a:t>Singer</a:t>
            </a:r>
            <a:r>
              <a:rPr b="0" i="0" lang="en-GB" sz="900" u="none" cap="none" strike="noStrike">
                <a:solidFill>
                  <a:schemeClr val="dk1"/>
                </a:solidFill>
                <a:latin typeface="Arial"/>
                <a:ea typeface="Arial"/>
                <a:cs typeface="Arial"/>
                <a:sym typeface="Arial"/>
              </a:rPr>
              <a:t>" that is able to fulfil the above properties. Indicate the constructor, parameters, variables used in your function. </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Create a method for your function object that calculates their maximum power.</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This is formulated by power multiplied by level minus the current hit points.</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Create a method "</a:t>
            </a:r>
            <a:r>
              <a:rPr b="1" i="0" lang="en-GB" sz="900" u="none" cap="none" strike="noStrike">
                <a:solidFill>
                  <a:schemeClr val="dk1"/>
                </a:solidFill>
                <a:latin typeface="Arial"/>
                <a:ea typeface="Arial"/>
                <a:cs typeface="Arial"/>
                <a:sym typeface="Arial"/>
              </a:rPr>
              <a:t>singerProfile</a:t>
            </a:r>
            <a:r>
              <a:rPr b="0" i="0" lang="en-GB" sz="900" u="none" cap="none" strike="noStrike">
                <a:solidFill>
                  <a:schemeClr val="dk1"/>
                </a:solidFill>
                <a:latin typeface="Arial"/>
                <a:ea typeface="Arial"/>
                <a:cs typeface="Arial"/>
                <a:sym typeface="Arial"/>
              </a:rPr>
              <a:t>" to allow printing of the singer statistics. Use template literals to help in your code. It should read as follows:</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“Momobae Level 7, gender Female, specialty ‘K-Pop’. </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Power 49! </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Hitpoints: Weak.”</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Create two new singer object variable "</a:t>
            </a:r>
            <a:r>
              <a:rPr b="1" i="0" lang="en-GB" sz="900" u="none" cap="none" strike="noStrike">
                <a:solidFill>
                  <a:schemeClr val="dk1"/>
                </a:solidFill>
                <a:latin typeface="Arial"/>
                <a:ea typeface="Arial"/>
                <a:cs typeface="Arial"/>
                <a:sym typeface="Arial"/>
              </a:rPr>
              <a:t>momobae</a:t>
            </a:r>
            <a:r>
              <a:rPr b="0" i="0" lang="en-GB" sz="900" u="none" cap="none" strike="noStrike">
                <a:solidFill>
                  <a:schemeClr val="dk1"/>
                </a:solidFill>
                <a:latin typeface="Arial"/>
                <a:ea typeface="Arial"/>
                <a:cs typeface="Arial"/>
                <a:sym typeface="Arial"/>
              </a:rPr>
              <a:t>" and “</a:t>
            </a:r>
            <a:r>
              <a:rPr b="1" i="0" lang="en-GB" sz="900" u="none" cap="none" strike="noStrike">
                <a:solidFill>
                  <a:schemeClr val="dk1"/>
                </a:solidFill>
                <a:latin typeface="Arial"/>
                <a:ea typeface="Arial"/>
                <a:cs typeface="Arial"/>
                <a:sym typeface="Arial"/>
              </a:rPr>
              <a:t>minabae</a:t>
            </a:r>
            <a:r>
              <a:rPr b="0" i="0" lang="en-GB" sz="900" u="none" cap="none" strike="noStrike">
                <a:solidFill>
                  <a:schemeClr val="dk1"/>
                </a:solidFill>
                <a:latin typeface="Arial"/>
                <a:ea typeface="Arial"/>
                <a:cs typeface="Arial"/>
                <a:sym typeface="Arial"/>
              </a:rPr>
              <a:t>” using the function based object you created. You may assume your values for your properties.</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The hitpoints reference chart are to be followed:</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&lt;=50 = Weak</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51-70 = Strong</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GB" sz="900" u="none" cap="none" strike="noStrike">
                <a:solidFill>
                  <a:schemeClr val="dk1"/>
                </a:solidFill>
                <a:latin typeface="Arial"/>
                <a:ea typeface="Arial"/>
                <a:cs typeface="Arial"/>
                <a:sym typeface="Arial"/>
              </a:rPr>
              <a:t>71-100 = Amazing</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CC02"/>
        </a:solidFill>
      </p:bgPr>
    </p:bg>
    <p:spTree>
      <p:nvGrpSpPr>
        <p:cNvPr id="356" name="Shape 356"/>
        <p:cNvGrpSpPr/>
        <p:nvPr/>
      </p:nvGrpSpPr>
      <p:grpSpPr>
        <a:xfrm>
          <a:off x="0" y="0"/>
          <a:ext cx="0" cy="0"/>
          <a:chOff x="0" y="0"/>
          <a:chExt cx="0" cy="0"/>
        </a:xfrm>
      </p:grpSpPr>
      <p:sp>
        <p:nvSpPr>
          <p:cNvPr id="357" name="Google Shape;357;p14"/>
          <p:cNvSpPr txBox="1"/>
          <p:nvPr>
            <p:ph idx="1" type="body"/>
          </p:nvPr>
        </p:nvSpPr>
        <p:spPr>
          <a:xfrm>
            <a:off x="36025" y="1383875"/>
            <a:ext cx="4646700" cy="2703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c. Create an array to store your two new singers. Write a loop function to print out the "singerProfile" of each singer.</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d. </a:t>
            </a:r>
            <a:r>
              <a:rPr b="1" lang="en-GB" sz="1300">
                <a:solidFill>
                  <a:schemeClr val="dk1"/>
                </a:solidFill>
              </a:rPr>
              <a:t>(Challenge)</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Suggest additional </a:t>
            </a:r>
            <a:r>
              <a:rPr b="1" lang="en-GB" sz="1300">
                <a:solidFill>
                  <a:schemeClr val="dk1"/>
                </a:solidFill>
              </a:rPr>
              <a:t>useful</a:t>
            </a:r>
            <a:r>
              <a:rPr lang="en-GB" sz="1300">
                <a:solidFill>
                  <a:schemeClr val="dk1"/>
                </a:solidFill>
              </a:rPr>
              <a:t> properties for your objects. Or think about how you can use judges in this scenario.</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1600"/>
              </a:spcBef>
              <a:spcAft>
                <a:spcPts val="1600"/>
              </a:spcAft>
              <a:buSzPts val="1400"/>
              <a:buNone/>
            </a:pPr>
            <a:r>
              <a:t/>
            </a:r>
            <a:endParaRPr b="1" sz="1300">
              <a:solidFill>
                <a:schemeClr val="dk1"/>
              </a:solidFill>
            </a:endParaRPr>
          </a:p>
        </p:txBody>
      </p:sp>
      <p:sp>
        <p:nvSpPr>
          <p:cNvPr id="358" name="Google Shape;358;p14"/>
          <p:cNvSpPr txBox="1"/>
          <p:nvPr/>
        </p:nvSpPr>
        <p:spPr>
          <a:xfrm>
            <a:off x="1767740" y="-9"/>
            <a:ext cx="5389500" cy="9996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1600"/>
              </a:spcAft>
              <a:buClr>
                <a:srgbClr val="000000"/>
              </a:buClr>
              <a:buSzPts val="8600"/>
              <a:buFont typeface="Arial"/>
              <a:buNone/>
            </a:pPr>
            <a:r>
              <a:rPr b="1" i="0" lang="en-GB" sz="8600" u="none" cap="none" strike="noStrike">
                <a:solidFill>
                  <a:srgbClr val="FFFFFF"/>
                </a:solidFill>
                <a:latin typeface="Lato"/>
                <a:ea typeface="Lato"/>
                <a:cs typeface="Lato"/>
                <a:sym typeface="Lato"/>
              </a:rPr>
              <a:t>ACTIVITY</a:t>
            </a:r>
            <a:endParaRPr b="0" i="1" sz="8600" u="none" cap="none" strike="noStrike">
              <a:solidFill>
                <a:srgbClr val="FFFFFF"/>
              </a:solidFill>
              <a:latin typeface="Lato"/>
              <a:ea typeface="Lato"/>
              <a:cs typeface="Lato"/>
              <a:sym typeface="Lato"/>
            </a:endParaRPr>
          </a:p>
        </p:txBody>
      </p:sp>
      <p:sp>
        <p:nvSpPr>
          <p:cNvPr id="359" name="Google Shape;359;p14"/>
          <p:cNvSpPr/>
          <p:nvPr/>
        </p:nvSpPr>
        <p:spPr>
          <a:xfrm>
            <a:off x="2313751" y="899400"/>
            <a:ext cx="48435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0" i="0" lang="en-GB" sz="3600" u="none" cap="none" strike="noStrike">
                <a:solidFill>
                  <a:srgbClr val="262626"/>
                </a:solidFill>
                <a:latin typeface="Calibri"/>
                <a:ea typeface="Calibri"/>
                <a:cs typeface="Calibri"/>
                <a:sym typeface="Calibri"/>
              </a:rPr>
              <a:t>“Objects” </a:t>
            </a:r>
            <a:r>
              <a:rPr b="0" i="0" lang="en-GB" sz="2400" u="none" cap="none" strike="noStrike">
                <a:solidFill>
                  <a:srgbClr val="262626"/>
                </a:solidFill>
                <a:latin typeface="Calibri"/>
                <a:ea typeface="Calibri"/>
                <a:cs typeface="Calibri"/>
                <a:sym typeface="Calibri"/>
              </a:rPr>
              <a:t>(20min)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6F7A"/>
        </a:solidFill>
      </p:bgPr>
    </p:bg>
    <p:spTree>
      <p:nvGrpSpPr>
        <p:cNvPr id="363" name="Shape 363"/>
        <p:cNvGrpSpPr/>
        <p:nvPr/>
      </p:nvGrpSpPr>
      <p:grpSpPr>
        <a:xfrm>
          <a:off x="0" y="0"/>
          <a:ext cx="0" cy="0"/>
          <a:chOff x="0" y="0"/>
          <a:chExt cx="0" cy="0"/>
        </a:xfrm>
      </p:grpSpPr>
      <p:sp>
        <p:nvSpPr>
          <p:cNvPr id="364" name="Google Shape;364;p15"/>
          <p:cNvSpPr txBox="1"/>
          <p:nvPr/>
        </p:nvSpPr>
        <p:spPr>
          <a:xfrm>
            <a:off x="1057750" y="1697425"/>
            <a:ext cx="7924200" cy="117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200"/>
              <a:buFont typeface="Arial"/>
              <a:buNone/>
            </a:pPr>
            <a:r>
              <a:rPr b="0" i="0" lang="en-GB" sz="7200" u="none" cap="none" strike="noStrike">
                <a:solidFill>
                  <a:schemeClr val="lt1"/>
                </a:solidFill>
                <a:latin typeface="Gill Sans"/>
                <a:ea typeface="Gill Sans"/>
                <a:cs typeface="Gill Sans"/>
                <a:sym typeface="Gill Sans"/>
              </a:rPr>
              <a:t>VAR, LET, CONST</a:t>
            </a:r>
            <a:endParaRPr b="0" i="0" sz="7200" u="none" cap="none" strike="noStrike">
              <a:solidFill>
                <a:schemeClr val="lt1"/>
              </a:solidFill>
              <a:latin typeface="Gill Sans"/>
              <a:ea typeface="Gill Sans"/>
              <a:cs typeface="Gill Sans"/>
              <a:sym typeface="Gill Sans"/>
            </a:endParaRPr>
          </a:p>
        </p:txBody>
      </p:sp>
      <p:sp>
        <p:nvSpPr>
          <p:cNvPr id="365" name="Google Shape;365;p15"/>
          <p:cNvSpPr/>
          <p:nvPr/>
        </p:nvSpPr>
        <p:spPr>
          <a:xfrm>
            <a:off x="3384814" y="2736182"/>
            <a:ext cx="23097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Courier"/>
                <a:ea typeface="Courier"/>
                <a:cs typeface="Courier"/>
                <a:sym typeface="Courier"/>
              </a:rPr>
              <a:t>Understanding Scoping</a:t>
            </a:r>
            <a:endParaRPr b="1" i="0" sz="1400" u="none" cap="none" strike="noStrike">
              <a:solidFill>
                <a:schemeClr val="lt1"/>
              </a:solidFill>
              <a:latin typeface="Courier"/>
              <a:ea typeface="Courier"/>
              <a:cs typeface="Courier"/>
              <a:sym typeface="Courie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369" name="Shape 369"/>
        <p:cNvGrpSpPr/>
        <p:nvPr/>
      </p:nvGrpSpPr>
      <p:grpSpPr>
        <a:xfrm>
          <a:off x="0" y="0"/>
          <a:ext cx="0" cy="0"/>
          <a:chOff x="0" y="0"/>
          <a:chExt cx="0" cy="0"/>
        </a:xfrm>
      </p:grpSpPr>
      <p:pic>
        <p:nvPicPr>
          <p:cNvPr id="370" name="Google Shape;370;p16"/>
          <p:cNvPicPr preferRelativeResize="0"/>
          <p:nvPr/>
        </p:nvPicPr>
        <p:blipFill rotWithShape="1">
          <a:blip r:embed="rId3">
            <a:alphaModFix/>
          </a:blip>
          <a:srcRect b="0" l="0" r="0" t="0"/>
          <a:stretch/>
        </p:blipFill>
        <p:spPr>
          <a:xfrm>
            <a:off x="0" y="967441"/>
            <a:ext cx="5860493" cy="3208617"/>
          </a:xfrm>
          <a:prstGeom prst="rect">
            <a:avLst/>
          </a:prstGeom>
          <a:noFill/>
          <a:ln>
            <a:noFill/>
          </a:ln>
        </p:spPr>
      </p:pic>
      <p:sp>
        <p:nvSpPr>
          <p:cNvPr id="371" name="Google Shape;371;p16"/>
          <p:cNvSpPr txBox="1"/>
          <p:nvPr/>
        </p:nvSpPr>
        <p:spPr>
          <a:xfrm>
            <a:off x="172058" y="575026"/>
            <a:ext cx="41811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1B2D4"/>
                </a:solidFill>
                <a:latin typeface="Calibri"/>
                <a:ea typeface="Calibri"/>
                <a:cs typeface="Calibri"/>
                <a:sym typeface="Calibri"/>
              </a:rPr>
              <a:t>VARIABLE DECLARATION &amp; HOISTING</a:t>
            </a:r>
            <a:endParaRPr b="0" i="0" sz="1100" u="none" cap="none" strike="noStrike">
              <a:solidFill>
                <a:srgbClr val="000000"/>
              </a:solidFill>
              <a:latin typeface="Arial"/>
              <a:ea typeface="Arial"/>
              <a:cs typeface="Arial"/>
              <a:sym typeface="Arial"/>
            </a:endParaRPr>
          </a:p>
        </p:txBody>
      </p:sp>
      <p:sp>
        <p:nvSpPr>
          <p:cNvPr id="372" name="Google Shape;372;p16"/>
          <p:cNvSpPr txBox="1"/>
          <p:nvPr/>
        </p:nvSpPr>
        <p:spPr>
          <a:xfrm rot="-179060">
            <a:off x="3904165" y="1313220"/>
            <a:ext cx="1619196" cy="2769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8D8D8"/>
                </a:solidFill>
                <a:latin typeface="Calibri"/>
                <a:ea typeface="Calibri"/>
                <a:cs typeface="Calibri"/>
                <a:sym typeface="Calibri"/>
              </a:rPr>
              <a:t>//hoisting happening</a:t>
            </a:r>
            <a:endParaRPr b="0" i="0" sz="1100" u="none" cap="none" strike="noStrike">
              <a:solidFill>
                <a:srgbClr val="000000"/>
              </a:solidFill>
              <a:latin typeface="Arial"/>
              <a:ea typeface="Arial"/>
              <a:cs typeface="Arial"/>
              <a:sym typeface="Arial"/>
            </a:endParaRPr>
          </a:p>
        </p:txBody>
      </p:sp>
      <p:pic>
        <p:nvPicPr>
          <p:cNvPr id="373" name="Google Shape;373;p16"/>
          <p:cNvPicPr preferRelativeResize="0"/>
          <p:nvPr/>
        </p:nvPicPr>
        <p:blipFill rotWithShape="1">
          <a:blip r:embed="rId4">
            <a:alphaModFix/>
          </a:blip>
          <a:srcRect b="0" l="0" r="0" t="0"/>
          <a:stretch/>
        </p:blipFill>
        <p:spPr>
          <a:xfrm>
            <a:off x="5951260" y="771233"/>
            <a:ext cx="3154031" cy="2793982"/>
          </a:xfrm>
          <a:prstGeom prst="rect">
            <a:avLst/>
          </a:prstGeom>
          <a:noFill/>
          <a:ln>
            <a:noFill/>
          </a:ln>
        </p:spPr>
      </p:pic>
      <p:cxnSp>
        <p:nvCxnSpPr>
          <p:cNvPr id="374" name="Google Shape;374;p16"/>
          <p:cNvCxnSpPr/>
          <p:nvPr/>
        </p:nvCxnSpPr>
        <p:spPr>
          <a:xfrm flipH="1" rot="10800000">
            <a:off x="3219773" y="1522709"/>
            <a:ext cx="3126900" cy="183600"/>
          </a:xfrm>
          <a:prstGeom prst="straightConnector1">
            <a:avLst/>
          </a:prstGeom>
          <a:noFill/>
          <a:ln cap="flat" cmpd="sng" w="9525">
            <a:solidFill>
              <a:schemeClr val="accent4"/>
            </a:solidFill>
            <a:prstDash val="solid"/>
            <a:miter lim="800000"/>
            <a:headEnd len="sm" w="sm" type="none"/>
            <a:tailEnd len="med" w="med" type="triangle"/>
          </a:ln>
        </p:spPr>
      </p:cxnSp>
      <p:sp>
        <p:nvSpPr>
          <p:cNvPr id="375" name="Google Shape;375;p16"/>
          <p:cNvSpPr txBox="1"/>
          <p:nvPr/>
        </p:nvSpPr>
        <p:spPr>
          <a:xfrm>
            <a:off x="5219054" y="3572774"/>
            <a:ext cx="3536400" cy="17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B498"/>
                </a:solidFill>
                <a:latin typeface="Calibri"/>
                <a:ea typeface="Calibri"/>
                <a:cs typeface="Calibri"/>
                <a:sym typeface="Calibri"/>
              </a:rPr>
              <a:t>*NOTE: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D8D8D8"/>
                </a:solidFill>
                <a:latin typeface="Calibri"/>
                <a:ea typeface="Calibri"/>
                <a:cs typeface="Calibri"/>
                <a:sym typeface="Calibri"/>
              </a:rPr>
              <a:t>Variable declarations using </a:t>
            </a:r>
            <a:r>
              <a:rPr b="1" i="0" lang="en-GB" sz="1200" u="none" cap="none" strike="noStrike">
                <a:solidFill>
                  <a:srgbClr val="FB6F7A"/>
                </a:solidFill>
                <a:latin typeface="Calibri"/>
                <a:ea typeface="Calibri"/>
                <a:cs typeface="Calibri"/>
                <a:sym typeface="Calibri"/>
              </a:rPr>
              <a:t>var</a:t>
            </a:r>
            <a:r>
              <a:rPr b="0" i="0" lang="en-GB" sz="1200" u="none" cap="none" strike="noStrike">
                <a:solidFill>
                  <a:srgbClr val="D8D8D8"/>
                </a:solidFill>
                <a:latin typeface="Calibri"/>
                <a:ea typeface="Calibri"/>
                <a:cs typeface="Calibri"/>
                <a:sym typeface="Calibri"/>
              </a:rPr>
              <a:t> are treated as if they are at the top of the function (or global scope, if declared outside of a function) regardless of where the actual declaration occurs; this is called </a:t>
            </a:r>
            <a:r>
              <a:rPr b="1" i="1" lang="en-GB" sz="1200" u="none" cap="none" strike="noStrike">
                <a:solidFill>
                  <a:srgbClr val="FB6F7A"/>
                </a:solidFill>
                <a:latin typeface="Calibri"/>
                <a:ea typeface="Calibri"/>
                <a:cs typeface="Calibri"/>
                <a:sym typeface="Calibri"/>
              </a:rPr>
              <a:t>hoisting</a:t>
            </a:r>
            <a:r>
              <a:rPr b="0" i="0" lang="en-GB" sz="1200" u="none" cap="none" strike="noStrike">
                <a:solidFill>
                  <a:srgbClr val="D8D8D8"/>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2F2F2"/>
                </a:solidFill>
                <a:latin typeface="Calibri"/>
                <a:ea typeface="Calibri"/>
                <a:cs typeface="Calibri"/>
                <a:sym typeface="Calibri"/>
              </a:rPr>
              <a:t>The scope of a variable defined with var is function scope or declared outside any function, global.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GB" sz="1200" u="none" cap="none" strike="noStrike">
                <a:solidFill>
                  <a:schemeClr val="dk1"/>
                </a:solidFill>
                <a:latin typeface="Calibri"/>
                <a:ea typeface="Calibri"/>
                <a:cs typeface="Calibri"/>
                <a:sym typeface="Calibri"/>
              </a:rPr>
            </a:br>
            <a:endParaRPr b="0" i="0" sz="1200" u="none" cap="none" strike="noStrike">
              <a:solidFill>
                <a:srgbClr val="D8D8D8"/>
              </a:solidFill>
              <a:latin typeface="Calibri"/>
              <a:ea typeface="Calibri"/>
              <a:cs typeface="Calibri"/>
              <a:sym typeface="Calibri"/>
            </a:endParaRPr>
          </a:p>
        </p:txBody>
      </p:sp>
      <p:sp>
        <p:nvSpPr>
          <p:cNvPr id="376" name="Google Shape;376;p16"/>
          <p:cNvSpPr txBox="1"/>
          <p:nvPr/>
        </p:nvSpPr>
        <p:spPr>
          <a:xfrm>
            <a:off x="77069" y="4418780"/>
            <a:ext cx="4275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2F2F2"/>
                </a:solidFill>
                <a:latin typeface="Calibri"/>
                <a:ea typeface="Calibri"/>
                <a:cs typeface="Calibri"/>
                <a:sym typeface="Calibri"/>
              </a:rPr>
              <a:t>Further Reading Reference: https://developer.mozilla.org/en-US/docs/Web/JavaScript/Reference/Statements/let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17"/>
          <p:cNvPicPr preferRelativeResize="0"/>
          <p:nvPr/>
        </p:nvPicPr>
        <p:blipFill rotWithShape="1">
          <a:blip r:embed="rId3">
            <a:alphaModFix/>
          </a:blip>
          <a:srcRect b="0" l="0" r="327" t="0"/>
          <a:stretch/>
        </p:blipFill>
        <p:spPr>
          <a:xfrm>
            <a:off x="0" y="0"/>
            <a:ext cx="5161776" cy="4686850"/>
          </a:xfrm>
          <a:prstGeom prst="rect">
            <a:avLst/>
          </a:prstGeom>
          <a:noFill/>
          <a:ln>
            <a:noFill/>
          </a:ln>
        </p:spPr>
      </p:pic>
      <p:sp>
        <p:nvSpPr>
          <p:cNvPr id="382" name="Google Shape;382;p17"/>
          <p:cNvSpPr txBox="1"/>
          <p:nvPr/>
        </p:nvSpPr>
        <p:spPr>
          <a:xfrm>
            <a:off x="5333800" y="209219"/>
            <a:ext cx="2738700" cy="54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dk1"/>
                </a:solidFill>
                <a:latin typeface="Calibri"/>
                <a:ea typeface="Calibri"/>
                <a:cs typeface="Calibri"/>
                <a:sym typeface="Calibri"/>
              </a:rPr>
              <a:t>LET</a:t>
            </a:r>
            <a:endParaRPr b="0" i="0" sz="1100" u="none" cap="none" strike="noStrike">
              <a:solidFill>
                <a:srgbClr val="000000"/>
              </a:solidFill>
              <a:latin typeface="Arial"/>
              <a:ea typeface="Arial"/>
              <a:cs typeface="Arial"/>
              <a:sym typeface="Arial"/>
            </a:endParaRPr>
          </a:p>
        </p:txBody>
      </p:sp>
      <p:sp>
        <p:nvSpPr>
          <p:cNvPr id="383" name="Google Shape;383;p17"/>
          <p:cNvSpPr txBox="1"/>
          <p:nvPr/>
        </p:nvSpPr>
        <p:spPr>
          <a:xfrm>
            <a:off x="5333800" y="1689321"/>
            <a:ext cx="3471900" cy="17130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90000"/>
              </a:lnSpc>
              <a:spcBef>
                <a:spcPts val="0"/>
              </a:spcBef>
              <a:spcAft>
                <a:spcPts val="0"/>
              </a:spcAft>
              <a:buClr>
                <a:schemeClr val="dk1"/>
              </a:buClr>
              <a:buSzPts val="1800"/>
              <a:buFont typeface="Calibri"/>
              <a:buChar char="●"/>
            </a:pPr>
            <a:r>
              <a:rPr b="0" i="0" lang="en-GB" sz="1800" u="none" cap="none" strike="noStrike">
                <a:solidFill>
                  <a:schemeClr val="dk1"/>
                </a:solidFill>
                <a:latin typeface="Calibri"/>
                <a:ea typeface="Calibri"/>
                <a:cs typeface="Calibri"/>
                <a:sym typeface="Calibri"/>
              </a:rPr>
              <a:t>let declarations are not hoisted to the top of the enclosing block</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Font typeface="Calibri"/>
              <a:buChar char="●"/>
            </a:pPr>
            <a:r>
              <a:rPr b="0" i="0" lang="en-GB" sz="1800" u="none" cap="none" strike="noStrike">
                <a:solidFill>
                  <a:schemeClr val="dk1"/>
                </a:solidFill>
                <a:latin typeface="Calibri"/>
                <a:ea typeface="Calibri"/>
                <a:cs typeface="Calibri"/>
                <a:sym typeface="Calibri"/>
              </a:rPr>
              <a:t>let is </a:t>
            </a:r>
            <a:r>
              <a:rPr b="1" i="0" lang="en-GB" sz="1800" u="none" cap="none" strike="noStrike">
                <a:solidFill>
                  <a:schemeClr val="dk1"/>
                </a:solidFill>
                <a:latin typeface="Calibri"/>
                <a:ea typeface="Calibri"/>
                <a:cs typeface="Calibri"/>
                <a:sym typeface="Calibri"/>
              </a:rPr>
              <a:t>block-scoped</a:t>
            </a:r>
            <a:r>
              <a:rPr b="0" i="0" lang="en-GB" sz="1800" u="none" cap="none" strike="noStrike">
                <a:solidFill>
                  <a:schemeClr val="dk1"/>
                </a:solidFill>
                <a:latin typeface="Calibri"/>
                <a:ea typeface="Calibri"/>
                <a:cs typeface="Calibri"/>
                <a:sym typeface="Calibri"/>
              </a:rPr>
              <a:t> meaning it only exist within the braces it is contained in {…}</a:t>
            </a:r>
            <a:endParaRPr b="0" i="0" sz="1100" u="none" cap="none" strike="noStrike">
              <a:solidFill>
                <a:srgbClr val="000000"/>
              </a:solidFill>
              <a:latin typeface="Arial"/>
              <a:ea typeface="Arial"/>
              <a:cs typeface="Arial"/>
              <a:sym typeface="Arial"/>
            </a:endParaRPr>
          </a:p>
        </p:txBody>
      </p:sp>
      <p:pic>
        <p:nvPicPr>
          <p:cNvPr id="384" name="Google Shape;384;p17"/>
          <p:cNvPicPr preferRelativeResize="0"/>
          <p:nvPr/>
        </p:nvPicPr>
        <p:blipFill rotWithShape="1">
          <a:blip r:embed="rId4">
            <a:alphaModFix/>
          </a:blip>
          <a:srcRect b="0" l="0" r="0" t="0"/>
          <a:stretch/>
        </p:blipFill>
        <p:spPr>
          <a:xfrm>
            <a:off x="5333791" y="4499711"/>
            <a:ext cx="3472075" cy="198891"/>
          </a:xfrm>
          <a:prstGeom prst="rect">
            <a:avLst/>
          </a:prstGeom>
          <a:noFill/>
          <a:ln>
            <a:noFill/>
          </a:ln>
        </p:spPr>
      </p:pic>
      <p:cxnSp>
        <p:nvCxnSpPr>
          <p:cNvPr id="385" name="Google Shape;385;p17"/>
          <p:cNvCxnSpPr>
            <a:endCxn id="384" idx="1"/>
          </p:cNvCxnSpPr>
          <p:nvPr/>
        </p:nvCxnSpPr>
        <p:spPr>
          <a:xfrm>
            <a:off x="4161391" y="4599157"/>
            <a:ext cx="1172400" cy="0"/>
          </a:xfrm>
          <a:prstGeom prst="straightConnector1">
            <a:avLst/>
          </a:prstGeom>
          <a:noFill/>
          <a:ln cap="flat" cmpd="sng" w="38100">
            <a:solidFill>
              <a:srgbClr val="FF9900"/>
            </a:solidFill>
            <a:prstDash val="solid"/>
            <a:miter lim="800000"/>
            <a:headEnd len="sm" w="sm" type="none"/>
            <a:tailEnd len="med" w="med" type="triangle"/>
          </a:ln>
        </p:spPr>
      </p:cxnSp>
      <p:sp>
        <p:nvSpPr>
          <p:cNvPr id="386" name="Google Shape;386;p17"/>
          <p:cNvSpPr/>
          <p:nvPr/>
        </p:nvSpPr>
        <p:spPr>
          <a:xfrm>
            <a:off x="3678421" y="906651"/>
            <a:ext cx="227400" cy="8385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7" name="Google Shape;387;p17"/>
          <p:cNvSpPr txBox="1"/>
          <p:nvPr/>
        </p:nvSpPr>
        <p:spPr>
          <a:xfrm>
            <a:off x="3922486" y="1066067"/>
            <a:ext cx="924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value only exists here</a:t>
            </a:r>
            <a:endParaRPr b="0" i="0" sz="1100" u="none" cap="none" strike="noStrike">
              <a:solidFill>
                <a:srgbClr val="000000"/>
              </a:solidFill>
              <a:latin typeface="Arial"/>
              <a:ea typeface="Arial"/>
              <a:cs typeface="Arial"/>
              <a:sym typeface="Arial"/>
            </a:endParaRPr>
          </a:p>
        </p:txBody>
      </p:sp>
      <p:sp>
        <p:nvSpPr>
          <p:cNvPr id="388" name="Google Shape;388;p17"/>
          <p:cNvSpPr txBox="1"/>
          <p:nvPr/>
        </p:nvSpPr>
        <p:spPr>
          <a:xfrm>
            <a:off x="5253525" y="3828900"/>
            <a:ext cx="3708300" cy="544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Further Reading</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Arial"/>
                <a:ea typeface="Arial"/>
                <a:cs typeface="Arial"/>
                <a:sym typeface="Arial"/>
                <a:hlinkClick r:id="rId5"/>
              </a:rPr>
              <a:t>https://www.w3schools.com/js/js_let.asp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392" name="Shape 392"/>
        <p:cNvGrpSpPr/>
        <p:nvPr/>
      </p:nvGrpSpPr>
      <p:grpSpPr>
        <a:xfrm>
          <a:off x="0" y="0"/>
          <a:ext cx="0" cy="0"/>
          <a:chOff x="0" y="0"/>
          <a:chExt cx="0" cy="0"/>
        </a:xfrm>
      </p:grpSpPr>
      <p:sp>
        <p:nvSpPr>
          <p:cNvPr id="393" name="Google Shape;393;p18"/>
          <p:cNvSpPr txBox="1"/>
          <p:nvPr/>
        </p:nvSpPr>
        <p:spPr>
          <a:xfrm>
            <a:off x="503050" y="627682"/>
            <a:ext cx="27807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389FF"/>
                </a:solidFill>
                <a:latin typeface="Calibri"/>
                <a:ea typeface="Calibri"/>
                <a:cs typeface="Calibri"/>
                <a:sym typeface="Calibri"/>
              </a:rPr>
              <a:t>VAR vs LET: Declarations</a:t>
            </a:r>
            <a:endParaRPr b="0" i="0" sz="1100" u="none" cap="none" strike="noStrike">
              <a:solidFill>
                <a:srgbClr val="000000"/>
              </a:solidFill>
              <a:latin typeface="Arial"/>
              <a:ea typeface="Arial"/>
              <a:cs typeface="Arial"/>
              <a:sym typeface="Arial"/>
            </a:endParaRPr>
          </a:p>
        </p:txBody>
      </p:sp>
      <p:sp>
        <p:nvSpPr>
          <p:cNvPr id="394" name="Google Shape;394;p18"/>
          <p:cNvSpPr txBox="1"/>
          <p:nvPr/>
        </p:nvSpPr>
        <p:spPr>
          <a:xfrm>
            <a:off x="503049" y="2486557"/>
            <a:ext cx="38442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var allows us to re-declare a variable</a:t>
            </a:r>
            <a:endParaRPr b="0" i="0" sz="1100" u="none" cap="none" strike="noStrike">
              <a:solidFill>
                <a:srgbClr val="000000"/>
              </a:solidFill>
              <a:latin typeface="Arial"/>
              <a:ea typeface="Arial"/>
              <a:cs typeface="Arial"/>
              <a:sym typeface="Arial"/>
            </a:endParaRPr>
          </a:p>
        </p:txBody>
      </p:sp>
      <p:pic>
        <p:nvPicPr>
          <p:cNvPr id="395" name="Google Shape;395;p18"/>
          <p:cNvPicPr preferRelativeResize="0"/>
          <p:nvPr/>
        </p:nvPicPr>
        <p:blipFill rotWithShape="1">
          <a:blip r:embed="rId3">
            <a:alphaModFix/>
          </a:blip>
          <a:srcRect b="0" l="0" r="0" t="0"/>
          <a:stretch/>
        </p:blipFill>
        <p:spPr>
          <a:xfrm>
            <a:off x="503049" y="1415027"/>
            <a:ext cx="2771775" cy="790575"/>
          </a:xfrm>
          <a:prstGeom prst="rect">
            <a:avLst/>
          </a:prstGeom>
          <a:noFill/>
          <a:ln>
            <a:noFill/>
          </a:ln>
        </p:spPr>
      </p:pic>
      <p:pic>
        <p:nvPicPr>
          <p:cNvPr id="396" name="Google Shape;396;p18"/>
          <p:cNvPicPr preferRelativeResize="0"/>
          <p:nvPr/>
        </p:nvPicPr>
        <p:blipFill rotWithShape="1">
          <a:blip r:embed="rId4">
            <a:alphaModFix/>
          </a:blip>
          <a:srcRect b="0" l="0" r="0" t="0"/>
          <a:stretch/>
        </p:blipFill>
        <p:spPr>
          <a:xfrm>
            <a:off x="4946623" y="1367402"/>
            <a:ext cx="2676525" cy="885825"/>
          </a:xfrm>
          <a:prstGeom prst="rect">
            <a:avLst/>
          </a:prstGeom>
          <a:noFill/>
          <a:ln>
            <a:noFill/>
          </a:ln>
        </p:spPr>
      </p:pic>
      <p:sp>
        <p:nvSpPr>
          <p:cNvPr id="397" name="Google Shape;397;p18"/>
          <p:cNvSpPr txBox="1"/>
          <p:nvPr/>
        </p:nvSpPr>
        <p:spPr>
          <a:xfrm>
            <a:off x="4946623" y="2486557"/>
            <a:ext cx="38442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let does not allow us to re-declare a variable.</a:t>
            </a:r>
            <a:endParaRPr b="0" i="0" sz="1100" u="none" cap="none" strike="noStrike">
              <a:solidFill>
                <a:srgbClr val="000000"/>
              </a:solidFill>
              <a:latin typeface="Arial"/>
              <a:ea typeface="Arial"/>
              <a:cs typeface="Arial"/>
              <a:sym typeface="Arial"/>
            </a:endParaRPr>
          </a:p>
        </p:txBody>
      </p:sp>
      <p:pic>
        <p:nvPicPr>
          <p:cNvPr id="398" name="Google Shape;398;p18"/>
          <p:cNvPicPr preferRelativeResize="0"/>
          <p:nvPr/>
        </p:nvPicPr>
        <p:blipFill rotWithShape="1">
          <a:blip r:embed="rId5">
            <a:alphaModFix/>
          </a:blip>
          <a:srcRect b="0" l="0" r="0" t="0"/>
          <a:stretch/>
        </p:blipFill>
        <p:spPr>
          <a:xfrm>
            <a:off x="4991378" y="2045886"/>
            <a:ext cx="4152621" cy="1597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6F7A"/>
        </a:solidFill>
      </p:bgPr>
    </p:bg>
    <p:spTree>
      <p:nvGrpSpPr>
        <p:cNvPr id="85" name="Shape 85"/>
        <p:cNvGrpSpPr/>
        <p:nvPr/>
      </p:nvGrpSpPr>
      <p:grpSpPr>
        <a:xfrm>
          <a:off x="0" y="0"/>
          <a:ext cx="0" cy="0"/>
          <a:chOff x="0" y="0"/>
          <a:chExt cx="0" cy="0"/>
        </a:xfrm>
      </p:grpSpPr>
      <p:sp>
        <p:nvSpPr>
          <p:cNvPr id="86" name="Google Shape;86;p1"/>
          <p:cNvSpPr txBox="1"/>
          <p:nvPr/>
        </p:nvSpPr>
        <p:spPr>
          <a:xfrm>
            <a:off x="3405770" y="1801310"/>
            <a:ext cx="2129400" cy="117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200"/>
              <a:buFont typeface="Arial"/>
              <a:buNone/>
            </a:pPr>
            <a:r>
              <a:rPr b="0" i="0" lang="en-GB" sz="7200" u="none" cap="none" strike="noStrike">
                <a:solidFill>
                  <a:schemeClr val="lt1"/>
                </a:solidFill>
                <a:latin typeface="Gill Sans"/>
                <a:ea typeface="Gill Sans"/>
                <a:cs typeface="Gill Sans"/>
                <a:sym typeface="Gill Sans"/>
              </a:rPr>
              <a:t>OOP</a:t>
            </a:r>
            <a:endParaRPr b="0" i="0" sz="1100" u="none" cap="none" strike="noStrike">
              <a:solidFill>
                <a:srgbClr val="000000"/>
              </a:solidFill>
              <a:latin typeface="Arial"/>
              <a:ea typeface="Arial"/>
              <a:cs typeface="Arial"/>
              <a:sym typeface="Arial"/>
            </a:endParaRPr>
          </a:p>
        </p:txBody>
      </p:sp>
      <p:sp>
        <p:nvSpPr>
          <p:cNvPr id="87" name="Google Shape;87;p1"/>
          <p:cNvSpPr/>
          <p:nvPr/>
        </p:nvSpPr>
        <p:spPr>
          <a:xfrm>
            <a:off x="3082902" y="2736182"/>
            <a:ext cx="2930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Courier"/>
                <a:ea typeface="Courier"/>
                <a:cs typeface="Courier"/>
                <a:sym typeface="Courier"/>
              </a:rPr>
              <a:t>Object Oriented Programming</a:t>
            </a:r>
            <a:endParaRPr b="0" i="0" sz="1100" u="none" cap="none" strike="noStrike">
              <a:solidFill>
                <a:srgbClr val="000000"/>
              </a:solidFill>
              <a:latin typeface="Arial"/>
              <a:ea typeface="Arial"/>
              <a:cs typeface="Arial"/>
              <a:sym typeface="Arial"/>
            </a:endParaRPr>
          </a:p>
        </p:txBody>
      </p:sp>
      <p:sp>
        <p:nvSpPr>
          <p:cNvPr id="88" name="Google Shape;88;p1"/>
          <p:cNvSpPr txBox="1"/>
          <p:nvPr/>
        </p:nvSpPr>
        <p:spPr>
          <a:xfrm>
            <a:off x="3826764" y="2071116"/>
            <a:ext cx="235800" cy="5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89" name="Google Shape;89;p1"/>
          <p:cNvSpPr txBox="1"/>
          <p:nvPr/>
        </p:nvSpPr>
        <p:spPr>
          <a:xfrm>
            <a:off x="4352544" y="2075688"/>
            <a:ext cx="235800" cy="5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402" name="Shape 402"/>
        <p:cNvGrpSpPr/>
        <p:nvPr/>
      </p:nvGrpSpPr>
      <p:grpSpPr>
        <a:xfrm>
          <a:off x="0" y="0"/>
          <a:ext cx="0" cy="0"/>
          <a:chOff x="0" y="0"/>
          <a:chExt cx="0" cy="0"/>
        </a:xfrm>
      </p:grpSpPr>
      <p:pic>
        <p:nvPicPr>
          <p:cNvPr id="403" name="Google Shape;403;p19"/>
          <p:cNvPicPr preferRelativeResize="0"/>
          <p:nvPr/>
        </p:nvPicPr>
        <p:blipFill rotWithShape="1">
          <a:blip r:embed="rId3">
            <a:alphaModFix/>
          </a:blip>
          <a:srcRect b="0" l="0" r="0" t="0"/>
          <a:stretch/>
        </p:blipFill>
        <p:spPr>
          <a:xfrm>
            <a:off x="503050" y="1186589"/>
            <a:ext cx="2209800" cy="1133475"/>
          </a:xfrm>
          <a:prstGeom prst="rect">
            <a:avLst/>
          </a:prstGeom>
          <a:noFill/>
          <a:ln>
            <a:noFill/>
          </a:ln>
        </p:spPr>
      </p:pic>
      <p:sp>
        <p:nvSpPr>
          <p:cNvPr id="404" name="Google Shape;404;p19"/>
          <p:cNvSpPr txBox="1"/>
          <p:nvPr/>
        </p:nvSpPr>
        <p:spPr>
          <a:xfrm>
            <a:off x="503050" y="627682"/>
            <a:ext cx="28596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389FF"/>
                </a:solidFill>
                <a:latin typeface="Calibri"/>
                <a:ea typeface="Calibri"/>
                <a:cs typeface="Calibri"/>
                <a:sym typeface="Calibri"/>
              </a:rPr>
              <a:t>LET: NO REDECLARATION</a:t>
            </a:r>
            <a:endParaRPr b="0" i="0" sz="1100" u="none" cap="none" strike="noStrike">
              <a:solidFill>
                <a:srgbClr val="000000"/>
              </a:solidFill>
              <a:latin typeface="Arial"/>
              <a:ea typeface="Arial"/>
              <a:cs typeface="Arial"/>
              <a:sym typeface="Arial"/>
            </a:endParaRPr>
          </a:p>
        </p:txBody>
      </p:sp>
      <p:sp>
        <p:nvSpPr>
          <p:cNvPr id="405" name="Google Shape;405;p19"/>
          <p:cNvSpPr txBox="1"/>
          <p:nvPr/>
        </p:nvSpPr>
        <p:spPr>
          <a:xfrm>
            <a:off x="503049" y="2486557"/>
            <a:ext cx="3844200" cy="2377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If an identifier has already been defined in a scope, then using the identifier in a let declaration inside that scope causes an error to be thrown.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In this case, count has already been declared using </a:t>
            </a:r>
            <a:r>
              <a:rPr b="1" i="0" lang="en-GB" sz="1500" u="none" cap="none" strike="noStrike">
                <a:solidFill>
                  <a:schemeClr val="lt1"/>
                </a:solidFill>
                <a:latin typeface="Calibri"/>
                <a:ea typeface="Calibri"/>
                <a:cs typeface="Calibri"/>
                <a:sym typeface="Calibri"/>
              </a:rPr>
              <a:t>var. </a:t>
            </a:r>
            <a:r>
              <a:rPr b="0" i="0" lang="en-GB" sz="1500" u="none" cap="none" strike="noStrike">
                <a:solidFill>
                  <a:schemeClr val="lt1"/>
                </a:solidFill>
                <a:latin typeface="Calibri"/>
                <a:ea typeface="Calibri"/>
                <a:cs typeface="Calibri"/>
                <a:sym typeface="Calibri"/>
              </a:rPr>
              <a:t>The </a:t>
            </a:r>
            <a:r>
              <a:rPr b="1" i="0" lang="en-GB" sz="1500" u="none" cap="none" strike="noStrike">
                <a:solidFill>
                  <a:schemeClr val="lt1"/>
                </a:solidFill>
                <a:latin typeface="Calibri"/>
                <a:ea typeface="Calibri"/>
                <a:cs typeface="Calibri"/>
                <a:sym typeface="Calibri"/>
              </a:rPr>
              <a:t>let</a:t>
            </a:r>
            <a:r>
              <a:rPr b="0" i="0" lang="en-GB" sz="1500" u="none" cap="none" strike="noStrike">
                <a:solidFill>
                  <a:schemeClr val="lt1"/>
                </a:solidFill>
                <a:latin typeface="Calibri"/>
                <a:ea typeface="Calibri"/>
                <a:cs typeface="Calibri"/>
                <a:sym typeface="Calibri"/>
              </a:rPr>
              <a:t> declaration will throw up a syntax error.  Because </a:t>
            </a:r>
            <a:r>
              <a:rPr b="1" i="0" lang="en-GB" sz="1500" u="none" cap="none" strike="noStrike">
                <a:solidFill>
                  <a:schemeClr val="lt1"/>
                </a:solidFill>
                <a:latin typeface="Calibri"/>
                <a:ea typeface="Calibri"/>
                <a:cs typeface="Calibri"/>
                <a:sym typeface="Calibri"/>
              </a:rPr>
              <a:t>let</a:t>
            </a:r>
            <a:r>
              <a:rPr b="0" i="0" lang="en-GB" sz="1500" u="none" cap="none" strike="noStrike">
                <a:solidFill>
                  <a:schemeClr val="lt1"/>
                </a:solidFill>
                <a:latin typeface="Calibri"/>
                <a:ea typeface="Calibri"/>
                <a:cs typeface="Calibri"/>
                <a:sym typeface="Calibri"/>
              </a:rPr>
              <a:t> will not redefine another variable that is in the same scope.</a:t>
            </a:r>
            <a:endParaRPr b="1" i="0" sz="15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Calibri"/>
              <a:ea typeface="Calibri"/>
              <a:cs typeface="Calibri"/>
              <a:sym typeface="Calibri"/>
            </a:endParaRPr>
          </a:p>
        </p:txBody>
      </p:sp>
      <p:pic>
        <p:nvPicPr>
          <p:cNvPr id="406" name="Google Shape;406;p19"/>
          <p:cNvPicPr preferRelativeResize="0"/>
          <p:nvPr/>
        </p:nvPicPr>
        <p:blipFill rotWithShape="1">
          <a:blip r:embed="rId4">
            <a:alphaModFix/>
          </a:blip>
          <a:srcRect b="0" l="0" r="0" t="0"/>
          <a:stretch/>
        </p:blipFill>
        <p:spPr>
          <a:xfrm>
            <a:off x="5165295" y="1104254"/>
            <a:ext cx="3312130" cy="1601768"/>
          </a:xfrm>
          <a:prstGeom prst="rect">
            <a:avLst/>
          </a:prstGeom>
          <a:noFill/>
          <a:ln>
            <a:noFill/>
          </a:ln>
        </p:spPr>
      </p:pic>
      <p:sp>
        <p:nvSpPr>
          <p:cNvPr id="407" name="Google Shape;407;p19"/>
          <p:cNvSpPr txBox="1"/>
          <p:nvPr/>
        </p:nvSpPr>
        <p:spPr>
          <a:xfrm>
            <a:off x="5165295" y="2636423"/>
            <a:ext cx="3565500" cy="76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alibri"/>
                <a:ea typeface="Calibri"/>
                <a:cs typeface="Calibri"/>
                <a:sym typeface="Calibri"/>
              </a:rPr>
              <a:t>The let variable in this case creates a new variable with the same name as a variable within its scope if…..{…}</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411" name="Shape 411"/>
        <p:cNvGrpSpPr/>
        <p:nvPr/>
      </p:nvGrpSpPr>
      <p:grpSpPr>
        <a:xfrm>
          <a:off x="0" y="0"/>
          <a:ext cx="0" cy="0"/>
          <a:chOff x="0" y="0"/>
          <a:chExt cx="0" cy="0"/>
        </a:xfrm>
      </p:grpSpPr>
      <p:sp>
        <p:nvSpPr>
          <p:cNvPr id="412" name="Google Shape;412;p20"/>
          <p:cNvSpPr txBox="1"/>
          <p:nvPr/>
        </p:nvSpPr>
        <p:spPr>
          <a:xfrm>
            <a:off x="477461" y="2432600"/>
            <a:ext cx="8110200" cy="19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alibri"/>
                <a:ea typeface="Calibri"/>
                <a:cs typeface="Calibri"/>
                <a:sym typeface="Calibri"/>
              </a:rPr>
              <a:t>Variables declared using </a:t>
            </a:r>
            <a:r>
              <a:rPr b="1" i="0" lang="en-GB" sz="2400" u="none" cap="none" strike="noStrike">
                <a:solidFill>
                  <a:srgbClr val="FB6F7A"/>
                </a:solidFill>
                <a:latin typeface="Calibri"/>
                <a:ea typeface="Calibri"/>
                <a:cs typeface="Calibri"/>
                <a:sym typeface="Calibri"/>
              </a:rPr>
              <a:t>const</a:t>
            </a:r>
            <a:r>
              <a:rPr b="0" i="0" lang="en-GB" sz="2400" u="none" cap="none" strike="noStrike">
                <a:solidFill>
                  <a:schemeClr val="lt1"/>
                </a:solidFill>
                <a:latin typeface="Calibri"/>
                <a:ea typeface="Calibri"/>
                <a:cs typeface="Calibri"/>
                <a:sym typeface="Calibri"/>
              </a:rPr>
              <a:t> are considered </a:t>
            </a:r>
            <a:r>
              <a:rPr b="0" i="1" lang="en-GB" sz="2400" u="none" cap="none" strike="noStrike">
                <a:solidFill>
                  <a:schemeClr val="lt1"/>
                </a:solidFill>
                <a:latin typeface="Calibri"/>
                <a:ea typeface="Calibri"/>
                <a:cs typeface="Calibri"/>
                <a:sym typeface="Calibri"/>
              </a:rPr>
              <a:t>constants</a:t>
            </a:r>
            <a:r>
              <a:rPr b="0" i="0" lang="en-GB" sz="2400" u="none" cap="none" strike="noStrike">
                <a:solidFill>
                  <a:schemeClr val="lt1"/>
                </a:solidFill>
                <a:latin typeface="Calibri"/>
                <a:ea typeface="Calibri"/>
                <a:cs typeface="Calibri"/>
                <a:sym typeface="Calibri"/>
              </a:rPr>
              <a:t>, meaning their values </a:t>
            </a:r>
            <a:r>
              <a:rPr b="0" i="0" lang="en-GB" sz="2400" u="none" cap="none" strike="noStrike">
                <a:solidFill>
                  <a:srgbClr val="00B498"/>
                </a:solidFill>
                <a:latin typeface="Calibri"/>
                <a:ea typeface="Calibri"/>
                <a:cs typeface="Calibri"/>
                <a:sym typeface="Calibri"/>
              </a:rPr>
              <a:t>cannot be changed once set.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alibri"/>
                <a:ea typeface="Calibri"/>
                <a:cs typeface="Calibri"/>
                <a:sym typeface="Calibri"/>
              </a:rPr>
              <a:t>For this reason, every </a:t>
            </a:r>
            <a:r>
              <a:rPr b="1" i="0" lang="en-GB" sz="2400" u="none" cap="none" strike="noStrike">
                <a:solidFill>
                  <a:srgbClr val="FB6F7A"/>
                </a:solidFill>
                <a:latin typeface="Calibri"/>
                <a:ea typeface="Calibri"/>
                <a:cs typeface="Calibri"/>
                <a:sym typeface="Calibri"/>
              </a:rPr>
              <a:t>const</a:t>
            </a:r>
            <a:r>
              <a:rPr b="0" i="0" lang="en-GB" sz="2400" u="none" cap="none" strike="noStrike">
                <a:solidFill>
                  <a:schemeClr val="lt1"/>
                </a:solidFill>
                <a:latin typeface="Calibri"/>
                <a:ea typeface="Calibri"/>
                <a:cs typeface="Calibri"/>
                <a:sym typeface="Calibri"/>
              </a:rPr>
              <a:t> variable must be initialized on declaration</a:t>
            </a:r>
            <a:endParaRPr b="0" i="0" sz="1100" u="none" cap="none" strike="noStrike">
              <a:solidFill>
                <a:srgbClr val="000000"/>
              </a:solidFill>
              <a:latin typeface="Arial"/>
              <a:ea typeface="Arial"/>
              <a:cs typeface="Arial"/>
              <a:sym typeface="Arial"/>
            </a:endParaRPr>
          </a:p>
        </p:txBody>
      </p:sp>
      <p:pic>
        <p:nvPicPr>
          <p:cNvPr id="413" name="Google Shape;413;p20"/>
          <p:cNvPicPr preferRelativeResize="0"/>
          <p:nvPr/>
        </p:nvPicPr>
        <p:blipFill rotWithShape="1">
          <a:blip r:embed="rId3">
            <a:alphaModFix/>
          </a:blip>
          <a:srcRect b="0" l="0" r="0" t="0"/>
          <a:stretch/>
        </p:blipFill>
        <p:spPr>
          <a:xfrm>
            <a:off x="477461" y="1214203"/>
            <a:ext cx="2789842" cy="740576"/>
          </a:xfrm>
          <a:prstGeom prst="rect">
            <a:avLst/>
          </a:prstGeom>
          <a:noFill/>
          <a:ln>
            <a:noFill/>
          </a:ln>
        </p:spPr>
      </p:pic>
      <p:pic>
        <p:nvPicPr>
          <p:cNvPr id="414" name="Google Shape;414;p20"/>
          <p:cNvPicPr preferRelativeResize="0"/>
          <p:nvPr/>
        </p:nvPicPr>
        <p:blipFill rotWithShape="1">
          <a:blip r:embed="rId4">
            <a:alphaModFix/>
          </a:blip>
          <a:srcRect b="0" l="0" r="0" t="0"/>
          <a:stretch/>
        </p:blipFill>
        <p:spPr>
          <a:xfrm>
            <a:off x="3665762" y="1163479"/>
            <a:ext cx="5478238" cy="791301"/>
          </a:xfrm>
          <a:prstGeom prst="rect">
            <a:avLst/>
          </a:prstGeom>
          <a:noFill/>
          <a:ln>
            <a:noFill/>
          </a:ln>
        </p:spPr>
      </p:pic>
      <p:pic>
        <p:nvPicPr>
          <p:cNvPr id="415" name="Google Shape;415;p20"/>
          <p:cNvPicPr preferRelativeResize="0"/>
          <p:nvPr/>
        </p:nvPicPr>
        <p:blipFill rotWithShape="1">
          <a:blip r:embed="rId5">
            <a:alphaModFix/>
          </a:blip>
          <a:srcRect b="0" l="0" r="0" t="0"/>
          <a:stretch/>
        </p:blipFill>
        <p:spPr>
          <a:xfrm>
            <a:off x="3859611" y="1884238"/>
            <a:ext cx="4845728" cy="224713"/>
          </a:xfrm>
          <a:prstGeom prst="rect">
            <a:avLst/>
          </a:prstGeom>
          <a:noFill/>
          <a:ln>
            <a:noFill/>
          </a:ln>
        </p:spPr>
      </p:pic>
      <p:sp>
        <p:nvSpPr>
          <p:cNvPr id="416" name="Google Shape;416;p20"/>
          <p:cNvSpPr txBox="1"/>
          <p:nvPr/>
        </p:nvSpPr>
        <p:spPr>
          <a:xfrm>
            <a:off x="503050" y="627682"/>
            <a:ext cx="885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389FF"/>
                </a:solidFill>
                <a:latin typeface="Calibri"/>
                <a:ea typeface="Calibri"/>
                <a:cs typeface="Calibri"/>
                <a:sym typeface="Calibri"/>
              </a:rPr>
              <a:t>CONST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420" name="Shape 420"/>
        <p:cNvGrpSpPr/>
        <p:nvPr/>
      </p:nvGrpSpPr>
      <p:grpSpPr>
        <a:xfrm>
          <a:off x="0" y="0"/>
          <a:ext cx="0" cy="0"/>
          <a:chOff x="0" y="0"/>
          <a:chExt cx="0" cy="0"/>
        </a:xfrm>
      </p:grpSpPr>
      <p:sp>
        <p:nvSpPr>
          <p:cNvPr id="421" name="Google Shape;421;p21"/>
          <p:cNvSpPr txBox="1"/>
          <p:nvPr/>
        </p:nvSpPr>
        <p:spPr>
          <a:xfrm>
            <a:off x="4412476" y="1134170"/>
            <a:ext cx="4244400" cy="3393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2F2F2"/>
                </a:solidFill>
                <a:latin typeface="Calibri"/>
                <a:ea typeface="Calibri"/>
                <a:cs typeface="Calibri"/>
                <a:sym typeface="Calibri"/>
              </a:rPr>
              <a:t>The binding student is created with an initial value of an object with two properties.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2F2F2"/>
                </a:solidFill>
                <a:latin typeface="Calibri"/>
                <a:ea typeface="Calibri"/>
                <a:cs typeface="Calibri"/>
                <a:sym typeface="Calibri"/>
              </a:rPr>
              <a:t>It’s possible to change student.name without causing an error because this changes what student contains and doesn’t change the value that person is bound to. It is also possible to create additional properties for the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2F2F2"/>
                </a:solidFill>
                <a:latin typeface="Calibri"/>
                <a:ea typeface="Calibri"/>
                <a:cs typeface="Calibri"/>
                <a:sym typeface="Calibri"/>
              </a:rPr>
              <a:t>Code fails when we assign student to a new value (changing the information that it is bound to).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2F2F2"/>
                </a:solidFill>
                <a:latin typeface="Calibri"/>
                <a:ea typeface="Calibri"/>
                <a:cs typeface="Calibri"/>
                <a:sym typeface="Calibri"/>
              </a:rPr>
              <a:t>A const declaration prevents modification of the binding and not of the value itself. </a:t>
            </a:r>
            <a:endParaRPr b="0" i="0" sz="1100" u="none" cap="none" strike="noStrike">
              <a:solidFill>
                <a:srgbClr val="000000"/>
              </a:solidFill>
              <a:latin typeface="Arial"/>
              <a:ea typeface="Arial"/>
              <a:cs typeface="Arial"/>
              <a:sym typeface="Arial"/>
            </a:endParaRPr>
          </a:p>
        </p:txBody>
      </p:sp>
      <p:sp>
        <p:nvSpPr>
          <p:cNvPr id="422" name="Google Shape;422;p21"/>
          <p:cNvSpPr txBox="1"/>
          <p:nvPr/>
        </p:nvSpPr>
        <p:spPr>
          <a:xfrm>
            <a:off x="503050" y="627682"/>
            <a:ext cx="33432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389FF"/>
                </a:solidFill>
                <a:latin typeface="Calibri"/>
                <a:ea typeface="Calibri"/>
                <a:cs typeface="Calibri"/>
                <a:sym typeface="Calibri"/>
              </a:rPr>
              <a:t>Declaring Objects using </a:t>
            </a:r>
            <a:r>
              <a:rPr b="1" i="0" lang="en-GB" sz="2100" u="none" cap="none" strike="noStrike">
                <a:solidFill>
                  <a:srgbClr val="0389FF"/>
                </a:solidFill>
                <a:latin typeface="Calibri"/>
                <a:ea typeface="Calibri"/>
                <a:cs typeface="Calibri"/>
                <a:sym typeface="Calibri"/>
              </a:rPr>
              <a:t>const</a:t>
            </a:r>
            <a:endParaRPr b="1" i="0" sz="2100" u="none" cap="none" strike="noStrike">
              <a:solidFill>
                <a:srgbClr val="0389FF"/>
              </a:solidFill>
              <a:latin typeface="Calibri"/>
              <a:ea typeface="Calibri"/>
              <a:cs typeface="Calibri"/>
              <a:sym typeface="Calibri"/>
            </a:endParaRPr>
          </a:p>
        </p:txBody>
      </p:sp>
      <p:pic>
        <p:nvPicPr>
          <p:cNvPr id="423" name="Google Shape;423;p21"/>
          <p:cNvPicPr preferRelativeResize="0"/>
          <p:nvPr/>
        </p:nvPicPr>
        <p:blipFill rotWithShape="1">
          <a:blip r:embed="rId3">
            <a:alphaModFix/>
          </a:blip>
          <a:srcRect b="0" l="0" r="0" t="0"/>
          <a:stretch/>
        </p:blipFill>
        <p:spPr>
          <a:xfrm>
            <a:off x="534518" y="1033390"/>
            <a:ext cx="3522608" cy="33606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6F7A"/>
        </a:solidFill>
      </p:bgPr>
    </p:bg>
    <p:spTree>
      <p:nvGrpSpPr>
        <p:cNvPr id="427" name="Shape 427"/>
        <p:cNvGrpSpPr/>
        <p:nvPr/>
      </p:nvGrpSpPr>
      <p:grpSpPr>
        <a:xfrm>
          <a:off x="0" y="0"/>
          <a:ext cx="0" cy="0"/>
          <a:chOff x="0" y="0"/>
          <a:chExt cx="0" cy="0"/>
        </a:xfrm>
      </p:grpSpPr>
      <p:sp>
        <p:nvSpPr>
          <p:cNvPr id="428" name="Google Shape;428;p22"/>
          <p:cNvSpPr txBox="1"/>
          <p:nvPr/>
        </p:nvSpPr>
        <p:spPr>
          <a:xfrm>
            <a:off x="2513220" y="1697425"/>
            <a:ext cx="4379700" cy="1177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200"/>
              <a:buFont typeface="Arial"/>
              <a:buNone/>
            </a:pPr>
            <a:r>
              <a:rPr b="0" i="0" lang="en-GB" sz="7200" u="none" cap="none" strike="noStrike">
                <a:solidFill>
                  <a:schemeClr val="lt1"/>
                </a:solidFill>
                <a:latin typeface="Gill Sans"/>
                <a:ea typeface="Gill Sans"/>
                <a:cs typeface="Gill Sans"/>
                <a:sym typeface="Gill Sans"/>
              </a:rPr>
              <a:t>For…of</a:t>
            </a:r>
            <a:endParaRPr b="0" i="0" sz="1100" u="none" cap="none" strike="noStrike">
              <a:solidFill>
                <a:srgbClr val="000000"/>
              </a:solidFill>
              <a:latin typeface="Arial"/>
              <a:ea typeface="Arial"/>
              <a:cs typeface="Arial"/>
              <a:sym typeface="Arial"/>
            </a:endParaRPr>
          </a:p>
        </p:txBody>
      </p:sp>
      <p:sp>
        <p:nvSpPr>
          <p:cNvPr id="429" name="Google Shape;429;p22"/>
          <p:cNvSpPr/>
          <p:nvPr/>
        </p:nvSpPr>
        <p:spPr>
          <a:xfrm>
            <a:off x="3987683" y="2736175"/>
            <a:ext cx="16317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Courier"/>
                <a:ea typeface="Courier"/>
                <a:cs typeface="Courier"/>
                <a:sym typeface="Courier"/>
              </a:rPr>
              <a:t>ES6 Loop</a:t>
            </a:r>
            <a:endParaRPr b="1" i="0" sz="1400" u="none" cap="none" strike="noStrike">
              <a:solidFill>
                <a:schemeClr val="lt1"/>
              </a:solidFill>
              <a:latin typeface="Courier"/>
              <a:ea typeface="Courier"/>
              <a:cs typeface="Courier"/>
              <a:sym typeface="Courie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853"/>
        </a:solidFill>
      </p:bgPr>
    </p:bg>
    <p:spTree>
      <p:nvGrpSpPr>
        <p:cNvPr id="433" name="Shape 433"/>
        <p:cNvGrpSpPr/>
        <p:nvPr/>
      </p:nvGrpSpPr>
      <p:grpSpPr>
        <a:xfrm>
          <a:off x="0" y="0"/>
          <a:ext cx="0" cy="0"/>
          <a:chOff x="0" y="0"/>
          <a:chExt cx="0" cy="0"/>
        </a:xfrm>
      </p:grpSpPr>
      <p:sp>
        <p:nvSpPr>
          <p:cNvPr id="434" name="Google Shape;434;p23"/>
          <p:cNvSpPr txBox="1"/>
          <p:nvPr>
            <p:ph type="title"/>
          </p:nvPr>
        </p:nvSpPr>
        <p:spPr>
          <a:xfrm>
            <a:off x="321006" y="2047636"/>
            <a:ext cx="8566500" cy="12453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rgbClr val="C38DE5"/>
              </a:buClr>
              <a:buSzPts val="2400"/>
              <a:buFont typeface="Courier"/>
              <a:buNone/>
            </a:pPr>
            <a:br>
              <a:rPr lang="en-GB" sz="2400">
                <a:solidFill>
                  <a:srgbClr val="C38DE5"/>
                </a:solidFill>
                <a:latin typeface="Courier"/>
                <a:ea typeface="Courier"/>
                <a:cs typeface="Courier"/>
                <a:sym typeface="Courier"/>
              </a:rPr>
            </a:br>
            <a:r>
              <a:rPr lang="en-GB" sz="2400">
                <a:solidFill>
                  <a:srgbClr val="C38DE5"/>
                </a:solidFill>
                <a:latin typeface="Courier"/>
                <a:ea typeface="Courier"/>
                <a:cs typeface="Courier"/>
                <a:sym typeface="Courier"/>
              </a:rPr>
              <a:t>for</a:t>
            </a:r>
            <a:r>
              <a:rPr lang="en-GB" sz="2400">
                <a:solidFill>
                  <a:schemeClr val="lt1"/>
                </a:solidFill>
                <a:latin typeface="Courier"/>
                <a:ea typeface="Courier"/>
                <a:cs typeface="Courier"/>
                <a:sym typeface="Courier"/>
              </a:rPr>
              <a:t> (</a:t>
            </a:r>
            <a:r>
              <a:rPr lang="en-GB" sz="2400">
                <a:solidFill>
                  <a:srgbClr val="C38DE5"/>
                </a:solidFill>
                <a:latin typeface="Courier"/>
                <a:ea typeface="Courier"/>
                <a:cs typeface="Courier"/>
                <a:sym typeface="Courier"/>
              </a:rPr>
              <a:t>let </a:t>
            </a:r>
            <a:r>
              <a:rPr lang="en-GB" sz="2400">
                <a:solidFill>
                  <a:schemeClr val="lt1"/>
                </a:solidFill>
                <a:latin typeface="Courier"/>
                <a:ea typeface="Courier"/>
                <a:cs typeface="Courier"/>
                <a:sym typeface="Courier"/>
              </a:rPr>
              <a:t>expense of </a:t>
            </a:r>
            <a:r>
              <a:rPr lang="en-GB" sz="2400">
                <a:solidFill>
                  <a:srgbClr val="C38DE5"/>
                </a:solidFill>
                <a:latin typeface="Courier"/>
                <a:ea typeface="Courier"/>
                <a:cs typeface="Courier"/>
                <a:sym typeface="Courier"/>
              </a:rPr>
              <a:t>dailyExpenses</a:t>
            </a:r>
            <a:r>
              <a:rPr lang="en-GB" sz="2400">
                <a:solidFill>
                  <a:schemeClr val="lt1"/>
                </a:solidFill>
                <a:latin typeface="Courier"/>
                <a:ea typeface="Courier"/>
                <a:cs typeface="Courier"/>
                <a:sym typeface="Courier"/>
              </a:rPr>
              <a:t>){</a:t>
            </a:r>
            <a:br>
              <a:rPr lang="en-GB" sz="2400">
                <a:solidFill>
                  <a:schemeClr val="lt1"/>
                </a:solidFill>
                <a:latin typeface="Courier"/>
                <a:ea typeface="Courier"/>
                <a:cs typeface="Courier"/>
                <a:sym typeface="Courier"/>
              </a:rPr>
            </a:br>
            <a:r>
              <a:rPr lang="en-GB" sz="2400">
                <a:solidFill>
                  <a:schemeClr val="lt1"/>
                </a:solidFill>
                <a:latin typeface="Courier"/>
                <a:ea typeface="Courier"/>
                <a:cs typeface="Courier"/>
                <a:sym typeface="Courier"/>
              </a:rPr>
              <a:t>    expense *= 2;</a:t>
            </a:r>
            <a:br>
              <a:rPr lang="en-GB" sz="2400">
                <a:solidFill>
                  <a:schemeClr val="lt1"/>
                </a:solidFill>
                <a:latin typeface="Courier"/>
                <a:ea typeface="Courier"/>
                <a:cs typeface="Courier"/>
                <a:sym typeface="Courier"/>
              </a:rPr>
            </a:br>
            <a:r>
              <a:rPr lang="en-GB" sz="2400">
                <a:solidFill>
                  <a:schemeClr val="lt1"/>
                </a:solidFill>
                <a:latin typeface="Courier"/>
                <a:ea typeface="Courier"/>
                <a:cs typeface="Courier"/>
                <a:sym typeface="Courier"/>
              </a:rPr>
              <a:t>    console.</a:t>
            </a:r>
            <a:r>
              <a:rPr lang="en-GB" sz="2400">
                <a:solidFill>
                  <a:srgbClr val="88FFFA"/>
                </a:solidFill>
                <a:latin typeface="Courier"/>
                <a:ea typeface="Courier"/>
                <a:cs typeface="Courier"/>
                <a:sym typeface="Courier"/>
              </a:rPr>
              <a:t>log</a:t>
            </a:r>
            <a:r>
              <a:rPr lang="en-GB" sz="2400">
                <a:solidFill>
                  <a:schemeClr val="lt1"/>
                </a:solidFill>
                <a:latin typeface="Courier"/>
                <a:ea typeface="Courier"/>
                <a:cs typeface="Courier"/>
                <a:sym typeface="Courier"/>
              </a:rPr>
              <a:t>(</a:t>
            </a:r>
            <a:r>
              <a:rPr lang="en-GB" sz="2400">
                <a:solidFill>
                  <a:srgbClr val="67E36D"/>
                </a:solidFill>
                <a:latin typeface="Courier"/>
                <a:ea typeface="Courier"/>
                <a:cs typeface="Courier"/>
                <a:sym typeface="Courier"/>
              </a:rPr>
              <a:t>"Expense:"</a:t>
            </a:r>
            <a:r>
              <a:rPr lang="en-GB" sz="2400">
                <a:solidFill>
                  <a:srgbClr val="A8D08C"/>
                </a:solidFill>
                <a:latin typeface="Courier"/>
                <a:ea typeface="Courier"/>
                <a:cs typeface="Courier"/>
                <a:sym typeface="Courier"/>
              </a:rPr>
              <a:t> </a:t>
            </a:r>
            <a:r>
              <a:rPr lang="en-GB" sz="2400">
                <a:solidFill>
                  <a:srgbClr val="88FFFA"/>
                </a:solidFill>
                <a:latin typeface="Courier"/>
                <a:ea typeface="Courier"/>
                <a:cs typeface="Courier"/>
                <a:sym typeface="Courier"/>
              </a:rPr>
              <a:t>+</a:t>
            </a:r>
            <a:r>
              <a:rPr lang="en-GB" sz="2400">
                <a:solidFill>
                  <a:schemeClr val="lt1"/>
                </a:solidFill>
                <a:latin typeface="Courier"/>
                <a:ea typeface="Courier"/>
                <a:cs typeface="Courier"/>
                <a:sym typeface="Courier"/>
              </a:rPr>
              <a:t> expense);</a:t>
            </a:r>
            <a:br>
              <a:rPr lang="en-GB" sz="2400">
                <a:solidFill>
                  <a:schemeClr val="lt1"/>
                </a:solidFill>
                <a:latin typeface="Courier"/>
                <a:ea typeface="Courier"/>
                <a:cs typeface="Courier"/>
                <a:sym typeface="Courier"/>
              </a:rPr>
            </a:br>
            <a:r>
              <a:rPr lang="en-GB" sz="2400">
                <a:solidFill>
                  <a:schemeClr val="lt1"/>
                </a:solidFill>
                <a:latin typeface="Courier"/>
                <a:ea typeface="Courier"/>
                <a:cs typeface="Courier"/>
                <a:sym typeface="Courier"/>
              </a:rPr>
              <a:t>}</a:t>
            </a:r>
            <a:endParaRPr sz="900">
              <a:solidFill>
                <a:schemeClr val="lt1"/>
              </a:solidFill>
            </a:endParaRPr>
          </a:p>
        </p:txBody>
      </p:sp>
      <p:grpSp>
        <p:nvGrpSpPr>
          <p:cNvPr id="435" name="Google Shape;435;p23"/>
          <p:cNvGrpSpPr/>
          <p:nvPr/>
        </p:nvGrpSpPr>
        <p:grpSpPr>
          <a:xfrm>
            <a:off x="1019387" y="1854541"/>
            <a:ext cx="508030" cy="197659"/>
            <a:chOff x="2424784" y="2367484"/>
            <a:chExt cx="1041900" cy="263545"/>
          </a:xfrm>
        </p:grpSpPr>
        <p:cxnSp>
          <p:nvCxnSpPr>
            <p:cNvPr id="436" name="Google Shape;436;p23"/>
            <p:cNvCxnSpPr/>
            <p:nvPr/>
          </p:nvCxnSpPr>
          <p:spPr>
            <a:xfrm>
              <a:off x="2429108" y="2501428"/>
              <a:ext cx="0" cy="129600"/>
            </a:xfrm>
            <a:prstGeom prst="straightConnector1">
              <a:avLst/>
            </a:prstGeom>
            <a:noFill/>
            <a:ln cap="flat" cmpd="sng" w="25400">
              <a:solidFill>
                <a:srgbClr val="969696"/>
              </a:solidFill>
              <a:prstDash val="solid"/>
              <a:round/>
              <a:headEnd len="sm" w="sm" type="none"/>
              <a:tailEnd len="sm" w="sm" type="none"/>
            </a:ln>
          </p:spPr>
        </p:cxnSp>
        <p:cxnSp>
          <p:nvCxnSpPr>
            <p:cNvPr id="437" name="Google Shape;437;p23"/>
            <p:cNvCxnSpPr/>
            <p:nvPr/>
          </p:nvCxnSpPr>
          <p:spPr>
            <a:xfrm>
              <a:off x="3462446" y="2501429"/>
              <a:ext cx="0" cy="129600"/>
            </a:xfrm>
            <a:prstGeom prst="straightConnector1">
              <a:avLst/>
            </a:prstGeom>
            <a:noFill/>
            <a:ln cap="flat" cmpd="sng" w="25400">
              <a:solidFill>
                <a:srgbClr val="969696"/>
              </a:solidFill>
              <a:prstDash val="solid"/>
              <a:round/>
              <a:headEnd len="sm" w="sm" type="none"/>
              <a:tailEnd len="sm" w="sm" type="none"/>
            </a:ln>
          </p:spPr>
        </p:cxnSp>
        <p:cxnSp>
          <p:nvCxnSpPr>
            <p:cNvPr id="438" name="Google Shape;438;p23"/>
            <p:cNvCxnSpPr/>
            <p:nvPr/>
          </p:nvCxnSpPr>
          <p:spPr>
            <a:xfrm>
              <a:off x="2945777" y="2367484"/>
              <a:ext cx="0" cy="133800"/>
            </a:xfrm>
            <a:prstGeom prst="straightConnector1">
              <a:avLst/>
            </a:prstGeom>
            <a:noFill/>
            <a:ln cap="flat" cmpd="sng" w="25400">
              <a:solidFill>
                <a:srgbClr val="969696"/>
              </a:solidFill>
              <a:prstDash val="solid"/>
              <a:round/>
              <a:headEnd len="sm" w="sm" type="none"/>
              <a:tailEnd len="sm" w="sm" type="none"/>
            </a:ln>
          </p:spPr>
        </p:cxnSp>
        <p:cxnSp>
          <p:nvCxnSpPr>
            <p:cNvPr id="439" name="Google Shape;439;p23"/>
            <p:cNvCxnSpPr/>
            <p:nvPr/>
          </p:nvCxnSpPr>
          <p:spPr>
            <a:xfrm>
              <a:off x="2424784" y="2501429"/>
              <a:ext cx="1041900" cy="0"/>
            </a:xfrm>
            <a:prstGeom prst="straightConnector1">
              <a:avLst/>
            </a:prstGeom>
            <a:noFill/>
            <a:ln cap="flat" cmpd="sng" w="25400">
              <a:solidFill>
                <a:srgbClr val="969696"/>
              </a:solidFill>
              <a:prstDash val="solid"/>
              <a:round/>
              <a:headEnd len="sm" w="sm" type="none"/>
              <a:tailEnd len="sm" w="sm" type="none"/>
            </a:ln>
          </p:spPr>
        </p:cxnSp>
      </p:grpSp>
      <p:sp>
        <p:nvSpPr>
          <p:cNvPr id="440" name="Google Shape;440;p23"/>
          <p:cNvSpPr/>
          <p:nvPr/>
        </p:nvSpPr>
        <p:spPr>
          <a:xfrm>
            <a:off x="834556" y="1584106"/>
            <a:ext cx="1040400" cy="19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Calibri"/>
                <a:ea typeface="Calibri"/>
                <a:cs typeface="Calibri"/>
                <a:sym typeface="Calibri"/>
              </a:rPr>
              <a:t>KEYWORD</a:t>
            </a:r>
            <a:endParaRPr b="0" i="0" sz="900" u="none" cap="none" strike="noStrike">
              <a:solidFill>
                <a:srgbClr val="000000"/>
              </a:solidFill>
              <a:latin typeface="Calibri"/>
              <a:ea typeface="Calibri"/>
              <a:cs typeface="Calibri"/>
              <a:sym typeface="Calibri"/>
            </a:endParaRPr>
          </a:p>
        </p:txBody>
      </p:sp>
      <p:grpSp>
        <p:nvGrpSpPr>
          <p:cNvPr id="441" name="Google Shape;441;p23"/>
          <p:cNvGrpSpPr/>
          <p:nvPr/>
        </p:nvGrpSpPr>
        <p:grpSpPr>
          <a:xfrm rot="10800000">
            <a:off x="1752020" y="3076329"/>
            <a:ext cx="6152112" cy="350307"/>
            <a:chOff x="0" y="0"/>
            <a:chExt cx="3060600" cy="374700"/>
          </a:xfrm>
        </p:grpSpPr>
        <p:cxnSp>
          <p:nvCxnSpPr>
            <p:cNvPr id="442" name="Google Shape;442;p23"/>
            <p:cNvCxnSpPr/>
            <p:nvPr/>
          </p:nvCxnSpPr>
          <p:spPr>
            <a:xfrm>
              <a:off x="1270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443" name="Google Shape;443;p23"/>
            <p:cNvCxnSpPr/>
            <p:nvPr/>
          </p:nvCxnSpPr>
          <p:spPr>
            <a:xfrm>
              <a:off x="304799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444" name="Google Shape;444;p23"/>
            <p:cNvCxnSpPr/>
            <p:nvPr/>
          </p:nvCxnSpPr>
          <p:spPr>
            <a:xfrm>
              <a:off x="153035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445" name="Google Shape;445;p23"/>
            <p:cNvCxnSpPr/>
            <p:nvPr/>
          </p:nvCxnSpPr>
          <p:spPr>
            <a:xfrm>
              <a:off x="0" y="190500"/>
              <a:ext cx="3060600" cy="0"/>
            </a:xfrm>
            <a:prstGeom prst="straightConnector1">
              <a:avLst/>
            </a:prstGeom>
            <a:noFill/>
            <a:ln cap="flat" cmpd="sng" w="25400">
              <a:solidFill>
                <a:srgbClr val="969696"/>
              </a:solidFill>
              <a:prstDash val="solid"/>
              <a:round/>
              <a:headEnd len="sm" w="sm" type="none"/>
              <a:tailEnd len="sm" w="sm" type="none"/>
            </a:ln>
          </p:spPr>
        </p:cxnSp>
      </p:grpSp>
      <p:sp>
        <p:nvSpPr>
          <p:cNvPr id="446" name="Google Shape;446;p23"/>
          <p:cNvSpPr/>
          <p:nvPr/>
        </p:nvSpPr>
        <p:spPr>
          <a:xfrm>
            <a:off x="3729703" y="3465088"/>
            <a:ext cx="2196600" cy="18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Calibri"/>
                <a:ea typeface="Calibri"/>
                <a:cs typeface="Calibri"/>
                <a:sym typeface="Calibri"/>
              </a:rPr>
              <a:t>CODE TO EXECUTE DURING LOOP </a:t>
            </a:r>
            <a:r>
              <a:rPr b="0" i="1" lang="en-GB" sz="1100" u="none" cap="none" strike="noStrike">
                <a:solidFill>
                  <a:srgbClr val="FFFFFF"/>
                </a:solidFill>
                <a:latin typeface="Calibri"/>
                <a:ea typeface="Calibri"/>
                <a:cs typeface="Calibri"/>
                <a:sym typeface="Calibri"/>
              </a:rPr>
              <a:t>(INSIDE THE LOOP)</a:t>
            </a:r>
            <a:endParaRPr b="0" i="1" sz="900" u="none" cap="none" strike="noStrike">
              <a:solidFill>
                <a:srgbClr val="000000"/>
              </a:solidFill>
              <a:latin typeface="Calibri"/>
              <a:ea typeface="Calibri"/>
              <a:cs typeface="Calibri"/>
              <a:sym typeface="Calibri"/>
            </a:endParaRPr>
          </a:p>
        </p:txBody>
      </p:sp>
      <p:cxnSp>
        <p:nvCxnSpPr>
          <p:cNvPr id="447" name="Google Shape;447;p23"/>
          <p:cNvCxnSpPr/>
          <p:nvPr/>
        </p:nvCxnSpPr>
        <p:spPr>
          <a:xfrm>
            <a:off x="1048328" y="3562402"/>
            <a:ext cx="0" cy="278700"/>
          </a:xfrm>
          <a:prstGeom prst="straightConnector1">
            <a:avLst/>
          </a:prstGeom>
          <a:noFill/>
          <a:ln cap="flat" cmpd="sng" w="25400">
            <a:solidFill>
              <a:srgbClr val="969696"/>
            </a:solidFill>
            <a:prstDash val="solid"/>
            <a:round/>
            <a:headEnd len="sm" w="sm" type="none"/>
            <a:tailEnd len="sm" w="sm" type="none"/>
          </a:ln>
        </p:spPr>
      </p:cxnSp>
      <p:sp>
        <p:nvSpPr>
          <p:cNvPr id="448" name="Google Shape;448;p23"/>
          <p:cNvSpPr/>
          <p:nvPr/>
        </p:nvSpPr>
        <p:spPr>
          <a:xfrm>
            <a:off x="0" y="3935438"/>
            <a:ext cx="2096400" cy="166500"/>
          </a:xfrm>
          <a:prstGeom prst="rect">
            <a:avLst/>
          </a:prstGeom>
          <a:solidFill>
            <a:srgbClr val="404853"/>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Calibri"/>
                <a:ea typeface="Calibri"/>
                <a:cs typeface="Calibri"/>
                <a:sym typeface="Calibri"/>
              </a:rPr>
              <a:t>CLOSING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Calibri"/>
                <a:ea typeface="Calibri"/>
                <a:cs typeface="Calibri"/>
                <a:sym typeface="Calibri"/>
              </a:rPr>
              <a:t>CURLY BRACE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1" lang="en-GB" sz="1100" u="none" cap="none" strike="noStrike">
                <a:solidFill>
                  <a:srgbClr val="FFFFFF"/>
                </a:solidFill>
                <a:latin typeface="Calibri"/>
                <a:ea typeface="Calibri"/>
                <a:cs typeface="Calibri"/>
                <a:sym typeface="Calibri"/>
              </a:rPr>
              <a:t>(END OF LOOP)</a:t>
            </a:r>
            <a:endParaRPr b="0" i="1" sz="800" u="none" cap="none" strike="noStrike">
              <a:solidFill>
                <a:srgbClr val="000000"/>
              </a:solidFill>
              <a:latin typeface="Calibri"/>
              <a:ea typeface="Calibri"/>
              <a:cs typeface="Calibri"/>
              <a:sym typeface="Calibri"/>
            </a:endParaRPr>
          </a:p>
        </p:txBody>
      </p:sp>
      <p:grpSp>
        <p:nvGrpSpPr>
          <p:cNvPr id="449" name="Google Shape;449;p23"/>
          <p:cNvGrpSpPr/>
          <p:nvPr/>
        </p:nvGrpSpPr>
        <p:grpSpPr>
          <a:xfrm>
            <a:off x="2006136" y="1886513"/>
            <a:ext cx="1747370" cy="197659"/>
            <a:chOff x="2424784" y="2367484"/>
            <a:chExt cx="1041900" cy="263545"/>
          </a:xfrm>
        </p:grpSpPr>
        <p:cxnSp>
          <p:nvCxnSpPr>
            <p:cNvPr id="450" name="Google Shape;450;p23"/>
            <p:cNvCxnSpPr/>
            <p:nvPr/>
          </p:nvCxnSpPr>
          <p:spPr>
            <a:xfrm>
              <a:off x="2429108" y="2501428"/>
              <a:ext cx="0" cy="129600"/>
            </a:xfrm>
            <a:prstGeom prst="straightConnector1">
              <a:avLst/>
            </a:prstGeom>
            <a:noFill/>
            <a:ln cap="flat" cmpd="sng" w="25400">
              <a:solidFill>
                <a:srgbClr val="969696"/>
              </a:solidFill>
              <a:prstDash val="solid"/>
              <a:round/>
              <a:headEnd len="sm" w="sm" type="none"/>
              <a:tailEnd len="sm" w="sm" type="none"/>
            </a:ln>
          </p:spPr>
        </p:cxnSp>
        <p:cxnSp>
          <p:nvCxnSpPr>
            <p:cNvPr id="451" name="Google Shape;451;p23"/>
            <p:cNvCxnSpPr/>
            <p:nvPr/>
          </p:nvCxnSpPr>
          <p:spPr>
            <a:xfrm>
              <a:off x="3462446" y="2501429"/>
              <a:ext cx="0" cy="129600"/>
            </a:xfrm>
            <a:prstGeom prst="straightConnector1">
              <a:avLst/>
            </a:prstGeom>
            <a:noFill/>
            <a:ln cap="flat" cmpd="sng" w="25400">
              <a:solidFill>
                <a:srgbClr val="969696"/>
              </a:solidFill>
              <a:prstDash val="solid"/>
              <a:round/>
              <a:headEnd len="sm" w="sm" type="none"/>
              <a:tailEnd len="sm" w="sm" type="none"/>
            </a:ln>
          </p:spPr>
        </p:cxnSp>
        <p:cxnSp>
          <p:nvCxnSpPr>
            <p:cNvPr id="452" name="Google Shape;452;p23"/>
            <p:cNvCxnSpPr/>
            <p:nvPr/>
          </p:nvCxnSpPr>
          <p:spPr>
            <a:xfrm>
              <a:off x="2945777" y="2367484"/>
              <a:ext cx="0" cy="133800"/>
            </a:xfrm>
            <a:prstGeom prst="straightConnector1">
              <a:avLst/>
            </a:prstGeom>
            <a:noFill/>
            <a:ln cap="flat" cmpd="sng" w="25400">
              <a:solidFill>
                <a:srgbClr val="969696"/>
              </a:solidFill>
              <a:prstDash val="solid"/>
              <a:round/>
              <a:headEnd len="sm" w="sm" type="none"/>
              <a:tailEnd len="sm" w="sm" type="none"/>
            </a:ln>
          </p:spPr>
        </p:cxnSp>
        <p:cxnSp>
          <p:nvCxnSpPr>
            <p:cNvPr id="453" name="Google Shape;453;p23"/>
            <p:cNvCxnSpPr/>
            <p:nvPr/>
          </p:nvCxnSpPr>
          <p:spPr>
            <a:xfrm>
              <a:off x="2424784" y="2501429"/>
              <a:ext cx="1041900" cy="0"/>
            </a:xfrm>
            <a:prstGeom prst="straightConnector1">
              <a:avLst/>
            </a:prstGeom>
            <a:noFill/>
            <a:ln cap="flat" cmpd="sng" w="25400">
              <a:solidFill>
                <a:srgbClr val="969696"/>
              </a:solidFill>
              <a:prstDash val="solid"/>
              <a:round/>
              <a:headEnd len="sm" w="sm" type="none"/>
              <a:tailEnd len="sm" w="sm" type="none"/>
            </a:ln>
          </p:spPr>
        </p:cxnSp>
      </p:grpSp>
      <p:sp>
        <p:nvSpPr>
          <p:cNvPr id="454" name="Google Shape;454;p23"/>
          <p:cNvSpPr/>
          <p:nvPr/>
        </p:nvSpPr>
        <p:spPr>
          <a:xfrm>
            <a:off x="2359639" y="1581019"/>
            <a:ext cx="1040400" cy="19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VARIABLE</a:t>
            </a:r>
            <a:endParaRPr b="0" i="0" sz="1100" u="none" cap="none" strike="noStrike">
              <a:solidFill>
                <a:srgbClr val="000000"/>
              </a:solidFill>
              <a:latin typeface="Arial"/>
              <a:ea typeface="Arial"/>
              <a:cs typeface="Arial"/>
              <a:sym typeface="Arial"/>
            </a:endParaRPr>
          </a:p>
        </p:txBody>
      </p:sp>
      <p:grpSp>
        <p:nvGrpSpPr>
          <p:cNvPr id="455" name="Google Shape;455;p23"/>
          <p:cNvGrpSpPr/>
          <p:nvPr/>
        </p:nvGrpSpPr>
        <p:grpSpPr>
          <a:xfrm>
            <a:off x="4664960" y="1919677"/>
            <a:ext cx="2469095" cy="166956"/>
            <a:chOff x="2424784" y="2367484"/>
            <a:chExt cx="1041900" cy="263545"/>
          </a:xfrm>
        </p:grpSpPr>
        <p:cxnSp>
          <p:nvCxnSpPr>
            <p:cNvPr id="456" name="Google Shape;456;p23"/>
            <p:cNvCxnSpPr/>
            <p:nvPr/>
          </p:nvCxnSpPr>
          <p:spPr>
            <a:xfrm>
              <a:off x="2429108" y="2501428"/>
              <a:ext cx="0" cy="129600"/>
            </a:xfrm>
            <a:prstGeom prst="straightConnector1">
              <a:avLst/>
            </a:prstGeom>
            <a:solidFill>
              <a:srgbClr val="404853"/>
            </a:solidFill>
            <a:ln cap="flat" cmpd="sng" w="25400">
              <a:solidFill>
                <a:srgbClr val="969696"/>
              </a:solidFill>
              <a:prstDash val="solid"/>
              <a:round/>
              <a:headEnd len="sm" w="sm" type="none"/>
              <a:tailEnd len="sm" w="sm" type="none"/>
            </a:ln>
          </p:spPr>
        </p:cxnSp>
        <p:cxnSp>
          <p:nvCxnSpPr>
            <p:cNvPr id="457" name="Google Shape;457;p23"/>
            <p:cNvCxnSpPr/>
            <p:nvPr/>
          </p:nvCxnSpPr>
          <p:spPr>
            <a:xfrm>
              <a:off x="3462446" y="2501429"/>
              <a:ext cx="0" cy="129600"/>
            </a:xfrm>
            <a:prstGeom prst="straightConnector1">
              <a:avLst/>
            </a:prstGeom>
            <a:solidFill>
              <a:srgbClr val="404853"/>
            </a:solidFill>
            <a:ln cap="flat" cmpd="sng" w="25400">
              <a:solidFill>
                <a:srgbClr val="969696"/>
              </a:solidFill>
              <a:prstDash val="solid"/>
              <a:round/>
              <a:headEnd len="sm" w="sm" type="none"/>
              <a:tailEnd len="sm" w="sm" type="none"/>
            </a:ln>
          </p:spPr>
        </p:cxnSp>
        <p:cxnSp>
          <p:nvCxnSpPr>
            <p:cNvPr id="458" name="Google Shape;458;p23"/>
            <p:cNvCxnSpPr/>
            <p:nvPr/>
          </p:nvCxnSpPr>
          <p:spPr>
            <a:xfrm>
              <a:off x="2945777" y="2367484"/>
              <a:ext cx="0" cy="133800"/>
            </a:xfrm>
            <a:prstGeom prst="straightConnector1">
              <a:avLst/>
            </a:prstGeom>
            <a:solidFill>
              <a:srgbClr val="404853"/>
            </a:solidFill>
            <a:ln cap="flat" cmpd="sng" w="25400">
              <a:solidFill>
                <a:srgbClr val="969696"/>
              </a:solidFill>
              <a:prstDash val="solid"/>
              <a:round/>
              <a:headEnd len="sm" w="sm" type="none"/>
              <a:tailEnd len="sm" w="sm" type="none"/>
            </a:ln>
          </p:spPr>
        </p:cxnSp>
        <p:cxnSp>
          <p:nvCxnSpPr>
            <p:cNvPr id="459" name="Google Shape;459;p23"/>
            <p:cNvCxnSpPr/>
            <p:nvPr/>
          </p:nvCxnSpPr>
          <p:spPr>
            <a:xfrm>
              <a:off x="2424784" y="2501429"/>
              <a:ext cx="1041900" cy="0"/>
            </a:xfrm>
            <a:prstGeom prst="straightConnector1">
              <a:avLst/>
            </a:prstGeom>
            <a:solidFill>
              <a:srgbClr val="404853"/>
            </a:solidFill>
            <a:ln cap="flat" cmpd="sng" w="25400">
              <a:solidFill>
                <a:srgbClr val="969696"/>
              </a:solidFill>
              <a:prstDash val="solid"/>
              <a:round/>
              <a:headEnd len="sm" w="sm" type="none"/>
              <a:tailEnd len="sm" w="sm" type="none"/>
            </a:ln>
          </p:spPr>
        </p:cxnSp>
      </p:grpSp>
      <p:sp>
        <p:nvSpPr>
          <p:cNvPr id="460" name="Google Shape;460;p23"/>
          <p:cNvSpPr/>
          <p:nvPr/>
        </p:nvSpPr>
        <p:spPr>
          <a:xfrm>
            <a:off x="5481029" y="1575732"/>
            <a:ext cx="898200" cy="19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ITERABLE</a:t>
            </a:r>
            <a:endParaRPr b="0" i="0" sz="1100" u="none" cap="none" strike="noStrike">
              <a:solidFill>
                <a:srgbClr val="000000"/>
              </a:solidFill>
              <a:latin typeface="Arial"/>
              <a:ea typeface="Arial"/>
              <a:cs typeface="Arial"/>
              <a:sym typeface="Arial"/>
            </a:endParaRPr>
          </a:p>
        </p:txBody>
      </p:sp>
      <p:sp>
        <p:nvSpPr>
          <p:cNvPr id="461" name="Google Shape;461;p23"/>
          <p:cNvSpPr txBox="1"/>
          <p:nvPr/>
        </p:nvSpPr>
        <p:spPr>
          <a:xfrm>
            <a:off x="1019352" y="429750"/>
            <a:ext cx="51558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B498"/>
                </a:solidFill>
                <a:latin typeface="Calibri"/>
                <a:ea typeface="Calibri"/>
                <a:cs typeface="Calibri"/>
                <a:sym typeface="Calibri"/>
              </a:rPr>
              <a:t>Example: Display the word "Expense: x" using </a:t>
            </a:r>
            <a:r>
              <a:rPr b="1" i="1" lang="en-GB" sz="1400" u="none" cap="none" strike="noStrike">
                <a:solidFill>
                  <a:srgbClr val="FB6F7A"/>
                </a:solidFill>
                <a:latin typeface="Calibri"/>
                <a:ea typeface="Calibri"/>
                <a:cs typeface="Calibri"/>
                <a:sym typeface="Calibri"/>
              </a:rPr>
              <a:t>for ..of loop</a:t>
            </a:r>
            <a:endParaRPr b="0" i="0" sz="1100" u="none" cap="none" strike="noStrike">
              <a:solidFill>
                <a:srgbClr val="000000"/>
              </a:solidFill>
              <a:latin typeface="Arial"/>
              <a:ea typeface="Arial"/>
              <a:cs typeface="Arial"/>
              <a:sym typeface="Arial"/>
            </a:endParaRPr>
          </a:p>
        </p:txBody>
      </p:sp>
      <p:sp>
        <p:nvSpPr>
          <p:cNvPr id="462" name="Google Shape;462;p23"/>
          <p:cNvSpPr txBox="1"/>
          <p:nvPr/>
        </p:nvSpPr>
        <p:spPr>
          <a:xfrm>
            <a:off x="8008487" y="1591408"/>
            <a:ext cx="1320000" cy="7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1" lang="en-GB" sz="1100" u="none" cap="none" strike="noStrike">
                <a:solidFill>
                  <a:srgbClr val="FEE599"/>
                </a:solidFill>
                <a:latin typeface="Calibri"/>
                <a:ea typeface="Calibri"/>
                <a:cs typeface="Calibri"/>
                <a:sym typeface="Calibri"/>
              </a:rPr>
              <a:t>Output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Calibri"/>
                <a:ea typeface="Calibri"/>
                <a:cs typeface="Calibri"/>
                <a:sym typeface="Calibri"/>
              </a:rPr>
              <a:t>Expense: 58</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Calibri"/>
                <a:ea typeface="Calibri"/>
                <a:cs typeface="Calibri"/>
                <a:sym typeface="Calibri"/>
              </a:rPr>
              <a:t>Expense: 162</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Calibri"/>
                <a:ea typeface="Calibri"/>
                <a:cs typeface="Calibri"/>
                <a:sym typeface="Calibri"/>
              </a:rPr>
              <a:t>Expense: 86</a:t>
            </a:r>
            <a:endParaRPr b="0" i="0" sz="1100" u="none" cap="none" strike="noStrike">
              <a:solidFill>
                <a:srgbClr val="FB6F7A"/>
              </a:solidFill>
              <a:latin typeface="Calibri"/>
              <a:ea typeface="Calibri"/>
              <a:cs typeface="Calibri"/>
              <a:sym typeface="Calibri"/>
            </a:endParaRPr>
          </a:p>
        </p:txBody>
      </p:sp>
      <p:sp>
        <p:nvSpPr>
          <p:cNvPr id="463" name="Google Shape;463;p23"/>
          <p:cNvSpPr txBox="1"/>
          <p:nvPr/>
        </p:nvSpPr>
        <p:spPr>
          <a:xfrm>
            <a:off x="6074764" y="3385540"/>
            <a:ext cx="3069300" cy="9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4E0B2"/>
                </a:solidFill>
                <a:latin typeface="Calibri"/>
                <a:ea typeface="Calibri"/>
                <a:cs typeface="Calibri"/>
                <a:sym typeface="Calibri"/>
              </a:rPr>
              <a:t>The </a:t>
            </a:r>
            <a:r>
              <a:rPr b="1" i="0" lang="en-GB" sz="1400" u="none" cap="none" strike="noStrike">
                <a:solidFill>
                  <a:srgbClr val="C4E0B2"/>
                </a:solidFill>
                <a:latin typeface="Calibri"/>
                <a:ea typeface="Calibri"/>
                <a:cs typeface="Calibri"/>
                <a:sym typeface="Calibri"/>
              </a:rPr>
              <a:t>for...of statement </a:t>
            </a:r>
            <a:r>
              <a:rPr b="0" i="0" lang="en-GB" sz="1400" u="none" cap="none" strike="noStrike">
                <a:solidFill>
                  <a:srgbClr val="C4E0B2"/>
                </a:solidFill>
                <a:latin typeface="Calibri"/>
                <a:ea typeface="Calibri"/>
                <a:cs typeface="Calibri"/>
                <a:sym typeface="Calibri"/>
              </a:rPr>
              <a:t>creates a loop iterating over iterable objects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4E0B2"/>
                </a:solidFill>
                <a:latin typeface="Calibri"/>
                <a:ea typeface="Calibri"/>
                <a:cs typeface="Calibri"/>
                <a:sym typeface="Calibri"/>
              </a:rPr>
              <a:t>- Array, Map, Set, String, TypedArray, arguments</a:t>
            </a:r>
            <a:endParaRPr b="0" i="0" sz="1100" u="none" cap="none" strike="noStrike">
              <a:solidFill>
                <a:srgbClr val="000000"/>
              </a:solidFill>
              <a:latin typeface="Arial"/>
              <a:ea typeface="Arial"/>
              <a:cs typeface="Arial"/>
              <a:sym typeface="Arial"/>
            </a:endParaRPr>
          </a:p>
        </p:txBody>
      </p:sp>
      <p:sp>
        <p:nvSpPr>
          <p:cNvPr id="464" name="Google Shape;464;p23"/>
          <p:cNvSpPr txBox="1"/>
          <p:nvPr/>
        </p:nvSpPr>
        <p:spPr>
          <a:xfrm>
            <a:off x="980872" y="1021729"/>
            <a:ext cx="39471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C38DE5"/>
                </a:solidFill>
                <a:latin typeface="Courier"/>
                <a:ea typeface="Courier"/>
                <a:cs typeface="Courier"/>
                <a:sym typeface="Courier"/>
              </a:rPr>
              <a:t>let</a:t>
            </a:r>
            <a:r>
              <a:rPr b="0" i="0" lang="en-GB" sz="1500" u="none" cap="none" strike="noStrike">
                <a:solidFill>
                  <a:schemeClr val="lt1"/>
                </a:solidFill>
                <a:latin typeface="Courier"/>
                <a:ea typeface="Courier"/>
                <a:cs typeface="Courier"/>
                <a:sym typeface="Courier"/>
              </a:rPr>
              <a:t> dailyExpenses = [29, 81, 43];</a:t>
            </a:r>
            <a:endParaRPr b="0" i="0" sz="1500" u="none" cap="none" strike="noStrike">
              <a:solidFill>
                <a:schemeClr val="dk1"/>
              </a:solidFill>
              <a:latin typeface="Calibri"/>
              <a:ea typeface="Calibri"/>
              <a:cs typeface="Calibri"/>
              <a:sym typeface="Calibri"/>
            </a:endParaRPr>
          </a:p>
        </p:txBody>
      </p:sp>
      <p:sp>
        <p:nvSpPr>
          <p:cNvPr id="465" name="Google Shape;465;p23"/>
          <p:cNvSpPr txBox="1"/>
          <p:nvPr/>
        </p:nvSpPr>
        <p:spPr>
          <a:xfrm>
            <a:off x="5009383" y="4664747"/>
            <a:ext cx="4038600" cy="3231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Calibri"/>
                <a:ea typeface="Calibri"/>
                <a:cs typeface="Calibri"/>
                <a:sym typeface="Calibri"/>
              </a:rPr>
              <a:t>*Reference Article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800"/>
              <a:buFont typeface="Arial"/>
              <a:buNone/>
            </a:pPr>
            <a:r>
              <a:rPr b="0" i="0" lang="en-GB" sz="800" u="sng" cap="none" strike="noStrike">
                <a:solidFill>
                  <a:srgbClr val="FFFFFF"/>
                </a:solidFill>
                <a:latin typeface="Calibri"/>
                <a:ea typeface="Calibri"/>
                <a:cs typeface="Calibri"/>
                <a:sym typeface="Calibri"/>
                <a:hlinkClick r:id="rId3">
                  <a:extLst>
                    <a:ext uri="{A12FA001-AC4F-418D-AE19-62706E023703}">
                      <ahyp:hlinkClr val="tx"/>
                    </a:ext>
                  </a:extLst>
                </a:hlinkClick>
              </a:rPr>
              <a:t>https://developer.mozilla.org/en-US/docs/Web/JavaScript/Reference/Statements/for...of</a:t>
            </a:r>
            <a:endParaRPr b="0" i="0" sz="800" u="none" cap="none" strike="noStrike">
              <a:solidFill>
                <a:srgbClr val="FFFFFF"/>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6F7A"/>
        </a:solidFill>
      </p:bgPr>
    </p:bg>
    <p:spTree>
      <p:nvGrpSpPr>
        <p:cNvPr id="469" name="Shape 469"/>
        <p:cNvGrpSpPr/>
        <p:nvPr/>
      </p:nvGrpSpPr>
      <p:grpSpPr>
        <a:xfrm>
          <a:off x="0" y="0"/>
          <a:ext cx="0" cy="0"/>
          <a:chOff x="0" y="0"/>
          <a:chExt cx="0" cy="0"/>
        </a:xfrm>
      </p:grpSpPr>
      <p:sp>
        <p:nvSpPr>
          <p:cNvPr id="470" name="Google Shape;470;g270eb2b163f_1_0"/>
          <p:cNvSpPr txBox="1"/>
          <p:nvPr>
            <p:ph type="title"/>
          </p:nvPr>
        </p:nvSpPr>
        <p:spPr>
          <a:xfrm>
            <a:off x="659130" y="19502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5400"/>
              <a:buFont typeface="Gill Sans"/>
              <a:buNone/>
            </a:pPr>
            <a:r>
              <a:rPr lang="en-GB" sz="5400">
                <a:solidFill>
                  <a:schemeClr val="lt1"/>
                </a:solidFill>
                <a:latin typeface="Gill Sans"/>
                <a:ea typeface="Gill Sans"/>
                <a:cs typeface="Gill Sans"/>
                <a:sym typeface="Gill Sans"/>
              </a:rPr>
              <a:t>DATA FORMATS</a:t>
            </a:r>
            <a:br>
              <a:rPr lang="en-GB" sz="5400">
                <a:solidFill>
                  <a:schemeClr val="lt1"/>
                </a:solidFill>
                <a:latin typeface="Gill Sans"/>
                <a:ea typeface="Gill Sans"/>
                <a:cs typeface="Gill Sans"/>
                <a:sym typeface="Gill Sans"/>
              </a:rPr>
            </a:br>
            <a:r>
              <a:rPr lang="en-GB" sz="5400">
                <a:solidFill>
                  <a:schemeClr val="lt1"/>
                </a:solidFill>
                <a:latin typeface="Gill Sans"/>
                <a:ea typeface="Gill Sans"/>
                <a:cs typeface="Gill Sans"/>
                <a:sym typeface="Gill Sans"/>
              </a:rPr>
              <a:t>JSON</a:t>
            </a:r>
            <a:endParaRPr sz="1800">
              <a:solidFill>
                <a:schemeClr val="lt1"/>
              </a:solidFill>
              <a:latin typeface="Gill Sans"/>
              <a:ea typeface="Gill Sans"/>
              <a:cs typeface="Gill Sans"/>
              <a:sym typeface="Gill Sans"/>
            </a:endParaRPr>
          </a:p>
        </p:txBody>
      </p:sp>
      <p:pic>
        <p:nvPicPr>
          <p:cNvPr descr="next.png" id="471" name="Google Shape;471;g270eb2b163f_1_0"/>
          <p:cNvPicPr preferRelativeResize="0"/>
          <p:nvPr/>
        </p:nvPicPr>
        <p:blipFill rotWithShape="1">
          <a:blip r:embed="rId3">
            <a:alphaModFix/>
          </a:blip>
          <a:srcRect b="0" l="0" r="0" t="0"/>
          <a:stretch/>
        </p:blipFill>
        <p:spPr>
          <a:xfrm>
            <a:off x="8378398" y="4689932"/>
            <a:ext cx="334863" cy="334863"/>
          </a:xfrm>
          <a:prstGeom prst="rect">
            <a:avLst/>
          </a:prstGeom>
          <a:noFill/>
          <a:ln>
            <a:noFill/>
          </a:ln>
        </p:spPr>
      </p:pic>
      <p:sp>
        <p:nvSpPr>
          <p:cNvPr id="472" name="Google Shape;472;g270eb2b163f_1_0"/>
          <p:cNvSpPr/>
          <p:nvPr/>
        </p:nvSpPr>
        <p:spPr>
          <a:xfrm>
            <a:off x="4539698" y="36679"/>
            <a:ext cx="4572000" cy="207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900">
                <a:solidFill>
                  <a:schemeClr val="lt1"/>
                </a:solidFill>
                <a:latin typeface="Poppins"/>
                <a:ea typeface="Poppins"/>
                <a:cs typeface="Poppins"/>
                <a:sym typeface="Poppins"/>
              </a:rPr>
              <a:t>#WEBSTORAGE </a:t>
            </a:r>
            <a:endParaRPr b="1" sz="900">
              <a:solidFill>
                <a:schemeClr val="lt1"/>
              </a:solidFill>
              <a:latin typeface="Poppins"/>
              <a:ea typeface="Poppins"/>
              <a:cs typeface="Poppins"/>
              <a:sym typeface="Poppins"/>
            </a:endParaRPr>
          </a:p>
        </p:txBody>
      </p:sp>
      <p:sp>
        <p:nvSpPr>
          <p:cNvPr id="473" name="Google Shape;473;g270eb2b163f_1_0"/>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9D9D9"/>
                </a:solidFill>
                <a:latin typeface="Calibri"/>
                <a:ea typeface="Calibri"/>
                <a:cs typeface="Calibri"/>
                <a:sym typeface="Calibri"/>
              </a:rPr>
              <a:t>Official (Closed) - Non Sensitive</a:t>
            </a:r>
            <a:endParaRPr b="0" i="0" sz="800" u="none" cap="none" strike="noStrike">
              <a:solidFill>
                <a:srgbClr val="D9D9D9"/>
              </a:solidFill>
              <a:latin typeface="Calibri"/>
              <a:ea typeface="Calibri"/>
              <a:cs typeface="Calibri"/>
              <a:sym typeface="Calibri"/>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02E"/>
        </a:solidFill>
      </p:bgPr>
    </p:bg>
    <p:spTree>
      <p:nvGrpSpPr>
        <p:cNvPr id="477" name="Shape 477"/>
        <p:cNvGrpSpPr/>
        <p:nvPr/>
      </p:nvGrpSpPr>
      <p:grpSpPr>
        <a:xfrm>
          <a:off x="0" y="0"/>
          <a:ext cx="0" cy="0"/>
          <a:chOff x="0" y="0"/>
          <a:chExt cx="0" cy="0"/>
        </a:xfrm>
      </p:grpSpPr>
      <p:sp>
        <p:nvSpPr>
          <p:cNvPr id="478" name="Google Shape;478;g270eb2b163f_1_7"/>
          <p:cNvSpPr txBox="1"/>
          <p:nvPr>
            <p:ph type="title"/>
          </p:nvPr>
        </p:nvSpPr>
        <p:spPr>
          <a:xfrm>
            <a:off x="710300" y="592025"/>
            <a:ext cx="7836900" cy="12900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3000"/>
              <a:buFont typeface="Calibri"/>
              <a:buNone/>
            </a:pPr>
            <a:r>
              <a:rPr lang="en-GB" sz="3000">
                <a:solidFill>
                  <a:schemeClr val="lt1"/>
                </a:solidFill>
              </a:rPr>
              <a:t>JSON looks like object literal syntax but it is just </a:t>
            </a:r>
            <a:r>
              <a:rPr b="1" lang="en-GB" sz="3000">
                <a:solidFill>
                  <a:srgbClr val="19A896"/>
                </a:solidFill>
              </a:rPr>
              <a:t>data</a:t>
            </a:r>
            <a:r>
              <a:rPr lang="en-GB" sz="3000">
                <a:solidFill>
                  <a:schemeClr val="lt1"/>
                </a:solidFill>
              </a:rPr>
              <a:t>, not an object:</a:t>
            </a:r>
            <a:br>
              <a:rPr lang="en-GB" sz="2600">
                <a:latin typeface="Courier"/>
                <a:ea typeface="Courier"/>
                <a:cs typeface="Courier"/>
                <a:sym typeface="Courier"/>
              </a:rPr>
            </a:br>
            <a:br>
              <a:rPr lang="en-GB" sz="2600">
                <a:latin typeface="Courier"/>
                <a:ea typeface="Courier"/>
                <a:cs typeface="Courier"/>
                <a:sym typeface="Courier"/>
              </a:rPr>
            </a:br>
            <a:endParaRPr sz="900">
              <a:solidFill>
                <a:srgbClr val="000000"/>
              </a:solidFill>
            </a:endParaRPr>
          </a:p>
        </p:txBody>
      </p:sp>
      <p:sp>
        <p:nvSpPr>
          <p:cNvPr id="479" name="Google Shape;479;g270eb2b163f_1_7"/>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9D9D9"/>
                </a:solidFill>
                <a:latin typeface="Calibri"/>
                <a:ea typeface="Calibri"/>
                <a:cs typeface="Calibri"/>
                <a:sym typeface="Calibri"/>
              </a:rPr>
              <a:t>Official (Closed) - Non Sensitive</a:t>
            </a:r>
            <a:endParaRPr b="0" i="0" sz="800" u="none" cap="none" strike="noStrike">
              <a:solidFill>
                <a:srgbClr val="D9D9D9"/>
              </a:solidFill>
              <a:latin typeface="Calibri"/>
              <a:ea typeface="Calibri"/>
              <a:cs typeface="Calibri"/>
              <a:sym typeface="Calibri"/>
            </a:endParaRPr>
          </a:p>
        </p:txBody>
      </p:sp>
      <p:sp>
        <p:nvSpPr>
          <p:cNvPr id="480" name="Google Shape;480;g270eb2b163f_1_7"/>
          <p:cNvSpPr txBox="1"/>
          <p:nvPr>
            <p:ph type="title"/>
          </p:nvPr>
        </p:nvSpPr>
        <p:spPr>
          <a:xfrm>
            <a:off x="831575" y="1686125"/>
            <a:ext cx="4735800" cy="27735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2400"/>
              <a:buFont typeface="Calibri"/>
              <a:buNone/>
            </a:pPr>
            <a:r>
              <a:rPr lang="en-GB" sz="1900">
                <a:solidFill>
                  <a:schemeClr val="lt1"/>
                </a:solidFill>
                <a:latin typeface="Courier"/>
                <a:ea typeface="Courier"/>
                <a:cs typeface="Courier"/>
                <a:sym typeface="Courier"/>
              </a:rPr>
              <a:t>{</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"name": </a:t>
            </a:r>
            <a:r>
              <a:rPr lang="en-GB" sz="1900">
                <a:solidFill>
                  <a:srgbClr val="19A896"/>
                </a:solidFill>
                <a:latin typeface="Courier"/>
                <a:ea typeface="Courier"/>
                <a:cs typeface="Courier"/>
                <a:sym typeface="Courier"/>
              </a:rPr>
              <a:t>"Pikachu",</a:t>
            </a:r>
            <a:br>
              <a:rPr lang="en-GB" sz="1900">
                <a:solidFill>
                  <a:srgbClr val="19A896"/>
                </a:solidFill>
                <a:latin typeface="Courier"/>
                <a:ea typeface="Courier"/>
                <a:cs typeface="Courier"/>
                <a:sym typeface="Courier"/>
              </a:rPr>
            </a:br>
            <a:r>
              <a:rPr lang="en-GB" sz="1900">
                <a:solidFill>
                  <a:srgbClr val="F2717A"/>
                </a:solidFill>
                <a:latin typeface="Courier"/>
                <a:ea typeface="Courier"/>
                <a:cs typeface="Courier"/>
                <a:sym typeface="Courier"/>
              </a:rPr>
              <a:t>  "hp":</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200,</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"attack":</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999,</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"defense":</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999,</a:t>
            </a:r>
            <a:br>
              <a:rPr lang="en-GB" sz="1900">
                <a:solidFill>
                  <a:srgbClr val="19A896"/>
                </a:solidFill>
                <a:latin typeface="Courier"/>
                <a:ea typeface="Courier"/>
                <a:cs typeface="Courier"/>
                <a:sym typeface="Courier"/>
              </a:rPr>
            </a:br>
            <a:r>
              <a:rPr lang="en-GB" sz="1900">
                <a:solidFill>
                  <a:srgbClr val="F2717A"/>
                </a:solidFill>
                <a:latin typeface="Courier"/>
                <a:ea typeface="Courier"/>
                <a:cs typeface="Courier"/>
                <a:sym typeface="Courier"/>
              </a:rPr>
              <a:t>  "type": </a:t>
            </a:r>
            <a:r>
              <a:rPr lang="en-GB" sz="1900">
                <a:solidFill>
                  <a:srgbClr val="19A896"/>
                </a:solidFill>
                <a:latin typeface="Courier"/>
                <a:ea typeface="Courier"/>
                <a:cs typeface="Courier"/>
                <a:sym typeface="Courier"/>
              </a:rPr>
              <a:t>"electric"</a:t>
            </a:r>
            <a:br>
              <a:rPr lang="en-GB" sz="1900">
                <a:solidFill>
                  <a:srgbClr val="19A896"/>
                </a:solidFill>
                <a:latin typeface="Courier"/>
                <a:ea typeface="Courier"/>
                <a:cs typeface="Courier"/>
                <a:sym typeface="Courier"/>
              </a:rPr>
            </a:br>
            <a:r>
              <a:rPr lang="en-GB" sz="1900">
                <a:solidFill>
                  <a:schemeClr val="lt1"/>
                </a:solidFill>
                <a:latin typeface="Courier"/>
                <a:ea typeface="Courier"/>
                <a:cs typeface="Courier"/>
                <a:sym typeface="Courier"/>
              </a:rPr>
              <a:t>}</a:t>
            </a:r>
            <a:endParaRPr sz="900">
              <a:solidFill>
                <a:schemeClr val="lt1"/>
              </a:solidFill>
            </a:endParaRPr>
          </a:p>
        </p:txBody>
      </p:sp>
      <p:sp>
        <p:nvSpPr>
          <p:cNvPr id="481" name="Google Shape;481;g270eb2b163f_1_7"/>
          <p:cNvSpPr txBox="1"/>
          <p:nvPr/>
        </p:nvSpPr>
        <p:spPr>
          <a:xfrm>
            <a:off x="2040350" y="4259450"/>
            <a:ext cx="6992700" cy="67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200" u="sng">
                <a:solidFill>
                  <a:schemeClr val="hlink"/>
                </a:solidFill>
                <a:hlinkClick r:id="rId3"/>
              </a:rPr>
              <a:t>https://www.w3schools.com/js/js_json_intro.asp</a:t>
            </a:r>
            <a:endParaRPr sz="1200"/>
          </a:p>
          <a:p>
            <a:pPr indent="0" lvl="0" marL="0" rtl="0" algn="r">
              <a:spcBef>
                <a:spcPts val="0"/>
              </a:spcBef>
              <a:spcAft>
                <a:spcPts val="0"/>
              </a:spcAft>
              <a:buNone/>
            </a:pPr>
            <a:r>
              <a:rPr lang="en-GB" sz="1200" u="sng">
                <a:solidFill>
                  <a:schemeClr val="hlink"/>
                </a:solidFill>
                <a:hlinkClick r:id="rId4"/>
              </a:rPr>
              <a:t>https://developer.mozilla.org/en-US/docs/Web/JavaScript/Reference/Global_Objects/JSON</a:t>
            </a:r>
            <a:endParaRPr sz="1200"/>
          </a:p>
          <a:p>
            <a:pPr indent="0" lvl="0" marL="0" rtl="0" algn="r">
              <a:spcBef>
                <a:spcPts val="0"/>
              </a:spcBef>
              <a:spcAft>
                <a:spcPts val="0"/>
              </a:spcAft>
              <a:buNone/>
            </a:pPr>
            <a:r>
              <a:t/>
            </a:r>
            <a:endParaRPr sz="1200"/>
          </a:p>
        </p:txBody>
      </p:sp>
      <p:pic>
        <p:nvPicPr>
          <p:cNvPr id="482" name="Google Shape;482;g270eb2b163f_1_7"/>
          <p:cNvPicPr preferRelativeResize="0"/>
          <p:nvPr/>
        </p:nvPicPr>
        <p:blipFill>
          <a:blip r:embed="rId5">
            <a:alphaModFix/>
          </a:blip>
          <a:stretch>
            <a:fillRect/>
          </a:stretch>
        </p:blipFill>
        <p:spPr>
          <a:xfrm>
            <a:off x="5659150" y="2043825"/>
            <a:ext cx="3271824" cy="2053823"/>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02E"/>
        </a:solidFill>
      </p:bgPr>
    </p:bg>
    <p:spTree>
      <p:nvGrpSpPr>
        <p:cNvPr id="487" name="Shape 487"/>
        <p:cNvGrpSpPr/>
        <p:nvPr/>
      </p:nvGrpSpPr>
      <p:grpSpPr>
        <a:xfrm>
          <a:off x="0" y="0"/>
          <a:ext cx="0" cy="0"/>
          <a:chOff x="0" y="0"/>
          <a:chExt cx="0" cy="0"/>
        </a:xfrm>
      </p:grpSpPr>
      <p:sp>
        <p:nvSpPr>
          <p:cNvPr id="488" name="Google Shape;488;g270eb2b163f_1_15"/>
          <p:cNvSpPr txBox="1"/>
          <p:nvPr>
            <p:ph type="title"/>
          </p:nvPr>
        </p:nvSpPr>
        <p:spPr>
          <a:xfrm>
            <a:off x="333525" y="845200"/>
            <a:ext cx="4735800" cy="27735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2400"/>
              <a:buFont typeface="Calibri"/>
              <a:buNone/>
            </a:pPr>
            <a:r>
              <a:rPr lang="en-GB" sz="1900">
                <a:solidFill>
                  <a:schemeClr val="lt1"/>
                </a:solidFill>
                <a:latin typeface="Courier"/>
                <a:ea typeface="Courier"/>
                <a:cs typeface="Courier"/>
                <a:sym typeface="Courier"/>
              </a:rPr>
              <a:t>{</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"name": </a:t>
            </a:r>
            <a:r>
              <a:rPr lang="en-GB" sz="1900">
                <a:solidFill>
                  <a:srgbClr val="19A896"/>
                </a:solidFill>
                <a:latin typeface="Courier"/>
                <a:ea typeface="Courier"/>
                <a:cs typeface="Courier"/>
                <a:sym typeface="Courier"/>
              </a:rPr>
              <a:t>"Pikachu",</a:t>
            </a:r>
            <a:br>
              <a:rPr lang="en-GB" sz="1900">
                <a:solidFill>
                  <a:srgbClr val="19A896"/>
                </a:solidFill>
                <a:latin typeface="Courier"/>
                <a:ea typeface="Courier"/>
                <a:cs typeface="Courier"/>
                <a:sym typeface="Courier"/>
              </a:rPr>
            </a:br>
            <a:r>
              <a:rPr lang="en-GB" sz="1900">
                <a:solidFill>
                  <a:srgbClr val="F2717A"/>
                </a:solidFill>
                <a:latin typeface="Courier"/>
                <a:ea typeface="Courier"/>
                <a:cs typeface="Courier"/>
                <a:sym typeface="Courier"/>
              </a:rPr>
              <a:t>  "hp":</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"200",</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"attack":</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"999",</a:t>
            </a:r>
            <a:br>
              <a:rPr lang="en-GB" sz="1900">
                <a:solidFill>
                  <a:srgbClr val="F2717A"/>
                </a:solidFill>
                <a:latin typeface="Courier"/>
                <a:ea typeface="Courier"/>
                <a:cs typeface="Courier"/>
                <a:sym typeface="Courier"/>
              </a:rPr>
            </a:br>
            <a:r>
              <a:rPr lang="en-GB" sz="1900">
                <a:solidFill>
                  <a:srgbClr val="F2717A"/>
                </a:solidFill>
                <a:latin typeface="Courier"/>
                <a:ea typeface="Courier"/>
                <a:cs typeface="Courier"/>
                <a:sym typeface="Courier"/>
              </a:rPr>
              <a:t>  "defense":</a:t>
            </a:r>
            <a:r>
              <a:rPr lang="en-GB" sz="900">
                <a:solidFill>
                  <a:srgbClr val="F2717A"/>
                </a:solidFill>
                <a:latin typeface="Courier"/>
                <a:ea typeface="Courier"/>
                <a:cs typeface="Courier"/>
                <a:sym typeface="Courier"/>
              </a:rPr>
              <a:t> </a:t>
            </a:r>
            <a:r>
              <a:rPr lang="en-GB" sz="1900">
                <a:solidFill>
                  <a:srgbClr val="19A896"/>
                </a:solidFill>
                <a:latin typeface="Courier"/>
                <a:ea typeface="Courier"/>
                <a:cs typeface="Courier"/>
                <a:sym typeface="Courier"/>
              </a:rPr>
              <a:t>"999",</a:t>
            </a:r>
            <a:br>
              <a:rPr lang="en-GB" sz="1900">
                <a:solidFill>
                  <a:srgbClr val="19A896"/>
                </a:solidFill>
                <a:latin typeface="Courier"/>
                <a:ea typeface="Courier"/>
                <a:cs typeface="Courier"/>
                <a:sym typeface="Courier"/>
              </a:rPr>
            </a:br>
            <a:r>
              <a:rPr lang="en-GB" sz="1900">
                <a:solidFill>
                  <a:srgbClr val="F2717A"/>
                </a:solidFill>
                <a:latin typeface="Courier"/>
                <a:ea typeface="Courier"/>
                <a:cs typeface="Courier"/>
                <a:sym typeface="Courier"/>
              </a:rPr>
              <a:t>  "type": </a:t>
            </a:r>
            <a:r>
              <a:rPr lang="en-GB" sz="1900">
                <a:solidFill>
                  <a:srgbClr val="19A896"/>
                </a:solidFill>
                <a:latin typeface="Courier"/>
                <a:ea typeface="Courier"/>
                <a:cs typeface="Courier"/>
                <a:sym typeface="Courier"/>
              </a:rPr>
              <a:t>"electric"</a:t>
            </a:r>
            <a:br>
              <a:rPr lang="en-GB" sz="1900">
                <a:solidFill>
                  <a:srgbClr val="19A896"/>
                </a:solidFill>
                <a:latin typeface="Courier"/>
                <a:ea typeface="Courier"/>
                <a:cs typeface="Courier"/>
                <a:sym typeface="Courier"/>
              </a:rPr>
            </a:br>
            <a:r>
              <a:rPr lang="en-GB" sz="1900">
                <a:solidFill>
                  <a:schemeClr val="lt1"/>
                </a:solidFill>
                <a:latin typeface="Courier"/>
                <a:ea typeface="Courier"/>
                <a:cs typeface="Courier"/>
                <a:sym typeface="Courier"/>
              </a:rPr>
              <a:t>}</a:t>
            </a:r>
            <a:endParaRPr sz="900">
              <a:solidFill>
                <a:schemeClr val="lt1"/>
              </a:solidFill>
            </a:endParaRPr>
          </a:p>
        </p:txBody>
      </p:sp>
      <p:pic>
        <p:nvPicPr>
          <p:cNvPr descr="next.png" id="489" name="Google Shape;489;g270eb2b163f_1_15"/>
          <p:cNvPicPr preferRelativeResize="0"/>
          <p:nvPr/>
        </p:nvPicPr>
        <p:blipFill rotWithShape="1">
          <a:blip r:embed="rId3">
            <a:alphaModFix/>
          </a:blip>
          <a:srcRect b="0" l="0" r="0" t="0"/>
          <a:stretch/>
        </p:blipFill>
        <p:spPr>
          <a:xfrm>
            <a:off x="8378398" y="4689932"/>
            <a:ext cx="334863" cy="334863"/>
          </a:xfrm>
          <a:prstGeom prst="rect">
            <a:avLst/>
          </a:prstGeom>
          <a:noFill/>
          <a:ln>
            <a:noFill/>
          </a:ln>
        </p:spPr>
      </p:pic>
      <p:grpSp>
        <p:nvGrpSpPr>
          <p:cNvPr id="490" name="Google Shape;490;g270eb2b163f_1_15"/>
          <p:cNvGrpSpPr/>
          <p:nvPr/>
        </p:nvGrpSpPr>
        <p:grpSpPr>
          <a:xfrm flipH="1">
            <a:off x="1298709" y="2905068"/>
            <a:ext cx="1185908" cy="228904"/>
            <a:chOff x="0" y="-50"/>
            <a:chExt cx="1600200" cy="374700"/>
          </a:xfrm>
        </p:grpSpPr>
        <p:cxnSp>
          <p:nvCxnSpPr>
            <p:cNvPr id="491" name="Google Shape;491;g270eb2b163f_1_15"/>
            <p:cNvCxnSpPr/>
            <p:nvPr/>
          </p:nvCxnSpPr>
          <p:spPr>
            <a:xfrm rot="10800000">
              <a:off x="19049" y="-50"/>
              <a:ext cx="0" cy="184200"/>
            </a:xfrm>
            <a:prstGeom prst="straightConnector1">
              <a:avLst/>
            </a:prstGeom>
            <a:noFill/>
            <a:ln cap="flat" cmpd="sng" w="25400">
              <a:solidFill>
                <a:srgbClr val="969696"/>
              </a:solidFill>
              <a:prstDash val="solid"/>
              <a:round/>
              <a:headEnd len="med" w="med" type="none"/>
              <a:tailEnd len="med" w="med" type="none"/>
            </a:ln>
          </p:spPr>
        </p:cxnSp>
        <p:cxnSp>
          <p:nvCxnSpPr>
            <p:cNvPr id="492" name="Google Shape;492;g270eb2b163f_1_15"/>
            <p:cNvCxnSpPr/>
            <p:nvPr/>
          </p:nvCxnSpPr>
          <p:spPr>
            <a:xfrm rot="10800000">
              <a:off x="1593849" y="-50"/>
              <a:ext cx="0" cy="184200"/>
            </a:xfrm>
            <a:prstGeom prst="straightConnector1">
              <a:avLst/>
            </a:prstGeom>
            <a:noFill/>
            <a:ln cap="flat" cmpd="sng" w="25400">
              <a:solidFill>
                <a:srgbClr val="969696"/>
              </a:solidFill>
              <a:prstDash val="solid"/>
              <a:round/>
              <a:headEnd len="med" w="med" type="none"/>
              <a:tailEnd len="med" w="med" type="none"/>
            </a:ln>
          </p:spPr>
        </p:cxnSp>
        <p:cxnSp>
          <p:nvCxnSpPr>
            <p:cNvPr id="493" name="Google Shape;493;g270eb2b163f_1_15"/>
            <p:cNvCxnSpPr/>
            <p:nvPr/>
          </p:nvCxnSpPr>
          <p:spPr>
            <a:xfrm rot="10800000">
              <a:off x="800099" y="184150"/>
              <a:ext cx="0" cy="190500"/>
            </a:xfrm>
            <a:prstGeom prst="straightConnector1">
              <a:avLst/>
            </a:prstGeom>
            <a:noFill/>
            <a:ln cap="flat" cmpd="sng" w="25400">
              <a:solidFill>
                <a:srgbClr val="969696"/>
              </a:solidFill>
              <a:prstDash val="solid"/>
              <a:round/>
              <a:headEnd len="med" w="med" type="none"/>
              <a:tailEnd len="med" w="med" type="none"/>
            </a:ln>
          </p:spPr>
        </p:cxnSp>
        <p:cxnSp>
          <p:nvCxnSpPr>
            <p:cNvPr id="494" name="Google Shape;494;g270eb2b163f_1_15"/>
            <p:cNvCxnSpPr/>
            <p:nvPr/>
          </p:nvCxnSpPr>
          <p:spPr>
            <a:xfrm>
              <a:off x="0" y="184149"/>
              <a:ext cx="1600200" cy="0"/>
            </a:xfrm>
            <a:prstGeom prst="straightConnector1">
              <a:avLst/>
            </a:prstGeom>
            <a:noFill/>
            <a:ln cap="flat" cmpd="sng" w="25400">
              <a:solidFill>
                <a:srgbClr val="969696"/>
              </a:solidFill>
              <a:prstDash val="solid"/>
              <a:round/>
              <a:headEnd len="med" w="med" type="none"/>
              <a:tailEnd len="med" w="med" type="none"/>
            </a:ln>
          </p:spPr>
        </p:cxnSp>
      </p:grpSp>
      <p:sp>
        <p:nvSpPr>
          <p:cNvPr id="495" name="Google Shape;495;g270eb2b163f_1_15"/>
          <p:cNvSpPr txBox="1"/>
          <p:nvPr/>
        </p:nvSpPr>
        <p:spPr>
          <a:xfrm>
            <a:off x="111269" y="3130104"/>
            <a:ext cx="2484300" cy="484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GB" sz="1400">
                <a:solidFill>
                  <a:schemeClr val="lt1"/>
                </a:solidFill>
                <a:latin typeface="Calibri"/>
                <a:ea typeface="Calibri"/>
                <a:cs typeface="Calibri"/>
                <a:sym typeface="Calibri"/>
              </a:rPr>
              <a:t>KEY in double quotes</a:t>
            </a:r>
            <a:endParaRPr sz="1100"/>
          </a:p>
          <a:p>
            <a:pPr indent="0" lvl="0" marL="0" marR="0" rtl="0" algn="r">
              <a:spcBef>
                <a:spcPts val="0"/>
              </a:spcBef>
              <a:spcAft>
                <a:spcPts val="0"/>
              </a:spcAft>
              <a:buNone/>
            </a:pPr>
            <a:r>
              <a:rPr b="1" lang="en-GB" sz="1400">
                <a:solidFill>
                  <a:schemeClr val="lt1"/>
                </a:solidFill>
                <a:latin typeface="Calibri"/>
                <a:ea typeface="Calibri"/>
                <a:cs typeface="Calibri"/>
                <a:sym typeface="Calibri"/>
              </a:rPr>
              <a:t>Unlike your typical literal objects</a:t>
            </a:r>
            <a:endParaRPr sz="1100"/>
          </a:p>
        </p:txBody>
      </p:sp>
      <p:grpSp>
        <p:nvGrpSpPr>
          <p:cNvPr id="496" name="Google Shape;496;g270eb2b163f_1_15"/>
          <p:cNvGrpSpPr/>
          <p:nvPr/>
        </p:nvGrpSpPr>
        <p:grpSpPr>
          <a:xfrm flipH="1">
            <a:off x="2646067" y="2905068"/>
            <a:ext cx="1185908" cy="228904"/>
            <a:chOff x="0" y="-50"/>
            <a:chExt cx="1600200" cy="374700"/>
          </a:xfrm>
        </p:grpSpPr>
        <p:cxnSp>
          <p:nvCxnSpPr>
            <p:cNvPr id="497" name="Google Shape;497;g270eb2b163f_1_15"/>
            <p:cNvCxnSpPr/>
            <p:nvPr/>
          </p:nvCxnSpPr>
          <p:spPr>
            <a:xfrm rot="10800000">
              <a:off x="19049" y="-50"/>
              <a:ext cx="0" cy="184200"/>
            </a:xfrm>
            <a:prstGeom prst="straightConnector1">
              <a:avLst/>
            </a:prstGeom>
            <a:noFill/>
            <a:ln cap="flat" cmpd="sng" w="25400">
              <a:solidFill>
                <a:srgbClr val="969696"/>
              </a:solidFill>
              <a:prstDash val="solid"/>
              <a:round/>
              <a:headEnd len="med" w="med" type="none"/>
              <a:tailEnd len="med" w="med" type="none"/>
            </a:ln>
          </p:spPr>
        </p:cxnSp>
        <p:cxnSp>
          <p:nvCxnSpPr>
            <p:cNvPr id="498" name="Google Shape;498;g270eb2b163f_1_15"/>
            <p:cNvCxnSpPr/>
            <p:nvPr/>
          </p:nvCxnSpPr>
          <p:spPr>
            <a:xfrm rot="10800000">
              <a:off x="1593849" y="-50"/>
              <a:ext cx="0" cy="184200"/>
            </a:xfrm>
            <a:prstGeom prst="straightConnector1">
              <a:avLst/>
            </a:prstGeom>
            <a:noFill/>
            <a:ln cap="flat" cmpd="sng" w="25400">
              <a:solidFill>
                <a:srgbClr val="969696"/>
              </a:solidFill>
              <a:prstDash val="solid"/>
              <a:round/>
              <a:headEnd len="med" w="med" type="none"/>
              <a:tailEnd len="med" w="med" type="none"/>
            </a:ln>
          </p:spPr>
        </p:cxnSp>
        <p:cxnSp>
          <p:nvCxnSpPr>
            <p:cNvPr id="499" name="Google Shape;499;g270eb2b163f_1_15"/>
            <p:cNvCxnSpPr/>
            <p:nvPr/>
          </p:nvCxnSpPr>
          <p:spPr>
            <a:xfrm rot="10800000">
              <a:off x="800099" y="184150"/>
              <a:ext cx="0" cy="190500"/>
            </a:xfrm>
            <a:prstGeom prst="straightConnector1">
              <a:avLst/>
            </a:prstGeom>
            <a:noFill/>
            <a:ln cap="flat" cmpd="sng" w="25400">
              <a:solidFill>
                <a:srgbClr val="969696"/>
              </a:solidFill>
              <a:prstDash val="solid"/>
              <a:round/>
              <a:headEnd len="med" w="med" type="none"/>
              <a:tailEnd len="med" w="med" type="none"/>
            </a:ln>
          </p:spPr>
        </p:cxnSp>
        <p:cxnSp>
          <p:nvCxnSpPr>
            <p:cNvPr id="500" name="Google Shape;500;g270eb2b163f_1_15"/>
            <p:cNvCxnSpPr/>
            <p:nvPr/>
          </p:nvCxnSpPr>
          <p:spPr>
            <a:xfrm>
              <a:off x="0" y="184149"/>
              <a:ext cx="1600200" cy="0"/>
            </a:xfrm>
            <a:prstGeom prst="straightConnector1">
              <a:avLst/>
            </a:prstGeom>
            <a:noFill/>
            <a:ln cap="flat" cmpd="sng" w="25400">
              <a:solidFill>
                <a:srgbClr val="969696"/>
              </a:solidFill>
              <a:prstDash val="solid"/>
              <a:round/>
              <a:headEnd len="med" w="med" type="none"/>
              <a:tailEnd len="med" w="med" type="none"/>
            </a:ln>
          </p:spPr>
        </p:cxnSp>
      </p:grpSp>
      <p:sp>
        <p:nvSpPr>
          <p:cNvPr id="501" name="Google Shape;501;g270eb2b163f_1_15"/>
          <p:cNvSpPr txBox="1"/>
          <p:nvPr/>
        </p:nvSpPr>
        <p:spPr>
          <a:xfrm>
            <a:off x="2751379" y="3133975"/>
            <a:ext cx="10806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1400">
                <a:solidFill>
                  <a:schemeClr val="lt1"/>
                </a:solidFill>
                <a:latin typeface="Calibri"/>
                <a:ea typeface="Calibri"/>
                <a:cs typeface="Calibri"/>
                <a:sym typeface="Calibri"/>
              </a:rPr>
              <a:t>VALUE</a:t>
            </a:r>
            <a:endParaRPr b="1" sz="1400">
              <a:solidFill>
                <a:schemeClr val="lt1"/>
              </a:solidFill>
              <a:latin typeface="Calibri"/>
              <a:ea typeface="Calibri"/>
              <a:cs typeface="Calibri"/>
              <a:sym typeface="Calibri"/>
            </a:endParaRPr>
          </a:p>
        </p:txBody>
      </p:sp>
      <p:sp>
        <p:nvSpPr>
          <p:cNvPr id="502" name="Google Shape;502;g270eb2b163f_1_15"/>
          <p:cNvSpPr txBox="1"/>
          <p:nvPr/>
        </p:nvSpPr>
        <p:spPr>
          <a:xfrm>
            <a:off x="4514151" y="1398847"/>
            <a:ext cx="4357200" cy="266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700">
                <a:solidFill>
                  <a:schemeClr val="lt1"/>
                </a:solidFill>
                <a:latin typeface="Calibri"/>
                <a:ea typeface="Calibri"/>
                <a:cs typeface="Calibri"/>
                <a:sym typeface="Calibri"/>
              </a:rPr>
              <a:t>In JSON, the </a:t>
            </a:r>
            <a:r>
              <a:rPr b="1" lang="en-GB" sz="1700">
                <a:solidFill>
                  <a:schemeClr val="lt1"/>
                </a:solidFill>
                <a:latin typeface="Calibri"/>
                <a:ea typeface="Calibri"/>
                <a:cs typeface="Calibri"/>
                <a:sym typeface="Calibri"/>
              </a:rPr>
              <a:t>key</a:t>
            </a:r>
            <a:r>
              <a:rPr lang="en-GB" sz="1700">
                <a:solidFill>
                  <a:schemeClr val="lt1"/>
                </a:solidFill>
                <a:latin typeface="Calibri"/>
                <a:ea typeface="Calibri"/>
                <a:cs typeface="Calibri"/>
                <a:sym typeface="Calibri"/>
              </a:rPr>
              <a:t> should be placed in </a:t>
            </a:r>
            <a:r>
              <a:rPr b="1" lang="en-GB" sz="1700">
                <a:solidFill>
                  <a:srgbClr val="00B498"/>
                </a:solidFill>
                <a:latin typeface="Calibri"/>
                <a:ea typeface="Calibri"/>
                <a:cs typeface="Calibri"/>
                <a:sym typeface="Calibri"/>
              </a:rPr>
              <a:t>double quotes</a:t>
            </a:r>
            <a:r>
              <a:rPr b="1" lang="en-GB" sz="1700">
                <a:solidFill>
                  <a:schemeClr val="lt1"/>
                </a:solidFill>
                <a:latin typeface="Calibri"/>
                <a:ea typeface="Calibri"/>
                <a:cs typeface="Calibri"/>
                <a:sym typeface="Calibri"/>
              </a:rPr>
              <a:t> </a:t>
            </a:r>
            <a:r>
              <a:rPr lang="en-GB" sz="1700">
                <a:solidFill>
                  <a:srgbClr val="FF0000"/>
                </a:solidFill>
                <a:highlight>
                  <a:srgbClr val="FFFF00"/>
                </a:highlight>
                <a:latin typeface="Calibri"/>
                <a:ea typeface="Calibri"/>
                <a:cs typeface="Calibri"/>
                <a:sym typeface="Calibri"/>
              </a:rPr>
              <a:t>(not single quotes). </a:t>
            </a:r>
            <a:endParaRPr>
              <a:solidFill>
                <a:srgbClr val="FF0000"/>
              </a:solidFill>
              <a:highlight>
                <a:srgbClr val="FFFF00"/>
              </a:highlight>
            </a:endParaRPr>
          </a:p>
          <a:p>
            <a:pPr indent="0" lvl="0" marL="0" marR="0" rtl="0" algn="l">
              <a:spcBef>
                <a:spcPts val="0"/>
              </a:spcBef>
              <a:spcAft>
                <a:spcPts val="0"/>
              </a:spcAft>
              <a:buNone/>
            </a:pPr>
            <a:r>
              <a:t/>
            </a:r>
            <a:endParaRPr sz="1700">
              <a:solidFill>
                <a:schemeClr val="lt1"/>
              </a:solidFill>
              <a:latin typeface="Calibri"/>
              <a:ea typeface="Calibri"/>
              <a:cs typeface="Calibri"/>
              <a:sym typeface="Calibri"/>
            </a:endParaRPr>
          </a:p>
          <a:p>
            <a:pPr indent="0" lvl="0" marL="0" marR="0" rtl="0" algn="l">
              <a:spcBef>
                <a:spcPts val="0"/>
              </a:spcBef>
              <a:spcAft>
                <a:spcPts val="0"/>
              </a:spcAft>
              <a:buNone/>
            </a:pPr>
            <a:r>
              <a:rPr lang="en-GB" sz="1700">
                <a:solidFill>
                  <a:schemeClr val="lt1"/>
                </a:solidFill>
                <a:latin typeface="Calibri"/>
                <a:ea typeface="Calibri"/>
                <a:cs typeface="Calibri"/>
                <a:sym typeface="Calibri"/>
              </a:rPr>
              <a:t>The key (or name) is separated from its value by a </a:t>
            </a:r>
            <a:r>
              <a:rPr b="1" lang="en-GB" sz="1700">
                <a:solidFill>
                  <a:schemeClr val="lt1"/>
                </a:solidFill>
                <a:latin typeface="Calibri"/>
                <a:ea typeface="Calibri"/>
                <a:cs typeface="Calibri"/>
                <a:sym typeface="Calibri"/>
              </a:rPr>
              <a:t>colon</a:t>
            </a:r>
            <a:r>
              <a:rPr lang="en-GB" sz="1700">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sz="1700">
              <a:solidFill>
                <a:schemeClr val="lt1"/>
              </a:solidFill>
              <a:latin typeface="Calibri"/>
              <a:ea typeface="Calibri"/>
              <a:cs typeface="Calibri"/>
              <a:sym typeface="Calibri"/>
            </a:endParaRPr>
          </a:p>
          <a:p>
            <a:pPr indent="0" lvl="0" marL="0" marR="0" rtl="0" algn="l">
              <a:spcBef>
                <a:spcPts val="0"/>
              </a:spcBef>
              <a:spcAft>
                <a:spcPts val="0"/>
              </a:spcAft>
              <a:buNone/>
            </a:pPr>
            <a:r>
              <a:rPr lang="en-GB" sz="1700">
                <a:solidFill>
                  <a:schemeClr val="lt1"/>
                </a:solidFill>
                <a:latin typeface="Calibri"/>
                <a:ea typeface="Calibri"/>
                <a:cs typeface="Calibri"/>
                <a:sym typeface="Calibri"/>
              </a:rPr>
              <a:t>Each key/ value pair is separated by a comma. However, note that there is </a:t>
            </a:r>
            <a:r>
              <a:rPr i="1" lang="en-GB" sz="1700">
                <a:solidFill>
                  <a:schemeClr val="lt1"/>
                </a:solidFill>
                <a:latin typeface="Calibri"/>
                <a:ea typeface="Calibri"/>
                <a:cs typeface="Calibri"/>
                <a:sym typeface="Calibri"/>
              </a:rPr>
              <a:t>no </a:t>
            </a:r>
            <a:r>
              <a:rPr lang="en-GB" sz="1700">
                <a:solidFill>
                  <a:schemeClr val="lt1"/>
                </a:solidFill>
                <a:latin typeface="Calibri"/>
                <a:ea typeface="Calibri"/>
                <a:cs typeface="Calibri"/>
                <a:sym typeface="Calibri"/>
              </a:rPr>
              <a:t>comma after the last key/value pair</a:t>
            </a:r>
            <a:endParaRPr/>
          </a:p>
          <a:p>
            <a:pPr indent="0" lvl="0" marL="0" marR="0" rtl="0" algn="l">
              <a:spcBef>
                <a:spcPts val="0"/>
              </a:spcBef>
              <a:spcAft>
                <a:spcPts val="0"/>
              </a:spcAft>
              <a:buNone/>
            </a:pPr>
            <a:r>
              <a:t/>
            </a:r>
            <a:endParaRPr sz="1700">
              <a:solidFill>
                <a:schemeClr val="lt1"/>
              </a:solidFill>
              <a:latin typeface="Calibri"/>
              <a:ea typeface="Calibri"/>
              <a:cs typeface="Calibri"/>
              <a:sym typeface="Calibri"/>
            </a:endParaRPr>
          </a:p>
        </p:txBody>
      </p:sp>
      <p:sp>
        <p:nvSpPr>
          <p:cNvPr id="503" name="Google Shape;503;g270eb2b163f_1_15"/>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9D9D9"/>
                </a:solidFill>
                <a:latin typeface="Calibri"/>
                <a:ea typeface="Calibri"/>
                <a:cs typeface="Calibri"/>
                <a:sym typeface="Calibri"/>
              </a:rPr>
              <a:t>Official (Closed) - Non Sensitive</a:t>
            </a:r>
            <a:endParaRPr b="0" i="0" sz="800" u="none" cap="none" strike="noStrike">
              <a:solidFill>
                <a:srgbClr val="D9D9D9"/>
              </a:solidFill>
              <a:latin typeface="Calibri"/>
              <a:ea typeface="Calibri"/>
              <a:cs typeface="Calibri"/>
              <a:sym typeface="Calibri"/>
            </a:endParaRPr>
          </a:p>
        </p:txBody>
      </p:sp>
      <p:sp>
        <p:nvSpPr>
          <p:cNvPr id="504" name="Google Shape;504;g270eb2b163f_1_15"/>
          <p:cNvSpPr txBox="1"/>
          <p:nvPr/>
        </p:nvSpPr>
        <p:spPr>
          <a:xfrm>
            <a:off x="155400" y="474575"/>
            <a:ext cx="8833200" cy="657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GB" sz="2400">
                <a:solidFill>
                  <a:schemeClr val="lt1"/>
                </a:solidFill>
              </a:rPr>
              <a:t>JSON data is made up of </a:t>
            </a:r>
            <a:r>
              <a:rPr b="1" lang="en-GB" sz="2400">
                <a:solidFill>
                  <a:srgbClr val="F2717A"/>
                </a:solidFill>
                <a:latin typeface="Helvetica Neue"/>
                <a:ea typeface="Helvetica Neue"/>
                <a:cs typeface="Helvetica Neue"/>
                <a:sym typeface="Helvetica Neue"/>
              </a:rPr>
              <a:t>keys</a:t>
            </a:r>
            <a:r>
              <a:rPr lang="en-GB" sz="2400">
                <a:solidFill>
                  <a:schemeClr val="dk1"/>
                </a:solidFill>
              </a:rPr>
              <a:t> </a:t>
            </a:r>
            <a:r>
              <a:rPr lang="en-GB" sz="2400">
                <a:solidFill>
                  <a:schemeClr val="lt1"/>
                </a:solidFill>
              </a:rPr>
              <a:t>and </a:t>
            </a:r>
            <a:r>
              <a:rPr b="1" lang="en-GB" sz="2400">
                <a:solidFill>
                  <a:srgbClr val="19A896"/>
                </a:solidFill>
                <a:latin typeface="Helvetica Neue"/>
                <a:ea typeface="Helvetica Neue"/>
                <a:cs typeface="Helvetica Neue"/>
                <a:sym typeface="Helvetica Neue"/>
              </a:rPr>
              <a:t>values</a:t>
            </a:r>
            <a:r>
              <a:rPr lang="en-GB" sz="2400">
                <a:solidFill>
                  <a:schemeClr val="lt1"/>
                </a:solidFil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02E"/>
        </a:solidFill>
      </p:bgPr>
    </p:bg>
    <p:spTree>
      <p:nvGrpSpPr>
        <p:cNvPr id="509" name="Shape 509"/>
        <p:cNvGrpSpPr/>
        <p:nvPr/>
      </p:nvGrpSpPr>
      <p:grpSpPr>
        <a:xfrm>
          <a:off x="0" y="0"/>
          <a:ext cx="0" cy="0"/>
          <a:chOff x="0" y="0"/>
          <a:chExt cx="0" cy="0"/>
        </a:xfrm>
      </p:grpSpPr>
      <p:sp>
        <p:nvSpPr>
          <p:cNvPr id="510" name="Google Shape;510;g270eb2b163f_1_36"/>
          <p:cNvSpPr txBox="1"/>
          <p:nvPr>
            <p:ph type="title"/>
          </p:nvPr>
        </p:nvSpPr>
        <p:spPr>
          <a:xfrm>
            <a:off x="472800" y="1302325"/>
            <a:ext cx="7601100" cy="22239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3200"/>
              <a:buFont typeface="Calibri"/>
              <a:buNone/>
            </a:pPr>
            <a:r>
              <a:rPr lang="en-GB" sz="3200">
                <a:solidFill>
                  <a:schemeClr val="lt1"/>
                </a:solidFill>
              </a:rPr>
              <a:t>The value can be a string, number, Boolean, array, </a:t>
            </a:r>
            <a:r>
              <a:rPr b="1" lang="en-GB" sz="3200">
                <a:solidFill>
                  <a:schemeClr val="lt1"/>
                </a:solidFill>
                <a:latin typeface="Helvetica Neue"/>
                <a:ea typeface="Helvetica Neue"/>
                <a:cs typeface="Helvetica Neue"/>
                <a:sym typeface="Helvetica Neue"/>
              </a:rPr>
              <a:t>object</a:t>
            </a:r>
            <a:r>
              <a:rPr lang="en-GB" sz="3200">
                <a:solidFill>
                  <a:schemeClr val="lt1"/>
                </a:solidFill>
              </a:rPr>
              <a:t> or null.</a:t>
            </a:r>
            <a:br>
              <a:rPr lang="en-GB" sz="3200">
                <a:solidFill>
                  <a:schemeClr val="lt1"/>
                </a:solidFill>
              </a:rPr>
            </a:br>
            <a:br>
              <a:rPr lang="en-GB" sz="3200">
                <a:solidFill>
                  <a:schemeClr val="lt1"/>
                </a:solidFill>
              </a:rPr>
            </a:br>
            <a:r>
              <a:rPr lang="en-GB" sz="3200">
                <a:solidFill>
                  <a:schemeClr val="lt1"/>
                </a:solidFill>
              </a:rPr>
              <a:t>You can nest objects.</a:t>
            </a:r>
            <a:endParaRPr sz="900">
              <a:solidFill>
                <a:schemeClr val="lt1"/>
              </a:solidFill>
            </a:endParaRPr>
          </a:p>
        </p:txBody>
      </p:sp>
      <p:pic>
        <p:nvPicPr>
          <p:cNvPr descr="next.png" id="511" name="Google Shape;511;g270eb2b163f_1_36"/>
          <p:cNvPicPr preferRelativeResize="0"/>
          <p:nvPr/>
        </p:nvPicPr>
        <p:blipFill rotWithShape="1">
          <a:blip r:embed="rId3">
            <a:alphaModFix/>
          </a:blip>
          <a:srcRect b="0" l="0" r="0" t="0"/>
          <a:stretch/>
        </p:blipFill>
        <p:spPr>
          <a:xfrm>
            <a:off x="8378398" y="4689932"/>
            <a:ext cx="334863" cy="334863"/>
          </a:xfrm>
          <a:prstGeom prst="rect">
            <a:avLst/>
          </a:prstGeom>
          <a:noFill/>
          <a:ln>
            <a:noFill/>
          </a:ln>
        </p:spPr>
      </p:pic>
      <p:sp>
        <p:nvSpPr>
          <p:cNvPr id="512" name="Google Shape;512;g270eb2b163f_1_36"/>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9D9D9"/>
                </a:solidFill>
                <a:latin typeface="Calibri"/>
                <a:ea typeface="Calibri"/>
                <a:cs typeface="Calibri"/>
                <a:sym typeface="Calibri"/>
              </a:rPr>
              <a:t>Official (Closed) - Non Sensitive</a:t>
            </a:r>
            <a:endParaRPr b="0" i="0" sz="800" u="none" cap="none" strike="noStrike">
              <a:solidFill>
                <a:srgbClr val="D9D9D9"/>
              </a:solidFill>
              <a:latin typeface="Calibri"/>
              <a:ea typeface="Calibri"/>
              <a:cs typeface="Calibri"/>
              <a:sym typeface="Calibri"/>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02E"/>
        </a:solidFill>
      </p:bgPr>
    </p:bg>
    <p:spTree>
      <p:nvGrpSpPr>
        <p:cNvPr id="516" name="Shape 516"/>
        <p:cNvGrpSpPr/>
        <p:nvPr/>
      </p:nvGrpSpPr>
      <p:grpSpPr>
        <a:xfrm>
          <a:off x="0" y="0"/>
          <a:ext cx="0" cy="0"/>
          <a:chOff x="0" y="0"/>
          <a:chExt cx="0" cy="0"/>
        </a:xfrm>
      </p:grpSpPr>
      <p:sp>
        <p:nvSpPr>
          <p:cNvPr id="517" name="Google Shape;517;g270eb2b163f_1_43"/>
          <p:cNvSpPr txBox="1"/>
          <p:nvPr>
            <p:ph type="title"/>
          </p:nvPr>
        </p:nvSpPr>
        <p:spPr>
          <a:xfrm>
            <a:off x="726073" y="-79375"/>
            <a:ext cx="5548200" cy="51426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3000"/>
              <a:buFont typeface="Arial"/>
              <a:buNone/>
            </a:pPr>
            <a:br>
              <a:rPr lang="en-GB" sz="3000">
                <a:solidFill>
                  <a:schemeClr val="lt1"/>
                </a:solidFill>
                <a:latin typeface="Arial"/>
                <a:ea typeface="Arial"/>
                <a:cs typeface="Arial"/>
                <a:sym typeface="Arial"/>
              </a:rPr>
            </a:br>
            <a:r>
              <a:rPr lang="en-GB" sz="2100">
                <a:solidFill>
                  <a:srgbClr val="00B498"/>
                </a:solidFill>
                <a:latin typeface="Arial"/>
                <a:ea typeface="Arial"/>
                <a:cs typeface="Arial"/>
                <a:sym typeface="Arial"/>
              </a:rPr>
              <a:t>[</a:t>
            </a:r>
            <a:br>
              <a:rPr lang="en-GB" sz="2100">
                <a:solidFill>
                  <a:schemeClr val="lt1"/>
                </a:solidFill>
                <a:latin typeface="Arial"/>
                <a:ea typeface="Arial"/>
                <a:cs typeface="Arial"/>
                <a:sym typeface="Arial"/>
              </a:rPr>
            </a:br>
            <a:r>
              <a:rPr lang="en-GB" sz="2100">
                <a:solidFill>
                  <a:srgbClr val="FB6F7A"/>
                </a:solidFill>
                <a:latin typeface="Arial"/>
                <a:ea typeface="Arial"/>
                <a:cs typeface="Arial"/>
                <a:sym typeface="Arial"/>
              </a:rPr>
              <a:t>{</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"name":"Pikachu",</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"hp":100,"attack":9,</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"defense":8,</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"color":"yellow",</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"type":"electric"</a:t>
            </a:r>
            <a:br>
              <a:rPr lang="en-GB" sz="2100">
                <a:solidFill>
                  <a:schemeClr val="lt1"/>
                </a:solidFill>
                <a:latin typeface="Arial"/>
                <a:ea typeface="Arial"/>
                <a:cs typeface="Arial"/>
                <a:sym typeface="Arial"/>
              </a:rPr>
            </a:br>
            <a:r>
              <a:rPr lang="en-GB" sz="2100">
                <a:solidFill>
                  <a:srgbClr val="FB6F7A"/>
                </a:solidFill>
                <a:latin typeface="Arial"/>
                <a:ea typeface="Arial"/>
                <a:cs typeface="Arial"/>
                <a:sym typeface="Arial"/>
              </a:rPr>
              <a:t>},</a:t>
            </a:r>
            <a:br>
              <a:rPr lang="en-GB" sz="2100">
                <a:solidFill>
                  <a:srgbClr val="FB6F7A"/>
                </a:solidFill>
                <a:latin typeface="Arial"/>
                <a:ea typeface="Arial"/>
                <a:cs typeface="Arial"/>
                <a:sym typeface="Arial"/>
              </a:rPr>
            </a:br>
            <a:r>
              <a:rPr lang="en-GB" sz="2100">
                <a:solidFill>
                  <a:srgbClr val="FB6F7A"/>
                </a:solidFill>
                <a:latin typeface="Arial"/>
                <a:ea typeface="Arial"/>
                <a:cs typeface="Arial"/>
                <a:sym typeface="Arial"/>
              </a:rPr>
              <a:t>{</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"name":"squirtle",</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"hp":"47",</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"attack":"39",</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"defense":"38",</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"color":"blue",</a:t>
            </a:r>
            <a:br>
              <a:rPr lang="en-GB" sz="2100">
                <a:solidFill>
                  <a:schemeClr val="lt1"/>
                </a:solidFill>
                <a:latin typeface="Arial"/>
                <a:ea typeface="Arial"/>
                <a:cs typeface="Arial"/>
                <a:sym typeface="Arial"/>
              </a:rPr>
            </a:br>
            <a:r>
              <a:rPr lang="en-GB" sz="2100">
                <a:solidFill>
                  <a:schemeClr val="lt1"/>
                </a:solidFill>
                <a:latin typeface="Arial"/>
                <a:ea typeface="Arial"/>
                <a:cs typeface="Arial"/>
                <a:sym typeface="Arial"/>
              </a:rPr>
              <a:t>     "type":"water"</a:t>
            </a:r>
            <a:br>
              <a:rPr lang="en-GB" sz="2100">
                <a:solidFill>
                  <a:schemeClr val="lt1"/>
                </a:solidFill>
                <a:latin typeface="Arial"/>
                <a:ea typeface="Arial"/>
                <a:cs typeface="Arial"/>
                <a:sym typeface="Arial"/>
              </a:rPr>
            </a:br>
            <a:r>
              <a:rPr lang="en-GB" sz="2100">
                <a:solidFill>
                  <a:srgbClr val="FB6F7A"/>
                </a:solidFill>
                <a:latin typeface="Arial"/>
                <a:ea typeface="Arial"/>
                <a:cs typeface="Arial"/>
                <a:sym typeface="Arial"/>
              </a:rPr>
              <a:t>}</a:t>
            </a:r>
            <a:br>
              <a:rPr lang="en-GB" sz="2100">
                <a:solidFill>
                  <a:schemeClr val="lt1"/>
                </a:solidFill>
                <a:latin typeface="Arial"/>
                <a:ea typeface="Arial"/>
                <a:cs typeface="Arial"/>
                <a:sym typeface="Arial"/>
              </a:rPr>
            </a:br>
            <a:r>
              <a:rPr lang="en-GB" sz="2100">
                <a:solidFill>
                  <a:srgbClr val="00B498"/>
                </a:solidFill>
                <a:latin typeface="Arial"/>
                <a:ea typeface="Arial"/>
                <a:cs typeface="Arial"/>
                <a:sym typeface="Arial"/>
              </a:rPr>
              <a:t>]</a:t>
            </a:r>
            <a:endParaRPr sz="1800">
              <a:solidFill>
                <a:srgbClr val="00B498"/>
              </a:solidFill>
              <a:latin typeface="Arial"/>
              <a:ea typeface="Arial"/>
              <a:cs typeface="Arial"/>
              <a:sym typeface="Arial"/>
            </a:endParaRPr>
          </a:p>
        </p:txBody>
      </p:sp>
      <p:pic>
        <p:nvPicPr>
          <p:cNvPr descr="next.png" id="518" name="Google Shape;518;g270eb2b163f_1_43"/>
          <p:cNvPicPr preferRelativeResize="0"/>
          <p:nvPr/>
        </p:nvPicPr>
        <p:blipFill rotWithShape="1">
          <a:blip r:embed="rId3">
            <a:alphaModFix/>
          </a:blip>
          <a:srcRect b="0" l="0" r="0" t="0"/>
          <a:stretch/>
        </p:blipFill>
        <p:spPr>
          <a:xfrm>
            <a:off x="8378398" y="4689932"/>
            <a:ext cx="334863" cy="334863"/>
          </a:xfrm>
          <a:prstGeom prst="rect">
            <a:avLst/>
          </a:prstGeom>
          <a:noFill/>
          <a:ln>
            <a:noFill/>
          </a:ln>
        </p:spPr>
      </p:pic>
      <p:pic>
        <p:nvPicPr>
          <p:cNvPr id="519" name="Google Shape;519;g270eb2b163f_1_43"/>
          <p:cNvPicPr preferRelativeResize="0"/>
          <p:nvPr/>
        </p:nvPicPr>
        <p:blipFill rotWithShape="1">
          <a:blip r:embed="rId4">
            <a:alphaModFix/>
          </a:blip>
          <a:srcRect b="0" l="0" r="0" t="0"/>
          <a:stretch/>
        </p:blipFill>
        <p:spPr>
          <a:xfrm>
            <a:off x="3834055" y="723894"/>
            <a:ext cx="1689735" cy="1504497"/>
          </a:xfrm>
          <a:prstGeom prst="rect">
            <a:avLst/>
          </a:prstGeom>
          <a:noFill/>
          <a:ln>
            <a:noFill/>
          </a:ln>
        </p:spPr>
      </p:pic>
      <p:pic>
        <p:nvPicPr>
          <p:cNvPr id="520" name="Google Shape;520;g270eb2b163f_1_43"/>
          <p:cNvPicPr preferRelativeResize="0"/>
          <p:nvPr/>
        </p:nvPicPr>
        <p:blipFill rotWithShape="1">
          <a:blip r:embed="rId5">
            <a:alphaModFix/>
          </a:blip>
          <a:srcRect b="0" l="0" r="0" t="0"/>
          <a:stretch/>
        </p:blipFill>
        <p:spPr>
          <a:xfrm>
            <a:off x="3679505" y="3006587"/>
            <a:ext cx="1784985" cy="1382735"/>
          </a:xfrm>
          <a:prstGeom prst="rect">
            <a:avLst/>
          </a:prstGeom>
          <a:noFill/>
          <a:ln>
            <a:noFill/>
          </a:ln>
        </p:spPr>
      </p:pic>
      <p:sp>
        <p:nvSpPr>
          <p:cNvPr id="521" name="Google Shape;521;g270eb2b163f_1_43"/>
          <p:cNvSpPr/>
          <p:nvPr/>
        </p:nvSpPr>
        <p:spPr>
          <a:xfrm>
            <a:off x="4346021" y="4786313"/>
            <a:ext cx="35685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400">
                <a:solidFill>
                  <a:schemeClr val="lt1"/>
                </a:solidFill>
                <a:latin typeface="Calibri"/>
                <a:ea typeface="Calibri"/>
                <a:cs typeface="Calibri"/>
                <a:sym typeface="Calibri"/>
              </a:rPr>
              <a:t>Image Source: http://pokemon.wikia.com/wiki/</a:t>
            </a:r>
            <a:endParaRPr sz="1100"/>
          </a:p>
        </p:txBody>
      </p:sp>
      <p:sp>
        <p:nvSpPr>
          <p:cNvPr id="522" name="Google Shape;522;g270eb2b163f_1_43"/>
          <p:cNvSpPr txBox="1"/>
          <p:nvPr/>
        </p:nvSpPr>
        <p:spPr>
          <a:xfrm>
            <a:off x="0" y="0"/>
            <a:ext cx="1482000" cy="207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9D9D9"/>
                </a:solidFill>
                <a:latin typeface="Calibri"/>
                <a:ea typeface="Calibri"/>
                <a:cs typeface="Calibri"/>
                <a:sym typeface="Calibri"/>
              </a:rPr>
              <a:t>Official (Closed) - Non Sensitive</a:t>
            </a:r>
            <a:endParaRPr b="0" i="0" sz="800" u="none" cap="none" strike="noStrike">
              <a:solidFill>
                <a:srgbClr val="D9D9D9"/>
              </a:solidFill>
              <a:latin typeface="Calibri"/>
              <a:ea typeface="Calibri"/>
              <a:cs typeface="Calibri"/>
              <a:sym typeface="Calibri"/>
            </a:endParaRPr>
          </a:p>
        </p:txBody>
      </p:sp>
      <p:sp>
        <p:nvSpPr>
          <p:cNvPr id="523" name="Google Shape;523;g270eb2b163f_1_43"/>
          <p:cNvSpPr txBox="1"/>
          <p:nvPr/>
        </p:nvSpPr>
        <p:spPr>
          <a:xfrm>
            <a:off x="5950900" y="370200"/>
            <a:ext cx="3255900" cy="3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rPr>
              <a:t>NESTING OBJECTS with JSON</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GB">
                <a:solidFill>
                  <a:srgbClr val="FFFFFF"/>
                </a:solidFill>
              </a:rPr>
              <a:t>pokemon[0].name //pikachu</a:t>
            </a:r>
            <a:endParaRPr b="1">
              <a:solidFill>
                <a:srgbClr val="FFFFFF"/>
              </a:solidFill>
            </a:endParaRPr>
          </a:p>
          <a:p>
            <a:pPr indent="0" lvl="0" marL="0" rtl="0" algn="l">
              <a:spcBef>
                <a:spcPts val="0"/>
              </a:spcBef>
              <a:spcAft>
                <a:spcPts val="0"/>
              </a:spcAft>
              <a:buNone/>
            </a:pPr>
            <a:r>
              <a:rPr b="1" lang="en-GB">
                <a:solidFill>
                  <a:srgbClr val="FFFFFF"/>
                </a:solidFill>
              </a:rPr>
              <a:t>pokemon[1].name //squirtle</a:t>
            </a:r>
            <a:endParaRPr b="1">
              <a:solidFill>
                <a:srgbClr val="FFFFFF"/>
              </a:solidFill>
            </a:endParaRPr>
          </a:p>
        </p:txBody>
      </p:sp>
      <p:sp>
        <p:nvSpPr>
          <p:cNvPr id="524" name="Google Shape;524;g270eb2b163f_1_43"/>
          <p:cNvSpPr txBox="1"/>
          <p:nvPr/>
        </p:nvSpPr>
        <p:spPr>
          <a:xfrm>
            <a:off x="0" y="269950"/>
            <a:ext cx="1426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rPr>
              <a:t>let pokemon = </a:t>
            </a:r>
            <a:endParaRPr b="1">
              <a:solidFill>
                <a:srgbClr val="FFFFFF"/>
              </a:solidFill>
            </a:endParaRPr>
          </a:p>
        </p:txBody>
      </p:sp>
      <p:sp>
        <p:nvSpPr>
          <p:cNvPr id="525" name="Google Shape;525;g270eb2b163f_1_43"/>
          <p:cNvSpPr txBox="1"/>
          <p:nvPr/>
        </p:nvSpPr>
        <p:spPr>
          <a:xfrm>
            <a:off x="127275" y="1257775"/>
            <a:ext cx="1033200" cy="6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B6F7A"/>
                </a:solidFill>
              </a:rPr>
              <a:t>Object</a:t>
            </a:r>
            <a:endParaRPr b="1">
              <a:solidFill>
                <a:srgbClr val="FB6F7A"/>
              </a:solidFill>
            </a:endParaRPr>
          </a:p>
        </p:txBody>
      </p:sp>
      <p:sp>
        <p:nvSpPr>
          <p:cNvPr id="526" name="Google Shape;526;g270eb2b163f_1_43"/>
          <p:cNvSpPr txBox="1"/>
          <p:nvPr/>
        </p:nvSpPr>
        <p:spPr>
          <a:xfrm>
            <a:off x="127275" y="3259450"/>
            <a:ext cx="1033200" cy="6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B6F7A"/>
                </a:solidFill>
              </a:rPr>
              <a:t>Object</a:t>
            </a:r>
            <a:endParaRPr b="1">
              <a:solidFill>
                <a:srgbClr val="FB6F7A"/>
              </a:solidFill>
            </a:endParaRPr>
          </a:p>
        </p:txBody>
      </p:sp>
      <p:cxnSp>
        <p:nvCxnSpPr>
          <p:cNvPr id="527" name="Google Shape;527;g270eb2b163f_1_43"/>
          <p:cNvCxnSpPr/>
          <p:nvPr/>
        </p:nvCxnSpPr>
        <p:spPr>
          <a:xfrm>
            <a:off x="1167950" y="823550"/>
            <a:ext cx="0" cy="1422600"/>
          </a:xfrm>
          <a:prstGeom prst="straightConnector1">
            <a:avLst/>
          </a:prstGeom>
          <a:noFill/>
          <a:ln cap="flat" cmpd="sng" w="9525">
            <a:solidFill>
              <a:srgbClr val="FB6F7A"/>
            </a:solidFill>
            <a:prstDash val="solid"/>
            <a:round/>
            <a:headEnd len="med" w="med" type="stealth"/>
            <a:tailEnd len="med" w="med" type="triangle"/>
          </a:ln>
        </p:spPr>
      </p:cxnSp>
      <p:cxnSp>
        <p:nvCxnSpPr>
          <p:cNvPr id="528" name="Google Shape;528;g270eb2b163f_1_43"/>
          <p:cNvCxnSpPr/>
          <p:nvPr/>
        </p:nvCxnSpPr>
        <p:spPr>
          <a:xfrm>
            <a:off x="1160475" y="2881300"/>
            <a:ext cx="0" cy="1422600"/>
          </a:xfrm>
          <a:prstGeom prst="straightConnector1">
            <a:avLst/>
          </a:prstGeom>
          <a:noFill/>
          <a:ln cap="flat" cmpd="sng" w="9525">
            <a:solidFill>
              <a:srgbClr val="FB6F7A"/>
            </a:solidFill>
            <a:prstDash val="solid"/>
            <a:round/>
            <a:headEnd len="med" w="med" type="stealth"/>
            <a:tailEnd len="med" w="med" type="stealth"/>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1069138" y="1746154"/>
            <a:ext cx="7258500" cy="1565100"/>
          </a:xfrm>
          <a:prstGeom prst="rect">
            <a:avLst/>
          </a:prstGeom>
          <a:noFill/>
          <a:ln>
            <a:noFill/>
          </a:ln>
        </p:spPr>
        <p:txBody>
          <a:bodyPr anchorCtr="0" anchor="t" bIns="34275" lIns="68575" spcFirstLastPara="1" rIns="68575" wrap="square" tIns="34275">
            <a:noAutofit/>
          </a:bodyPr>
          <a:lstStyle/>
          <a:p>
            <a:pPr indent="0" lvl="0" marL="0" marR="0" rtl="0" algn="ctr">
              <a:lnSpc>
                <a:spcPct val="80000"/>
              </a:lnSpc>
              <a:spcBef>
                <a:spcPts val="0"/>
              </a:spcBef>
              <a:spcAft>
                <a:spcPts val="0"/>
              </a:spcAft>
              <a:buClr>
                <a:srgbClr val="000000"/>
              </a:buClr>
              <a:buSzPts val="4100"/>
              <a:buFont typeface="Arial"/>
              <a:buNone/>
            </a:pPr>
            <a:r>
              <a:rPr b="0" i="0" lang="en-GB" sz="4100" u="none" cap="none" strike="noStrike">
                <a:solidFill>
                  <a:srgbClr val="FF6600"/>
                </a:solidFill>
                <a:latin typeface="Lato"/>
                <a:ea typeface="Lato"/>
                <a:cs typeface="Lato"/>
                <a:sym typeface="Lato"/>
              </a:rPr>
              <a:t>Objects</a:t>
            </a:r>
            <a:r>
              <a:rPr b="0" i="0" lang="en-GB" sz="4100" u="none" cap="none" strike="noStrike">
                <a:solidFill>
                  <a:srgbClr val="548135"/>
                </a:solidFill>
                <a:latin typeface="Lato"/>
                <a:ea typeface="Lato"/>
                <a:cs typeface="Lato"/>
                <a:sym typeface="Lato"/>
              </a:rPr>
              <a:t> </a:t>
            </a:r>
            <a:r>
              <a:rPr b="0" i="0" lang="en-GB" sz="4100" u="none" cap="none" strike="noStrike">
                <a:solidFill>
                  <a:schemeClr val="dk1"/>
                </a:solidFill>
                <a:latin typeface="Lato"/>
                <a:ea typeface="Lato"/>
                <a:cs typeface="Lato"/>
                <a:sym typeface="Lato"/>
              </a:rPr>
              <a:t>group together a set of variables and functions to create a model</a:t>
            </a:r>
            <a:endParaRPr b="1" i="1" sz="4100" u="none" cap="none" strike="noStrike">
              <a:solidFill>
                <a:schemeClr val="dk1"/>
              </a:solidFill>
              <a:latin typeface="Lato"/>
              <a:ea typeface="Lato"/>
              <a:cs typeface="Lato"/>
              <a:sym typeface="Lato"/>
            </a:endParaRPr>
          </a:p>
        </p:txBody>
      </p:sp>
      <p:sp>
        <p:nvSpPr>
          <p:cNvPr id="95" name="Google Shape;95;p2"/>
          <p:cNvSpPr/>
          <p:nvPr/>
        </p:nvSpPr>
        <p:spPr>
          <a:xfrm>
            <a:off x="1335785" y="374176"/>
            <a:ext cx="1315500" cy="363000"/>
          </a:xfrm>
          <a:prstGeom prst="rect">
            <a:avLst/>
          </a:prstGeom>
          <a:solidFill>
            <a:srgbClr val="0B1D3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6" name="Google Shape;96;p2"/>
          <p:cNvSpPr txBox="1"/>
          <p:nvPr/>
        </p:nvSpPr>
        <p:spPr>
          <a:xfrm>
            <a:off x="904856" y="425998"/>
            <a:ext cx="21546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Lato"/>
                <a:ea typeface="Lato"/>
                <a:cs typeface="Lato"/>
                <a:sym typeface="Lato"/>
              </a:rPr>
              <a:t>DEFINITION</a:t>
            </a:r>
            <a:endParaRPr b="0" i="0" sz="1100" u="none" cap="none" strike="noStrike">
              <a:solidFill>
                <a:srgbClr val="000000"/>
              </a:solidFill>
              <a:latin typeface="Arial"/>
              <a:ea typeface="Arial"/>
              <a:cs typeface="Arial"/>
              <a:sym typeface="Arial"/>
            </a:endParaRPr>
          </a:p>
        </p:txBody>
      </p:sp>
      <p:sp>
        <p:nvSpPr>
          <p:cNvPr id="97" name="Google Shape;97;p2"/>
          <p:cNvSpPr txBox="1"/>
          <p:nvPr/>
        </p:nvSpPr>
        <p:spPr>
          <a:xfrm>
            <a:off x="2130496" y="3311198"/>
            <a:ext cx="4967100" cy="261600"/>
          </a:xfrm>
          <a:prstGeom prst="rect">
            <a:avLst/>
          </a:prstGeom>
          <a:noFill/>
          <a:ln>
            <a:noFill/>
          </a:ln>
        </p:spPr>
        <p:txBody>
          <a:bodyPr anchorCtr="0" anchor="t" bIns="34275" lIns="68575" spcFirstLastPara="1" rIns="68575" wrap="square" tIns="34275">
            <a:noAutofit/>
          </a:bodyPr>
          <a:lstStyle/>
          <a:p>
            <a:pPr indent="0" lvl="0" marL="0" marR="0" rtl="0" algn="ctr">
              <a:lnSpc>
                <a:spcPct val="80000"/>
              </a:lnSpc>
              <a:spcBef>
                <a:spcPts val="0"/>
              </a:spcBef>
              <a:spcAft>
                <a:spcPts val="0"/>
              </a:spcAft>
              <a:buClr>
                <a:srgbClr val="000000"/>
              </a:buClr>
              <a:buSzPts val="1500"/>
              <a:buFont typeface="Arial"/>
              <a:buNone/>
            </a:pPr>
            <a:r>
              <a:rPr b="0" i="0" lang="en-GB" sz="1500" u="none" cap="none" strike="noStrike">
                <a:solidFill>
                  <a:schemeClr val="dk1"/>
                </a:solidFill>
                <a:latin typeface="Lato"/>
                <a:ea typeface="Lato"/>
                <a:cs typeface="Lato"/>
                <a:sym typeface="Lato"/>
              </a:rPr>
              <a:t>Used to model the real world.</a:t>
            </a:r>
            <a:endParaRPr b="1" i="1" sz="1500" u="none" cap="none" strike="noStrike">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4"/>
          <p:cNvSpPr/>
          <p:nvPr/>
        </p:nvSpPr>
        <p:spPr>
          <a:xfrm>
            <a:off x="4649" y="0"/>
            <a:ext cx="9139200" cy="1022100"/>
          </a:xfrm>
          <a:prstGeom prst="rect">
            <a:avLst/>
          </a:prstGeom>
          <a:solidFill>
            <a:srgbClr val="236FB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34" name="Google Shape;534;p24"/>
          <p:cNvSpPr txBox="1"/>
          <p:nvPr/>
        </p:nvSpPr>
        <p:spPr>
          <a:xfrm>
            <a:off x="359775" y="1158350"/>
            <a:ext cx="5480400" cy="2716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3060AB"/>
                </a:solidFill>
                <a:latin typeface="Calibri"/>
                <a:ea typeface="Calibri"/>
                <a:cs typeface="Calibri"/>
                <a:sym typeface="Calibri"/>
              </a:rPr>
              <a:t>What have we covered? </a:t>
            </a:r>
            <a:endParaRPr b="1" i="0" sz="1800" u="none" cap="none" strike="noStrike">
              <a:solidFill>
                <a:srgbClr val="3060A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060AB"/>
                </a:solidFill>
                <a:latin typeface="Calibri"/>
                <a:ea typeface="Calibri"/>
                <a:cs typeface="Calibri"/>
                <a:sym typeface="Calibri"/>
              </a:rPr>
              <a:t>Literal objects &amp; Function Based Objects</a:t>
            </a:r>
            <a:endParaRPr b="0" i="0" sz="1800" u="none" cap="none" strike="noStrike">
              <a:solidFill>
                <a:srgbClr val="3060A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060AB"/>
                </a:solidFill>
                <a:latin typeface="Calibri"/>
                <a:ea typeface="Calibri"/>
                <a:cs typeface="Calibri"/>
                <a:sym typeface="Calibri"/>
              </a:rPr>
              <a:t>For … of loop </a:t>
            </a:r>
            <a:endParaRPr b="0" i="0" sz="1800" u="none" cap="none" strike="noStrike">
              <a:solidFill>
                <a:srgbClr val="3060A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060AB"/>
              </a:solidFill>
              <a:latin typeface="Calibri"/>
              <a:ea typeface="Calibri"/>
              <a:cs typeface="Calibri"/>
              <a:sym typeface="Calibri"/>
            </a:endParaRPr>
          </a:p>
        </p:txBody>
      </p:sp>
      <p:sp>
        <p:nvSpPr>
          <p:cNvPr id="535" name="Google Shape;535;p24"/>
          <p:cNvSpPr txBox="1"/>
          <p:nvPr/>
        </p:nvSpPr>
        <p:spPr>
          <a:xfrm>
            <a:off x="278606" y="454762"/>
            <a:ext cx="24570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chemeClr val="lt1"/>
                </a:solidFill>
                <a:latin typeface="Lato"/>
                <a:ea typeface="Lato"/>
                <a:cs typeface="Lato"/>
                <a:sym typeface="Lato"/>
              </a:rPr>
              <a:t>Summary</a:t>
            </a:r>
            <a:endParaRPr b="0" i="0" sz="1100" u="none" cap="none" strike="noStrike">
              <a:solidFill>
                <a:srgbClr val="000000"/>
              </a:solidFill>
              <a:latin typeface="Arial"/>
              <a:ea typeface="Arial"/>
              <a:cs typeface="Arial"/>
              <a:sym typeface="Arial"/>
            </a:endParaRPr>
          </a:p>
        </p:txBody>
      </p:sp>
      <p:sp>
        <p:nvSpPr>
          <p:cNvPr id="536" name="Google Shape;536;p24"/>
          <p:cNvSpPr txBox="1"/>
          <p:nvPr/>
        </p:nvSpPr>
        <p:spPr>
          <a:xfrm>
            <a:off x="310759" y="260225"/>
            <a:ext cx="4065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9B8F8"/>
                </a:solidFill>
                <a:latin typeface="Lato"/>
                <a:ea typeface="Lato"/>
                <a:cs typeface="Lato"/>
                <a:sym typeface="Lato"/>
              </a:rPr>
              <a:t>JS Basics</a:t>
            </a:r>
            <a:endParaRPr b="0" i="0" sz="1100" u="none" cap="none" strike="noStrike">
              <a:solidFill>
                <a:srgbClr val="000000"/>
              </a:solidFill>
              <a:latin typeface="Arial"/>
              <a:ea typeface="Arial"/>
              <a:cs typeface="Arial"/>
              <a:sym typeface="Arial"/>
            </a:endParaRPr>
          </a:p>
        </p:txBody>
      </p:sp>
      <p:pic>
        <p:nvPicPr>
          <p:cNvPr id="537" name="Google Shape;537;p24"/>
          <p:cNvPicPr preferRelativeResize="0"/>
          <p:nvPr/>
        </p:nvPicPr>
        <p:blipFill rotWithShape="1">
          <a:blip r:embed="rId3">
            <a:alphaModFix/>
          </a:blip>
          <a:srcRect b="0" l="0" r="0" t="0"/>
          <a:stretch/>
        </p:blipFill>
        <p:spPr>
          <a:xfrm>
            <a:off x="8437943" y="4949162"/>
            <a:ext cx="522377" cy="160222"/>
          </a:xfrm>
          <a:prstGeom prst="rect">
            <a:avLst/>
          </a:prstGeom>
          <a:noFill/>
          <a:ln>
            <a:noFill/>
          </a:ln>
        </p:spPr>
      </p:pic>
      <p:sp>
        <p:nvSpPr>
          <p:cNvPr id="538" name="Google Shape;538;p24"/>
          <p:cNvSpPr txBox="1"/>
          <p:nvPr/>
        </p:nvSpPr>
        <p:spPr>
          <a:xfrm>
            <a:off x="363678" y="4826330"/>
            <a:ext cx="2598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D8D8D8"/>
                </a:solidFill>
                <a:latin typeface="Lato"/>
                <a:ea typeface="Lato"/>
                <a:cs typeface="Lato"/>
                <a:sym typeface="Lato"/>
              </a:rPr>
              <a:t>ID</a:t>
            </a:r>
            <a:endParaRPr b="0" i="0" sz="1100" u="none" cap="none" strike="noStrike">
              <a:solidFill>
                <a:srgbClr val="000000"/>
              </a:solidFill>
              <a:latin typeface="Arial"/>
              <a:ea typeface="Arial"/>
              <a:cs typeface="Arial"/>
              <a:sym typeface="Arial"/>
            </a:endParaRPr>
          </a:p>
        </p:txBody>
      </p:sp>
      <p:pic>
        <p:nvPicPr>
          <p:cNvPr id="539" name="Google Shape;539;p24"/>
          <p:cNvPicPr preferRelativeResize="0"/>
          <p:nvPr/>
        </p:nvPicPr>
        <p:blipFill rotWithShape="1">
          <a:blip r:embed="rId4">
            <a:alphaModFix/>
          </a:blip>
          <a:srcRect b="0" l="0" r="0" t="0"/>
          <a:stretch/>
        </p:blipFill>
        <p:spPr>
          <a:xfrm>
            <a:off x="148165" y="4828526"/>
            <a:ext cx="242882" cy="2173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5"/>
          <p:cNvSpPr/>
          <p:nvPr/>
        </p:nvSpPr>
        <p:spPr>
          <a:xfrm>
            <a:off x="4649" y="0"/>
            <a:ext cx="9139200" cy="1022100"/>
          </a:xfrm>
          <a:prstGeom prst="rect">
            <a:avLst/>
          </a:prstGeom>
          <a:solidFill>
            <a:srgbClr val="236FB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5" name="Google Shape;545;p25"/>
          <p:cNvSpPr txBox="1"/>
          <p:nvPr/>
        </p:nvSpPr>
        <p:spPr>
          <a:xfrm>
            <a:off x="2442575" y="1620550"/>
            <a:ext cx="4493700" cy="2659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300"/>
              <a:buFont typeface="Arial"/>
              <a:buNone/>
            </a:pPr>
            <a:r>
              <a:rPr b="0" i="0" lang="en-GB" sz="2300" u="none" cap="none" strike="noStrike">
                <a:solidFill>
                  <a:srgbClr val="3060AB"/>
                </a:solidFill>
                <a:latin typeface="Calibri"/>
                <a:ea typeface="Calibri"/>
                <a:cs typeface="Calibri"/>
                <a:sym typeface="Calibri"/>
              </a:rPr>
              <a:t>Practise &amp; Practise</a:t>
            </a:r>
            <a:endParaRPr b="0" i="0" sz="2300" u="none" cap="none" strike="noStrike">
              <a:solidFill>
                <a:srgbClr val="3060AB"/>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rgbClr val="3060AB"/>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Arial"/>
              <a:buNone/>
            </a:pPr>
            <a:r>
              <a:rPr b="0" i="0" lang="en-GB" sz="2300" u="none" cap="none" strike="noStrike">
                <a:solidFill>
                  <a:srgbClr val="3060AB"/>
                </a:solidFill>
                <a:latin typeface="Calibri"/>
                <a:ea typeface="Calibri"/>
                <a:cs typeface="Calibri"/>
                <a:sym typeface="Calibri"/>
              </a:rPr>
              <a:t>Use the Dev Tools/Debugger provided by the browser</a:t>
            </a:r>
            <a:endParaRPr b="0" i="0" sz="2300" u="none" cap="none" strike="noStrike">
              <a:solidFill>
                <a:srgbClr val="3060AB"/>
              </a:solidFill>
              <a:latin typeface="Calibri"/>
              <a:ea typeface="Calibri"/>
              <a:cs typeface="Calibri"/>
              <a:sym typeface="Calibri"/>
            </a:endParaRPr>
          </a:p>
        </p:txBody>
      </p:sp>
      <p:sp>
        <p:nvSpPr>
          <p:cNvPr id="546" name="Google Shape;546;p25"/>
          <p:cNvSpPr txBox="1"/>
          <p:nvPr/>
        </p:nvSpPr>
        <p:spPr>
          <a:xfrm>
            <a:off x="278606" y="454762"/>
            <a:ext cx="24570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chemeClr val="lt1"/>
                </a:solidFill>
                <a:latin typeface="Lato"/>
                <a:ea typeface="Lato"/>
                <a:cs typeface="Lato"/>
                <a:sym typeface="Lato"/>
              </a:rPr>
              <a:t>Key Takeaway?</a:t>
            </a:r>
            <a:endParaRPr b="0" i="0" sz="1100" u="none" cap="none" strike="noStrike">
              <a:solidFill>
                <a:srgbClr val="000000"/>
              </a:solidFill>
              <a:latin typeface="Arial"/>
              <a:ea typeface="Arial"/>
              <a:cs typeface="Arial"/>
              <a:sym typeface="Arial"/>
            </a:endParaRPr>
          </a:p>
        </p:txBody>
      </p:sp>
      <p:sp>
        <p:nvSpPr>
          <p:cNvPr id="547" name="Google Shape;547;p25"/>
          <p:cNvSpPr txBox="1"/>
          <p:nvPr/>
        </p:nvSpPr>
        <p:spPr>
          <a:xfrm>
            <a:off x="310759" y="260225"/>
            <a:ext cx="4065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9B8F8"/>
                </a:solidFill>
                <a:latin typeface="Lato"/>
                <a:ea typeface="Lato"/>
                <a:cs typeface="Lato"/>
                <a:sym typeface="Lato"/>
              </a:rPr>
              <a:t>JS Basics</a:t>
            </a:r>
            <a:endParaRPr b="0" i="0" sz="1100" u="none" cap="none" strike="noStrike">
              <a:solidFill>
                <a:srgbClr val="000000"/>
              </a:solidFill>
              <a:latin typeface="Arial"/>
              <a:ea typeface="Arial"/>
              <a:cs typeface="Arial"/>
              <a:sym typeface="Arial"/>
            </a:endParaRPr>
          </a:p>
        </p:txBody>
      </p:sp>
      <p:pic>
        <p:nvPicPr>
          <p:cNvPr id="548" name="Google Shape;548;p25"/>
          <p:cNvPicPr preferRelativeResize="0"/>
          <p:nvPr/>
        </p:nvPicPr>
        <p:blipFill rotWithShape="1">
          <a:blip r:embed="rId3">
            <a:alphaModFix/>
          </a:blip>
          <a:srcRect b="0" l="0" r="0" t="0"/>
          <a:stretch/>
        </p:blipFill>
        <p:spPr>
          <a:xfrm>
            <a:off x="8437943" y="4949162"/>
            <a:ext cx="522377" cy="160222"/>
          </a:xfrm>
          <a:prstGeom prst="rect">
            <a:avLst/>
          </a:prstGeom>
          <a:noFill/>
          <a:ln>
            <a:noFill/>
          </a:ln>
        </p:spPr>
      </p:pic>
      <p:sp>
        <p:nvSpPr>
          <p:cNvPr id="549" name="Google Shape;549;p25"/>
          <p:cNvSpPr txBox="1"/>
          <p:nvPr/>
        </p:nvSpPr>
        <p:spPr>
          <a:xfrm>
            <a:off x="363678" y="4826330"/>
            <a:ext cx="2598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D8D8D8"/>
                </a:solidFill>
                <a:latin typeface="Lato"/>
                <a:ea typeface="Lato"/>
                <a:cs typeface="Lato"/>
                <a:sym typeface="Lato"/>
              </a:rPr>
              <a:t>ID</a:t>
            </a:r>
            <a:endParaRPr b="0" i="0" sz="1100" u="none" cap="none" strike="noStrike">
              <a:solidFill>
                <a:srgbClr val="000000"/>
              </a:solidFill>
              <a:latin typeface="Arial"/>
              <a:ea typeface="Arial"/>
              <a:cs typeface="Arial"/>
              <a:sym typeface="Arial"/>
            </a:endParaRPr>
          </a:p>
        </p:txBody>
      </p:sp>
      <p:pic>
        <p:nvPicPr>
          <p:cNvPr id="550" name="Google Shape;550;p25"/>
          <p:cNvPicPr preferRelativeResize="0"/>
          <p:nvPr/>
        </p:nvPicPr>
        <p:blipFill rotWithShape="1">
          <a:blip r:embed="rId4">
            <a:alphaModFix/>
          </a:blip>
          <a:srcRect b="0" l="0" r="0" t="0"/>
          <a:stretch/>
        </p:blipFill>
        <p:spPr>
          <a:xfrm>
            <a:off x="148165" y="4828526"/>
            <a:ext cx="242882" cy="217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0"/>
            <a:ext cx="9144000" cy="51435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3"/>
          <p:cNvPicPr preferRelativeResize="0"/>
          <p:nvPr/>
        </p:nvPicPr>
        <p:blipFill rotWithShape="1">
          <a:blip r:embed="rId3">
            <a:alphaModFix/>
          </a:blip>
          <a:srcRect b="0" l="0" r="0" t="15732"/>
          <a:stretch/>
        </p:blipFill>
        <p:spPr>
          <a:xfrm>
            <a:off x="15" y="8"/>
            <a:ext cx="9143985" cy="5143494"/>
          </a:xfrm>
          <a:prstGeom prst="rect">
            <a:avLst/>
          </a:prstGeom>
          <a:noFill/>
          <a:ln>
            <a:noFill/>
          </a:ln>
        </p:spPr>
      </p:pic>
      <p:sp>
        <p:nvSpPr>
          <p:cNvPr id="104" name="Google Shape;104;p3"/>
          <p:cNvSpPr txBox="1"/>
          <p:nvPr/>
        </p:nvSpPr>
        <p:spPr>
          <a:xfrm>
            <a:off x="7070259" y="4866501"/>
            <a:ext cx="20739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Image source: booking.com</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09" name="Shape 109"/>
        <p:cNvGrpSpPr/>
        <p:nvPr/>
      </p:nvGrpSpPr>
      <p:grpSpPr>
        <a:xfrm>
          <a:off x="0" y="0"/>
          <a:ext cx="0" cy="0"/>
          <a:chOff x="0" y="0"/>
          <a:chExt cx="0" cy="0"/>
        </a:xfrm>
      </p:grpSpPr>
      <p:sp>
        <p:nvSpPr>
          <p:cNvPr id="110" name="Google Shape;110;p4"/>
          <p:cNvSpPr txBox="1"/>
          <p:nvPr/>
        </p:nvSpPr>
        <p:spPr>
          <a:xfrm>
            <a:off x="1295133" y="659805"/>
            <a:ext cx="5905800" cy="4270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Consolas"/>
                <a:ea typeface="Consolas"/>
                <a:cs typeface="Consolas"/>
                <a:sym typeface="Consolas"/>
              </a:rPr>
              <a:t>let </a:t>
            </a:r>
            <a:r>
              <a:rPr b="0" i="0" lang="en-GB" sz="2100" u="none" cap="none" strike="noStrike">
                <a:solidFill>
                  <a:srgbClr val="FCCC02"/>
                </a:solidFill>
                <a:latin typeface="Consolas"/>
                <a:ea typeface="Consolas"/>
                <a:cs typeface="Consolas"/>
                <a:sym typeface="Consolas"/>
              </a:rPr>
              <a:t>hotel</a:t>
            </a:r>
            <a:r>
              <a:rPr b="0" i="0" lang="en-GB" sz="2100" u="none" cap="none" strike="noStrike">
                <a:solidFill>
                  <a:schemeClr val="lt1"/>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Consolas"/>
                <a:ea typeface="Consolas"/>
                <a:cs typeface="Consolas"/>
                <a:sym typeface="Consolas"/>
              </a:rPr>
              <a:t>  </a:t>
            </a:r>
            <a:r>
              <a:rPr b="0" i="0" lang="en-GB" sz="2100" u="none" cap="none" strike="noStrike">
                <a:solidFill>
                  <a:srgbClr val="FB6F7A"/>
                </a:solidFill>
                <a:latin typeface="Consolas"/>
                <a:ea typeface="Consolas"/>
                <a:cs typeface="Consolas"/>
                <a:sym typeface="Consolas"/>
              </a:rPr>
              <a:t>name</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B6F7A"/>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'Raffles Hotel'</a:t>
            </a: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FB6F7A"/>
                </a:solidFill>
                <a:latin typeface="Consolas"/>
                <a:ea typeface="Consolas"/>
                <a:cs typeface="Consolas"/>
                <a:sym typeface="Consolas"/>
              </a:rPr>
              <a:t>  rooms</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B6F7A"/>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100</a:t>
            </a: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FB6F7A"/>
                </a:solidFill>
                <a:latin typeface="Consolas"/>
                <a:ea typeface="Consolas"/>
                <a:cs typeface="Consolas"/>
                <a:sym typeface="Consolas"/>
              </a:rPr>
              <a:t>  booked</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B6F7A"/>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24</a:t>
            </a: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FB6F7A"/>
                </a:solidFill>
                <a:latin typeface="Consolas"/>
                <a:ea typeface="Consolas"/>
                <a:cs typeface="Consolas"/>
                <a:sym typeface="Consolas"/>
              </a:rPr>
              <a:t>  gym</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B6F7A"/>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true</a:t>
            </a: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FB6F7A"/>
                </a:solidFill>
                <a:latin typeface="Consolas"/>
                <a:ea typeface="Consolas"/>
                <a:cs typeface="Consolas"/>
                <a:sym typeface="Consolas"/>
              </a:rPr>
              <a:t>  roomTypes</a:t>
            </a:r>
            <a:r>
              <a:rPr b="0" i="0" lang="en-GB" sz="2100" u="none" cap="none" strike="noStrike">
                <a:solidFill>
                  <a:schemeClr val="lt1"/>
                </a:solidFill>
                <a:latin typeface="Consolas"/>
                <a:ea typeface="Consolas"/>
                <a:cs typeface="Consolas"/>
                <a:sym typeface="Consolas"/>
              </a:rPr>
              <a:t>:</a:t>
            </a:r>
            <a:r>
              <a:rPr b="0" i="0" lang="en-GB" sz="2100" u="none" cap="none" strike="noStrike">
                <a:solidFill>
                  <a:srgbClr val="FB6F7A"/>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['twin','suite','delux']</a:t>
            </a: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Consolas"/>
                <a:ea typeface="Consolas"/>
                <a:cs typeface="Consolas"/>
                <a:sym typeface="Consolas"/>
              </a:rPr>
              <a:t>  checkAvailability: </a:t>
            </a:r>
            <a:r>
              <a:rPr b="0" i="0" lang="en-GB" sz="2100" u="none" cap="none" strike="noStrike">
                <a:solidFill>
                  <a:srgbClr val="00B498"/>
                </a:solidFill>
                <a:latin typeface="Consolas"/>
                <a:ea typeface="Consolas"/>
                <a:cs typeface="Consolas"/>
                <a:sym typeface="Consolas"/>
              </a:rPr>
              <a:t>function()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rgbClr val="00B498"/>
                </a:solidFill>
                <a:latin typeface="Consolas"/>
                <a:ea typeface="Consolas"/>
                <a:cs typeface="Consolas"/>
                <a:sym typeface="Consolas"/>
              </a:rPr>
              <a:t>    return this.rooms – this.booked;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Consolas"/>
                <a:ea typeface="Consolas"/>
                <a:cs typeface="Consolas"/>
                <a:sym typeface="Consolas"/>
              </a:rPr>
              <a:t>  </a:t>
            </a:r>
            <a:r>
              <a:rPr b="0" i="0" lang="en-GB" sz="2100" u="none" cap="none" strike="noStrike">
                <a:solidFill>
                  <a:srgbClr val="00B498"/>
                </a:solidFill>
                <a:latin typeface="Consolas"/>
                <a:ea typeface="Consolas"/>
                <a:cs typeface="Consolas"/>
                <a:sym typeface="Consolas"/>
              </a:rPr>
              <a:t>}</a:t>
            </a:r>
            <a:r>
              <a:rPr b="0" i="0" lang="en-GB" sz="2100" u="none" cap="none" strike="noStrike">
                <a:solidFill>
                  <a:schemeClr val="lt1"/>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sp>
        <p:nvSpPr>
          <p:cNvPr id="111" name="Google Shape;111;p4"/>
          <p:cNvSpPr txBox="1"/>
          <p:nvPr/>
        </p:nvSpPr>
        <p:spPr>
          <a:xfrm>
            <a:off x="8001000" y="680950"/>
            <a:ext cx="10077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D8D8D8"/>
                </a:solidFill>
                <a:latin typeface="Calibri"/>
                <a:ea typeface="Calibri"/>
                <a:cs typeface="Calibri"/>
                <a:sym typeface="Calibri"/>
              </a:rPr>
              <a:t>KEY / NAME</a:t>
            </a:r>
            <a:endParaRPr b="0" i="0" sz="1100" u="none" cap="none" strike="noStrike">
              <a:solidFill>
                <a:srgbClr val="000000"/>
              </a:solidFill>
              <a:latin typeface="Arial"/>
              <a:ea typeface="Arial"/>
              <a:cs typeface="Arial"/>
              <a:sym typeface="Arial"/>
            </a:endParaRPr>
          </a:p>
        </p:txBody>
      </p:sp>
      <p:sp>
        <p:nvSpPr>
          <p:cNvPr id="112" name="Google Shape;112;p4"/>
          <p:cNvSpPr/>
          <p:nvPr/>
        </p:nvSpPr>
        <p:spPr>
          <a:xfrm>
            <a:off x="7871086" y="716116"/>
            <a:ext cx="147000" cy="147000"/>
          </a:xfrm>
          <a:prstGeom prst="ellipse">
            <a:avLst/>
          </a:prstGeom>
          <a:solidFill>
            <a:srgbClr val="FB6F7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p4"/>
          <p:cNvSpPr txBox="1"/>
          <p:nvPr/>
        </p:nvSpPr>
        <p:spPr>
          <a:xfrm>
            <a:off x="8001000" y="899400"/>
            <a:ext cx="8922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D8D8D8"/>
                </a:solidFill>
                <a:latin typeface="Calibri"/>
                <a:ea typeface="Calibri"/>
                <a:cs typeface="Calibri"/>
                <a:sym typeface="Calibri"/>
              </a:rPr>
              <a:t>VALUE</a:t>
            </a:r>
            <a:endParaRPr b="0" i="0" sz="1100" u="none" cap="none" strike="noStrike">
              <a:solidFill>
                <a:srgbClr val="000000"/>
              </a:solidFill>
              <a:latin typeface="Arial"/>
              <a:ea typeface="Arial"/>
              <a:cs typeface="Arial"/>
              <a:sym typeface="Arial"/>
            </a:endParaRPr>
          </a:p>
        </p:txBody>
      </p:sp>
      <p:sp>
        <p:nvSpPr>
          <p:cNvPr id="114" name="Google Shape;114;p4"/>
          <p:cNvSpPr/>
          <p:nvPr/>
        </p:nvSpPr>
        <p:spPr>
          <a:xfrm>
            <a:off x="7871086" y="934579"/>
            <a:ext cx="147000" cy="147000"/>
          </a:xfrm>
          <a:prstGeom prst="ellipse">
            <a:avLst/>
          </a:prstGeom>
          <a:solidFill>
            <a:srgbClr val="00B49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B498"/>
              </a:solidFill>
              <a:latin typeface="Calibri"/>
              <a:ea typeface="Calibri"/>
              <a:cs typeface="Calibri"/>
              <a:sym typeface="Calibri"/>
            </a:endParaRPr>
          </a:p>
        </p:txBody>
      </p:sp>
      <p:grpSp>
        <p:nvGrpSpPr>
          <p:cNvPr id="115" name="Google Shape;115;p4"/>
          <p:cNvGrpSpPr/>
          <p:nvPr/>
        </p:nvGrpSpPr>
        <p:grpSpPr>
          <a:xfrm flipH="1" rot="5400000">
            <a:off x="6483796" y="1985975"/>
            <a:ext cx="1650157" cy="197579"/>
            <a:chOff x="0" y="0"/>
            <a:chExt cx="1663800" cy="374700"/>
          </a:xfrm>
        </p:grpSpPr>
        <p:cxnSp>
          <p:nvCxnSpPr>
            <p:cNvPr id="116" name="Google Shape;116;p4"/>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117" name="Google Shape;117;p4"/>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118" name="Google Shape;118;p4"/>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119" name="Google Shape;119;p4"/>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grpSp>
        <p:nvGrpSpPr>
          <p:cNvPr id="120" name="Google Shape;120;p4"/>
          <p:cNvGrpSpPr/>
          <p:nvPr/>
        </p:nvGrpSpPr>
        <p:grpSpPr>
          <a:xfrm flipH="1" rot="5400000">
            <a:off x="6929356" y="3455194"/>
            <a:ext cx="724252" cy="197579"/>
            <a:chOff x="0" y="0"/>
            <a:chExt cx="1663800" cy="374700"/>
          </a:xfrm>
        </p:grpSpPr>
        <p:cxnSp>
          <p:nvCxnSpPr>
            <p:cNvPr id="121" name="Google Shape;121;p4"/>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122" name="Google Shape;122;p4"/>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123" name="Google Shape;123;p4"/>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124" name="Google Shape;124;p4"/>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sp>
        <p:nvSpPr>
          <p:cNvPr id="125" name="Google Shape;125;p4"/>
          <p:cNvSpPr txBox="1"/>
          <p:nvPr/>
        </p:nvSpPr>
        <p:spPr>
          <a:xfrm>
            <a:off x="7408775" y="1998029"/>
            <a:ext cx="763500" cy="19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a:ea typeface="Lato"/>
                <a:cs typeface="Lato"/>
                <a:sym typeface="Lato"/>
              </a:rPr>
              <a:t>PROPERTIES</a:t>
            </a:r>
            <a:endParaRPr b="0" i="0" sz="1100" u="none" cap="none" strike="noStrike">
              <a:solidFill>
                <a:srgbClr val="000000"/>
              </a:solidFill>
              <a:latin typeface="Arial"/>
              <a:ea typeface="Arial"/>
              <a:cs typeface="Arial"/>
              <a:sym typeface="Arial"/>
            </a:endParaRPr>
          </a:p>
        </p:txBody>
      </p:sp>
      <p:sp>
        <p:nvSpPr>
          <p:cNvPr id="126" name="Google Shape;126;p4"/>
          <p:cNvSpPr txBox="1"/>
          <p:nvPr/>
        </p:nvSpPr>
        <p:spPr>
          <a:xfrm>
            <a:off x="7407687" y="3473500"/>
            <a:ext cx="11907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a:ea typeface="Lato"/>
                <a:cs typeface="Lato"/>
                <a:sym typeface="Lato"/>
              </a:rPr>
              <a:t>METHOD</a:t>
            </a:r>
            <a:endParaRPr b="0" i="0" sz="1100" u="none" cap="none" strike="noStrike">
              <a:solidFill>
                <a:srgbClr val="000000"/>
              </a:solidFill>
              <a:latin typeface="Arial"/>
              <a:ea typeface="Arial"/>
              <a:cs typeface="Arial"/>
              <a:sym typeface="Arial"/>
            </a:endParaRPr>
          </a:p>
        </p:txBody>
      </p:sp>
      <p:sp>
        <p:nvSpPr>
          <p:cNvPr id="127" name="Google Shape;127;p4"/>
          <p:cNvSpPr txBox="1"/>
          <p:nvPr/>
        </p:nvSpPr>
        <p:spPr>
          <a:xfrm>
            <a:off x="7409559" y="2143135"/>
            <a:ext cx="10077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a:ea typeface="Lato"/>
                <a:cs typeface="Lato"/>
                <a:sym typeface="Lato"/>
              </a:rPr>
              <a:t>These are variables</a:t>
            </a:r>
            <a:endParaRPr b="0" i="0" sz="1100" u="none" cap="none" strike="noStrike">
              <a:solidFill>
                <a:srgbClr val="000000"/>
              </a:solidFill>
              <a:latin typeface="Arial"/>
              <a:ea typeface="Arial"/>
              <a:cs typeface="Arial"/>
              <a:sym typeface="Arial"/>
            </a:endParaRPr>
          </a:p>
        </p:txBody>
      </p:sp>
      <p:sp>
        <p:nvSpPr>
          <p:cNvPr id="128" name="Google Shape;128;p4"/>
          <p:cNvSpPr txBox="1"/>
          <p:nvPr/>
        </p:nvSpPr>
        <p:spPr>
          <a:xfrm>
            <a:off x="7414834" y="3612833"/>
            <a:ext cx="8922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8D8D8"/>
                </a:solidFill>
                <a:latin typeface="Lato"/>
                <a:ea typeface="Lato"/>
                <a:cs typeface="Lato"/>
                <a:sym typeface="Lato"/>
              </a:rPr>
              <a:t>This is a function</a:t>
            </a:r>
            <a:endParaRPr b="0" i="0" sz="1100" u="none" cap="none" strike="noStrike">
              <a:solidFill>
                <a:srgbClr val="000000"/>
              </a:solidFill>
              <a:latin typeface="Arial"/>
              <a:ea typeface="Arial"/>
              <a:cs typeface="Arial"/>
              <a:sym typeface="Arial"/>
            </a:endParaRPr>
          </a:p>
        </p:txBody>
      </p:sp>
      <p:sp>
        <p:nvSpPr>
          <p:cNvPr id="129" name="Google Shape;129;p4"/>
          <p:cNvSpPr txBox="1"/>
          <p:nvPr/>
        </p:nvSpPr>
        <p:spPr>
          <a:xfrm>
            <a:off x="1297638" y="231368"/>
            <a:ext cx="25719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1B2D4"/>
                </a:solidFill>
                <a:latin typeface="Calibri"/>
                <a:ea typeface="Calibri"/>
                <a:cs typeface="Calibri"/>
                <a:sym typeface="Calibri"/>
              </a:rPr>
              <a:t>LITERAL OBJECTS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34" name="Shape 134"/>
        <p:cNvGrpSpPr/>
        <p:nvPr/>
      </p:nvGrpSpPr>
      <p:grpSpPr>
        <a:xfrm>
          <a:off x="0" y="0"/>
          <a:ext cx="0" cy="0"/>
          <a:chOff x="0" y="0"/>
          <a:chExt cx="0" cy="0"/>
        </a:xfrm>
      </p:grpSpPr>
      <p:sp>
        <p:nvSpPr>
          <p:cNvPr id="135" name="Google Shape;135;p5"/>
          <p:cNvSpPr txBox="1"/>
          <p:nvPr/>
        </p:nvSpPr>
        <p:spPr>
          <a:xfrm>
            <a:off x="253188" y="1259727"/>
            <a:ext cx="3747600" cy="2562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let </a:t>
            </a: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chemeClr val="lt1"/>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  </a:t>
            </a:r>
            <a:r>
              <a:rPr b="0" i="0" lang="en-GB" sz="1400" u="none" cap="none" strike="noStrike">
                <a:solidFill>
                  <a:srgbClr val="FB6F7A"/>
                </a:solidFill>
                <a:latin typeface="Consolas"/>
                <a:ea typeface="Consolas"/>
                <a:cs typeface="Consolas"/>
                <a:sym typeface="Consolas"/>
              </a:rPr>
              <a:t>name</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'Raffles Hotel'</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B6F7A"/>
                </a:solidFill>
                <a:latin typeface="Consolas"/>
                <a:ea typeface="Consolas"/>
                <a:cs typeface="Consolas"/>
                <a:sym typeface="Consolas"/>
              </a:rPr>
              <a:t>  rooms</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100</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B6F7A"/>
                </a:solidFill>
                <a:latin typeface="Consolas"/>
                <a:ea typeface="Consolas"/>
                <a:cs typeface="Consolas"/>
                <a:sym typeface="Consolas"/>
              </a:rPr>
              <a:t>  booked</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24</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B6F7A"/>
                </a:solidFill>
                <a:latin typeface="Consolas"/>
                <a:ea typeface="Consolas"/>
                <a:cs typeface="Consolas"/>
                <a:sym typeface="Consolas"/>
              </a:rPr>
              <a:t>  gym</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true</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B6F7A"/>
                </a:solidFill>
                <a:latin typeface="Consolas"/>
                <a:ea typeface="Consolas"/>
                <a:cs typeface="Consolas"/>
                <a:sym typeface="Consolas"/>
              </a:rPr>
              <a:t>  roomTypes</a:t>
            </a:r>
            <a:r>
              <a:rPr b="0" i="0" lang="en-GB" sz="1400" u="none" cap="none" strike="noStrike">
                <a:solidFill>
                  <a:schemeClr val="lt1"/>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['twin','suite','delux']</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B6F7A"/>
                </a:solidFill>
                <a:latin typeface="Consolas"/>
                <a:ea typeface="Consolas"/>
                <a:cs typeface="Consolas"/>
                <a:sym typeface="Consolas"/>
              </a:rPr>
              <a:t>  checkAvailability</a:t>
            </a:r>
            <a:r>
              <a:rPr b="0" i="0" lang="en-GB" sz="1400" u="none" cap="none" strike="noStrike">
                <a:solidFill>
                  <a:schemeClr val="lt1"/>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function()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B498"/>
                </a:solidFill>
                <a:latin typeface="Consolas"/>
                <a:ea typeface="Consolas"/>
                <a:cs typeface="Consolas"/>
                <a:sym typeface="Consolas"/>
              </a:rPr>
              <a:t>    return this.rooms – this.booked;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 </a:t>
            </a:r>
            <a:endParaRPr b="0" i="0" sz="1100" u="none" cap="none" strike="noStrike">
              <a:solidFill>
                <a:srgbClr val="00B49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sp>
        <p:nvSpPr>
          <p:cNvPr id="136" name="Google Shape;136;p5"/>
          <p:cNvSpPr txBox="1"/>
          <p:nvPr/>
        </p:nvSpPr>
        <p:spPr>
          <a:xfrm>
            <a:off x="8001000" y="680950"/>
            <a:ext cx="10077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KEY / NAME</a:t>
            </a:r>
            <a:endParaRPr b="0" i="0" sz="1100" u="none" cap="none" strike="noStrike">
              <a:solidFill>
                <a:srgbClr val="000000"/>
              </a:solidFill>
              <a:latin typeface="Arial"/>
              <a:ea typeface="Arial"/>
              <a:cs typeface="Arial"/>
              <a:sym typeface="Arial"/>
            </a:endParaRPr>
          </a:p>
        </p:txBody>
      </p:sp>
      <p:sp>
        <p:nvSpPr>
          <p:cNvPr id="137" name="Google Shape;137;p5"/>
          <p:cNvSpPr/>
          <p:nvPr/>
        </p:nvSpPr>
        <p:spPr>
          <a:xfrm>
            <a:off x="7871086" y="716116"/>
            <a:ext cx="147000" cy="147000"/>
          </a:xfrm>
          <a:prstGeom prst="ellipse">
            <a:avLst/>
          </a:prstGeom>
          <a:solidFill>
            <a:srgbClr val="FB6F7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138" name="Google Shape;138;p5"/>
          <p:cNvSpPr txBox="1"/>
          <p:nvPr/>
        </p:nvSpPr>
        <p:spPr>
          <a:xfrm>
            <a:off x="8001000" y="899400"/>
            <a:ext cx="8922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D8D8D8"/>
                </a:solidFill>
                <a:latin typeface="Calibri"/>
                <a:ea typeface="Calibri"/>
                <a:cs typeface="Calibri"/>
                <a:sym typeface="Calibri"/>
              </a:rPr>
              <a:t>VALUE</a:t>
            </a:r>
            <a:endParaRPr b="0" i="0" sz="1100" u="none" cap="none" strike="noStrike">
              <a:solidFill>
                <a:srgbClr val="000000"/>
              </a:solidFill>
              <a:latin typeface="Arial"/>
              <a:ea typeface="Arial"/>
              <a:cs typeface="Arial"/>
              <a:sym typeface="Arial"/>
            </a:endParaRPr>
          </a:p>
        </p:txBody>
      </p:sp>
      <p:sp>
        <p:nvSpPr>
          <p:cNvPr id="139" name="Google Shape;139;p5"/>
          <p:cNvSpPr/>
          <p:nvPr/>
        </p:nvSpPr>
        <p:spPr>
          <a:xfrm>
            <a:off x="7871086" y="934579"/>
            <a:ext cx="147000" cy="147000"/>
          </a:xfrm>
          <a:prstGeom prst="ellipse">
            <a:avLst/>
          </a:prstGeom>
          <a:solidFill>
            <a:srgbClr val="00B49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B498"/>
              </a:solidFill>
              <a:latin typeface="Calibri"/>
              <a:ea typeface="Calibri"/>
              <a:cs typeface="Calibri"/>
              <a:sym typeface="Calibri"/>
            </a:endParaRPr>
          </a:p>
        </p:txBody>
      </p:sp>
      <p:grpSp>
        <p:nvGrpSpPr>
          <p:cNvPr id="140" name="Google Shape;140;p5"/>
          <p:cNvGrpSpPr/>
          <p:nvPr/>
        </p:nvGrpSpPr>
        <p:grpSpPr>
          <a:xfrm flipH="1" rot="5400000">
            <a:off x="3586272" y="2076740"/>
            <a:ext cx="1073983" cy="214965"/>
            <a:chOff x="0" y="0"/>
            <a:chExt cx="1663800" cy="374700"/>
          </a:xfrm>
        </p:grpSpPr>
        <p:cxnSp>
          <p:nvCxnSpPr>
            <p:cNvPr id="141" name="Google Shape;141;p5"/>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142" name="Google Shape;142;p5"/>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143" name="Google Shape;143;p5"/>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144" name="Google Shape;144;p5"/>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grpSp>
        <p:nvGrpSpPr>
          <p:cNvPr id="145" name="Google Shape;145;p5"/>
          <p:cNvGrpSpPr/>
          <p:nvPr/>
        </p:nvGrpSpPr>
        <p:grpSpPr>
          <a:xfrm flipH="1" rot="5400000">
            <a:off x="3856154" y="3144914"/>
            <a:ext cx="554378" cy="194807"/>
            <a:chOff x="0" y="0"/>
            <a:chExt cx="1663800" cy="374700"/>
          </a:xfrm>
        </p:grpSpPr>
        <p:cxnSp>
          <p:nvCxnSpPr>
            <p:cNvPr id="146" name="Google Shape;146;p5"/>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147" name="Google Shape;147;p5"/>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148" name="Google Shape;148;p5"/>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149" name="Google Shape;149;p5"/>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sp>
        <p:nvSpPr>
          <p:cNvPr id="150" name="Google Shape;150;p5"/>
          <p:cNvSpPr txBox="1"/>
          <p:nvPr/>
        </p:nvSpPr>
        <p:spPr>
          <a:xfrm>
            <a:off x="4252026" y="1983986"/>
            <a:ext cx="763500" cy="19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PROPERTIES</a:t>
            </a:r>
            <a:endParaRPr b="0" i="0" sz="1100" u="none" cap="none" strike="noStrike">
              <a:solidFill>
                <a:srgbClr val="000000"/>
              </a:solidFill>
              <a:latin typeface="Arial"/>
              <a:ea typeface="Arial"/>
              <a:cs typeface="Arial"/>
              <a:sym typeface="Arial"/>
            </a:endParaRPr>
          </a:p>
        </p:txBody>
      </p:sp>
      <p:sp>
        <p:nvSpPr>
          <p:cNvPr id="151" name="Google Shape;151;p5"/>
          <p:cNvSpPr txBox="1"/>
          <p:nvPr/>
        </p:nvSpPr>
        <p:spPr>
          <a:xfrm>
            <a:off x="4250929" y="3076900"/>
            <a:ext cx="7635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METHOD</a:t>
            </a:r>
            <a:endParaRPr b="0" i="0" sz="1100" u="none" cap="none" strike="noStrike">
              <a:solidFill>
                <a:srgbClr val="000000"/>
              </a:solidFill>
              <a:latin typeface="Arial"/>
              <a:ea typeface="Arial"/>
              <a:cs typeface="Arial"/>
              <a:sym typeface="Arial"/>
            </a:endParaRPr>
          </a:p>
        </p:txBody>
      </p:sp>
      <p:sp>
        <p:nvSpPr>
          <p:cNvPr id="152" name="Google Shape;152;p5"/>
          <p:cNvSpPr txBox="1"/>
          <p:nvPr/>
        </p:nvSpPr>
        <p:spPr>
          <a:xfrm>
            <a:off x="4252810" y="2129092"/>
            <a:ext cx="10077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a:ea typeface="Lato"/>
                <a:cs typeface="Lato"/>
                <a:sym typeface="Lato"/>
              </a:rPr>
              <a:t>These are variables</a:t>
            </a:r>
            <a:endParaRPr b="0" i="0" sz="1100" u="none" cap="none" strike="noStrike">
              <a:solidFill>
                <a:srgbClr val="000000"/>
              </a:solidFill>
              <a:latin typeface="Arial"/>
              <a:ea typeface="Arial"/>
              <a:cs typeface="Arial"/>
              <a:sym typeface="Arial"/>
            </a:endParaRPr>
          </a:p>
        </p:txBody>
      </p:sp>
      <p:sp>
        <p:nvSpPr>
          <p:cNvPr id="153" name="Google Shape;153;p5"/>
          <p:cNvSpPr txBox="1"/>
          <p:nvPr/>
        </p:nvSpPr>
        <p:spPr>
          <a:xfrm>
            <a:off x="4258085" y="3216229"/>
            <a:ext cx="8922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D8D8D8"/>
                </a:solidFill>
                <a:latin typeface="Lato"/>
                <a:ea typeface="Lato"/>
                <a:cs typeface="Lato"/>
                <a:sym typeface="Lato"/>
              </a:rPr>
              <a:t>This is a function</a:t>
            </a:r>
            <a:endParaRPr b="0" i="0" sz="1100" u="none" cap="none" strike="noStrike">
              <a:solidFill>
                <a:srgbClr val="000000"/>
              </a:solidFill>
              <a:latin typeface="Arial"/>
              <a:ea typeface="Arial"/>
              <a:cs typeface="Arial"/>
              <a:sym typeface="Arial"/>
            </a:endParaRPr>
          </a:p>
        </p:txBody>
      </p:sp>
      <p:sp>
        <p:nvSpPr>
          <p:cNvPr id="154" name="Google Shape;154;p5"/>
          <p:cNvSpPr txBox="1"/>
          <p:nvPr/>
        </p:nvSpPr>
        <p:spPr>
          <a:xfrm>
            <a:off x="5157566" y="1557431"/>
            <a:ext cx="3560700" cy="196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Object is the curly braces {… } and its contents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Object stored in a variable </a:t>
            </a:r>
            <a:r>
              <a:rPr b="1" i="0" lang="en-GB" sz="1200" u="none" cap="none" strike="noStrike">
                <a:solidFill>
                  <a:srgbClr val="FCCC02"/>
                </a:solidFill>
                <a:latin typeface="Gill Sans"/>
                <a:ea typeface="Gill Sans"/>
                <a:cs typeface="Gill Sans"/>
                <a:sym typeface="Gill Sans"/>
              </a:rPr>
              <a:t>hotel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CCC02"/>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Separate each key from its value using a colon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Separate each property and method with a comma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The this keyword in checkAvailability() method,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References the </a:t>
            </a:r>
            <a:r>
              <a:rPr b="0" i="0" lang="en-GB" sz="1200" u="none" cap="none" strike="noStrike">
                <a:solidFill>
                  <a:srgbClr val="FB6F7A"/>
                </a:solidFill>
                <a:latin typeface="Gill Sans"/>
                <a:ea typeface="Gill Sans"/>
                <a:cs typeface="Gill Sans"/>
                <a:sym typeface="Gill Sans"/>
              </a:rPr>
              <a:t>rooms</a:t>
            </a:r>
            <a:r>
              <a:rPr b="0" i="0" lang="en-GB" sz="1200" u="none" cap="none" strike="noStrike">
                <a:solidFill>
                  <a:schemeClr val="lt1"/>
                </a:solidFill>
                <a:latin typeface="Gill Sans"/>
                <a:ea typeface="Gill Sans"/>
                <a:cs typeface="Gill Sans"/>
                <a:sym typeface="Gill Sans"/>
              </a:rPr>
              <a:t> and </a:t>
            </a:r>
            <a:r>
              <a:rPr b="1" i="0" lang="en-GB" sz="1200" u="none" cap="none" strike="noStrike">
                <a:solidFill>
                  <a:srgbClr val="FB6F7A"/>
                </a:solidFill>
                <a:latin typeface="Gill Sans"/>
                <a:ea typeface="Gill Sans"/>
                <a:cs typeface="Gill Sans"/>
                <a:sym typeface="Gill Sans"/>
              </a:rPr>
              <a:t>booked</a:t>
            </a:r>
            <a:r>
              <a:rPr b="0" i="0" lang="en-GB" sz="1200" u="none" cap="none" strike="noStrike">
                <a:solidFill>
                  <a:schemeClr val="lt1"/>
                </a:solidFill>
                <a:latin typeface="Gill Sans"/>
                <a:ea typeface="Gill Sans"/>
                <a:cs typeface="Gill Sans"/>
                <a:sym typeface="Gill Sans"/>
              </a:rPr>
              <a:t> projects of the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Gill Sans"/>
                <a:ea typeface="Gill Sans"/>
                <a:cs typeface="Gill Sans"/>
                <a:sym typeface="Gill Sans"/>
              </a:rPr>
              <a:t>Object (</a:t>
            </a:r>
            <a:r>
              <a:rPr b="0" i="0" lang="en-GB" sz="1200" u="none" cap="none" strike="noStrike">
                <a:solidFill>
                  <a:srgbClr val="FCCC02"/>
                </a:solidFill>
                <a:latin typeface="Gill Sans"/>
                <a:ea typeface="Gill Sans"/>
                <a:cs typeface="Gill Sans"/>
                <a:sym typeface="Gill Sans"/>
              </a:rPr>
              <a:t>hotel</a:t>
            </a:r>
            <a:r>
              <a:rPr b="0" i="0" lang="en-GB" sz="1200" u="none" cap="none" strike="noStrike">
                <a:solidFill>
                  <a:schemeClr val="lt1"/>
                </a:solidFill>
                <a:latin typeface="Gill Sans"/>
                <a:ea typeface="Gill Sans"/>
                <a:cs typeface="Gill Sans"/>
                <a:sym typeface="Gill San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Gill Sans"/>
              <a:ea typeface="Gill Sans"/>
              <a:cs typeface="Gill Sans"/>
              <a:sym typeface="Gill Sans"/>
            </a:endParaRPr>
          </a:p>
        </p:txBody>
      </p:sp>
      <p:sp>
        <p:nvSpPr>
          <p:cNvPr id="155" name="Google Shape;155;p5"/>
          <p:cNvSpPr txBox="1"/>
          <p:nvPr/>
        </p:nvSpPr>
        <p:spPr>
          <a:xfrm>
            <a:off x="8001000" y="472125"/>
            <a:ext cx="9513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OBJECT</a:t>
            </a:r>
            <a:endParaRPr b="0" i="0" sz="1100" u="none" cap="none" strike="noStrike">
              <a:solidFill>
                <a:srgbClr val="000000"/>
              </a:solidFill>
              <a:latin typeface="Arial"/>
              <a:ea typeface="Arial"/>
              <a:cs typeface="Arial"/>
              <a:sym typeface="Arial"/>
            </a:endParaRPr>
          </a:p>
        </p:txBody>
      </p:sp>
      <p:sp>
        <p:nvSpPr>
          <p:cNvPr id="156" name="Google Shape;156;p5"/>
          <p:cNvSpPr/>
          <p:nvPr/>
        </p:nvSpPr>
        <p:spPr>
          <a:xfrm>
            <a:off x="7871086" y="507305"/>
            <a:ext cx="147000" cy="147000"/>
          </a:xfrm>
          <a:prstGeom prst="ellipse">
            <a:avLst/>
          </a:prstGeom>
          <a:solidFill>
            <a:srgbClr val="FCCC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157" name="Google Shape;157;p5"/>
          <p:cNvSpPr txBox="1"/>
          <p:nvPr/>
        </p:nvSpPr>
        <p:spPr>
          <a:xfrm>
            <a:off x="253188" y="738371"/>
            <a:ext cx="25719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1B2D4"/>
                </a:solidFill>
                <a:latin typeface="Calibri"/>
                <a:ea typeface="Calibri"/>
                <a:cs typeface="Calibri"/>
                <a:sym typeface="Calibri"/>
              </a:rPr>
              <a:t>LITERAL OBJECTS</a:t>
            </a:r>
            <a:endParaRPr b="0" i="0" sz="1100" u="none" cap="none" strike="noStrike">
              <a:solidFill>
                <a:srgbClr val="000000"/>
              </a:solidFill>
              <a:latin typeface="Arial"/>
              <a:ea typeface="Arial"/>
              <a:cs typeface="Arial"/>
              <a:sym typeface="Arial"/>
            </a:endParaRPr>
          </a:p>
        </p:txBody>
      </p:sp>
      <p:sp>
        <p:nvSpPr>
          <p:cNvPr id="158" name="Google Shape;158;p5"/>
          <p:cNvSpPr txBox="1"/>
          <p:nvPr/>
        </p:nvSpPr>
        <p:spPr>
          <a:xfrm>
            <a:off x="253200" y="4090400"/>
            <a:ext cx="4890300" cy="4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sz="900">
                <a:solidFill>
                  <a:srgbClr val="FFFFFF"/>
                </a:solidFill>
              </a:rPr>
              <a:t>https://replit.com/@immalcolm/js-objects#index.html</a:t>
            </a:r>
            <a:endParaRPr b="0" i="0" sz="9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62" name="Shape 162"/>
        <p:cNvGrpSpPr/>
        <p:nvPr/>
      </p:nvGrpSpPr>
      <p:grpSpPr>
        <a:xfrm>
          <a:off x="0" y="0"/>
          <a:ext cx="0" cy="0"/>
          <a:chOff x="0" y="0"/>
          <a:chExt cx="0" cy="0"/>
        </a:xfrm>
      </p:grpSpPr>
      <p:sp>
        <p:nvSpPr>
          <p:cNvPr id="163" name="Google Shape;163;p6"/>
          <p:cNvSpPr txBox="1"/>
          <p:nvPr>
            <p:ph type="title"/>
          </p:nvPr>
        </p:nvSpPr>
        <p:spPr>
          <a:xfrm>
            <a:off x="271937" y="1469658"/>
            <a:ext cx="8535600" cy="13341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chemeClr val="lt1"/>
              </a:buClr>
              <a:buSzPts val="2400"/>
              <a:buFont typeface="Consolas"/>
              <a:buNone/>
            </a:pPr>
            <a:r>
              <a:rPr lang="en-GB" sz="2400">
                <a:solidFill>
                  <a:schemeClr val="lt1"/>
                </a:solidFill>
                <a:latin typeface="Consolas"/>
                <a:ea typeface="Consolas"/>
                <a:cs typeface="Consolas"/>
                <a:sym typeface="Consolas"/>
              </a:rPr>
              <a:t>let hotelName = </a:t>
            </a:r>
            <a:r>
              <a:rPr lang="en-GB" sz="2400">
                <a:solidFill>
                  <a:srgbClr val="FCCC02"/>
                </a:solidFill>
                <a:latin typeface="Consolas"/>
                <a:ea typeface="Consolas"/>
                <a:cs typeface="Consolas"/>
                <a:sym typeface="Consolas"/>
              </a:rPr>
              <a:t>hotel</a:t>
            </a:r>
            <a:r>
              <a:rPr lang="en-GB" sz="2400">
                <a:solidFill>
                  <a:srgbClr val="F290FF"/>
                </a:solidFill>
                <a:latin typeface="Consolas"/>
                <a:ea typeface="Consolas"/>
                <a:cs typeface="Consolas"/>
                <a:sym typeface="Consolas"/>
              </a:rPr>
              <a:t>.</a:t>
            </a:r>
            <a:r>
              <a:rPr lang="en-GB" sz="2400">
                <a:solidFill>
                  <a:srgbClr val="F2717A"/>
                </a:solidFill>
                <a:latin typeface="Consolas"/>
                <a:ea typeface="Consolas"/>
                <a:cs typeface="Consolas"/>
                <a:sym typeface="Consolas"/>
              </a:rPr>
              <a:t>name</a:t>
            </a:r>
            <a:r>
              <a:rPr lang="en-GB" sz="2400">
                <a:solidFill>
                  <a:schemeClr val="lt1"/>
                </a:solidFill>
                <a:latin typeface="Consolas"/>
                <a:ea typeface="Consolas"/>
                <a:cs typeface="Consolas"/>
                <a:sym typeface="Consolas"/>
              </a:rPr>
              <a:t>;</a:t>
            </a:r>
            <a:br>
              <a:rPr lang="en-GB" sz="2400">
                <a:solidFill>
                  <a:schemeClr val="lt1"/>
                </a:solidFill>
                <a:latin typeface="Consolas"/>
                <a:ea typeface="Consolas"/>
                <a:cs typeface="Consolas"/>
                <a:sym typeface="Consolas"/>
              </a:rPr>
            </a:br>
            <a:r>
              <a:rPr lang="en-GB" sz="2400">
                <a:solidFill>
                  <a:schemeClr val="lt1"/>
                </a:solidFill>
                <a:latin typeface="Consolas"/>
                <a:ea typeface="Consolas"/>
                <a:cs typeface="Consolas"/>
                <a:sym typeface="Consolas"/>
              </a:rPr>
              <a:t>let roomsFree = </a:t>
            </a:r>
            <a:r>
              <a:rPr lang="en-GB" sz="2400">
                <a:solidFill>
                  <a:srgbClr val="FCCC02"/>
                </a:solidFill>
                <a:latin typeface="Consolas"/>
                <a:ea typeface="Consolas"/>
                <a:cs typeface="Consolas"/>
                <a:sym typeface="Consolas"/>
              </a:rPr>
              <a:t>hotel</a:t>
            </a:r>
            <a:r>
              <a:rPr lang="en-GB" sz="2400">
                <a:solidFill>
                  <a:srgbClr val="F290FF"/>
                </a:solidFill>
                <a:latin typeface="Consolas"/>
                <a:ea typeface="Consolas"/>
                <a:cs typeface="Consolas"/>
                <a:sym typeface="Consolas"/>
              </a:rPr>
              <a:t>.</a:t>
            </a:r>
            <a:r>
              <a:rPr lang="en-GB" sz="2400">
                <a:solidFill>
                  <a:srgbClr val="F2717A"/>
                </a:solidFill>
                <a:latin typeface="Consolas"/>
                <a:ea typeface="Consolas"/>
                <a:cs typeface="Consolas"/>
                <a:sym typeface="Consolas"/>
              </a:rPr>
              <a:t>checkAvailability()</a:t>
            </a:r>
            <a:r>
              <a:rPr lang="en-GB" sz="2400">
                <a:solidFill>
                  <a:schemeClr val="lt1"/>
                </a:solidFill>
                <a:latin typeface="Consolas"/>
                <a:ea typeface="Consolas"/>
                <a:cs typeface="Consolas"/>
                <a:sym typeface="Consolas"/>
              </a:rPr>
              <a:t>;</a:t>
            </a:r>
            <a:br>
              <a:rPr lang="en-GB" sz="2400">
                <a:solidFill>
                  <a:schemeClr val="lt1"/>
                </a:solidFill>
                <a:latin typeface="Consolas"/>
                <a:ea typeface="Consolas"/>
                <a:cs typeface="Consolas"/>
                <a:sym typeface="Consolas"/>
              </a:rPr>
            </a:br>
            <a:br>
              <a:rPr lang="en-GB" sz="2400">
                <a:solidFill>
                  <a:schemeClr val="lt1"/>
                </a:solidFill>
                <a:latin typeface="Consolas"/>
                <a:ea typeface="Consolas"/>
                <a:cs typeface="Consolas"/>
                <a:sym typeface="Consolas"/>
              </a:rPr>
            </a:br>
            <a:endParaRPr sz="900">
              <a:solidFill>
                <a:schemeClr val="lt1"/>
              </a:solidFill>
              <a:latin typeface="Consolas"/>
              <a:ea typeface="Consolas"/>
              <a:cs typeface="Consolas"/>
              <a:sym typeface="Consolas"/>
            </a:endParaRPr>
          </a:p>
        </p:txBody>
      </p:sp>
      <p:grpSp>
        <p:nvGrpSpPr>
          <p:cNvPr id="164" name="Google Shape;164;p6"/>
          <p:cNvGrpSpPr/>
          <p:nvPr/>
        </p:nvGrpSpPr>
        <p:grpSpPr>
          <a:xfrm rot="10800000">
            <a:off x="4611544" y="1389549"/>
            <a:ext cx="3246006" cy="116307"/>
            <a:chOff x="0" y="-50"/>
            <a:chExt cx="1600200" cy="374700"/>
          </a:xfrm>
        </p:grpSpPr>
        <p:cxnSp>
          <p:nvCxnSpPr>
            <p:cNvPr id="165" name="Google Shape;165;p6"/>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66" name="Google Shape;166;p6"/>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67" name="Google Shape;167;p6"/>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168" name="Google Shape;168;p6"/>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169" name="Google Shape;169;p6"/>
          <p:cNvSpPr/>
          <p:nvPr/>
        </p:nvSpPr>
        <p:spPr>
          <a:xfrm>
            <a:off x="3529583" y="1225534"/>
            <a:ext cx="981300" cy="177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OBJECT</a:t>
            </a:r>
            <a:endParaRPr b="0" i="0" sz="800" u="none" cap="none" strike="noStrike">
              <a:solidFill>
                <a:srgbClr val="000000"/>
              </a:solidFill>
              <a:latin typeface="Lato"/>
              <a:ea typeface="Lato"/>
              <a:cs typeface="Lato"/>
              <a:sym typeface="Lato"/>
            </a:endParaRPr>
          </a:p>
        </p:txBody>
      </p:sp>
      <p:pic>
        <p:nvPicPr>
          <p:cNvPr descr="next.png" id="170" name="Google Shape;170;p6"/>
          <p:cNvPicPr preferRelativeResize="0"/>
          <p:nvPr/>
        </p:nvPicPr>
        <p:blipFill rotWithShape="1">
          <a:blip r:embed="rId3">
            <a:alphaModFix/>
          </a:blip>
          <a:srcRect b="0" l="0" r="0" t="0"/>
          <a:stretch/>
        </p:blipFill>
        <p:spPr>
          <a:xfrm>
            <a:off x="8511914" y="4674691"/>
            <a:ext cx="334863" cy="334863"/>
          </a:xfrm>
          <a:prstGeom prst="rect">
            <a:avLst/>
          </a:prstGeom>
          <a:noFill/>
          <a:ln>
            <a:noFill/>
          </a:ln>
        </p:spPr>
      </p:pic>
      <p:grpSp>
        <p:nvGrpSpPr>
          <p:cNvPr id="171" name="Google Shape;171;p6"/>
          <p:cNvGrpSpPr/>
          <p:nvPr/>
        </p:nvGrpSpPr>
        <p:grpSpPr>
          <a:xfrm rot="10800000">
            <a:off x="3605005" y="1395520"/>
            <a:ext cx="887951" cy="107801"/>
            <a:chOff x="0" y="-50"/>
            <a:chExt cx="1600200" cy="374700"/>
          </a:xfrm>
        </p:grpSpPr>
        <p:cxnSp>
          <p:nvCxnSpPr>
            <p:cNvPr id="172" name="Google Shape;172;p6"/>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73" name="Google Shape;173;p6"/>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74" name="Google Shape;174;p6"/>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175" name="Google Shape;175;p6"/>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176" name="Google Shape;176;p6"/>
          <p:cNvSpPr/>
          <p:nvPr/>
        </p:nvSpPr>
        <p:spPr>
          <a:xfrm>
            <a:off x="4977069" y="1220122"/>
            <a:ext cx="2652000" cy="75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PROPERTY/METHOD NAME</a:t>
            </a:r>
            <a:endParaRPr b="0" i="0" sz="800" u="none" cap="none" strike="noStrike">
              <a:solidFill>
                <a:srgbClr val="000000"/>
              </a:solidFill>
              <a:latin typeface="Lato"/>
              <a:ea typeface="Lato"/>
              <a:cs typeface="Lato"/>
              <a:sym typeface="Lato"/>
            </a:endParaRPr>
          </a:p>
        </p:txBody>
      </p:sp>
      <p:cxnSp>
        <p:nvCxnSpPr>
          <p:cNvPr id="177" name="Google Shape;177;p6"/>
          <p:cNvCxnSpPr/>
          <p:nvPr/>
        </p:nvCxnSpPr>
        <p:spPr>
          <a:xfrm>
            <a:off x="4561663" y="2327368"/>
            <a:ext cx="0" cy="204000"/>
          </a:xfrm>
          <a:prstGeom prst="straightConnector1">
            <a:avLst/>
          </a:prstGeom>
          <a:noFill/>
          <a:ln cap="flat" cmpd="sng" w="25400">
            <a:solidFill>
              <a:srgbClr val="969696"/>
            </a:solidFill>
            <a:prstDash val="solid"/>
            <a:round/>
            <a:headEnd len="sm" w="sm" type="none"/>
            <a:tailEnd len="sm" w="sm" type="none"/>
          </a:ln>
        </p:spPr>
      </p:cxnSp>
      <p:sp>
        <p:nvSpPr>
          <p:cNvPr id="178" name="Google Shape;178;p6"/>
          <p:cNvSpPr/>
          <p:nvPr/>
        </p:nvSpPr>
        <p:spPr>
          <a:xfrm>
            <a:off x="3856939" y="2535805"/>
            <a:ext cx="1535100" cy="196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MEMBER OPERATOR</a:t>
            </a:r>
            <a:endParaRPr b="0" i="0" sz="800" u="none" cap="none" strike="noStrike">
              <a:solidFill>
                <a:srgbClr val="000000"/>
              </a:solidFill>
              <a:latin typeface="Lato"/>
              <a:ea typeface="Lato"/>
              <a:cs typeface="Lato"/>
              <a:sym typeface="Lato"/>
            </a:endParaRPr>
          </a:p>
        </p:txBody>
      </p:sp>
      <p:sp>
        <p:nvSpPr>
          <p:cNvPr id="179" name="Google Shape;179;p6"/>
          <p:cNvSpPr txBox="1"/>
          <p:nvPr/>
        </p:nvSpPr>
        <p:spPr>
          <a:xfrm>
            <a:off x="225194" y="2994358"/>
            <a:ext cx="9234900" cy="1334100"/>
          </a:xfrm>
          <a:prstGeom prst="rect">
            <a:avLst/>
          </a:prstGeom>
          <a:noFill/>
          <a:ln>
            <a:noFill/>
          </a:ln>
        </p:spPr>
        <p:txBody>
          <a:bodyPr anchorCtr="0" anchor="ctr" bIns="669725" lIns="669725" spcFirstLastPara="1" rIns="669725" wrap="square" tIns="669725">
            <a:noAutofit/>
          </a:bodyPr>
          <a:lstStyle/>
          <a:p>
            <a:pPr indent="0" lvl="0" marL="0" marR="0" rtl="0" algn="l">
              <a:lnSpc>
                <a:spcPct val="90000"/>
              </a:lnSpc>
              <a:spcBef>
                <a:spcPts val="0"/>
              </a:spcBef>
              <a:spcAft>
                <a:spcPts val="0"/>
              </a:spcAft>
              <a:buClr>
                <a:schemeClr val="lt1"/>
              </a:buClr>
              <a:buSzPts val="2400"/>
              <a:buFont typeface="Consolas"/>
              <a:buNone/>
            </a:pPr>
            <a:r>
              <a:rPr b="0" i="0" lang="en-GB" sz="2400" u="none" cap="none" strike="noStrike">
                <a:solidFill>
                  <a:schemeClr val="lt1"/>
                </a:solidFill>
                <a:latin typeface="Consolas"/>
                <a:ea typeface="Consolas"/>
                <a:cs typeface="Consolas"/>
                <a:sym typeface="Consolas"/>
              </a:rPr>
              <a:t>let hotelName = </a:t>
            </a:r>
            <a:r>
              <a:rPr b="0" i="0" lang="en-GB" sz="2400" u="none" cap="none" strike="noStrike">
                <a:solidFill>
                  <a:srgbClr val="FCCC02"/>
                </a:solidFill>
                <a:latin typeface="Consolas"/>
                <a:ea typeface="Consolas"/>
                <a:cs typeface="Consolas"/>
                <a:sym typeface="Consolas"/>
              </a:rPr>
              <a:t>hotel</a:t>
            </a:r>
            <a:r>
              <a:rPr b="0" i="0" lang="en-GB" sz="2400" u="none" cap="none" strike="noStrike">
                <a:solidFill>
                  <a:srgbClr val="D8D8D8"/>
                </a:solidFill>
                <a:latin typeface="Consolas"/>
                <a:ea typeface="Consolas"/>
                <a:cs typeface="Consolas"/>
                <a:sym typeface="Consolas"/>
              </a:rPr>
              <a:t>[</a:t>
            </a:r>
            <a:r>
              <a:rPr b="0" i="0" lang="en-GB" sz="2400" u="none" cap="none" strike="noStrike">
                <a:solidFill>
                  <a:srgbClr val="FB6F7A"/>
                </a:solidFill>
                <a:latin typeface="Consolas"/>
                <a:ea typeface="Consolas"/>
                <a:cs typeface="Consolas"/>
                <a:sym typeface="Consolas"/>
              </a:rPr>
              <a:t>'nam</a:t>
            </a:r>
            <a:r>
              <a:rPr b="0" i="0" lang="en-GB" sz="2400" u="none" cap="none" strike="noStrike">
                <a:solidFill>
                  <a:srgbClr val="F2717A"/>
                </a:solidFill>
                <a:latin typeface="Consolas"/>
                <a:ea typeface="Consolas"/>
                <a:cs typeface="Consolas"/>
                <a:sym typeface="Consolas"/>
              </a:rPr>
              <a:t>e'</a:t>
            </a:r>
            <a:r>
              <a:rPr b="0" i="0" lang="en-GB" sz="2400" u="none" cap="none" strike="noStrike">
                <a:solidFill>
                  <a:srgbClr val="D8D8D8"/>
                </a:solidFill>
                <a:latin typeface="Consolas"/>
                <a:ea typeface="Consolas"/>
                <a:cs typeface="Consolas"/>
                <a:sym typeface="Consolas"/>
              </a:rPr>
              <a:t>]</a:t>
            </a:r>
            <a:r>
              <a:rPr b="0" i="0" lang="en-GB" sz="2400" u="none" cap="none" strike="noStrike">
                <a:solidFill>
                  <a:schemeClr val="lt1"/>
                </a:solidFill>
                <a:latin typeface="Consolas"/>
                <a:ea typeface="Consolas"/>
                <a:cs typeface="Consolas"/>
                <a:sym typeface="Consolas"/>
              </a:rPr>
              <a:t>;</a:t>
            </a:r>
            <a:br>
              <a:rPr b="0" i="0" lang="en-GB" sz="2400" u="none" cap="none" strike="noStrike">
                <a:solidFill>
                  <a:schemeClr val="lt1"/>
                </a:solidFill>
                <a:latin typeface="Consolas"/>
                <a:ea typeface="Consolas"/>
                <a:cs typeface="Consolas"/>
                <a:sym typeface="Consolas"/>
              </a:rPr>
            </a:br>
            <a:r>
              <a:rPr b="0" i="0" lang="en-GB" sz="2400" u="none" cap="none" strike="noStrike">
                <a:solidFill>
                  <a:schemeClr val="lt1"/>
                </a:solidFill>
                <a:latin typeface="Consolas"/>
                <a:ea typeface="Consolas"/>
                <a:cs typeface="Consolas"/>
                <a:sym typeface="Consolas"/>
              </a:rPr>
              <a:t>let roomsFree = </a:t>
            </a:r>
            <a:r>
              <a:rPr b="0" i="0" lang="en-GB" sz="2400" u="none" cap="none" strike="noStrike">
                <a:solidFill>
                  <a:srgbClr val="FCCC02"/>
                </a:solidFill>
                <a:latin typeface="Consolas"/>
                <a:ea typeface="Consolas"/>
                <a:cs typeface="Consolas"/>
                <a:sym typeface="Consolas"/>
              </a:rPr>
              <a:t>hotel</a:t>
            </a:r>
            <a:r>
              <a:rPr b="0" i="0" lang="en-GB" sz="2400" u="none" cap="none" strike="noStrike">
                <a:solidFill>
                  <a:srgbClr val="D8D8D8"/>
                </a:solidFill>
                <a:latin typeface="Consolas"/>
                <a:ea typeface="Consolas"/>
                <a:cs typeface="Consolas"/>
                <a:sym typeface="Consolas"/>
              </a:rPr>
              <a:t>[</a:t>
            </a:r>
            <a:r>
              <a:rPr b="0" i="0" lang="en-GB" sz="2400" u="none" cap="none" strike="noStrike">
                <a:solidFill>
                  <a:srgbClr val="FB6F7A"/>
                </a:solidFill>
                <a:latin typeface="Consolas"/>
                <a:ea typeface="Consolas"/>
                <a:cs typeface="Consolas"/>
                <a:sym typeface="Consolas"/>
              </a:rPr>
              <a:t>'</a:t>
            </a:r>
            <a:r>
              <a:rPr b="0" i="0" lang="en-GB" sz="2400" u="none" cap="none" strike="noStrike">
                <a:solidFill>
                  <a:srgbClr val="F2717A"/>
                </a:solidFill>
                <a:latin typeface="Consolas"/>
                <a:ea typeface="Consolas"/>
                <a:cs typeface="Consolas"/>
                <a:sym typeface="Consolas"/>
              </a:rPr>
              <a:t>checkAvailability'</a:t>
            </a:r>
            <a:r>
              <a:rPr b="0" i="0" lang="en-GB" sz="2400" u="none" cap="none" strike="noStrike">
                <a:solidFill>
                  <a:srgbClr val="D8D8D8"/>
                </a:solidFill>
                <a:latin typeface="Consolas"/>
                <a:ea typeface="Consolas"/>
                <a:cs typeface="Consolas"/>
                <a:sym typeface="Consolas"/>
              </a:rPr>
              <a:t>]()</a:t>
            </a:r>
            <a:r>
              <a:rPr b="0" i="0" lang="en-GB" sz="2400" u="none" cap="none" strike="noStrike">
                <a:solidFill>
                  <a:schemeClr val="lt1"/>
                </a:solidFill>
                <a:latin typeface="Consolas"/>
                <a:ea typeface="Consolas"/>
                <a:cs typeface="Consolas"/>
                <a:sym typeface="Consolas"/>
              </a:rPr>
              <a:t>;</a:t>
            </a:r>
            <a:br>
              <a:rPr b="0" i="0" lang="en-GB" sz="2400" u="none" cap="none" strike="noStrike">
                <a:solidFill>
                  <a:schemeClr val="lt1"/>
                </a:solidFill>
                <a:latin typeface="Consolas"/>
                <a:ea typeface="Consolas"/>
                <a:cs typeface="Consolas"/>
                <a:sym typeface="Consolas"/>
              </a:rPr>
            </a:br>
            <a:br>
              <a:rPr b="0" i="0" lang="en-GB" sz="2400" u="none" cap="none" strike="noStrike">
                <a:solidFill>
                  <a:schemeClr val="lt1"/>
                </a:solidFill>
                <a:latin typeface="Consolas"/>
                <a:ea typeface="Consolas"/>
                <a:cs typeface="Consolas"/>
                <a:sym typeface="Consolas"/>
              </a:rPr>
            </a:br>
            <a:endParaRPr b="0" i="0" sz="2400" u="none" cap="none" strike="noStrike">
              <a:solidFill>
                <a:schemeClr val="lt1"/>
              </a:solidFill>
              <a:latin typeface="Consolas"/>
              <a:ea typeface="Consolas"/>
              <a:cs typeface="Consolas"/>
              <a:sym typeface="Consolas"/>
            </a:endParaRPr>
          </a:p>
        </p:txBody>
      </p:sp>
      <p:sp>
        <p:nvSpPr>
          <p:cNvPr id="180" name="Google Shape;180;p6"/>
          <p:cNvSpPr txBox="1"/>
          <p:nvPr/>
        </p:nvSpPr>
        <p:spPr>
          <a:xfrm>
            <a:off x="817991" y="628250"/>
            <a:ext cx="29952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1B2D4"/>
                </a:solidFill>
                <a:latin typeface="Calibri"/>
                <a:ea typeface="Calibri"/>
                <a:cs typeface="Calibri"/>
                <a:sym typeface="Calibri"/>
              </a:rPr>
              <a:t>ACCESSING AN OBJECT</a:t>
            </a:r>
            <a:endParaRPr b="0" i="0" sz="1100" u="none" cap="none" strike="noStrike">
              <a:solidFill>
                <a:srgbClr val="000000"/>
              </a:solidFill>
              <a:latin typeface="Arial"/>
              <a:ea typeface="Arial"/>
              <a:cs typeface="Arial"/>
              <a:sym typeface="Arial"/>
            </a:endParaRPr>
          </a:p>
        </p:txBody>
      </p:sp>
      <p:sp>
        <p:nvSpPr>
          <p:cNvPr id="181" name="Google Shape;181;p6"/>
          <p:cNvSpPr txBox="1"/>
          <p:nvPr/>
        </p:nvSpPr>
        <p:spPr>
          <a:xfrm>
            <a:off x="772675" y="4031875"/>
            <a:ext cx="4890300" cy="9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FFFFFF"/>
                </a:solidFill>
                <a:latin typeface="Arial"/>
                <a:ea typeface="Arial"/>
                <a:cs typeface="Arial"/>
                <a:sym typeface="Arial"/>
                <a:hlinkClick r:id="rId4">
                  <a:extLst>
                    <a:ext uri="{A12FA001-AC4F-418D-AE19-62706E023703}">
                      <ahyp:hlinkClr val="tx"/>
                    </a:ext>
                  </a:extLst>
                </a:hlinkClick>
              </a:rPr>
              <a:t>https://repl.it/@malcolmyam/wk06-objects#script.js</a:t>
            </a:r>
            <a:endParaRPr b="0" i="0" sz="1400" u="none" cap="none" strike="noStrike">
              <a:solidFill>
                <a:srgbClr val="FFFFFF"/>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85" name="Shape 185"/>
        <p:cNvGrpSpPr/>
        <p:nvPr/>
      </p:nvGrpSpPr>
      <p:grpSpPr>
        <a:xfrm>
          <a:off x="0" y="0"/>
          <a:ext cx="0" cy="0"/>
          <a:chOff x="0" y="0"/>
          <a:chExt cx="0" cy="0"/>
        </a:xfrm>
      </p:grpSpPr>
      <p:sp>
        <p:nvSpPr>
          <p:cNvPr id="186" name="Google Shape;186;p7"/>
          <p:cNvSpPr txBox="1"/>
          <p:nvPr>
            <p:ph type="title"/>
          </p:nvPr>
        </p:nvSpPr>
        <p:spPr>
          <a:xfrm>
            <a:off x="271937" y="1234246"/>
            <a:ext cx="8535600" cy="1334100"/>
          </a:xfrm>
          <a:prstGeom prst="rect">
            <a:avLst/>
          </a:prstGeom>
          <a:noFill/>
          <a:ln>
            <a:noFill/>
          </a:ln>
        </p:spPr>
        <p:txBody>
          <a:bodyPr anchorCtr="0" anchor="ctr" bIns="669725" lIns="669725" spcFirstLastPara="1" rIns="669725" wrap="square" tIns="669725">
            <a:noAutofit/>
          </a:bodyPr>
          <a:lstStyle/>
          <a:p>
            <a:pPr indent="0" lvl="0" marL="0" rtl="0" algn="l">
              <a:lnSpc>
                <a:spcPct val="90000"/>
              </a:lnSpc>
              <a:spcBef>
                <a:spcPts val="0"/>
              </a:spcBef>
              <a:spcAft>
                <a:spcPts val="0"/>
              </a:spcAft>
              <a:buClr>
                <a:srgbClr val="FCCC02"/>
              </a:buClr>
              <a:buSzPts val="2400"/>
              <a:buFont typeface="Consolas"/>
              <a:buNone/>
            </a:pPr>
            <a:r>
              <a:rPr lang="en-GB" sz="2400">
                <a:solidFill>
                  <a:srgbClr val="FCCC02"/>
                </a:solidFill>
                <a:latin typeface="Consolas"/>
                <a:ea typeface="Consolas"/>
                <a:cs typeface="Consolas"/>
                <a:sym typeface="Consolas"/>
              </a:rPr>
              <a:t>hotel</a:t>
            </a:r>
            <a:r>
              <a:rPr lang="en-GB" sz="2400">
                <a:solidFill>
                  <a:srgbClr val="F290FF"/>
                </a:solidFill>
                <a:latin typeface="Consolas"/>
                <a:ea typeface="Consolas"/>
                <a:cs typeface="Consolas"/>
                <a:sym typeface="Consolas"/>
              </a:rPr>
              <a:t>.</a:t>
            </a:r>
            <a:r>
              <a:rPr lang="en-GB" sz="2400">
                <a:solidFill>
                  <a:srgbClr val="F2717A"/>
                </a:solidFill>
                <a:latin typeface="Consolas"/>
                <a:ea typeface="Consolas"/>
                <a:cs typeface="Consolas"/>
                <a:sym typeface="Consolas"/>
              </a:rPr>
              <a:t>name </a:t>
            </a:r>
            <a:r>
              <a:rPr lang="en-GB" sz="2400">
                <a:solidFill>
                  <a:schemeClr val="lt1"/>
                </a:solidFill>
                <a:latin typeface="Consolas"/>
                <a:ea typeface="Consolas"/>
                <a:cs typeface="Consolas"/>
                <a:sym typeface="Consolas"/>
              </a:rPr>
              <a:t>=</a:t>
            </a:r>
            <a:r>
              <a:rPr lang="en-GB" sz="2400">
                <a:solidFill>
                  <a:srgbClr val="F2717A"/>
                </a:solidFill>
                <a:latin typeface="Consolas"/>
                <a:ea typeface="Consolas"/>
                <a:cs typeface="Consolas"/>
                <a:sym typeface="Consolas"/>
              </a:rPr>
              <a:t> </a:t>
            </a:r>
            <a:r>
              <a:rPr lang="en-GB" sz="2400">
                <a:solidFill>
                  <a:srgbClr val="00B498"/>
                </a:solidFill>
                <a:latin typeface="Consolas"/>
                <a:ea typeface="Consolas"/>
                <a:cs typeface="Consolas"/>
                <a:sym typeface="Consolas"/>
              </a:rPr>
              <a:t>'Favcho Royale Hotel'</a:t>
            </a:r>
            <a:r>
              <a:rPr lang="en-GB" sz="2400">
                <a:solidFill>
                  <a:schemeClr val="lt1"/>
                </a:solidFill>
                <a:latin typeface="Consolas"/>
                <a:ea typeface="Consolas"/>
                <a:cs typeface="Consolas"/>
                <a:sym typeface="Consolas"/>
              </a:rPr>
              <a:t>;</a:t>
            </a:r>
            <a:br>
              <a:rPr lang="en-GB" sz="2400">
                <a:solidFill>
                  <a:schemeClr val="lt1"/>
                </a:solidFill>
                <a:latin typeface="Consolas"/>
                <a:ea typeface="Consolas"/>
                <a:cs typeface="Consolas"/>
                <a:sym typeface="Consolas"/>
              </a:rPr>
            </a:br>
            <a:endParaRPr sz="900">
              <a:solidFill>
                <a:schemeClr val="lt1"/>
              </a:solidFill>
              <a:latin typeface="Consolas"/>
              <a:ea typeface="Consolas"/>
              <a:cs typeface="Consolas"/>
              <a:sym typeface="Consolas"/>
            </a:endParaRPr>
          </a:p>
        </p:txBody>
      </p:sp>
      <p:grpSp>
        <p:nvGrpSpPr>
          <p:cNvPr id="187" name="Google Shape;187;p7"/>
          <p:cNvGrpSpPr/>
          <p:nvPr/>
        </p:nvGrpSpPr>
        <p:grpSpPr>
          <a:xfrm rot="10800000">
            <a:off x="3251065" y="1502354"/>
            <a:ext cx="3246006" cy="116307"/>
            <a:chOff x="0" y="-50"/>
            <a:chExt cx="1600200" cy="374700"/>
          </a:xfrm>
        </p:grpSpPr>
        <p:cxnSp>
          <p:nvCxnSpPr>
            <p:cNvPr id="188" name="Google Shape;188;p7"/>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89" name="Google Shape;189;p7"/>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90" name="Google Shape;190;p7"/>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191" name="Google Shape;191;p7"/>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192" name="Google Shape;192;p7"/>
          <p:cNvSpPr/>
          <p:nvPr/>
        </p:nvSpPr>
        <p:spPr>
          <a:xfrm>
            <a:off x="861878" y="1282716"/>
            <a:ext cx="981300" cy="177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OBJECT</a:t>
            </a:r>
            <a:endParaRPr b="0" i="0" sz="800" u="none" cap="none" strike="noStrike">
              <a:solidFill>
                <a:srgbClr val="000000"/>
              </a:solidFill>
              <a:latin typeface="Lato"/>
              <a:ea typeface="Lato"/>
              <a:cs typeface="Lato"/>
              <a:sym typeface="Lato"/>
            </a:endParaRPr>
          </a:p>
        </p:txBody>
      </p:sp>
      <p:pic>
        <p:nvPicPr>
          <p:cNvPr descr="next.png" id="193" name="Google Shape;193;p7"/>
          <p:cNvPicPr preferRelativeResize="0"/>
          <p:nvPr/>
        </p:nvPicPr>
        <p:blipFill rotWithShape="1">
          <a:blip r:embed="rId3">
            <a:alphaModFix/>
          </a:blip>
          <a:srcRect b="0" l="0" r="0" t="0"/>
          <a:stretch/>
        </p:blipFill>
        <p:spPr>
          <a:xfrm>
            <a:off x="8511914" y="4674691"/>
            <a:ext cx="334863" cy="334863"/>
          </a:xfrm>
          <a:prstGeom prst="rect">
            <a:avLst/>
          </a:prstGeom>
          <a:noFill/>
          <a:ln>
            <a:noFill/>
          </a:ln>
        </p:spPr>
      </p:pic>
      <p:grpSp>
        <p:nvGrpSpPr>
          <p:cNvPr id="194" name="Google Shape;194;p7"/>
          <p:cNvGrpSpPr/>
          <p:nvPr/>
        </p:nvGrpSpPr>
        <p:grpSpPr>
          <a:xfrm rot="10800000">
            <a:off x="937299" y="1452701"/>
            <a:ext cx="887951" cy="107801"/>
            <a:chOff x="0" y="-50"/>
            <a:chExt cx="1600200" cy="374700"/>
          </a:xfrm>
        </p:grpSpPr>
        <p:cxnSp>
          <p:nvCxnSpPr>
            <p:cNvPr id="195" name="Google Shape;195;p7"/>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96" name="Google Shape;196;p7"/>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197" name="Google Shape;197;p7"/>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198" name="Google Shape;198;p7"/>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199" name="Google Shape;199;p7"/>
          <p:cNvSpPr/>
          <p:nvPr/>
        </p:nvSpPr>
        <p:spPr>
          <a:xfrm>
            <a:off x="3321477" y="1295786"/>
            <a:ext cx="2652000" cy="211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PROPERTY VALUE</a:t>
            </a:r>
            <a:endParaRPr b="0" i="0" sz="800" u="none" cap="none" strike="noStrike">
              <a:solidFill>
                <a:srgbClr val="000000"/>
              </a:solidFill>
              <a:latin typeface="Lato"/>
              <a:ea typeface="Lato"/>
              <a:cs typeface="Lato"/>
              <a:sym typeface="Lato"/>
            </a:endParaRPr>
          </a:p>
        </p:txBody>
      </p:sp>
      <p:cxnSp>
        <p:nvCxnSpPr>
          <p:cNvPr id="200" name="Google Shape;200;p7"/>
          <p:cNvCxnSpPr/>
          <p:nvPr/>
        </p:nvCxnSpPr>
        <p:spPr>
          <a:xfrm>
            <a:off x="1883873" y="1996833"/>
            <a:ext cx="0" cy="204000"/>
          </a:xfrm>
          <a:prstGeom prst="straightConnector1">
            <a:avLst/>
          </a:prstGeom>
          <a:noFill/>
          <a:ln cap="flat" cmpd="sng" w="25400">
            <a:solidFill>
              <a:srgbClr val="969696"/>
            </a:solidFill>
            <a:prstDash val="solid"/>
            <a:round/>
            <a:headEnd len="sm" w="sm" type="none"/>
            <a:tailEnd len="sm" w="sm" type="none"/>
          </a:ln>
        </p:spPr>
      </p:cxnSp>
      <p:sp>
        <p:nvSpPr>
          <p:cNvPr id="201" name="Google Shape;201;p7"/>
          <p:cNvSpPr/>
          <p:nvPr/>
        </p:nvSpPr>
        <p:spPr>
          <a:xfrm>
            <a:off x="1179148" y="2205271"/>
            <a:ext cx="1535100" cy="196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MEMBER OPERATOR</a:t>
            </a:r>
            <a:endParaRPr b="0" i="0" sz="800" u="none" cap="none" strike="noStrike">
              <a:solidFill>
                <a:srgbClr val="000000"/>
              </a:solidFill>
              <a:latin typeface="Lato"/>
              <a:ea typeface="Lato"/>
              <a:cs typeface="Lato"/>
              <a:sym typeface="Lato"/>
            </a:endParaRPr>
          </a:p>
        </p:txBody>
      </p:sp>
      <p:sp>
        <p:nvSpPr>
          <p:cNvPr id="202" name="Google Shape;202;p7"/>
          <p:cNvSpPr txBox="1"/>
          <p:nvPr/>
        </p:nvSpPr>
        <p:spPr>
          <a:xfrm>
            <a:off x="817991" y="628250"/>
            <a:ext cx="2904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1B2D4"/>
                </a:solidFill>
                <a:latin typeface="Calibri"/>
                <a:ea typeface="Calibri"/>
                <a:cs typeface="Calibri"/>
                <a:sym typeface="Calibri"/>
              </a:rPr>
              <a:t>UPDATING AN OBJECT</a:t>
            </a:r>
            <a:endParaRPr b="0" i="0" sz="1100" u="none" cap="none" strike="noStrike">
              <a:solidFill>
                <a:srgbClr val="000000"/>
              </a:solidFill>
              <a:latin typeface="Arial"/>
              <a:ea typeface="Arial"/>
              <a:cs typeface="Arial"/>
              <a:sym typeface="Arial"/>
            </a:endParaRPr>
          </a:p>
        </p:txBody>
      </p:sp>
      <p:cxnSp>
        <p:nvCxnSpPr>
          <p:cNvPr id="203" name="Google Shape;203;p7"/>
          <p:cNvCxnSpPr/>
          <p:nvPr/>
        </p:nvCxnSpPr>
        <p:spPr>
          <a:xfrm>
            <a:off x="2856959" y="1972021"/>
            <a:ext cx="0" cy="204000"/>
          </a:xfrm>
          <a:prstGeom prst="straightConnector1">
            <a:avLst/>
          </a:prstGeom>
          <a:noFill/>
          <a:ln cap="flat" cmpd="sng" w="25400">
            <a:solidFill>
              <a:srgbClr val="969696"/>
            </a:solidFill>
            <a:prstDash val="solid"/>
            <a:round/>
            <a:headEnd len="sm" w="sm" type="none"/>
            <a:tailEnd len="sm" w="sm" type="none"/>
          </a:ln>
        </p:spPr>
      </p:cxnSp>
      <p:sp>
        <p:nvSpPr>
          <p:cNvPr id="204" name="Google Shape;204;p7"/>
          <p:cNvSpPr/>
          <p:nvPr/>
        </p:nvSpPr>
        <p:spPr>
          <a:xfrm>
            <a:off x="2714259" y="2200875"/>
            <a:ext cx="1535100" cy="196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ASSIGNMENT OPERATOR</a:t>
            </a:r>
            <a:endParaRPr b="0" i="0" sz="800" u="none" cap="none" strike="noStrike">
              <a:solidFill>
                <a:srgbClr val="000000"/>
              </a:solidFill>
              <a:latin typeface="Lato"/>
              <a:ea typeface="Lato"/>
              <a:cs typeface="Lato"/>
              <a:sym typeface="Lato"/>
            </a:endParaRPr>
          </a:p>
        </p:txBody>
      </p:sp>
      <p:sp>
        <p:nvSpPr>
          <p:cNvPr id="205" name="Google Shape;205;p7"/>
          <p:cNvSpPr/>
          <p:nvPr/>
        </p:nvSpPr>
        <p:spPr>
          <a:xfrm>
            <a:off x="1895151" y="1286077"/>
            <a:ext cx="981300" cy="177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PROPERTY NAME</a:t>
            </a:r>
            <a:endParaRPr b="0" i="0" sz="800" u="none" cap="none" strike="noStrike">
              <a:solidFill>
                <a:srgbClr val="000000"/>
              </a:solidFill>
              <a:latin typeface="Lato"/>
              <a:ea typeface="Lato"/>
              <a:cs typeface="Lato"/>
              <a:sym typeface="Lato"/>
            </a:endParaRPr>
          </a:p>
        </p:txBody>
      </p:sp>
      <p:grpSp>
        <p:nvGrpSpPr>
          <p:cNvPr id="206" name="Google Shape;206;p7"/>
          <p:cNvGrpSpPr/>
          <p:nvPr/>
        </p:nvGrpSpPr>
        <p:grpSpPr>
          <a:xfrm rot="10800000">
            <a:off x="1970597" y="1452689"/>
            <a:ext cx="718010" cy="111173"/>
            <a:chOff x="0" y="-50"/>
            <a:chExt cx="1600200" cy="374700"/>
          </a:xfrm>
        </p:grpSpPr>
        <p:cxnSp>
          <p:nvCxnSpPr>
            <p:cNvPr id="207" name="Google Shape;207;p7"/>
            <p:cNvCxnSpPr/>
            <p:nvPr/>
          </p:nvCxnSpPr>
          <p:spPr>
            <a:xfrm rot="10800000">
              <a:off x="190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08" name="Google Shape;208;p7"/>
            <p:cNvCxnSpPr/>
            <p:nvPr/>
          </p:nvCxnSpPr>
          <p:spPr>
            <a:xfrm rot="10800000">
              <a:off x="1593849" y="-50"/>
              <a:ext cx="0" cy="184200"/>
            </a:xfrm>
            <a:prstGeom prst="straightConnector1">
              <a:avLst/>
            </a:prstGeom>
            <a:noFill/>
            <a:ln cap="flat" cmpd="sng" w="25400">
              <a:solidFill>
                <a:srgbClr val="969696"/>
              </a:solidFill>
              <a:prstDash val="solid"/>
              <a:round/>
              <a:headEnd len="sm" w="sm" type="none"/>
              <a:tailEnd len="sm" w="sm" type="none"/>
            </a:ln>
          </p:spPr>
        </p:cxnSp>
        <p:cxnSp>
          <p:nvCxnSpPr>
            <p:cNvPr id="209" name="Google Shape;209;p7"/>
            <p:cNvCxnSpPr/>
            <p:nvPr/>
          </p:nvCxnSpPr>
          <p:spPr>
            <a:xfrm rot="10800000">
              <a:off x="800099" y="184150"/>
              <a:ext cx="0" cy="190500"/>
            </a:xfrm>
            <a:prstGeom prst="straightConnector1">
              <a:avLst/>
            </a:prstGeom>
            <a:noFill/>
            <a:ln cap="flat" cmpd="sng" w="25400">
              <a:solidFill>
                <a:srgbClr val="969696"/>
              </a:solidFill>
              <a:prstDash val="solid"/>
              <a:round/>
              <a:headEnd len="sm" w="sm" type="none"/>
              <a:tailEnd len="sm" w="sm" type="none"/>
            </a:ln>
          </p:spPr>
        </p:cxnSp>
        <p:cxnSp>
          <p:nvCxnSpPr>
            <p:cNvPr id="210" name="Google Shape;210;p7"/>
            <p:cNvCxnSpPr/>
            <p:nvPr/>
          </p:nvCxnSpPr>
          <p:spPr>
            <a:xfrm>
              <a:off x="0" y="184149"/>
              <a:ext cx="1600200" cy="0"/>
            </a:xfrm>
            <a:prstGeom prst="straightConnector1">
              <a:avLst/>
            </a:prstGeom>
            <a:noFill/>
            <a:ln cap="flat" cmpd="sng" w="25400">
              <a:solidFill>
                <a:srgbClr val="969696"/>
              </a:solidFill>
              <a:prstDash val="solid"/>
              <a:round/>
              <a:headEnd len="sm" w="sm" type="none"/>
              <a:tailEnd len="sm" w="sm" type="none"/>
            </a:ln>
          </p:spPr>
        </p:cxnSp>
      </p:grpSp>
      <p:sp>
        <p:nvSpPr>
          <p:cNvPr id="211" name="Google Shape;211;p7"/>
          <p:cNvSpPr/>
          <p:nvPr/>
        </p:nvSpPr>
        <p:spPr>
          <a:xfrm>
            <a:off x="887175" y="2527125"/>
            <a:ext cx="67362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CCC02"/>
                </a:solidFill>
                <a:latin typeface="Consolas"/>
                <a:ea typeface="Consolas"/>
                <a:cs typeface="Consolas"/>
                <a:sym typeface="Consolas"/>
              </a:rPr>
              <a:t>hotel</a:t>
            </a:r>
            <a:r>
              <a:rPr b="0" i="0" lang="en-GB" sz="2400" u="none" cap="none" strike="noStrike">
                <a:solidFill>
                  <a:schemeClr val="lt1"/>
                </a:solidFill>
                <a:latin typeface="Consolas"/>
                <a:ea typeface="Consolas"/>
                <a:cs typeface="Consolas"/>
                <a:sym typeface="Consolas"/>
              </a:rPr>
              <a:t>[</a:t>
            </a:r>
            <a:r>
              <a:rPr b="0" i="0" lang="en-GB" sz="2400" u="none" cap="none" strike="noStrike">
                <a:solidFill>
                  <a:srgbClr val="FB6F7A"/>
                </a:solidFill>
                <a:latin typeface="Consolas"/>
                <a:ea typeface="Consolas"/>
                <a:cs typeface="Consolas"/>
                <a:sym typeface="Consolas"/>
              </a:rPr>
              <a:t>'</a:t>
            </a:r>
            <a:r>
              <a:rPr b="0" i="0" lang="en-GB" sz="2400" u="none" cap="none" strike="noStrike">
                <a:solidFill>
                  <a:srgbClr val="F2717A"/>
                </a:solidFill>
                <a:latin typeface="Consolas"/>
                <a:ea typeface="Consolas"/>
                <a:cs typeface="Consolas"/>
                <a:sym typeface="Consolas"/>
              </a:rPr>
              <a:t>name</a:t>
            </a:r>
            <a:r>
              <a:rPr b="0" i="0" lang="en-GB" sz="2400" u="none" cap="none" strike="noStrike">
                <a:solidFill>
                  <a:srgbClr val="FB6F7A"/>
                </a:solidFill>
                <a:latin typeface="Consolas"/>
                <a:ea typeface="Consolas"/>
                <a:cs typeface="Consolas"/>
                <a:sym typeface="Consolas"/>
              </a:rPr>
              <a:t>'</a:t>
            </a:r>
            <a:r>
              <a:rPr b="0" i="0" lang="en-GB" sz="2400" u="none" cap="none" strike="noStrike">
                <a:solidFill>
                  <a:schemeClr val="lt1"/>
                </a:solidFill>
                <a:latin typeface="Consolas"/>
                <a:ea typeface="Consolas"/>
                <a:cs typeface="Consolas"/>
                <a:sym typeface="Consolas"/>
              </a:rPr>
              <a:t>]</a:t>
            </a:r>
            <a:r>
              <a:rPr b="0" i="0" lang="en-GB" sz="2400" u="none" cap="none" strike="noStrike">
                <a:solidFill>
                  <a:srgbClr val="F2717A"/>
                </a:solidFill>
                <a:latin typeface="Consolas"/>
                <a:ea typeface="Consolas"/>
                <a:cs typeface="Consolas"/>
                <a:sym typeface="Consolas"/>
              </a:rPr>
              <a:t> </a:t>
            </a:r>
            <a:r>
              <a:rPr b="0" i="0" lang="en-GB" sz="2400" u="none" cap="none" strike="noStrike">
                <a:solidFill>
                  <a:schemeClr val="lt1"/>
                </a:solidFill>
                <a:latin typeface="Consolas"/>
                <a:ea typeface="Consolas"/>
                <a:cs typeface="Consolas"/>
                <a:sym typeface="Consolas"/>
              </a:rPr>
              <a:t>=</a:t>
            </a:r>
            <a:r>
              <a:rPr b="0" i="0" lang="en-GB" sz="2400" u="none" cap="none" strike="noStrike">
                <a:solidFill>
                  <a:srgbClr val="F2717A"/>
                </a:solidFill>
                <a:latin typeface="Consolas"/>
                <a:ea typeface="Consolas"/>
                <a:cs typeface="Consolas"/>
                <a:sym typeface="Consolas"/>
              </a:rPr>
              <a:t> </a:t>
            </a:r>
            <a:r>
              <a:rPr b="0" i="0" lang="en-GB" sz="2400" u="none" cap="none" strike="noStrike">
                <a:solidFill>
                  <a:srgbClr val="00B498"/>
                </a:solidFill>
                <a:latin typeface="Consolas"/>
                <a:ea typeface="Consolas"/>
                <a:cs typeface="Consolas"/>
                <a:sym typeface="Consolas"/>
              </a:rPr>
              <a:t>'Favcho Royale Hotel'</a:t>
            </a:r>
            <a:r>
              <a:rPr b="0" i="0" lang="en-GB" sz="2400" u="none" cap="none" strike="noStrike">
                <a:solidFill>
                  <a:schemeClr val="lt1"/>
                </a:solidFill>
                <a:latin typeface="Consolas"/>
                <a:ea typeface="Consolas"/>
                <a:cs typeface="Consolas"/>
                <a:sym typeface="Consolas"/>
              </a:rPr>
              <a:t>;</a:t>
            </a:r>
            <a:endParaRPr b="0" i="0" sz="2400" u="none" cap="none" strike="noStrike">
              <a:solidFill>
                <a:schemeClr val="dk1"/>
              </a:solidFill>
              <a:latin typeface="Calibri"/>
              <a:ea typeface="Calibri"/>
              <a:cs typeface="Calibri"/>
              <a:sym typeface="Calibri"/>
            </a:endParaRPr>
          </a:p>
        </p:txBody>
      </p:sp>
      <p:sp>
        <p:nvSpPr>
          <p:cNvPr id="212" name="Google Shape;212;p7"/>
          <p:cNvSpPr txBox="1"/>
          <p:nvPr/>
        </p:nvSpPr>
        <p:spPr>
          <a:xfrm>
            <a:off x="7327195" y="1448342"/>
            <a:ext cx="1663200" cy="8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1" lang="en-GB" sz="1100" u="none" cap="none" strike="noStrike">
                <a:solidFill>
                  <a:srgbClr val="A8D08C"/>
                </a:solidFill>
                <a:latin typeface="Calibri"/>
                <a:ea typeface="Calibri"/>
                <a:cs typeface="Calibri"/>
                <a:sym typeface="Calibri"/>
              </a:rPr>
              <a:t>* Note: </a:t>
            </a:r>
            <a:r>
              <a:rPr b="0" i="0" lang="en-GB" sz="1100" u="none" cap="none" strike="noStrike">
                <a:solidFill>
                  <a:srgbClr val="A8D08C"/>
                </a:solidFill>
                <a:latin typeface="Calibri"/>
                <a:ea typeface="Calibri"/>
                <a:cs typeface="Calibri"/>
                <a:sym typeface="Calibri"/>
              </a:rPr>
              <a:t>If the object does not have the property you are trying to update, it will be added to the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A8D08C"/>
              </a:solidFill>
              <a:latin typeface="Calibri"/>
              <a:ea typeface="Calibri"/>
              <a:cs typeface="Calibri"/>
              <a:sym typeface="Calibri"/>
            </a:endParaRPr>
          </a:p>
        </p:txBody>
      </p:sp>
      <p:sp>
        <p:nvSpPr>
          <p:cNvPr id="213" name="Google Shape;213;p7"/>
          <p:cNvSpPr/>
          <p:nvPr/>
        </p:nvSpPr>
        <p:spPr>
          <a:xfrm>
            <a:off x="861878" y="3476698"/>
            <a:ext cx="64401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onsolas"/>
                <a:ea typeface="Consolas"/>
                <a:cs typeface="Consolas"/>
                <a:sym typeface="Consolas"/>
              </a:rPr>
              <a:t>delete </a:t>
            </a:r>
            <a:r>
              <a:rPr b="0" i="0" lang="en-GB" sz="1800" u="none" cap="none" strike="noStrike">
                <a:solidFill>
                  <a:srgbClr val="FCCC02"/>
                </a:solidFill>
                <a:latin typeface="Consolas"/>
                <a:ea typeface="Consolas"/>
                <a:cs typeface="Consolas"/>
                <a:sym typeface="Consolas"/>
              </a:rPr>
              <a:t>hotel</a:t>
            </a:r>
            <a:r>
              <a:rPr b="0" i="0" lang="en-GB" sz="1800" u="none" cap="none" strike="noStrike">
                <a:solidFill>
                  <a:srgbClr val="F290FF"/>
                </a:solidFill>
                <a:latin typeface="Consolas"/>
                <a:ea typeface="Consolas"/>
                <a:cs typeface="Consolas"/>
                <a:sym typeface="Consolas"/>
              </a:rPr>
              <a:t>.</a:t>
            </a:r>
            <a:r>
              <a:rPr b="0" i="0" lang="en-GB" sz="1800" u="none" cap="none" strike="noStrike">
                <a:solidFill>
                  <a:srgbClr val="FB6F7A"/>
                </a:solidFill>
                <a:latin typeface="Consolas"/>
                <a:ea typeface="Consolas"/>
                <a:cs typeface="Consolas"/>
                <a:sym typeface="Consolas"/>
              </a:rPr>
              <a:t>name</a:t>
            </a:r>
            <a:r>
              <a:rPr b="0" i="0" lang="en-GB" sz="1800" u="none" cap="none" strike="noStrike">
                <a:solidFill>
                  <a:schemeClr val="lt1"/>
                </a:solidFill>
                <a:latin typeface="Consolas"/>
                <a:ea typeface="Consolas"/>
                <a:cs typeface="Consolas"/>
                <a:sym typeface="Consolas"/>
              </a:rPr>
              <a:t>; </a:t>
            </a:r>
            <a:endParaRPr b="0" i="0" sz="1800" u="none" cap="none" strike="noStrike">
              <a:solidFill>
                <a:schemeClr val="dk1"/>
              </a:solidFill>
              <a:latin typeface="Calibri"/>
              <a:ea typeface="Calibri"/>
              <a:cs typeface="Calibri"/>
              <a:sym typeface="Calibri"/>
            </a:endParaRPr>
          </a:p>
        </p:txBody>
      </p:sp>
      <p:sp>
        <p:nvSpPr>
          <p:cNvPr id="214" name="Google Shape;214;p7"/>
          <p:cNvSpPr txBox="1"/>
          <p:nvPr/>
        </p:nvSpPr>
        <p:spPr>
          <a:xfrm>
            <a:off x="3193153" y="3511325"/>
            <a:ext cx="4199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 Delete a property using the </a:t>
            </a:r>
            <a:r>
              <a:rPr b="1" i="0" lang="en-GB" sz="1400" u="none" cap="none" strike="noStrike">
                <a:solidFill>
                  <a:schemeClr val="lt1"/>
                </a:solidFill>
                <a:latin typeface="Calibri"/>
                <a:ea typeface="Calibri"/>
                <a:cs typeface="Calibri"/>
                <a:sym typeface="Calibri"/>
              </a:rPr>
              <a:t>delete</a:t>
            </a:r>
            <a:r>
              <a:rPr b="0" i="0" lang="en-GB" sz="1400" u="none" cap="none" strike="noStrike">
                <a:solidFill>
                  <a:schemeClr val="lt1"/>
                </a:solidFill>
                <a:latin typeface="Calibri"/>
                <a:ea typeface="Calibri"/>
                <a:cs typeface="Calibri"/>
                <a:sym typeface="Calibri"/>
              </a:rPr>
              <a:t> keyword</a:t>
            </a:r>
            <a:endParaRPr b="0" i="0" sz="1100" u="none" cap="none" strike="noStrike">
              <a:solidFill>
                <a:srgbClr val="000000"/>
              </a:solidFill>
              <a:latin typeface="Arial"/>
              <a:ea typeface="Arial"/>
              <a:cs typeface="Arial"/>
              <a:sym typeface="Arial"/>
            </a:endParaRPr>
          </a:p>
        </p:txBody>
      </p:sp>
      <p:sp>
        <p:nvSpPr>
          <p:cNvPr id="215" name="Google Shape;215;p7"/>
          <p:cNvSpPr/>
          <p:nvPr/>
        </p:nvSpPr>
        <p:spPr>
          <a:xfrm>
            <a:off x="861878" y="3865413"/>
            <a:ext cx="64401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FCCC02"/>
                </a:solidFill>
                <a:latin typeface="Consolas"/>
                <a:ea typeface="Consolas"/>
                <a:cs typeface="Consolas"/>
                <a:sym typeface="Consolas"/>
              </a:rPr>
              <a:t>hotel</a:t>
            </a:r>
            <a:r>
              <a:rPr b="0" i="0" lang="en-GB" sz="1800" u="none" cap="none" strike="noStrike">
                <a:solidFill>
                  <a:srgbClr val="F290FF"/>
                </a:solidFill>
                <a:latin typeface="Consolas"/>
                <a:ea typeface="Consolas"/>
                <a:cs typeface="Consolas"/>
                <a:sym typeface="Consolas"/>
              </a:rPr>
              <a:t>.</a:t>
            </a:r>
            <a:r>
              <a:rPr b="0" i="0" lang="en-GB" sz="1800" u="none" cap="none" strike="noStrike">
                <a:solidFill>
                  <a:srgbClr val="FB6F7A"/>
                </a:solidFill>
                <a:latin typeface="Consolas"/>
                <a:ea typeface="Consolas"/>
                <a:cs typeface="Consolas"/>
                <a:sym typeface="Consolas"/>
              </a:rPr>
              <a:t>name = </a:t>
            </a:r>
            <a:r>
              <a:rPr b="0" i="0" lang="en-GB" sz="1800" u="none" cap="none" strike="noStrike">
                <a:solidFill>
                  <a:schemeClr val="lt1"/>
                </a:solidFill>
                <a:latin typeface="Consolas"/>
                <a:ea typeface="Consolas"/>
                <a:cs typeface="Consolas"/>
                <a:sym typeface="Consolas"/>
              </a:rPr>
              <a:t>''; </a:t>
            </a:r>
            <a:endParaRPr b="0" i="0" sz="1800" u="none" cap="none" strike="noStrike">
              <a:solidFill>
                <a:schemeClr val="dk1"/>
              </a:solidFill>
              <a:latin typeface="Calibri"/>
              <a:ea typeface="Calibri"/>
              <a:cs typeface="Calibri"/>
              <a:sym typeface="Calibri"/>
            </a:endParaRPr>
          </a:p>
        </p:txBody>
      </p:sp>
      <p:sp>
        <p:nvSpPr>
          <p:cNvPr id="216" name="Google Shape;216;p7"/>
          <p:cNvSpPr txBox="1"/>
          <p:nvPr/>
        </p:nvSpPr>
        <p:spPr>
          <a:xfrm>
            <a:off x="3193151" y="3900050"/>
            <a:ext cx="4604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alibri"/>
                <a:ea typeface="Calibri"/>
                <a:cs typeface="Calibri"/>
                <a:sym typeface="Calibri"/>
              </a:rPr>
              <a:t>// Clear the value of a property by assigning a blank string</a:t>
            </a:r>
            <a:endParaRPr b="0" i="0" sz="11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21" name="Shape 221"/>
        <p:cNvGrpSpPr/>
        <p:nvPr/>
      </p:nvGrpSpPr>
      <p:grpSpPr>
        <a:xfrm>
          <a:off x="0" y="0"/>
          <a:ext cx="0" cy="0"/>
          <a:chOff x="0" y="0"/>
          <a:chExt cx="0" cy="0"/>
        </a:xfrm>
      </p:grpSpPr>
      <p:sp>
        <p:nvSpPr>
          <p:cNvPr id="222" name="Google Shape;222;p8"/>
          <p:cNvSpPr txBox="1"/>
          <p:nvPr/>
        </p:nvSpPr>
        <p:spPr>
          <a:xfrm>
            <a:off x="253188" y="1259727"/>
            <a:ext cx="4317600" cy="235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let </a:t>
            </a: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chemeClr val="lt1"/>
                </a:solidFill>
                <a:latin typeface="Consolas"/>
                <a:ea typeface="Consolas"/>
                <a:cs typeface="Consolas"/>
                <a:sym typeface="Consolas"/>
              </a:rPr>
              <a:t>  = </a:t>
            </a:r>
            <a:r>
              <a:rPr b="1" i="0" lang="en-GB" sz="1400" u="none" cap="none" strike="noStrike">
                <a:solidFill>
                  <a:srgbClr val="FF0000"/>
                </a:solidFill>
                <a:latin typeface="Consolas"/>
                <a:ea typeface="Consolas"/>
                <a:cs typeface="Consolas"/>
                <a:sym typeface="Consolas"/>
              </a:rPr>
              <a:t>new</a:t>
            </a:r>
            <a:r>
              <a:rPr b="0" i="0" lang="en-GB" sz="1400" u="none" cap="none" strike="noStrike">
                <a:solidFill>
                  <a:schemeClr val="lt1"/>
                </a:solidFill>
                <a:latin typeface="Consolas"/>
                <a:ea typeface="Consolas"/>
                <a:cs typeface="Consolas"/>
                <a:sym typeface="Consolas"/>
              </a:rPr>
              <a:t>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name = </a:t>
            </a:r>
            <a:r>
              <a:rPr b="0" i="0" lang="en-GB" sz="1400" u="none" cap="none" strike="noStrike">
                <a:solidFill>
                  <a:srgbClr val="00B498"/>
                </a:solidFill>
                <a:latin typeface="Consolas"/>
                <a:ea typeface="Consolas"/>
                <a:cs typeface="Consolas"/>
                <a:sym typeface="Consolas"/>
              </a:rPr>
              <a:t>'Raffles Hotel'</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rooms = </a:t>
            </a:r>
            <a:r>
              <a:rPr b="0" i="0" lang="en-GB" sz="1400" u="none" cap="none" strike="noStrike">
                <a:solidFill>
                  <a:srgbClr val="00B498"/>
                </a:solidFill>
                <a:latin typeface="Consolas"/>
                <a:ea typeface="Consolas"/>
                <a:cs typeface="Consolas"/>
                <a:sym typeface="Consolas"/>
              </a:rPr>
              <a:t>100</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booked = </a:t>
            </a:r>
            <a:r>
              <a:rPr b="0" i="0" lang="en-GB" sz="1400" u="none" cap="none" strike="noStrike">
                <a:solidFill>
                  <a:srgbClr val="00B498"/>
                </a:solidFill>
                <a:latin typeface="Consolas"/>
                <a:ea typeface="Consolas"/>
                <a:cs typeface="Consolas"/>
                <a:sym typeface="Consolas"/>
              </a:rPr>
              <a:t>24</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gym = </a:t>
            </a:r>
            <a:r>
              <a:rPr b="0" i="0" lang="en-GB" sz="1400" u="none" cap="none" strike="noStrike">
                <a:solidFill>
                  <a:srgbClr val="00B498"/>
                </a:solidFill>
                <a:latin typeface="Consolas"/>
                <a:ea typeface="Consolas"/>
                <a:cs typeface="Consolas"/>
                <a:sym typeface="Consolas"/>
              </a:rPr>
              <a:t>true</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roomTypes = </a:t>
            </a:r>
            <a:r>
              <a:rPr b="0" i="0" lang="en-GB" sz="1400" u="none" cap="none" strike="noStrike">
                <a:solidFill>
                  <a:srgbClr val="00B498"/>
                </a:solidFill>
                <a:latin typeface="Consolas"/>
                <a:ea typeface="Consolas"/>
                <a:cs typeface="Consolas"/>
                <a:sym typeface="Consolas"/>
              </a:rPr>
              <a:t>['twin','suite','delux']</a:t>
            </a:r>
            <a:r>
              <a:rPr b="0" i="0" lang="en-GB" sz="1400" u="none" cap="none" strike="noStrike">
                <a:solidFill>
                  <a:schemeClr val="lt1"/>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CCC02"/>
                </a:solidFill>
                <a:latin typeface="Consolas"/>
                <a:ea typeface="Consolas"/>
                <a:cs typeface="Consolas"/>
                <a:sym typeface="Consolas"/>
              </a:rPr>
              <a:t>hotel</a:t>
            </a:r>
            <a:r>
              <a:rPr b="0" i="0" lang="en-GB" sz="1400" u="none" cap="none" strike="noStrike">
                <a:solidFill>
                  <a:srgbClr val="F290FF"/>
                </a:solidFill>
                <a:latin typeface="Consolas"/>
                <a:ea typeface="Consolas"/>
                <a:cs typeface="Consolas"/>
                <a:sym typeface="Consolas"/>
              </a:rPr>
              <a:t>.</a:t>
            </a:r>
            <a:r>
              <a:rPr b="0" i="0" lang="en-GB" sz="1400" u="none" cap="none" strike="noStrike">
                <a:solidFill>
                  <a:srgbClr val="FB6F7A"/>
                </a:solidFill>
                <a:latin typeface="Consolas"/>
                <a:ea typeface="Consolas"/>
                <a:cs typeface="Consolas"/>
                <a:sym typeface="Consolas"/>
              </a:rPr>
              <a:t>checkAvailability</a:t>
            </a:r>
            <a:r>
              <a:rPr b="0" i="0" lang="en-GB" sz="1400" u="none" cap="none" strike="noStrike">
                <a:solidFill>
                  <a:schemeClr val="lt1"/>
                </a:solidFill>
                <a:latin typeface="Consolas"/>
                <a:ea typeface="Consolas"/>
                <a:cs typeface="Consolas"/>
                <a:sym typeface="Consolas"/>
              </a:rPr>
              <a:t>: </a:t>
            </a:r>
            <a:r>
              <a:rPr b="0" i="0" lang="en-GB" sz="1400" u="none" cap="none" strike="noStrike">
                <a:solidFill>
                  <a:srgbClr val="00B498"/>
                </a:solidFill>
                <a:latin typeface="Consolas"/>
                <a:ea typeface="Consolas"/>
                <a:cs typeface="Consolas"/>
                <a:sym typeface="Consolas"/>
              </a:rPr>
              <a:t>function()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B498"/>
                </a:solidFill>
                <a:latin typeface="Consolas"/>
                <a:ea typeface="Consolas"/>
                <a:cs typeface="Consolas"/>
                <a:sym typeface="Consolas"/>
              </a:rPr>
              <a:t>  return this.rooms – this.booked;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p:txBody>
      </p:sp>
      <p:sp>
        <p:nvSpPr>
          <p:cNvPr id="223" name="Google Shape;223;p8"/>
          <p:cNvSpPr txBox="1"/>
          <p:nvPr/>
        </p:nvSpPr>
        <p:spPr>
          <a:xfrm>
            <a:off x="8001000" y="680950"/>
            <a:ext cx="11106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KEY / NAME</a:t>
            </a:r>
            <a:endParaRPr b="0" i="0" sz="1100" u="none" cap="none" strike="noStrike">
              <a:solidFill>
                <a:srgbClr val="000000"/>
              </a:solidFill>
              <a:latin typeface="Arial"/>
              <a:ea typeface="Arial"/>
              <a:cs typeface="Arial"/>
              <a:sym typeface="Arial"/>
            </a:endParaRPr>
          </a:p>
        </p:txBody>
      </p:sp>
      <p:sp>
        <p:nvSpPr>
          <p:cNvPr id="224" name="Google Shape;224;p8"/>
          <p:cNvSpPr/>
          <p:nvPr/>
        </p:nvSpPr>
        <p:spPr>
          <a:xfrm>
            <a:off x="7871086" y="716116"/>
            <a:ext cx="147000" cy="147000"/>
          </a:xfrm>
          <a:prstGeom prst="ellipse">
            <a:avLst/>
          </a:prstGeom>
          <a:solidFill>
            <a:srgbClr val="FB6F7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225" name="Google Shape;225;p8"/>
          <p:cNvSpPr txBox="1"/>
          <p:nvPr/>
        </p:nvSpPr>
        <p:spPr>
          <a:xfrm>
            <a:off x="8001000" y="899400"/>
            <a:ext cx="885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D8D8D8"/>
                </a:solidFill>
                <a:latin typeface="Calibri"/>
                <a:ea typeface="Calibri"/>
                <a:cs typeface="Calibri"/>
                <a:sym typeface="Calibri"/>
              </a:rPr>
              <a:t>VALUE</a:t>
            </a:r>
            <a:endParaRPr b="0" i="0" sz="1100" u="none" cap="none" strike="noStrike">
              <a:solidFill>
                <a:srgbClr val="000000"/>
              </a:solidFill>
              <a:latin typeface="Arial"/>
              <a:ea typeface="Arial"/>
              <a:cs typeface="Arial"/>
              <a:sym typeface="Arial"/>
            </a:endParaRPr>
          </a:p>
        </p:txBody>
      </p:sp>
      <p:sp>
        <p:nvSpPr>
          <p:cNvPr id="226" name="Google Shape;226;p8"/>
          <p:cNvSpPr/>
          <p:nvPr/>
        </p:nvSpPr>
        <p:spPr>
          <a:xfrm>
            <a:off x="7871086" y="934579"/>
            <a:ext cx="147000" cy="147000"/>
          </a:xfrm>
          <a:prstGeom prst="ellipse">
            <a:avLst/>
          </a:prstGeom>
          <a:solidFill>
            <a:srgbClr val="00B49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B498"/>
              </a:solidFill>
              <a:latin typeface="Calibri"/>
              <a:ea typeface="Calibri"/>
              <a:cs typeface="Calibri"/>
              <a:sym typeface="Calibri"/>
            </a:endParaRPr>
          </a:p>
        </p:txBody>
      </p:sp>
      <p:grpSp>
        <p:nvGrpSpPr>
          <p:cNvPr id="227" name="Google Shape;227;p8"/>
          <p:cNvGrpSpPr/>
          <p:nvPr/>
        </p:nvGrpSpPr>
        <p:grpSpPr>
          <a:xfrm flipH="1" rot="5400000">
            <a:off x="3938660" y="2156429"/>
            <a:ext cx="1073983" cy="214965"/>
            <a:chOff x="0" y="0"/>
            <a:chExt cx="1663800" cy="374700"/>
          </a:xfrm>
        </p:grpSpPr>
        <p:cxnSp>
          <p:nvCxnSpPr>
            <p:cNvPr id="228" name="Google Shape;228;p8"/>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229" name="Google Shape;229;p8"/>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230" name="Google Shape;230;p8"/>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231" name="Google Shape;231;p8"/>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grpSp>
        <p:nvGrpSpPr>
          <p:cNvPr id="232" name="Google Shape;232;p8"/>
          <p:cNvGrpSpPr/>
          <p:nvPr/>
        </p:nvGrpSpPr>
        <p:grpSpPr>
          <a:xfrm flipH="1" rot="5400000">
            <a:off x="3856154" y="3144914"/>
            <a:ext cx="554378" cy="194807"/>
            <a:chOff x="0" y="0"/>
            <a:chExt cx="1663800" cy="374700"/>
          </a:xfrm>
        </p:grpSpPr>
        <p:cxnSp>
          <p:nvCxnSpPr>
            <p:cNvPr id="233" name="Google Shape;233;p8"/>
            <p:cNvCxnSpPr/>
            <p:nvPr/>
          </p:nvCxnSpPr>
          <p:spPr>
            <a:xfrm>
              <a:off x="19050" y="190499"/>
              <a:ext cx="0" cy="184200"/>
            </a:xfrm>
            <a:prstGeom prst="straightConnector1">
              <a:avLst/>
            </a:prstGeom>
            <a:noFill/>
            <a:ln cap="flat" cmpd="sng" w="25400">
              <a:solidFill>
                <a:srgbClr val="969696"/>
              </a:solidFill>
              <a:prstDash val="solid"/>
              <a:round/>
              <a:headEnd len="sm" w="sm" type="none"/>
              <a:tailEnd len="sm" w="sm" type="none"/>
            </a:ln>
          </p:spPr>
        </p:cxnSp>
        <p:cxnSp>
          <p:nvCxnSpPr>
            <p:cNvPr id="234" name="Google Shape;234;p8"/>
            <p:cNvCxnSpPr/>
            <p:nvPr/>
          </p:nvCxnSpPr>
          <p:spPr>
            <a:xfrm>
              <a:off x="1657349" y="190500"/>
              <a:ext cx="0" cy="184200"/>
            </a:xfrm>
            <a:prstGeom prst="straightConnector1">
              <a:avLst/>
            </a:prstGeom>
            <a:noFill/>
            <a:ln cap="flat" cmpd="sng" w="25400">
              <a:solidFill>
                <a:srgbClr val="969696"/>
              </a:solidFill>
              <a:prstDash val="solid"/>
              <a:round/>
              <a:headEnd len="sm" w="sm" type="none"/>
              <a:tailEnd len="sm" w="sm" type="none"/>
            </a:ln>
          </p:spPr>
        </p:cxnSp>
        <p:cxnSp>
          <p:nvCxnSpPr>
            <p:cNvPr id="235" name="Google Shape;235;p8"/>
            <p:cNvCxnSpPr/>
            <p:nvPr/>
          </p:nvCxnSpPr>
          <p:spPr>
            <a:xfrm>
              <a:off x="838200" y="0"/>
              <a:ext cx="0" cy="190500"/>
            </a:xfrm>
            <a:prstGeom prst="straightConnector1">
              <a:avLst/>
            </a:prstGeom>
            <a:noFill/>
            <a:ln cap="flat" cmpd="sng" w="25400">
              <a:solidFill>
                <a:srgbClr val="969696"/>
              </a:solidFill>
              <a:prstDash val="solid"/>
              <a:round/>
              <a:headEnd len="sm" w="sm" type="none"/>
              <a:tailEnd len="sm" w="sm" type="none"/>
            </a:ln>
          </p:spPr>
        </p:cxnSp>
        <p:cxnSp>
          <p:nvCxnSpPr>
            <p:cNvPr id="236" name="Google Shape;236;p8"/>
            <p:cNvCxnSpPr/>
            <p:nvPr/>
          </p:nvCxnSpPr>
          <p:spPr>
            <a:xfrm>
              <a:off x="0" y="190499"/>
              <a:ext cx="1663800" cy="0"/>
            </a:xfrm>
            <a:prstGeom prst="straightConnector1">
              <a:avLst/>
            </a:prstGeom>
            <a:noFill/>
            <a:ln cap="flat" cmpd="sng" w="25400">
              <a:solidFill>
                <a:srgbClr val="969696"/>
              </a:solidFill>
              <a:prstDash val="solid"/>
              <a:round/>
              <a:headEnd len="sm" w="sm" type="none"/>
              <a:tailEnd len="sm" w="sm" type="none"/>
            </a:ln>
          </p:spPr>
        </p:cxnSp>
      </p:grpSp>
      <p:sp>
        <p:nvSpPr>
          <p:cNvPr id="237" name="Google Shape;237;p8"/>
          <p:cNvSpPr txBox="1"/>
          <p:nvPr/>
        </p:nvSpPr>
        <p:spPr>
          <a:xfrm>
            <a:off x="4583134" y="2130426"/>
            <a:ext cx="763500" cy="19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PROPERTIES</a:t>
            </a:r>
            <a:endParaRPr b="0" i="0" sz="1100" u="none" cap="none" strike="noStrike">
              <a:solidFill>
                <a:srgbClr val="000000"/>
              </a:solidFill>
              <a:latin typeface="Arial"/>
              <a:ea typeface="Arial"/>
              <a:cs typeface="Arial"/>
              <a:sym typeface="Arial"/>
            </a:endParaRPr>
          </a:p>
        </p:txBody>
      </p:sp>
      <p:sp>
        <p:nvSpPr>
          <p:cNvPr id="238" name="Google Shape;238;p8"/>
          <p:cNvSpPr txBox="1"/>
          <p:nvPr/>
        </p:nvSpPr>
        <p:spPr>
          <a:xfrm>
            <a:off x="4250935" y="3076900"/>
            <a:ext cx="1110600" cy="19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D8D8D8"/>
                </a:solidFill>
                <a:latin typeface="Lato Black"/>
                <a:ea typeface="Lato Black"/>
                <a:cs typeface="Lato Black"/>
                <a:sym typeface="Lato Black"/>
              </a:rPr>
              <a:t>METHOD</a:t>
            </a:r>
            <a:endParaRPr b="0" i="0" sz="1100" u="none" cap="none" strike="noStrike">
              <a:solidFill>
                <a:srgbClr val="000000"/>
              </a:solidFill>
              <a:latin typeface="Arial"/>
              <a:ea typeface="Arial"/>
              <a:cs typeface="Arial"/>
              <a:sym typeface="Arial"/>
            </a:endParaRPr>
          </a:p>
        </p:txBody>
      </p:sp>
      <p:sp>
        <p:nvSpPr>
          <p:cNvPr id="239" name="Google Shape;239;p8"/>
          <p:cNvSpPr txBox="1"/>
          <p:nvPr/>
        </p:nvSpPr>
        <p:spPr>
          <a:xfrm>
            <a:off x="5346804" y="1557431"/>
            <a:ext cx="3347700" cy="11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Create an object using the "new" keyword and the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Calibri"/>
                <a:ea typeface="Calibri"/>
                <a:cs typeface="Calibri"/>
                <a:sym typeface="Calibri"/>
              </a:rPr>
              <a:t>Object() </a:t>
            </a:r>
            <a:r>
              <a:rPr b="0" i="0" lang="en-GB" sz="1200" u="none" cap="none" strike="noStrike">
                <a:solidFill>
                  <a:schemeClr val="lt1"/>
                </a:solidFill>
                <a:latin typeface="Calibri"/>
                <a:ea typeface="Calibri"/>
                <a:cs typeface="Calibri"/>
                <a:sym typeface="Calibri"/>
              </a:rPr>
              <a:t>constructor (Blank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Calibri"/>
                <a:ea typeface="Calibri"/>
                <a:cs typeface="Calibri"/>
                <a:sym typeface="Calibri"/>
              </a:rPr>
              <a:t>Add properties, methods to the newly created blank object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40" name="Google Shape;240;p8"/>
          <p:cNvSpPr txBox="1"/>
          <p:nvPr/>
        </p:nvSpPr>
        <p:spPr>
          <a:xfrm>
            <a:off x="8001000" y="472125"/>
            <a:ext cx="885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D8D8D8"/>
                </a:solidFill>
                <a:latin typeface="Calibri"/>
                <a:ea typeface="Calibri"/>
                <a:cs typeface="Calibri"/>
                <a:sym typeface="Calibri"/>
              </a:rPr>
              <a:t>OBJECT</a:t>
            </a:r>
            <a:endParaRPr b="0" i="0" sz="1100" u="none" cap="none" strike="noStrike">
              <a:solidFill>
                <a:srgbClr val="000000"/>
              </a:solidFill>
              <a:latin typeface="Arial"/>
              <a:ea typeface="Arial"/>
              <a:cs typeface="Arial"/>
              <a:sym typeface="Arial"/>
            </a:endParaRPr>
          </a:p>
        </p:txBody>
      </p:sp>
      <p:sp>
        <p:nvSpPr>
          <p:cNvPr id="241" name="Google Shape;241;p8"/>
          <p:cNvSpPr/>
          <p:nvPr/>
        </p:nvSpPr>
        <p:spPr>
          <a:xfrm>
            <a:off x="7871086" y="507305"/>
            <a:ext cx="147000" cy="147000"/>
          </a:xfrm>
          <a:prstGeom prst="ellipse">
            <a:avLst/>
          </a:prstGeom>
          <a:solidFill>
            <a:srgbClr val="FCCC0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242" name="Google Shape;242;p8"/>
          <p:cNvSpPr txBox="1"/>
          <p:nvPr/>
        </p:nvSpPr>
        <p:spPr>
          <a:xfrm>
            <a:off x="253188" y="738371"/>
            <a:ext cx="38181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0" i="0" lang="en-GB" sz="2700" u="none" cap="none" strike="noStrike">
                <a:solidFill>
                  <a:srgbClr val="01B2D4"/>
                </a:solidFill>
                <a:latin typeface="Calibri"/>
                <a:ea typeface="Calibri"/>
                <a:cs typeface="Calibri"/>
                <a:sym typeface="Calibri"/>
              </a:rPr>
              <a:t>CONSTRUCTOR NOTATION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2024-05-10T08:21:04Z</vt:lpwstr>
  </property>
  <property fmtid="{D5CDD505-2E9C-101B-9397-08002B2CF9AE}" pid="4" name="MSIP_Label_30286cb9-b49f-4646-87a5-340028348160_Method">
    <vt:lpwstr>Privileged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be2d3144-6df0-4df5-99e9-568a7f5754f2</vt:lpwstr>
  </property>
  <property fmtid="{D5CDD505-2E9C-101B-9397-08002B2CF9AE}" pid="8" name="MSIP_Label_30286cb9-b49f-4646-87a5-340028348160_ContentBits">
    <vt:lpwstr>1</vt:lpwstr>
  </property>
  <property fmtid="{D5CDD505-2E9C-101B-9397-08002B2CF9AE}" pid="9" name="ClassificationContentMarkingHeaderLocations">
    <vt:lpwstr>Simple Light:3</vt:lpwstr>
  </property>
  <property fmtid="{D5CDD505-2E9C-101B-9397-08002B2CF9AE}" pid="10" name="ClassificationContentMarkingHeaderText">
    <vt:lpwstr>Official (Closed) - Non Sensitive</vt:lpwstr>
  </property>
</Properties>
</file>