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 SemiBold"/>
      <p:regular r:id="rId43"/>
      <p:bold r:id="rId44"/>
      <p:italic r:id="rId45"/>
      <p:boldItalic r:id="rId46"/>
    </p:embeddedFont>
    <p:embeddedFont>
      <p:font typeface="Montserrat"/>
      <p:bold r:id="rId47"/>
      <p:boldItalic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  <p:embeddedFont>
      <p:font typeface="Poppins SemiBold"/>
      <p:regular r:id="rId65"/>
      <p:bold r:id="rId66"/>
      <p:italic r:id="rId67"/>
      <p:boldItalic r:id="rId68"/>
    </p:embeddedFont>
    <p:embeddedFont>
      <p:font typeface="Oswald"/>
      <p:regular r:id="rId69"/>
      <p:bold r:id="rId70"/>
    </p:embeddedFont>
    <p:embeddedFont>
      <p:font typeface="Helvetica Neue Light"/>
      <p:regular r:id="rId71"/>
      <p:bold r:id="rId72"/>
      <p:italic r:id="rId73"/>
      <p:boldItalic r:id="rId74"/>
    </p:embeddedFont>
    <p:embeddedFont>
      <p:font typeface="Gill Sans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SemiBold-bold.fntdata"/><Relationship Id="rId43" Type="http://schemas.openxmlformats.org/officeDocument/2006/relationships/font" Target="fonts/MontserratSemiBold-regular.fntdata"/><Relationship Id="rId46" Type="http://schemas.openxmlformats.org/officeDocument/2006/relationships/font" Target="fonts/MontserratSemiBold-boldItalic.fntdata"/><Relationship Id="rId45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Light-italic.fntdata"/><Relationship Id="rId72" Type="http://schemas.openxmlformats.org/officeDocument/2006/relationships/font" Target="fonts/HelveticaNeueLight-bold.fntdata"/><Relationship Id="rId31" Type="http://schemas.openxmlformats.org/officeDocument/2006/relationships/slide" Target="slides/slide26.xml"/><Relationship Id="rId75" Type="http://schemas.openxmlformats.org/officeDocument/2006/relationships/font" Target="fonts/GillSans-regular.fntdata"/><Relationship Id="rId30" Type="http://schemas.openxmlformats.org/officeDocument/2006/relationships/slide" Target="slides/slide25.xml"/><Relationship Id="rId74" Type="http://schemas.openxmlformats.org/officeDocument/2006/relationships/font" Target="fonts/HelveticaNeueLigh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GillSans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regular.fntdata"/><Relationship Id="rId70" Type="http://schemas.openxmlformats.org/officeDocument/2006/relationships/font" Target="fonts/Oswa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66" Type="http://schemas.openxmlformats.org/officeDocument/2006/relationships/font" Target="fonts/PoppinsSemiBold-bold.fntdata"/><Relationship Id="rId21" Type="http://schemas.openxmlformats.org/officeDocument/2006/relationships/slide" Target="slides/slide16.xml"/><Relationship Id="rId65" Type="http://schemas.openxmlformats.org/officeDocument/2006/relationships/font" Target="fonts/PoppinsSemiBold-regular.fntdata"/><Relationship Id="rId24" Type="http://schemas.openxmlformats.org/officeDocument/2006/relationships/slide" Target="slides/slide19.xml"/><Relationship Id="rId68" Type="http://schemas.openxmlformats.org/officeDocument/2006/relationships/font" Target="fonts/PoppinsSemiBold-boldItalic.fntdata"/><Relationship Id="rId23" Type="http://schemas.openxmlformats.org/officeDocument/2006/relationships/slide" Target="slides/slide18.xml"/><Relationship Id="rId67" Type="http://schemas.openxmlformats.org/officeDocument/2006/relationships/font" Target="fonts/PoppinsSemiBold-italic.fntdata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Lato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.it/@malcolmyam/wk07-basic-localstorage#script.j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null" TargetMode="External"/><Relationship Id="rId3" Type="http://schemas.openxmlformats.org/officeDocument/2006/relationships/hyperlink" Target="https://developer.mozilla.org/en-US/docs/Web/JavaScript/Reference/Global_Objects/JSON" TargetMode="External"/><Relationship Id="rId4" Type="http://schemas.openxmlformats.org/officeDocument/2006/relationships/hyperlink" Target="https://www.w3schools.com/js/js_json_intro.asp" TargetMode="External"/><Relationship Id="rId5" Type="http://schemas.openxmlformats.org/officeDocument/2006/relationships/hyperlink" Target="https://www.w3schools.com/js/js_json_datatypes.asp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.it/@malcolmyam/wk07-simplejson#script.js" TargetMode="External"/><Relationship Id="rId3" Type="http://schemas.openxmlformats.org/officeDocument/2006/relationships/hyperlink" Target="https://www.w3schools.com/js/js_json_parse.asp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05a5d1d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7105a5d1d7_0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105a5d1d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105a5d1d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servers can be running any operating system and any web server software that you like.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one thing that they all have in common is that they serve up web pages and web objects using the HTTP protocol.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is made of components in HTML, CSS, and JavaScript.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are delivered over the standard HTTP web protocol.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interface is coded in JavaScript.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reasons that will become clear in a moment, the local storage database code needs to run in the browser and JavaScript makes that possible.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components, the HTML, the CSS, and the JavaScript, are requested by and delivered to the web client, typically a web browser running on a computer or a mobile device.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application interfaces with the client device by virtue of a technology called the Document Object Model or simply the DOM.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 allows the JavaScript component to access various features on theclient, allowing interactive applications to be developed.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7105a5d1d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105a5d1d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is usually enabled on the server end and for developers that intend to embed such information, there’s not much we can do.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Meaning we can’t easily embed/iframe another source unless the source allows us to (e.g youtube embeds).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There are other ways to bypass it but that might cause a violation in the source privacy policy.</a:t>
            </a:r>
            <a:endParaRPr/>
          </a:p>
        </p:txBody>
      </p:sp>
      <p:sp>
        <p:nvSpPr>
          <p:cNvPr id="168" name="Google Shape;168;g27105a5d1d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05a5d1d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Our localstorage can only exist on the same domain.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To put it simply, different webpages but of same domain and http protocol then only localstorage can persist.</a:t>
            </a:r>
            <a:endParaRPr/>
          </a:p>
        </p:txBody>
      </p:sp>
      <p:sp>
        <p:nvSpPr>
          <p:cNvPr id="175" name="Google Shape;175;g27105a5d1d7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105a5d1d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Here’s the way to access and set the information.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 can it accessors and getters</a:t>
            </a:r>
            <a:endParaRPr/>
          </a:p>
        </p:txBody>
      </p:sp>
      <p:sp>
        <p:nvSpPr>
          <p:cNvPr id="199" name="Google Shape;199;g27105a5d1d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05a5d1d7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To simply set local storage item information, call localStorage and decide to set or get an item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To set or to get an item, use a key identifier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is a string identifier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So decide on a unique string to use</a:t>
            </a:r>
            <a:endParaRPr/>
          </a:p>
        </p:txBody>
      </p:sp>
      <p:sp>
        <p:nvSpPr>
          <p:cNvPr id="207" name="Google Shape;207;g27105a5d1d7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105a5d1d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7105a5d1d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105a5d1d7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7105a5d1d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https://repl.it/@malcolmyam/wk07-basic-localstorage#script.js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105a5d1d7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7105a5d1d7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05a5d1d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These are the common methods and property that local storage can tap 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You can easily set or get items or remove items in the storage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 clear option clears all localstorage involved in the </a:t>
            </a:r>
            <a:r>
              <a:rPr b="1" lang="en-GB"/>
              <a:t>same domain.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7105a5d1d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105a5d1d7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Objects are tricky as they contain a chunk of information versus just one piece of information.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For arrays and objects, we would need to turn to json formatting.</a:t>
            </a:r>
            <a:endParaRPr/>
          </a:p>
        </p:txBody>
      </p:sp>
      <p:sp>
        <p:nvSpPr>
          <p:cNvPr id="275" name="Google Shape;275;g27105a5d1d7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105a5d1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 are going to talk about the key storage types on a browser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7105a5d1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105a5d1d7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JSON stands for JavaScript Object Notation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JSON is a lightweight format for storing and transporting data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JSON is often used when data is sent from a server to a web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JSON is "self-describing" and easy to understand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7105a5d1d7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105a5d1d7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is the JSON syntax. Prounced JASON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JSON is a syntax for serializing objects, arrays, numbers, strings, booleans, and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null</a:t>
            </a:r>
            <a:r>
              <a:rPr lang="en-GB"/>
              <a:t>. It is based upon JavaScript syntax but is distinct from it: some JavaScript is not JSON.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Property names (in red) must be double quotated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You could have an array in JSON but it has to be in JSON 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Arrays in JSON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 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https://developer.mozilla.org/en-US/docs/Web/JavaScript/Reference/Global_Objects/JSON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https://www.w3schools.com/js/js_json_datatypes.asp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7105a5d1d7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105a5d1d7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7105a5d1d7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JSON is a type of data format that is versatile to 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JSON data format allows us to have more information stored into our localstorage</a:t>
            </a:r>
            <a:endParaRPr/>
          </a:p>
        </p:txBody>
      </p:sp>
      <p:sp>
        <p:nvSpPr>
          <p:cNvPr id="300" name="Google Shape;300;g27105a5d1d7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105a5d1d7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7105a5d1d7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7105a5d1d7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105a5d1d7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27105a5d1d7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105a5d1d7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27105a5d1d7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105a5d1d7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7105a5d1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https://repl.it/@malcolmyam/wk07-simplejson#script.js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https://www.w3schools.com/js/js_json_parse.asp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105a5d1d7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7105a5d1d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105a5d1d7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7105a5d1d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105a5d1d7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7105a5d1d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105a5d1d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7105a5d1d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session storage are sometimes called web storage or DOM storage, DOM standing for Document Object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g27105a5d1d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105a5d1d7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7105a5d1d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What to do when your quota exceeds 5mb or there’s an error ocurrence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Catch all the errors involved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105a5d1d7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7105a5d1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105a5d1d7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7105a5d1d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105a5d1d7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7105a5d1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105a5d1d7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27105a5d1d7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105a5d1d7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g27105a5d1d7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105a5d1d7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7105a5d1d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105a5d1d7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7105a5d1d7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27105a5d1d7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05a5d1d7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7105a5d1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HTML storage works in a simple way based on a key value pair combination.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They can store any data type however, everything will be stored as a string value only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05a5d1d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HTML5 storage allows us to store data in the browser, however it can only be accessed by the same domain set that it came from</a:t>
            </a:r>
            <a:endParaRPr/>
          </a:p>
        </p:txBody>
      </p:sp>
      <p:sp>
        <p:nvSpPr>
          <p:cNvPr id="121" name="Google Shape;121;g27105a5d1d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05a5d1d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Two key types of storage. Local storage and session storage.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 our module, we will solely use local storage only</a:t>
            </a:r>
            <a:endParaRPr/>
          </a:p>
        </p:txBody>
      </p:sp>
      <p:sp>
        <p:nvSpPr>
          <p:cNvPr id="128" name="Google Shape;128;g27105a5d1d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105a5d1d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Both local and session versions have the same way to retrieve information or set information.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 key difference is the amount of time stored</a:t>
            </a:r>
            <a:endParaRPr/>
          </a:p>
        </p:txBody>
      </p:sp>
      <p:sp>
        <p:nvSpPr>
          <p:cNvPr id="135" name="Google Shape;135;g27105a5d1d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105a5d1d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7105a5d1d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One of the main advantages of localstorage is, when you close your browser or tabs, and reopen them later, the localstorage information will still persist and exist</a:t>
            </a:r>
            <a:endParaRPr/>
          </a:p>
        </p:txBody>
      </p:sp>
      <p:sp>
        <p:nvSpPr>
          <p:cNvPr id="143" name="Google Shape;143;g27105a5d1d7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105a5d1d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It’s pretty common that most browsers have up to 5MB allowed for data storage.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Exceeding it will be a concern too.. 5MB is a lot for just data information</a:t>
            </a:r>
            <a:endParaRPr/>
          </a:p>
        </p:txBody>
      </p:sp>
      <p:sp>
        <p:nvSpPr>
          <p:cNvPr id="154" name="Google Shape;154;g27105a5d1d7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1.png"/><Relationship Id="rId13" Type="http://schemas.openxmlformats.org/officeDocument/2006/relationships/image" Target="../media/image2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Security/Same-origin_polic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repl.it/@malcolmyam/wk07-simple-localstorage#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repl.it/@malcolmyam/wk07-simple-localstorage#index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pl.it/@malcolmyam/wk07-basic-localstorage#script.j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developer.mozilla.org/en-US/docs/Web/JavaScript/Reference/Global_Objects/JSON" TargetMode="External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pl.it/@malcolmyam/wk07-simplejson#script.js" TargetMode="External"/><Relationship Id="rId4" Type="http://schemas.openxmlformats.org/officeDocument/2006/relationships/hyperlink" Target="https://www.w3schools.com/js/js_json_parse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pl.it/@malcolmyam/wk07-sample-obj-localstorage#script.j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w3.org/" TargetMode="External"/><Relationship Id="rId6" Type="http://schemas.openxmlformats.org/officeDocument/2006/relationships/hyperlink" Target="https://www.w3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plit.com/@immalcolm/form-localstorag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plit.com/@Jian_Ting_Donov/localStorage-Simple" TargetMode="External"/><Relationship Id="rId4" Type="http://schemas.openxmlformats.org/officeDocument/2006/relationships/hyperlink" Target="https://replit.com/@Jian_Ting_Donov/localStorage-Advance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html5rocks.com/en/tutorials/offline/whats-offline/" TargetMode="External"/><Relationship Id="rId4" Type="http://schemas.openxmlformats.org/officeDocument/2006/relationships/hyperlink" Target="https://developer.mozilla.org/en-US/docs/Web/JavaScript/Introduction_to_Object-Oriented_JavaScript" TargetMode="External"/><Relationship Id="rId5" Type="http://schemas.openxmlformats.org/officeDocument/2006/relationships/hyperlink" Target="http://www.html5rocks.com/en/tutorials/offline/quota-researc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915675" y="1466500"/>
            <a:ext cx="2875500" cy="354000"/>
          </a:xfrm>
          <a:prstGeom prst="rect">
            <a:avLst/>
          </a:prstGeom>
          <a:solidFill>
            <a:srgbClr val="F6B20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15686" y="1848158"/>
            <a:ext cx="43383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3B41C9"/>
                </a:solidFill>
                <a:latin typeface="Oswald"/>
                <a:ea typeface="Oswald"/>
                <a:cs typeface="Oswald"/>
                <a:sym typeface="Oswald"/>
              </a:rPr>
              <a:t>Local Storage</a:t>
            </a:r>
            <a:endParaRPr sz="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272" y="2123240"/>
            <a:ext cx="5797658" cy="579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07425" y="-1028700"/>
            <a:ext cx="2057401" cy="205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9289" y="1424159"/>
            <a:ext cx="3206022" cy="284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6398" y="4745901"/>
            <a:ext cx="837054" cy="83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65344" y="4512400"/>
            <a:ext cx="233501" cy="2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809" y="4512400"/>
            <a:ext cx="233501" cy="2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55480" y="4578925"/>
            <a:ext cx="61023" cy="1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8238048" y="4578925"/>
            <a:ext cx="61023" cy="1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8246122" y="1924475"/>
            <a:ext cx="1183299" cy="5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21275" y="4287237"/>
            <a:ext cx="856264" cy="85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301130" y="4050264"/>
            <a:ext cx="856263" cy="85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69486" y="740836"/>
            <a:ext cx="210933" cy="21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5625" y="2964330"/>
            <a:ext cx="210933" cy="21093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000601" y="1541625"/>
            <a:ext cx="1539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B41C9"/>
                </a:solidFill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sz="700"/>
          </a:p>
        </p:txBody>
      </p:sp>
      <p:sp>
        <p:nvSpPr>
          <p:cNvPr id="82" name="Google Shape;82;p15"/>
          <p:cNvSpPr txBox="1"/>
          <p:nvPr/>
        </p:nvSpPr>
        <p:spPr>
          <a:xfrm>
            <a:off x="2399550" y="1541625"/>
            <a:ext cx="1391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B41C9"/>
                </a:solidFill>
                <a:latin typeface="Montserrat"/>
                <a:ea typeface="Montserrat"/>
                <a:cs typeface="Montserrat"/>
                <a:sym typeface="Montserrat"/>
              </a:rPr>
              <a:t>FUNDAMENTALS</a:t>
            </a:r>
            <a:endParaRPr sz="7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77556" y="2502446"/>
            <a:ext cx="300761" cy="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sz="8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072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Continuing Education &amp; Training (CET)</a:t>
            </a:r>
            <a:endParaRPr sz="8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37943" y="4949162"/>
            <a:ext cx="522377" cy="1602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230228" y="2549900"/>
            <a:ext cx="249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B41C9"/>
                </a:solidFill>
                <a:latin typeface="Montserrat"/>
                <a:ea typeface="Montserrat"/>
                <a:cs typeface="Montserrat"/>
                <a:sym typeface="Montserrat"/>
              </a:rPr>
              <a:t>DIPLOMA IN FULL-STACK DEVELOPMENT</a:t>
            </a:r>
            <a:endParaRPr sz="500"/>
          </a:p>
        </p:txBody>
      </p:sp>
      <p:sp>
        <p:nvSpPr>
          <p:cNvPr id="88" name="Google Shape;88;p15"/>
          <p:cNvSpPr txBox="1"/>
          <p:nvPr/>
        </p:nvSpPr>
        <p:spPr>
          <a:xfrm>
            <a:off x="1157400" y="2620100"/>
            <a:ext cx="237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Certificate in </a:t>
            </a:r>
            <a:r>
              <a:rPr b="1" lang="en-GB" sz="7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Computing Fundamentals</a:t>
            </a:r>
            <a:endParaRPr b="1" sz="7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496380"/>
            <a:ext cx="8178801" cy="415073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1180650" y="1363725"/>
            <a:ext cx="67827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security protection, browsers employ a </a:t>
            </a:r>
            <a:r>
              <a:rPr b="1" i="0" lang="en-GB" sz="27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origin policy</a:t>
            </a:r>
            <a:r>
              <a:rPr b="0" i="0" lang="en-GB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means that data can </a:t>
            </a:r>
            <a:r>
              <a:rPr b="0" i="0" lang="en-GB" sz="27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be accessed</a:t>
            </a:r>
            <a:r>
              <a:rPr b="0" i="0" lang="en-GB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other pages in the </a:t>
            </a:r>
            <a:r>
              <a:rPr b="0" i="0" lang="en-GB" sz="27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origin</a:t>
            </a:r>
            <a:r>
              <a:rPr b="0" i="0" lang="en-GB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27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Sidenote: this is also how iframes are being restricted</a:t>
            </a:r>
            <a:endParaRPr b="0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848800" y="4683875"/>
            <a:ext cx="6295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https://developer.mozilla.org/en-US/docs/Web/Security/Same-origin_policy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2840799" y="2423800"/>
            <a:ext cx="415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http://www.google.com: 80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87008" y="292670"/>
            <a:ext cx="77949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b="1" i="0" lang="en-GB" sz="18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protocol must be a match. If data was stored by a page that starts </a:t>
            </a:r>
            <a:r>
              <a:rPr b="1" i="0" lang="en-GB" sz="18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storage object cannot be accessed via </a:t>
            </a:r>
            <a:r>
              <a:rPr b="1" i="0" lang="en-GB" sz="18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1" i="0" lang="en-GB" sz="18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Subdomain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subdomain name must match.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</a:t>
            </a:r>
            <a:r>
              <a:rPr b="1" i="0" lang="en-GB" sz="18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maps.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google.com cannot access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stored by </a:t>
            </a:r>
            <a:r>
              <a:rPr b="1" i="0" lang="en-GB" sz="18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google.com</a:t>
            </a:r>
            <a:b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587008" y="3272808"/>
            <a:ext cx="83361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b="1" i="0" lang="en-GB" sz="18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domain name must match.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google. com cannot access local storage from facebook.com.</a:t>
            </a:r>
            <a:b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</a:t>
            </a:r>
            <a:r>
              <a:rPr b="1" i="0" lang="en-GB" sz="18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 </a:t>
            </a:r>
            <a:r>
              <a:rPr b="0" i="0" lang="en-GB" sz="18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 number must 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match. Webservers  can have many ports. Usually a port number is not specified in a URL, and the site uses port 80 for web pages, but the port number </a:t>
            </a:r>
            <a:r>
              <a:rPr b="0" i="1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</a:t>
            </a:r>
            <a:r>
              <a:rPr b="0" i="0" lang="en-GB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changed.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2823713" y="2822484"/>
            <a:ext cx="676677" cy="402486"/>
            <a:chOff x="888107" y="-50"/>
            <a:chExt cx="1282800" cy="761852"/>
          </a:xfrm>
        </p:grpSpPr>
        <p:grpSp>
          <p:nvGrpSpPr>
            <p:cNvPr id="181" name="Google Shape;181;p26"/>
            <p:cNvGrpSpPr/>
            <p:nvPr/>
          </p:nvGrpSpPr>
          <p:grpSpPr>
            <a:xfrm>
              <a:off x="888107" y="-50"/>
              <a:ext cx="1282800" cy="374700"/>
              <a:chOff x="-1" y="-50"/>
              <a:chExt cx="1282800" cy="374700"/>
            </a:xfrm>
          </p:grpSpPr>
          <p:cxnSp>
            <p:nvCxnSpPr>
              <p:cNvPr id="182" name="Google Shape;182;p26"/>
              <p:cNvCxnSpPr/>
              <p:nvPr/>
            </p:nvCxnSpPr>
            <p:spPr>
              <a:xfrm rot="10800000">
                <a:off x="12699" y="-50"/>
                <a:ext cx="0" cy="18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26"/>
              <p:cNvCxnSpPr/>
              <p:nvPr/>
            </p:nvCxnSpPr>
            <p:spPr>
              <a:xfrm rot="10800000">
                <a:off x="1269999" y="-50"/>
                <a:ext cx="0" cy="18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26"/>
              <p:cNvCxnSpPr/>
              <p:nvPr/>
            </p:nvCxnSpPr>
            <p:spPr>
              <a:xfrm rot="10800000">
                <a:off x="641350" y="184150"/>
                <a:ext cx="0" cy="190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26"/>
              <p:cNvCxnSpPr/>
              <p:nvPr/>
            </p:nvCxnSpPr>
            <p:spPr>
              <a:xfrm>
                <a:off x="-1" y="184149"/>
                <a:ext cx="12828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6" name="Google Shape;186;p26"/>
            <p:cNvSpPr/>
            <p:nvPr/>
          </p:nvSpPr>
          <p:spPr>
            <a:xfrm>
              <a:off x="1334289" y="508002"/>
              <a:ext cx="416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GB" sz="13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4404820" y="2874243"/>
            <a:ext cx="1601961" cy="402486"/>
            <a:chOff x="888107" y="-50"/>
            <a:chExt cx="1282800" cy="761852"/>
          </a:xfrm>
        </p:grpSpPr>
        <p:grpSp>
          <p:nvGrpSpPr>
            <p:cNvPr id="188" name="Google Shape;188;p26"/>
            <p:cNvGrpSpPr/>
            <p:nvPr/>
          </p:nvGrpSpPr>
          <p:grpSpPr>
            <a:xfrm>
              <a:off x="888107" y="-50"/>
              <a:ext cx="1282800" cy="374700"/>
              <a:chOff x="-1" y="-50"/>
              <a:chExt cx="1282800" cy="374700"/>
            </a:xfrm>
          </p:grpSpPr>
          <p:cxnSp>
            <p:nvCxnSpPr>
              <p:cNvPr id="189" name="Google Shape;189;p26"/>
              <p:cNvCxnSpPr/>
              <p:nvPr/>
            </p:nvCxnSpPr>
            <p:spPr>
              <a:xfrm rot="10800000">
                <a:off x="12699" y="-50"/>
                <a:ext cx="0" cy="18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26"/>
              <p:cNvCxnSpPr/>
              <p:nvPr/>
            </p:nvCxnSpPr>
            <p:spPr>
              <a:xfrm rot="10800000">
                <a:off x="1269999" y="-50"/>
                <a:ext cx="0" cy="18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6"/>
              <p:cNvCxnSpPr/>
              <p:nvPr/>
            </p:nvCxnSpPr>
            <p:spPr>
              <a:xfrm rot="10800000">
                <a:off x="641350" y="184150"/>
                <a:ext cx="0" cy="190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26"/>
              <p:cNvCxnSpPr/>
              <p:nvPr/>
            </p:nvCxnSpPr>
            <p:spPr>
              <a:xfrm>
                <a:off x="-1" y="184149"/>
                <a:ext cx="12828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6969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3" name="Google Shape;193;p26"/>
            <p:cNvSpPr/>
            <p:nvPr/>
          </p:nvSpPr>
          <p:spPr>
            <a:xfrm>
              <a:off x="1334289" y="508002"/>
              <a:ext cx="416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GB" sz="13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94" name="Google Shape;194;p26"/>
          <p:cNvSpPr/>
          <p:nvPr/>
        </p:nvSpPr>
        <p:spPr>
          <a:xfrm>
            <a:off x="3477775" y="2935039"/>
            <a:ext cx="11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226905" y="2919795"/>
            <a:ext cx="23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106680" y="1264920"/>
            <a:ext cx="91440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Accessing the storage API: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localStorage.</a:t>
            </a:r>
            <a:r>
              <a:rPr b="1" i="0" lang="en-GB" sz="18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setItem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(key,</a:t>
            </a:r>
            <a:r>
              <a:rPr b="0" i="0" lang="en-GB" sz="1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value)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sessionStorage.</a:t>
            </a:r>
            <a:r>
              <a:rPr b="1" i="0" lang="en-GB" sz="18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setItem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(key,</a:t>
            </a:r>
            <a:r>
              <a:rPr b="0" i="0" lang="en-GB" sz="1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value)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localStorage.</a:t>
            </a:r>
            <a:r>
              <a:rPr b="1" i="0" lang="en-GB" sz="18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(key)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sessionStorage.</a:t>
            </a:r>
            <a:r>
              <a:rPr b="1" i="0" lang="en-GB" sz="18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(key)</a:t>
            </a:r>
            <a:endParaRPr b="0" i="0" sz="18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//key means identifier</a:t>
            </a:r>
            <a:endParaRPr b="0" i="0" sz="18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next.png"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1439" y="4615057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4539698" y="36679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#WEBSTORAGE #WK4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106680" y="1264920"/>
            <a:ext cx="91440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localStorage.setItem</a:t>
            </a: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('name', 'Luke Skywalker');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let temp  = </a:t>
            </a:r>
            <a:r>
              <a:rPr b="1" i="0" lang="en-GB" sz="2100" u="none" cap="none" strike="noStrike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localStorage.getItem</a:t>
            </a: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('name');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alert(localStorage</a:t>
            </a:r>
            <a:r>
              <a:rPr b="1" i="0" lang="en-GB" sz="2100" u="none" cap="none" strike="noStrike">
                <a:solidFill>
                  <a:srgbClr val="FB6F7A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'name'</a:t>
            </a:r>
            <a:r>
              <a:rPr b="1" i="0" lang="en-GB" sz="2100" u="none" cap="none" strike="noStrike">
                <a:solidFill>
                  <a:srgbClr val="FB6F7A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alert(localStorage</a:t>
            </a:r>
            <a:r>
              <a:rPr b="1" i="0" lang="en-GB" sz="2100" u="none" cap="none" strike="noStrike">
                <a:solidFill>
                  <a:srgbClr val="FB6F7A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0" lang="en-GB" sz="21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name);</a:t>
            </a:r>
            <a:endParaRPr b="0" i="0" sz="15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next.png"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1439" y="4615057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3040249" y="4603675"/>
            <a:ext cx="530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https://repl.it/@malcolmyam/wk07-simple-localstorage#index.html</a:t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50" y="1022725"/>
            <a:ext cx="8245465" cy="4025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t.png" id="218" name="Google Shape;2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1439" y="4615057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0000" y="572775"/>
            <a:ext cx="8960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WHETHER LOCALS STORAGE STORED IN CHROME BROWSER debugger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4340300" y="2965050"/>
            <a:ext cx="741600" cy="33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272775" y="4615050"/>
            <a:ext cx="2021100" cy="19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3703474" y="4702450"/>
            <a:ext cx="530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https://repl.it/@malcolmyam/wk07-simple-localstorage#index.html</a:t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293875" y="3489500"/>
            <a:ext cx="4822200" cy="39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9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233775" y="285827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Local Storage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233775" y="864350"/>
            <a:ext cx="85503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400">
                <a:solidFill>
                  <a:schemeClr val="lt1"/>
                </a:solidFill>
              </a:rPr>
              <a:t>Like other JavaScript objects, you can treat the localStorage object as an associative array (much easier).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r>
              <a:rPr lang="en-GB" sz="2400">
                <a:solidFill>
                  <a:schemeClr val="lt1"/>
                </a:solidFill>
              </a:rPr>
              <a:t>Instead of using the getItem() and setItem() methods, you can simply use square brackets. For example, this snippet of code: 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326550" y="3342898"/>
            <a:ext cx="45720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foo = localStorage.getItem("bar");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localStorage.setItem("bar", foo);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114800" y="3343011"/>
            <a:ext cx="45720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foo = localStorage["bar"];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localStorage["bar"] = foo;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14512" y="3689259"/>
            <a:ext cx="2229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==SAME==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509925" y="4772150"/>
            <a:ext cx="55398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https://repl.it/@malcolmyam/wk07-basic-localstorage#script.js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xt.png"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5350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240625" y="1540052"/>
            <a:ext cx="45240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information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localStorage.setItem('age' , '12') ; </a:t>
            </a:r>
            <a:endParaRPr b="0" i="0" sz="1400" u="none" cap="none" strike="noStrike">
              <a:solidFill>
                <a:srgbClr val="00B49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localStorage.setltem('color' , 'blue');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information and store in variable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age = localStorage.getItem('age'); 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color= localStorage.getItem('color'); 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B4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items stored</a:t>
            </a:r>
            <a:b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items= localStorage.length;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4860757" y="1133840"/>
            <a:ext cx="197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the </a:t>
            </a: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dot notation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4860750" y="1540052"/>
            <a:ext cx="42834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information (object notation)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localStorage.age = 12; 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localStorage.color  = 'blue';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information(object notation)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age = localStorage.age;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color= localStorage.color;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B4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items stored</a:t>
            </a:r>
            <a:b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B49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items= localStorage.length;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240623" y="1133850"/>
            <a:ext cx="242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</a:t>
            </a:r>
            <a:r>
              <a:rPr b="1" i="0" lang="en-GB" sz="1400" u="none" cap="none" strike="noStrike">
                <a:solidFill>
                  <a:srgbClr val="F271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setters/getters</a:t>
            </a:r>
            <a:endParaRPr b="1" i="0" sz="1400" u="none" cap="none" strike="noStrike">
              <a:solidFill>
                <a:srgbClr val="F271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2502568" y="630657"/>
            <a:ext cx="4191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Accessing the storage API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xt.png"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5350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192440" y="1540043"/>
            <a:ext cx="234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setItem(key,value)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40622" y="1133850"/>
            <a:ext cx="140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METHOD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240631" y="566056"/>
            <a:ext cx="405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METHODS &amp; PROPERTIES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2383655" y="1133840"/>
            <a:ext cx="164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DESCRIPTION</a:t>
            </a:r>
            <a:endParaRPr b="1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64694" y="1892101"/>
            <a:ext cx="7593804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12700">
            <a:solidFill>
              <a:srgbClr val="F2717A"/>
            </a:solidFill>
            <a:prstDash val="dash"/>
            <a:miter lim="0"/>
            <a:headEnd len="sm" w="sm" type="none"/>
            <a:tailEnd len="sm" w="sm" type="none"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61632" y="2175914"/>
            <a:ext cx="7593804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12700">
            <a:solidFill>
              <a:srgbClr val="F2717A"/>
            </a:solidFill>
            <a:prstDash val="dash"/>
            <a:miter lim="0"/>
            <a:headEnd len="sm" w="sm" type="none"/>
            <a:tailEnd len="sm" w="sm" type="none"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265570" y="2463600"/>
            <a:ext cx="7593804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12700">
            <a:solidFill>
              <a:srgbClr val="F2717A"/>
            </a:solidFill>
            <a:prstDash val="dash"/>
            <a:miter lim="0"/>
            <a:headEnd len="sm" w="sm" type="none"/>
            <a:tailEnd len="sm" w="sm" type="none"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383655" y="2449728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Clears all information from that storage object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16575" y="2489495"/>
            <a:ext cx="862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GB" sz="14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B4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216575" y="1911522"/>
            <a:ext cx="137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getItem(key)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16575" y="2200514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removeItem(key)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373931" y="2095955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Removes the key/value pair for the specified key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2386941" y="1825057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Gets the value for the specified key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2376179" y="1510438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Creates a new key/value pair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261632" y="1478705"/>
            <a:ext cx="7593804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25400">
            <a:solidFill>
              <a:srgbClr val="F2717A"/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199916" y="3530860"/>
            <a:ext cx="234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B498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248107" y="3124658"/>
            <a:ext cx="109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PROPERTY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2391131" y="3124658"/>
            <a:ext cx="164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2383655" y="3501255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keys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269108" y="3469522"/>
            <a:ext cx="7593804" cy="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25400">
            <a:solidFill>
              <a:srgbClr val="F2717A"/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190500" lIns="190500" spcFirstLastPara="1" rIns="190500" wrap="square" tIns="1905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89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659130" y="1950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WHAT ABOUT </a:t>
            </a:r>
            <a:b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OBJECTS?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ext.png"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4605857" y="2293983"/>
            <a:ext cx="0" cy="1141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6"/>
          <p:cNvSpPr/>
          <p:nvPr/>
        </p:nvSpPr>
        <p:spPr>
          <a:xfrm>
            <a:off x="4296891" y="1863830"/>
            <a:ext cx="618000" cy="618000"/>
          </a:xfrm>
          <a:prstGeom prst="ellipse">
            <a:avLst/>
          </a:prstGeom>
          <a:solidFill>
            <a:srgbClr val="E2393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7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298595" y="3247375"/>
            <a:ext cx="618000" cy="618000"/>
          </a:xfrm>
          <a:prstGeom prst="ellipse">
            <a:avLst/>
          </a:prstGeom>
          <a:solidFill>
            <a:srgbClr val="8DA9DB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00088" y="3247375"/>
            <a:ext cx="31218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A38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Using Local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JSON, set/get LocalStorage items</a:t>
            </a:r>
            <a:endParaRPr b="1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393719" y="1871805"/>
            <a:ext cx="22821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Types of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Cookies, Local Storage</a:t>
            </a:r>
            <a:endParaRPr b="1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605857" y="3865307"/>
            <a:ext cx="0" cy="1278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1955131" y="1076952"/>
            <a:ext cx="5233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700"/>
              <a:buFont typeface="Poppins SemiBold"/>
              <a:buNone/>
            </a:pPr>
            <a:r>
              <a:rPr b="0" i="0" lang="en-GB" sz="2700" u="none" cap="none" strike="noStrike">
                <a:solidFill>
                  <a:srgbClr val="3A383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LOCAL STORAGE</a:t>
            </a:r>
            <a:endParaRPr b="0" i="0" sz="2700" u="none" cap="none" strike="noStrike">
              <a:solidFill>
                <a:srgbClr val="0000E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40887" y="782749"/>
            <a:ext cx="3462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INTERACTIVE DEVELOPMENT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6F7A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659130" y="1950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FORMATS</a:t>
            </a:r>
            <a:b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JSON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ext.png"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/>
          <p:nvPr/>
        </p:nvSpPr>
        <p:spPr>
          <a:xfrm>
            <a:off x="4539698" y="36679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#WEBSTORAGE 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710300" y="592025"/>
            <a:ext cx="78369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GB" sz="3000">
                <a:solidFill>
                  <a:schemeClr val="lt1"/>
                </a:solidFill>
              </a:rPr>
              <a:t>JSON looks like object literal syntax but it is just </a:t>
            </a:r>
            <a:r>
              <a:rPr b="1" lang="en-GB" sz="3000">
                <a:solidFill>
                  <a:srgbClr val="19A896"/>
                </a:solidFill>
              </a:rPr>
              <a:t>data</a:t>
            </a:r>
            <a:r>
              <a:rPr lang="en-GB" sz="3000">
                <a:solidFill>
                  <a:schemeClr val="lt1"/>
                </a:solidFill>
              </a:rPr>
              <a:t>, not an object:</a:t>
            </a:r>
            <a:br>
              <a:rPr lang="en-GB" sz="2600">
                <a:latin typeface="Courier"/>
                <a:ea typeface="Courier"/>
                <a:cs typeface="Courier"/>
                <a:sym typeface="Courier"/>
              </a:rPr>
            </a:br>
            <a:br>
              <a:rPr lang="en-GB" sz="2600">
                <a:latin typeface="Courier"/>
                <a:ea typeface="Courier"/>
                <a:cs typeface="Courier"/>
                <a:sym typeface="Courier"/>
              </a:rPr>
            </a:br>
            <a:endParaRPr sz="900">
              <a:solidFill>
                <a:srgbClr val="000000"/>
              </a:solidFill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831575" y="1686125"/>
            <a:ext cx="47358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GB" sz="19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"name":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"Pikachu",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"hp":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200,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"attack":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999,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"defense":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999,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"type":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"electric"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040350" y="4259450"/>
            <a:ext cx="6992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https://www.w3schools.com/js/js_json_intro.asp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https://developer.mozilla.org/en-US/docs/Web/JavaScript/Reference/Global_Objects/JSON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9150" y="2043825"/>
            <a:ext cx="3271824" cy="205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33525" y="845200"/>
            <a:ext cx="47358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GB" sz="19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"name":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"Pikachu",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"hp":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"200",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"attack":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"999",</a:t>
            </a:r>
            <a:b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"defense":</a:t>
            </a:r>
            <a:r>
              <a:rPr lang="en-GB" sz="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"999",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  "type": </a:t>
            </a:r>
            <a: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  <a:t>"electric"</a:t>
            </a:r>
            <a:br>
              <a:rPr lang="en-GB" sz="1900">
                <a:solidFill>
                  <a:srgbClr val="19A89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9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descr="next.png"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36"/>
          <p:cNvGrpSpPr/>
          <p:nvPr/>
        </p:nvGrpSpPr>
        <p:grpSpPr>
          <a:xfrm flipH="1">
            <a:off x="1298709" y="2905068"/>
            <a:ext cx="1185908" cy="228904"/>
            <a:chOff x="0" y="-50"/>
            <a:chExt cx="1600200" cy="374700"/>
          </a:xfrm>
        </p:grpSpPr>
        <p:cxnSp>
          <p:nvCxnSpPr>
            <p:cNvPr id="305" name="Google Shape;305;p36"/>
            <p:cNvCxnSpPr/>
            <p:nvPr/>
          </p:nvCxnSpPr>
          <p:spPr>
            <a:xfrm rot="10800000">
              <a:off x="19049" y="-50"/>
              <a:ext cx="0" cy="1842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6"/>
            <p:cNvCxnSpPr/>
            <p:nvPr/>
          </p:nvCxnSpPr>
          <p:spPr>
            <a:xfrm rot="10800000">
              <a:off x="1593849" y="-50"/>
              <a:ext cx="0" cy="1842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6"/>
            <p:cNvCxnSpPr/>
            <p:nvPr/>
          </p:nvCxnSpPr>
          <p:spPr>
            <a:xfrm rot="10800000">
              <a:off x="800099" y="184150"/>
              <a:ext cx="0" cy="1905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6"/>
            <p:cNvCxnSpPr/>
            <p:nvPr/>
          </p:nvCxnSpPr>
          <p:spPr>
            <a:xfrm>
              <a:off x="0" y="184149"/>
              <a:ext cx="1600200" cy="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9" name="Google Shape;309;p36"/>
          <p:cNvSpPr txBox="1"/>
          <p:nvPr/>
        </p:nvSpPr>
        <p:spPr>
          <a:xfrm>
            <a:off x="111269" y="3130104"/>
            <a:ext cx="2484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in double quotes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Unlike your typical literal objects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6"/>
          <p:cNvGrpSpPr/>
          <p:nvPr/>
        </p:nvGrpSpPr>
        <p:grpSpPr>
          <a:xfrm flipH="1">
            <a:off x="2646067" y="2905068"/>
            <a:ext cx="1185908" cy="228904"/>
            <a:chOff x="0" y="-50"/>
            <a:chExt cx="1600200" cy="374700"/>
          </a:xfrm>
        </p:grpSpPr>
        <p:cxnSp>
          <p:nvCxnSpPr>
            <p:cNvPr id="311" name="Google Shape;311;p36"/>
            <p:cNvCxnSpPr/>
            <p:nvPr/>
          </p:nvCxnSpPr>
          <p:spPr>
            <a:xfrm rot="10800000">
              <a:off x="19049" y="-50"/>
              <a:ext cx="0" cy="1842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6"/>
            <p:cNvCxnSpPr/>
            <p:nvPr/>
          </p:nvCxnSpPr>
          <p:spPr>
            <a:xfrm rot="10800000">
              <a:off x="1593849" y="-50"/>
              <a:ext cx="0" cy="1842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6"/>
            <p:cNvCxnSpPr/>
            <p:nvPr/>
          </p:nvCxnSpPr>
          <p:spPr>
            <a:xfrm rot="10800000">
              <a:off x="800099" y="184150"/>
              <a:ext cx="0" cy="19050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6"/>
            <p:cNvCxnSpPr/>
            <p:nvPr/>
          </p:nvCxnSpPr>
          <p:spPr>
            <a:xfrm>
              <a:off x="0" y="184149"/>
              <a:ext cx="1600200" cy="0"/>
            </a:xfrm>
            <a:prstGeom prst="straightConnector1">
              <a:avLst/>
            </a:prstGeom>
            <a:noFill/>
            <a:ln cap="flat" cmpd="sng" w="25400">
              <a:solidFill>
                <a:srgbClr val="96969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5" name="Google Shape;315;p36"/>
          <p:cNvSpPr txBox="1"/>
          <p:nvPr/>
        </p:nvSpPr>
        <p:spPr>
          <a:xfrm>
            <a:off x="2751379" y="3133975"/>
            <a:ext cx="108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4514151" y="1398847"/>
            <a:ext cx="43572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JSON, the </a:t>
            </a:r>
            <a:r>
              <a:rPr b="1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should be placed in </a:t>
            </a:r>
            <a:r>
              <a:rPr b="1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quotes </a:t>
            </a: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(not single quotes).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key (or name) is separated from its value by a </a:t>
            </a:r>
            <a:r>
              <a:rPr b="1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colon</a:t>
            </a: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key/ value pair is separated by a comma. However, note that there is </a:t>
            </a:r>
            <a:r>
              <a:rPr b="0" i="1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0" i="0" lang="en-GB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 after the last key/value pair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55400" y="474575"/>
            <a:ext cx="8833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 data is made up of </a:t>
            </a:r>
            <a:r>
              <a:rPr b="1" i="0" lang="en-GB" sz="2400" u="none" cap="none" strike="noStrike">
                <a:solidFill>
                  <a:srgbClr val="F271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GB" sz="24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r>
              <a:rPr b="0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72800" y="1302325"/>
            <a:ext cx="76011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The value can be a string, number, Boolean, array, </a:t>
            </a:r>
            <a:r>
              <a:rPr b="1" lang="en-GB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r>
              <a:rPr lang="en-GB" sz="3200">
                <a:solidFill>
                  <a:schemeClr val="lt1"/>
                </a:solidFill>
              </a:rPr>
              <a:t> or null.</a:t>
            </a:r>
            <a:br>
              <a:rPr lang="en-GB" sz="3200">
                <a:solidFill>
                  <a:schemeClr val="lt1"/>
                </a:solidFill>
              </a:rPr>
            </a:br>
            <a:br>
              <a:rPr lang="en-GB" sz="3200">
                <a:solidFill>
                  <a:schemeClr val="lt1"/>
                </a:solidFill>
              </a:rPr>
            </a:br>
            <a:r>
              <a:rPr lang="en-GB" sz="3200">
                <a:solidFill>
                  <a:schemeClr val="lt1"/>
                </a:solidFill>
              </a:rPr>
              <a:t>You can nest objects.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descr="next.png" id="325" name="Google Shape;3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726073" y="-79375"/>
            <a:ext cx="55482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br>
              <a:rPr lang="en-GB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"name":"Pikachu",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"hp":100,"attack":9,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"defense":8,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"color":"yellow",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"type":"electric"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"name":"squirtle",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"hp":"47",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"attack":"39",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"defense":"38",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"color":"blue",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"type":"water"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t.png" id="332" name="Google Shape;3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4055" y="723894"/>
            <a:ext cx="1689735" cy="150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9505" y="3006587"/>
            <a:ext cx="1784985" cy="1382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/>
          <p:nvPr/>
        </p:nvSpPr>
        <p:spPr>
          <a:xfrm>
            <a:off x="4346021" y="4786313"/>
            <a:ext cx="356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Source: http://pokemon.wikia.com/wiki/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5950900" y="370200"/>
            <a:ext cx="32559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NESTING OBJECTS with JSON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pokemon[0].name //pikachu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pokemon[1].name //squirtle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0" y="269950"/>
            <a:ext cx="1426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 pokemon =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1143000" y="1024650"/>
            <a:ext cx="68580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69725" lIns="669725" spcFirstLastPara="1" rIns="669725" wrap="square" tIns="66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</a:rPr>
              <a:t>JavaScript has a </a:t>
            </a:r>
            <a:r>
              <a:rPr lang="en-GB" sz="2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JSON</a:t>
            </a:r>
            <a:r>
              <a:rPr lang="en-GB" sz="2600">
                <a:solidFill>
                  <a:schemeClr val="lt1"/>
                </a:solidFill>
              </a:rPr>
              <a:t> object with two important methods:</a:t>
            </a:r>
            <a:br>
              <a:rPr lang="en-GB" sz="2600">
                <a:solidFill>
                  <a:schemeClr val="lt1"/>
                </a:solidFill>
              </a:rPr>
            </a:br>
            <a:br>
              <a:rPr lang="en-GB" sz="2600">
                <a:solidFill>
                  <a:schemeClr val="lt1"/>
                </a:solidFill>
              </a:rPr>
            </a:br>
            <a:r>
              <a:rPr lang="en-GB" sz="2100">
                <a:solidFill>
                  <a:schemeClr val="lt1"/>
                </a:solidFill>
              </a:rPr>
              <a:t>1: Convert a JavaScript object to a string:</a:t>
            </a:r>
            <a:br>
              <a:rPr lang="en-GB" sz="2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lang="en-GB" sz="1100">
                <a:latin typeface="Courier"/>
                <a:ea typeface="Courier"/>
                <a:cs typeface="Courier"/>
                <a:sym typeface="Courier"/>
              </a:rPr>
            </a:br>
            <a:r>
              <a:rPr b="1" lang="en-GB" sz="21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JSON.stringify();</a:t>
            </a:r>
            <a:br>
              <a:rPr lang="en-GB" sz="21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lang="en-GB" sz="2100">
                <a:latin typeface="Courier"/>
                <a:ea typeface="Courier"/>
                <a:cs typeface="Courier"/>
                <a:sym typeface="Courier"/>
              </a:rPr>
            </a:br>
            <a:r>
              <a:rPr lang="en-GB" sz="2100">
                <a:solidFill>
                  <a:schemeClr val="lt1"/>
                </a:solidFill>
              </a:rPr>
              <a:t>2: Convert a string to a JavaScript object:</a:t>
            </a:r>
            <a:br>
              <a:rPr lang="en-GB" sz="2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lang="en-GB" sz="1100">
                <a:latin typeface="Courier"/>
                <a:ea typeface="Courier"/>
                <a:cs typeface="Courier"/>
                <a:sym typeface="Courier"/>
              </a:rPr>
            </a:br>
            <a:r>
              <a:rPr b="1" lang="en-GB" sz="2100">
                <a:solidFill>
                  <a:srgbClr val="F2717A"/>
                </a:solidFill>
                <a:latin typeface="Courier"/>
                <a:ea typeface="Courier"/>
                <a:cs typeface="Courier"/>
                <a:sym typeface="Courier"/>
              </a:rPr>
              <a:t>JSON.parse();</a:t>
            </a:r>
            <a:endParaRPr b="1" sz="900">
              <a:solidFill>
                <a:srgbClr val="000000"/>
              </a:solidFill>
            </a:endParaRPr>
          </a:p>
        </p:txBody>
      </p:sp>
      <p:pic>
        <p:nvPicPr>
          <p:cNvPr descr="next.png"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398" y="4689932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176069" y="155630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JSON as long Strings (objects)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3485375" y="4442825"/>
            <a:ext cx="5658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https://repl.it/@malcolmyam/wk07-simplejson#script.js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https://www.w3schools.com/js/js_json_parse.asp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176075" y="1200225"/>
            <a:ext cx="7896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 contact = function (fname)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this.firstName = fname;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 example = new contact('Johnny');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</a:t>
            </a:r>
            <a:r>
              <a:rPr b="1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('user1', JSON.stringify(example));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</a:t>
            </a:r>
            <a:r>
              <a:rPr b="1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('user1');??//object?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Parse it instead!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 exampleObj = JSON.</a:t>
            </a:r>
            <a:r>
              <a:rPr b="1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(localStorage.getItem('user1'));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 use JSON.parse() to convert JSON into a Javascript object</a:t>
            </a:r>
            <a:endParaRPr b="1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223673" y="0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OBJECTS?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3975" y="1866208"/>
            <a:ext cx="35623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/>
          <p:nvPr/>
        </p:nvSpPr>
        <p:spPr>
          <a:xfrm>
            <a:off x="2130472" y="351859"/>
            <a:ext cx="72270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GB" sz="1400" u="none" cap="none" strike="noStrike">
                <a:solidFill>
                  <a:srgbClr val="19A896"/>
                </a:solidFill>
                <a:latin typeface="Arial"/>
                <a:ea typeface="Arial"/>
                <a:cs typeface="Arial"/>
                <a:sym typeface="Arial"/>
              </a:rPr>
              <a:t>Pokemon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(name, hp, attack, defense, color, type) {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this.name = name;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this.hp = hp;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this.attack = attack;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this.defense = defense;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this.color = color;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this.type = type;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//let's create our base and store pikachu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pikachu = new </a:t>
            </a:r>
            <a:r>
              <a:rPr b="1" i="0" lang="en-GB" sz="1400" u="none" cap="none" strike="noStrike">
                <a:solidFill>
                  <a:srgbClr val="19A896"/>
                </a:solidFill>
                <a:latin typeface="Arial"/>
                <a:ea typeface="Arial"/>
                <a:cs typeface="Arial"/>
                <a:sym typeface="Arial"/>
              </a:rPr>
              <a:t>Pokemon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("Pikachu", 100, 9, 8, "yellow", "electric");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giantPokeBall = [];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giantPokeBall.push(pikachu);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localStorage.setItem("pokemonList", </a:t>
            </a:r>
            <a:r>
              <a:rPr b="0" i="0" lang="en-GB" sz="1400" u="none" cap="none" strike="noStrike">
                <a:solidFill>
                  <a:srgbClr val="19A896"/>
                </a:solidFill>
                <a:latin typeface="Arial"/>
                <a:ea typeface="Arial"/>
                <a:cs typeface="Arial"/>
                <a:sym typeface="Arial"/>
              </a:rPr>
              <a:t>JSON.stringify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(giantPokeBall));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//creates an array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tempList = </a:t>
            </a:r>
            <a:r>
              <a:rPr b="0" i="0" lang="en-GB" sz="1400" u="none" cap="none" strike="noStrike">
                <a:solidFill>
                  <a:srgbClr val="19A896"/>
                </a:solidFill>
                <a:latin typeface="Arial"/>
                <a:ea typeface="Arial"/>
                <a:cs typeface="Arial"/>
                <a:sym typeface="Arial"/>
              </a:rPr>
              <a:t>JSON.parse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(localStorage.getItem("pokemonList"));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4815700" y="4638568"/>
            <a:ext cx="402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Source: http://pokemon.wikia.com/wiki/Pikachu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187259" y="1241294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Clearing Storage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310248" y="2077171"/>
            <a:ext cx="82296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localStorage.</a:t>
            </a:r>
            <a:r>
              <a:rPr b="1" lang="en-GB" sz="3000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clear();</a:t>
            </a:r>
            <a:endParaRPr/>
          </a:p>
          <a:p>
            <a:pPr indent="0" lvl="0" marL="3810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</a:pPr>
            <a:r>
              <a:rPr lang="en-GB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localStorage.</a:t>
            </a:r>
            <a:r>
              <a:rPr b="1" lang="en-GB" sz="3000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removeItem</a:t>
            </a:r>
            <a:r>
              <a:rPr lang="en-GB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(&lt;item key&gt;);</a:t>
            </a:r>
            <a:endParaRPr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3344775" y="4457500"/>
            <a:ext cx="572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https://repl.it/@malcolmyam/wk07-sample-obj-localstorage#script.js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STORAGE LIMITATIONS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-134179" y="1778995"/>
            <a:ext cx="88209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rgbClr val="FB6F7A"/>
                </a:solidFill>
                <a:latin typeface="Calibri"/>
                <a:ea typeface="Calibri"/>
                <a:cs typeface="Calibri"/>
                <a:sym typeface="Calibri"/>
              </a:rPr>
              <a:t>Browser limitation 5 MB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Able to request the browser for more storage space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rgbClr val="FB6F7A"/>
                </a:solidFill>
                <a:latin typeface="Calibri"/>
                <a:ea typeface="Calibri"/>
                <a:cs typeface="Calibri"/>
                <a:sym typeface="Calibri"/>
              </a:rPr>
              <a:t>“QUOTA_EXCEEDED_ERR”</a:t>
            </a:r>
            <a:r>
              <a:rPr b="0" i="0" lang="en-GB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the exception that will get thrown if you exceed your storage quota of 5 megabytes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6F7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57250" y="1969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WEB STORAGE API</a:t>
            </a:r>
            <a:b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GB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LOCAL STORAGE</a:t>
            </a:r>
            <a:endParaRPr/>
          </a:p>
        </p:txBody>
      </p:sp>
      <p:pic>
        <p:nvPicPr>
          <p:cNvPr descr="next.png"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5350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78784"/>
            <a:ext cx="2046684" cy="204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>
            <a:hlinkClick r:id="rId5"/>
          </p:cNvPr>
          <p:cNvSpPr/>
          <p:nvPr/>
        </p:nvSpPr>
        <p:spPr>
          <a:xfrm>
            <a:off x="185652" y="4674691"/>
            <a:ext cx="213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type="title"/>
          </p:nvPr>
        </p:nvSpPr>
        <p:spPr>
          <a:xfrm>
            <a:off x="176069" y="155630"/>
            <a:ext cx="8229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When Quota Exceeds?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Google Shape;383;p44"/>
          <p:cNvSpPr txBox="1"/>
          <p:nvPr>
            <p:ph idx="1" type="body"/>
          </p:nvPr>
        </p:nvSpPr>
        <p:spPr>
          <a:xfrm>
            <a:off x="176069" y="1063378"/>
            <a:ext cx="8967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localStorage.setItem(data.name,JSON.stringify(data));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catch(domException) {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if (domException.name === </a:t>
            </a:r>
            <a:r>
              <a:rPr b="1" lang="en-GB" sz="2000">
                <a:solidFill>
                  <a:srgbClr val="FB6F7A"/>
                </a:solidFill>
                <a:latin typeface="Courier New"/>
                <a:ea typeface="Courier New"/>
                <a:cs typeface="Courier New"/>
                <a:sym typeface="Courier New"/>
              </a:rPr>
              <a:t>'QuotaExceededError'</a:t>
            </a: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domException.name === </a:t>
            </a:r>
            <a:r>
              <a:rPr b="1" lang="en-GB" sz="2000">
                <a:solidFill>
                  <a:srgbClr val="FB6F7A"/>
                </a:solidFill>
                <a:latin typeface="Courier New"/>
                <a:ea typeface="Courier New"/>
                <a:cs typeface="Courier New"/>
                <a:sym typeface="Courier New"/>
              </a:rPr>
              <a:t>'NS_ERROR_DOM_QUOTA_REACHED</a:t>
            </a: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     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// Fallback code comes here.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4539698" y="36679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#WEBSTORAGE #WK4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CC0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583600" y="1591800"/>
            <a:ext cx="78867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Follow the instructions below before starting the questions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https://replit.com/@immalcolm/form-localstorage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Either fork the repl.it or copy out the source code to your local machine</a:t>
            </a:r>
            <a:endParaRPr sz="12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Based on the JS code in the HTML file, modify the TODO portion.</a:t>
            </a:r>
            <a:endParaRPr sz="12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check whether there's local storage data 'username'</a:t>
            </a:r>
            <a:endParaRPr sz="12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if there is, retrieve it and display first when the page is loaded</a:t>
            </a:r>
            <a:endParaRPr sz="12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if not, set the localstorage item 'username' when the user submits the name </a:t>
            </a:r>
            <a:endParaRPr sz="1200"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GB" sz="1200"/>
              <a:t>Download your final answer into your computer.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/>
              <a:t>Sidenote: Use the browser’s debugger or repl.it console for quick testing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GB" sz="1200"/>
              <a:t>SUBMISSION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1200"/>
              <a:t>Simply download and save your own codebase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91" name="Google Shape;391;p45"/>
          <p:cNvSpPr txBox="1"/>
          <p:nvPr/>
        </p:nvSpPr>
        <p:spPr>
          <a:xfrm>
            <a:off x="1748440" y="120141"/>
            <a:ext cx="5389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GB" sz="8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ACTIVITY</a:t>
            </a:r>
            <a:endParaRPr b="0" i="1" sz="8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-185469" y="1056015"/>
            <a:ext cx="9924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“STORE Basic” </a:t>
            </a:r>
            <a:r>
              <a:rPr b="0" i="0" lang="en-GB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(30min)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CC0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628650" y="2184050"/>
            <a:ext cx="78867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Follow the instructions below before starting the questions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https://replit.com/@immalcolm/form-obj-localstorage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68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GB" sz="1400"/>
              <a:t>Either fork the repl.it or copy out the source code to your local machine</a:t>
            </a:r>
            <a:endParaRPr sz="1400"/>
          </a:p>
          <a:p>
            <a:pPr indent="-3168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Follow the README.md file to start on your project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/>
              <a:t>Sidenote: Use the browser’s debugger or repl.it console for quick testing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400"/>
              <a:t>Look at how the pokemon code is done :)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GB" sz="1200"/>
              <a:t>SUBMISSION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1200"/>
              <a:t>Simply download and save your own codebase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1767740" y="339016"/>
            <a:ext cx="5389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GB" sz="8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ACTIVITY</a:t>
            </a:r>
            <a:endParaRPr b="0" i="1" sz="8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-166169" y="1274890"/>
            <a:ext cx="9924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“STORE Advanced” </a:t>
            </a:r>
            <a:r>
              <a:rPr b="0" i="0" lang="en-GB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(20min)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CC0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583600" y="1591800"/>
            <a:ext cx="78867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Basic Local Storage example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https://replit.com/@Jian_Ting_Donov/localStorage-Simple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Advanced Local Storage with combined use of JSON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https://replit.com/@Jian_Ting_Donov/localStorage-Advanced</a:t>
            </a:r>
            <a:endParaRPr sz="1400"/>
          </a:p>
        </p:txBody>
      </p:sp>
      <p:sp>
        <p:nvSpPr>
          <p:cNvPr id="405" name="Google Shape;405;p47"/>
          <p:cNvSpPr txBox="1"/>
          <p:nvPr/>
        </p:nvSpPr>
        <p:spPr>
          <a:xfrm>
            <a:off x="1748440" y="120141"/>
            <a:ext cx="5389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Sample Codes</a:t>
            </a:r>
            <a:endParaRPr b="0" i="1" sz="6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-185469" y="1056015"/>
            <a:ext cx="9924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Local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/>
          <p:nvPr/>
        </p:nvSpPr>
        <p:spPr>
          <a:xfrm>
            <a:off x="4649" y="0"/>
            <a:ext cx="9139200" cy="1022100"/>
          </a:xfrm>
          <a:prstGeom prst="rect">
            <a:avLst/>
          </a:prstGeom>
          <a:solidFill>
            <a:srgbClr val="236F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359775" y="1158350"/>
            <a:ext cx="54804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3060AB"/>
                </a:solidFill>
                <a:latin typeface="Calibri"/>
                <a:ea typeface="Calibri"/>
                <a:cs typeface="Calibri"/>
                <a:sym typeface="Calibri"/>
              </a:rPr>
              <a:t>What have we covered? </a:t>
            </a:r>
            <a:endParaRPr b="1" i="0" sz="18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3060AB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b="0" i="0" sz="18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3060AB"/>
                </a:solidFill>
                <a:latin typeface="Calibri"/>
                <a:ea typeface="Calibri"/>
                <a:cs typeface="Calibri"/>
                <a:sym typeface="Calibri"/>
              </a:rPr>
              <a:t>LocalStorage</a:t>
            </a:r>
            <a:endParaRPr b="0" i="0" sz="18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278606" y="454762"/>
            <a:ext cx="2457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310759" y="260225"/>
            <a:ext cx="406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9B8F8"/>
                </a:solidFill>
                <a:latin typeface="Lato"/>
                <a:ea typeface="Lato"/>
                <a:cs typeface="Lato"/>
                <a:sym typeface="Lato"/>
              </a:rPr>
              <a:t>Local Storage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943" y="4949162"/>
            <a:ext cx="522377" cy="16022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 txBox="1"/>
          <p:nvPr/>
        </p:nvSpPr>
        <p:spPr>
          <a:xfrm>
            <a:off x="363678" y="4826330"/>
            <a:ext cx="259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65" y="4828526"/>
            <a:ext cx="242882" cy="21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/>
          <p:nvPr/>
        </p:nvSpPr>
        <p:spPr>
          <a:xfrm>
            <a:off x="4649" y="0"/>
            <a:ext cx="9139200" cy="1022100"/>
          </a:xfrm>
          <a:prstGeom prst="rect">
            <a:avLst/>
          </a:prstGeom>
          <a:solidFill>
            <a:srgbClr val="236F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1151100" y="1600325"/>
            <a:ext cx="70734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3060AB"/>
                </a:solidFill>
                <a:latin typeface="Calibri"/>
                <a:ea typeface="Calibri"/>
                <a:cs typeface="Calibri"/>
                <a:sym typeface="Calibri"/>
              </a:rPr>
              <a:t>Practise &amp; Practise</a:t>
            </a:r>
            <a:endParaRPr b="0" i="0" sz="23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3060AB"/>
                </a:solidFill>
                <a:latin typeface="Calibri"/>
                <a:ea typeface="Calibri"/>
                <a:cs typeface="Calibri"/>
                <a:sym typeface="Calibri"/>
              </a:rPr>
              <a:t>The usage of localstorage and JSON is versatile and can be applied to create and develop more complex applications. A simple example is a Create, Read, Update &amp; Delete (CRUD) system, like a to-do list that persist even when you close the browser</a:t>
            </a:r>
            <a:endParaRPr b="0" i="0" sz="2300" u="none" cap="none" strike="noStrike">
              <a:solidFill>
                <a:srgbClr val="3060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278606" y="454762"/>
            <a:ext cx="2457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Takeaway?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310759" y="260225"/>
            <a:ext cx="406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9B8F8"/>
                </a:solidFill>
                <a:latin typeface="Lato"/>
                <a:ea typeface="Lato"/>
                <a:cs typeface="Lato"/>
                <a:sym typeface="Lato"/>
              </a:rPr>
              <a:t>JS Basics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943" y="4949162"/>
            <a:ext cx="522377" cy="1602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9"/>
          <p:cNvSpPr txBox="1"/>
          <p:nvPr/>
        </p:nvSpPr>
        <p:spPr>
          <a:xfrm>
            <a:off x="363678" y="4826330"/>
            <a:ext cx="259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65" y="4828526"/>
            <a:ext cx="242882" cy="21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ctrTitle"/>
          </p:nvPr>
        </p:nvSpPr>
        <p:spPr>
          <a:xfrm>
            <a:off x="1143000" y="139339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Helvetica Neue"/>
              <a:buNone/>
            </a:pPr>
            <a:r>
              <a:rPr lang="en-GB" sz="7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TIDBITS</a:t>
            </a:r>
            <a:endParaRPr sz="7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442291" y="1386508"/>
            <a:ext cx="82296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http://www.html5rocks.com/en/tutorials/offline/whats-offline/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https://developer.mozilla.org/en-US/docs/Web/JavaScript/Introduction_to_Object-Oriented_JavaScript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GB" sz="20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http://www.html5rocks.com/en/tutorials/offline/quota-research/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9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ill Sans"/>
              <a:buNone/>
            </a:pPr>
            <a:r>
              <a:rPr lang="en-GB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Local Storage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33775" y="864350"/>
            <a:ext cx="87750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GB" sz="2000">
                <a:solidFill>
                  <a:schemeClr val="lt1"/>
                </a:solidFill>
              </a:rPr>
              <a:t>TL;DR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HTML5 Storage is based on </a:t>
            </a:r>
            <a:r>
              <a:rPr b="1" lang="en-GB" sz="2000">
                <a:solidFill>
                  <a:schemeClr val="lt1"/>
                </a:solidFill>
              </a:rPr>
              <a:t>named key/value pairs</a:t>
            </a:r>
            <a:r>
              <a:rPr lang="en-GB" sz="2000">
                <a:solidFill>
                  <a:schemeClr val="lt1"/>
                </a:solidFill>
              </a:rPr>
              <a:t>. You store data based on a named key, then you can retrieve that data with the same key. The named key is a string.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The data can be any type supported by JavaScript, including strings, Booleans, integers, or floats. However, the data is actually </a:t>
            </a:r>
            <a:r>
              <a:rPr b="1" lang="en-GB" sz="2000">
                <a:solidFill>
                  <a:schemeClr val="lt1"/>
                </a:solidFill>
              </a:rPr>
              <a:t>stored as a string</a:t>
            </a:r>
            <a:r>
              <a:rPr lang="en-GB" sz="2000">
                <a:solidFill>
                  <a:schemeClr val="lt1"/>
                </a:solidFill>
              </a:rPr>
              <a:t>.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</a:rPr>
              <a:t>If you are storing and retrieving anything other than strings, you will need to use functions like parseInt() or parseFloat() to coerce your retrieved data into the expected JavaScript data type. 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0"/>
            <a:ext cx="91440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storage (or HTML5 storage) lets you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 data 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the browser.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data it stores can only be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accessed by the domain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that set the data.</a:t>
            </a:r>
            <a:endParaRPr b="0" i="0" sz="9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next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1257" y="4615057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two types of storage: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storage.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are implemented using the </a:t>
            </a:r>
            <a:r>
              <a:rPr b="0" i="0" lang="en-GB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localStorage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0" i="0" lang="en-GB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sessionStorage</a:t>
            </a: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objects.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Commonly used in place of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cookies</a:t>
            </a:r>
            <a:endParaRPr b="1" i="0" sz="9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next.png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348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0"/>
            <a:ext cx="91440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Both local and session storage have the same methods to get and set data, but each lasts a </a:t>
            </a:r>
            <a:r>
              <a:rPr b="1" i="0" lang="en-GB" sz="2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amount of time.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t.png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713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-206599" y="1593420"/>
            <a:ext cx="9938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36225" lIns="636225" spcFirstLastPara="1" rIns="636225" wrap="square" tIns="63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				        LOCAL</a:t>
            </a:r>
            <a:r>
              <a:rPr b="0" i="0" lang="en-GB" sz="2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</a:t>
            </a:r>
            <a:endParaRPr b="0" i="0" sz="27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next.png"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1257" y="4674691"/>
            <a:ext cx="334863" cy="33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516163" y="2086704"/>
            <a:ext cx="7885728" cy="372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12700">
            <a:solidFill>
              <a:srgbClr val="F2717A"/>
            </a:solidFill>
            <a:prstDash val="dash"/>
            <a:miter lim="0"/>
            <a:headEnd len="sm" w="sm" type="none"/>
            <a:tailEnd len="sm" w="sm" type="none"/>
          </a:ln>
        </p:spPr>
        <p:txBody>
          <a:bodyPr anchorCtr="0" anchor="ctr" bIns="133925" lIns="133925" spcFirstLastPara="1" rIns="133925" wrap="square" tIns="133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16163" y="1347252"/>
            <a:ext cx="7885728" cy="384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25400">
            <a:solidFill>
              <a:srgbClr val="F2717A"/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133925" lIns="133925" spcFirstLastPara="1" rIns="133925" wrap="square" tIns="133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16163" y="3825240"/>
            <a:ext cx="7885728" cy="38400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717A"/>
          </a:solidFill>
          <a:ln cap="flat" cmpd="sng" w="25400">
            <a:solidFill>
              <a:srgbClr val="F2717A"/>
            </a:solidFill>
            <a:prstDash val="solid"/>
            <a:miter lim="0"/>
            <a:headEnd len="sm" w="sm" type="none"/>
            <a:tailEnd len="sm" w="sm" type="none"/>
          </a:ln>
        </p:spPr>
        <p:txBody>
          <a:bodyPr anchorCtr="0" anchor="ctr" bIns="133925" lIns="133925" spcFirstLastPara="1" rIns="133925" wrap="square" tIns="133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230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13229" y="2126632"/>
            <a:ext cx="8355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when tab closed			    </a:t>
            </a:r>
            <a:r>
              <a:rPr b="1" i="0" lang="en-GB" sz="24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</a:t>
            </a:r>
            <a:r>
              <a:rPr b="1" i="0" lang="en-GB" sz="24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2400" u="none" cap="none" strike="noStrike">
              <a:solidFill>
                <a:srgbClr val="FB6F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open windows / tabs			    </a:t>
            </a:r>
            <a:r>
              <a:rPr b="1" i="0" lang="en-GB" sz="24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</a:t>
            </a:r>
            <a:r>
              <a:rPr b="1" i="0" lang="en-GB" sz="2400" u="none" cap="none" strike="noStrike">
                <a:solidFill>
                  <a:srgbClr val="FB6F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2400" u="none" cap="none" strike="noStrike">
              <a:solidFill>
                <a:srgbClr val="FB6F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access the data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02E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1180743" y="1198743"/>
            <a:ext cx="67827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browser store up to </a:t>
            </a:r>
            <a:r>
              <a:rPr b="1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5MB</a:t>
            </a:r>
            <a:r>
              <a:rPr b="0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data </a:t>
            </a:r>
            <a:r>
              <a:rPr b="1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domain </a:t>
            </a:r>
            <a:r>
              <a:rPr b="0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storage object.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a site require more than the 5MB of data, typically the browser will ask the user for permission to store more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9A8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(never rely on users agreeing to give a site more space) </a:t>
            </a:r>
            <a:endParaRPr b="0" i="0" sz="2400" u="none" cap="none" strike="noStrike">
              <a:solidFill>
                <a:srgbClr val="19A8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0" y="0"/>
            <a:ext cx="148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Official (Closed) - Non Sensitive</a:t>
            </a:r>
            <a:endParaRPr b="0" i="0" sz="8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