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Liang F. (Nokia - CN/Shanghai)" initials="ZLF(-C" lastIdx="1" clrIdx="0">
    <p:extLst>
      <p:ext uri="{19B8F6BF-5375-455C-9EA6-DF929625EA0E}">
        <p15:presenceInfo xmlns:p15="http://schemas.microsoft.com/office/powerpoint/2012/main" userId="S::liang.f.zhang@nokia.com::0b486b05-71f1-4cdf-b64d-2c9afaa595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8F2A-514C-46CA-AECF-044A6FD3B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DD5DC-3216-4048-802B-ABBA40B4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8BEE-B218-436B-BC57-BC5E690E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6588-85FE-4C2F-82E8-36B048F4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EEF9-BD70-4CC1-AB38-7B5D7442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5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5A83-7446-4DB9-98DE-4F8CB7B5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B0B47-989F-455C-92D1-BBA9694A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AA46-D56F-4532-97E7-7AB996E3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C0CC-1A3A-4E43-B877-8ACED6BD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474E-2A3B-4530-B7CF-844F37A5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5A2AF-8D36-4CB3-93CA-1B7FE08A7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4596-A69F-4202-8225-0446449E1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8B24-D8F0-46DA-A076-F9B33BCA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5CE0-17E7-4A03-AE15-12FE5CE8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2835-F102-4B76-8BAD-3D73F5EE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F7D8-8AAA-4744-98EF-18062DA0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27D4-FAB5-405D-A452-D3B73B53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6779-3521-45A5-9B31-6EC8A871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E6D6-45B1-4453-9971-8E62766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9CD7-F95D-4909-927A-CF3330E7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9D87-B3ED-465D-BA48-E09D919E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DA4A-1D17-45B0-9392-29E80F2A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CBA3A-47F9-4E8C-9120-2822FCA6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A8D3-A7D7-4613-A618-3C51DC37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2755-8693-4646-A040-FA03D56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0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ED18-38C4-4809-A3F4-82F0C64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039D-00E9-48EA-A2E4-6656C595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96E49-E958-4411-8564-8D38DEF1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54B26-0877-4FE3-B32F-939C4B0B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00FE0-6D68-4162-914C-F07EDB42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E359D-BD0B-422E-8064-2A906DF7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9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5990-A07B-480A-BFE6-4041FB5C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AD8A8-F011-4E5C-96AC-8558C381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C51A-9E58-4DBA-B71C-E3E7014F8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3AE19-ABE3-419B-B740-0B6BB333F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7253D-CF3E-4410-8E57-A5390FDB9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56779-FB02-456C-BC30-C498CC5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5E096-C462-4150-9B86-E40022FF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DC476-6ED9-4D77-BA3C-7E820107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8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70C3-419D-4365-AC5A-03B900C2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547B-7350-463F-95B4-584E4AD0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B7B59-00B9-4049-844F-7BCF750C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C9EB3-BEE9-472A-B104-814E4278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C30C5-97EB-4F14-9718-280005F6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F54F8-03BF-489D-85CF-FBA02989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CE09D-8619-41E5-A1D3-0D89544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8D45-6E93-4D2C-9309-4A7045CA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2EBD-C422-4910-A407-D10CDC9B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4F4B3-D452-417A-ABAE-7008769BA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F750D-1C58-471D-AB24-CF543E8A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17CE9-BAA4-4451-B610-BB26C59A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26C7-6B8B-4D75-A2AB-17992E7E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5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79A7-2FA7-4EEA-818F-AC29AB7A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E5673-7941-4151-B3A3-BBFFCC5F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3C54E-61CC-4A31-9993-335ADBEA5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DE2FC-697E-4762-84F3-C57BF18F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1F3FA-48E6-4EB9-8BCA-93C01167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47ED6-8BEA-4AAF-A0B1-F0AD0D9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7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EE978-9155-4E93-9239-CBB9F7B1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EE12D-BAC7-4FD5-9AB2-9D95816F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1EDA-34F6-4B64-A17F-A3A6E2FCE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FB17-01D7-4B9D-A450-3919B358F4DE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070E-1C77-4E5E-900F-52E2A5268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7A42-7419-4B24-AEA8-6B275E6A1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6F1C-95A3-4181-8DCD-E64B37E6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0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52FB32-64BB-4130-91C0-84B40CB7A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5791200" cy="3457575"/>
          </a:xfrm>
        </p:spPr>
      </p:pic>
      <p:sp>
        <p:nvSpPr>
          <p:cNvPr id="6" name="AutoShape 6" descr="https://miro.medium.com/max/760/1*frd89b50RUZGNw1EfVunMg.jpeg">
            <a:extLst>
              <a:ext uri="{FF2B5EF4-FFF2-40B4-BE49-F238E27FC236}">
                <a16:creationId xmlns:a16="http://schemas.microsoft.com/office/drawing/2014/main" id="{02368290-9124-48AB-92E9-68830827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1C15FB-9469-4840-B8B8-9C551027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347670"/>
            <a:ext cx="6073703" cy="451033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814E66-2F25-494F-BCCD-B823BC48B417}"/>
              </a:ext>
            </a:extLst>
          </p:cNvPr>
          <p:cNvSpPr/>
          <p:nvPr/>
        </p:nvSpPr>
        <p:spPr>
          <a:xfrm>
            <a:off x="316522" y="32239"/>
            <a:ext cx="2066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 1: which bar to use?</a:t>
            </a:r>
          </a:p>
          <a:p>
            <a:pPr algn="ctr"/>
            <a:endParaRPr lang="zh-CN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37B2A6-E3BB-4B9C-8CEA-4CE47BE6E029}"/>
              </a:ext>
            </a:extLst>
          </p:cNvPr>
          <p:cNvSpPr/>
          <p:nvPr/>
        </p:nvSpPr>
        <p:spPr>
          <a:xfrm>
            <a:off x="378068" y="4668715"/>
            <a:ext cx="19431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 2: define T0 event </a:t>
            </a:r>
            <a:endParaRPr lang="zh-CN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41FB1-D72D-4504-8891-29A0979D1A1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349619" y="2347670"/>
            <a:ext cx="1780443" cy="232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AEE60-E39D-48DD-8912-754021551B95}"/>
              </a:ext>
            </a:extLst>
          </p:cNvPr>
          <p:cNvCxnSpPr>
            <a:stCxn id="13" idx="0"/>
          </p:cNvCxnSpPr>
          <p:nvPr/>
        </p:nvCxnSpPr>
        <p:spPr>
          <a:xfrm flipV="1">
            <a:off x="1349619" y="4536831"/>
            <a:ext cx="6282104" cy="13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E6B385-A761-4071-8C12-6D89CB7BAC88}"/>
              </a:ext>
            </a:extLst>
          </p:cNvPr>
          <p:cNvSpPr txBox="1"/>
          <p:nvPr/>
        </p:nvSpPr>
        <p:spPr>
          <a:xfrm>
            <a:off x="448408" y="5732653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Event: </a:t>
            </a:r>
            <a:r>
              <a:rPr lang="zh-CN" altLang="en-US" dirty="0"/>
              <a:t>如突破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C6F1F4-9F99-4BA8-BDE5-6D75C0576431}"/>
              </a:ext>
            </a:extLst>
          </p:cNvPr>
          <p:cNvSpPr/>
          <p:nvPr/>
        </p:nvSpPr>
        <p:spPr>
          <a:xfrm>
            <a:off x="9061938" y="111370"/>
            <a:ext cx="23321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 3: define upper and lower band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0A7FBB-21AF-43BE-A83E-D211FB4DBCC8}"/>
              </a:ext>
            </a:extLst>
          </p:cNvPr>
          <p:cNvCxnSpPr>
            <a:stCxn id="22" idx="2"/>
          </p:cNvCxnSpPr>
          <p:nvPr/>
        </p:nvCxnSpPr>
        <p:spPr>
          <a:xfrm flipH="1">
            <a:off x="7800975" y="1025770"/>
            <a:ext cx="2427043" cy="27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920526-B824-4EAC-94B8-B1A589320F54}"/>
              </a:ext>
            </a:extLst>
          </p:cNvPr>
          <p:cNvCxnSpPr>
            <a:stCxn id="22" idx="2"/>
          </p:cNvCxnSpPr>
          <p:nvPr/>
        </p:nvCxnSpPr>
        <p:spPr>
          <a:xfrm flipH="1">
            <a:off x="8615729" y="1025770"/>
            <a:ext cx="1612289" cy="417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4D9472-341C-4D66-B822-E960944AA333}"/>
              </a:ext>
            </a:extLst>
          </p:cNvPr>
          <p:cNvSpPr/>
          <p:nvPr/>
        </p:nvSpPr>
        <p:spPr>
          <a:xfrm>
            <a:off x="2998177" y="5732653"/>
            <a:ext cx="199585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 4: define window size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F4F880-AAD1-4F4F-B24D-5C69CE2ACCD6}"/>
              </a:ext>
            </a:extLst>
          </p:cNvPr>
          <p:cNvCxnSpPr/>
          <p:nvPr/>
        </p:nvCxnSpPr>
        <p:spPr>
          <a:xfrm flipV="1">
            <a:off x="5073162" y="5099538"/>
            <a:ext cx="4835769" cy="100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B0E329-893D-43C1-8A4A-C01121158B09}"/>
              </a:ext>
            </a:extLst>
          </p:cNvPr>
          <p:cNvSpPr/>
          <p:nvPr/>
        </p:nvSpPr>
        <p:spPr>
          <a:xfrm>
            <a:off x="2960809" y="0"/>
            <a:ext cx="1759194" cy="9144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Optional: get trading side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D5B83-1CD8-4A91-8FAF-174D4D4EAB81}"/>
              </a:ext>
            </a:extLst>
          </p:cNvPr>
          <p:cNvSpPr txBox="1"/>
          <p:nvPr/>
        </p:nvSpPr>
        <p:spPr>
          <a:xfrm>
            <a:off x="6005146" y="334107"/>
            <a:ext cx="3056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Label data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- touch upper: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br>
              <a:rPr lang="en-US" altLang="zh-CN" dirty="0"/>
            </a:br>
            <a:r>
              <a:rPr lang="en-US" altLang="zh-CN" dirty="0"/>
              <a:t>- touch lower: 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br>
              <a:rPr lang="en-US" altLang="zh-CN" dirty="0"/>
            </a:br>
            <a:r>
              <a:rPr lang="en-US" altLang="zh-CN" dirty="0"/>
              <a:t>- touch vertical: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br>
              <a:rPr lang="en-US" altLang="zh-CN" dirty="0"/>
            </a:br>
            <a:r>
              <a:rPr lang="en-US" altLang="zh-CN" dirty="0"/>
              <a:t>or with side info, label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(Non profitable) or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(profitable).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33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6136-2824-49AF-A208-873CA17C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 Label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6F87-7524-45A5-99FC-50233A5E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92" y="1825625"/>
            <a:ext cx="814460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The central idea is to create a secondary ML model that learns how to use the primary exogenous model. This leads to </a:t>
            </a:r>
            <a:r>
              <a:rPr lang="en-US" altLang="zh-CN" dirty="0">
                <a:solidFill>
                  <a:srgbClr val="C00000"/>
                </a:solidFill>
              </a:rPr>
              <a:t>improved performance metrics</a:t>
            </a:r>
            <a:r>
              <a:rPr lang="en-US" altLang="zh-CN" dirty="0"/>
              <a:t>, including: Accuracy, Precision, Recall, and F1-Score.</a:t>
            </a:r>
          </a:p>
          <a:p>
            <a:r>
              <a:rPr lang="en-US" altLang="zh-CN" dirty="0"/>
              <a:t>The ML algorithm will be trained to decide </a:t>
            </a:r>
            <a:r>
              <a:rPr lang="en-US" altLang="zh-CN" dirty="0">
                <a:solidFill>
                  <a:srgbClr val="C00000"/>
                </a:solidFill>
              </a:rPr>
              <a:t>whether to take the bet or pass,</a:t>
            </a:r>
            <a:r>
              <a:rPr lang="en-US" altLang="zh-CN" dirty="0"/>
              <a:t> a purely binary prediction. When the predicted label is 1, we can use the probability of this </a:t>
            </a:r>
            <a:r>
              <a:rPr lang="en-US" altLang="zh-CN" dirty="0">
                <a:solidFill>
                  <a:srgbClr val="C00000"/>
                </a:solidFill>
              </a:rPr>
              <a:t>secondary prediction to derive the size of the bet</a:t>
            </a:r>
            <a:r>
              <a:rPr lang="en-US" altLang="zh-CN" dirty="0"/>
              <a:t>, where the side (sign) of the position has been set by the primary model.</a:t>
            </a:r>
          </a:p>
          <a:p>
            <a:r>
              <a:rPr lang="en-US" altLang="zh-CN" dirty="0"/>
              <a:t>Meta-labeling is particularly helpful when you want to achieve higher F1-scores. </a:t>
            </a:r>
            <a:r>
              <a:rPr lang="en-US" altLang="zh-CN" dirty="0">
                <a:solidFill>
                  <a:srgbClr val="C00000"/>
                </a:solidFill>
              </a:rPr>
              <a:t>First</a:t>
            </a:r>
            <a:r>
              <a:rPr lang="en-US" altLang="zh-CN" dirty="0"/>
              <a:t>, we build a model that achieves </a:t>
            </a:r>
            <a:r>
              <a:rPr lang="en-US" altLang="zh-CN" dirty="0">
                <a:solidFill>
                  <a:srgbClr val="C00000"/>
                </a:solidFill>
              </a:rPr>
              <a:t>high recall</a:t>
            </a:r>
            <a:r>
              <a:rPr lang="en-US" altLang="zh-CN" dirty="0"/>
              <a:t>, even if the precision is not particularly high. </a:t>
            </a:r>
            <a:r>
              <a:rPr lang="en-US" altLang="zh-CN" dirty="0">
                <a:solidFill>
                  <a:srgbClr val="C00000"/>
                </a:solidFill>
              </a:rPr>
              <a:t>Second</a:t>
            </a:r>
            <a:r>
              <a:rPr lang="en-US" altLang="zh-CN" dirty="0"/>
              <a:t>, we </a:t>
            </a:r>
            <a:r>
              <a:rPr lang="en-US" altLang="zh-CN" dirty="0">
                <a:solidFill>
                  <a:srgbClr val="C00000"/>
                </a:solidFill>
              </a:rPr>
              <a:t>correct for the low precision </a:t>
            </a:r>
            <a:r>
              <a:rPr lang="en-US" altLang="zh-CN" dirty="0"/>
              <a:t>by applying meta-labeling to the positives predicted by the primary model.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5909B9-A05C-435E-8028-08908B43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2" y="1690688"/>
            <a:ext cx="2531745" cy="460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0B35-A023-4D8A-9A57-71635CF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 Label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86705C-E3C6-4B63-9022-339ED168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08" y="1127532"/>
            <a:ext cx="6408792" cy="57874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CDFB1-52DE-4629-9099-2CE398E3DF42}"/>
              </a:ext>
            </a:extLst>
          </p:cNvPr>
          <p:cNvSpPr txBox="1"/>
          <p:nvPr/>
        </p:nvSpPr>
        <p:spPr>
          <a:xfrm>
            <a:off x="290146" y="2110154"/>
            <a:ext cx="37279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New feature: </a:t>
            </a:r>
            <a:r>
              <a:rPr lang="en-US" altLang="zh-CN" dirty="0"/>
              <a:t>prediction from primary model</a:t>
            </a:r>
          </a:p>
          <a:p>
            <a:r>
              <a:rPr lang="en-US" altLang="zh-CN" b="1" dirty="0"/>
              <a:t>Meta Label: </a:t>
            </a:r>
            <a:r>
              <a:rPr lang="en-US" altLang="zh-CN" dirty="0"/>
              <a:t>prediction &amp; actual, true positive or true negative then label it as 1(i.e. the model is correct), else 0 (the model in incorrect)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i="1" dirty="0" err="1">
                <a:solidFill>
                  <a:schemeClr val="accent5">
                    <a:lumMod val="50000"/>
                  </a:schemeClr>
                </a:solidFill>
              </a:rPr>
              <a:t>meta_model.fit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(x=</a:t>
            </a:r>
            <a:r>
              <a:rPr lang="en-US" altLang="zh-CN" i="1" dirty="0" err="1">
                <a:solidFill>
                  <a:schemeClr val="accent5">
                    <a:lumMod val="50000"/>
                  </a:schemeClr>
                </a:solidFill>
              </a:rPr>
              <a:t>new_features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, y=</a:t>
            </a:r>
            <a:r>
              <a:rPr lang="en-US" altLang="zh-CN" i="1" dirty="0" err="1">
                <a:solidFill>
                  <a:schemeClr val="accent5">
                    <a:lumMod val="50000"/>
                  </a:schemeClr>
                </a:solidFill>
              </a:rPr>
              <a:t>meta_labels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zh-CN" altLang="en-US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7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FF58-9010-4A09-BE04-112F5425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 parameters &amp; Features (Human Knowledge)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ED27-8D7D-49E7-B76F-F5720928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bar to use?</a:t>
            </a:r>
          </a:p>
          <a:p>
            <a:r>
              <a:rPr lang="en-US" altLang="zh-CN" dirty="0"/>
              <a:t>How to define a valid T0 event? T0 event is like a </a:t>
            </a:r>
            <a:r>
              <a:rPr lang="en-US" altLang="zh-CN" dirty="0">
                <a:solidFill>
                  <a:srgbClr val="FF0000"/>
                </a:solidFill>
              </a:rPr>
              <a:t>precondition</a:t>
            </a:r>
            <a:r>
              <a:rPr lang="en-US" altLang="zh-CN" dirty="0"/>
              <a:t>, based on which the probability of profitable trade can be increased (instead of randomly pick a starting point)?</a:t>
            </a:r>
          </a:p>
          <a:p>
            <a:r>
              <a:rPr lang="en-US" altLang="zh-CN" dirty="0"/>
              <a:t>How to define upper and lower band?</a:t>
            </a:r>
          </a:p>
          <a:p>
            <a:r>
              <a:rPr lang="en-US" altLang="zh-CN" dirty="0"/>
              <a:t>How to define the length of the horizon?</a:t>
            </a:r>
          </a:p>
          <a:p>
            <a:r>
              <a:rPr lang="en-US" altLang="zh-CN" dirty="0"/>
              <a:t>What strategy to trade? E.g. for MA cross over – window size etc.</a:t>
            </a:r>
          </a:p>
        </p:txBody>
      </p:sp>
    </p:spTree>
    <p:extLst>
      <p:ext uri="{BB962C8B-B14F-4D97-AF65-F5344CB8AC3E}">
        <p14:creationId xmlns:p14="http://schemas.microsoft.com/office/powerpoint/2010/main" val="330311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F09E-BA70-4A10-B3DC-97A196FC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thoughts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CAD9-CA2F-4086-AF43-9A073A36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 model is not important compared with features/data (garbage in garbage out)</a:t>
            </a:r>
          </a:p>
          <a:p>
            <a:r>
              <a:rPr lang="en-US" altLang="zh-CN" dirty="0"/>
              <a:t>Good Features and T0 Event requires a lot of knowledge (not just financial related)</a:t>
            </a:r>
          </a:p>
          <a:p>
            <a:r>
              <a:rPr lang="en-US" altLang="zh-CN" dirty="0"/>
              <a:t>Based on this framework, we can try huge amount of combination</a:t>
            </a:r>
          </a:p>
          <a:p>
            <a:r>
              <a:rPr lang="en-US" altLang="zh-CN" dirty="0"/>
              <a:t>It’s just from the first 3 chapters of </a:t>
            </a:r>
            <a:r>
              <a:rPr lang="en-US" altLang="zh-CN" dirty="0" err="1"/>
              <a:t>adv_fin_ml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00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380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Meta Label</vt:lpstr>
      <vt:lpstr>Meta Label</vt:lpstr>
      <vt:lpstr>Hyper parameters &amp; Features (Human Knowledge)</vt:lpstr>
      <vt:lpstr>Some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Liang F. (Nokia - CN/Shanghai)</dc:creator>
  <cp:lastModifiedBy>Zhang, Liang F. (Nokia - CN/Shanghai)</cp:lastModifiedBy>
  <cp:revision>17</cp:revision>
  <dcterms:created xsi:type="dcterms:W3CDTF">2019-10-29T01:50:50Z</dcterms:created>
  <dcterms:modified xsi:type="dcterms:W3CDTF">2019-10-29T04:41:15Z</dcterms:modified>
</cp:coreProperties>
</file>