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FC1A-17A9-420E-8481-3B0DC9F90EB9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7F96-77CA-4E26-B8D4-DA4D0252E37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69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FC1A-17A9-420E-8481-3B0DC9F90EB9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7F96-77CA-4E26-B8D4-DA4D0252E3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70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FC1A-17A9-420E-8481-3B0DC9F90EB9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7F96-77CA-4E26-B8D4-DA4D0252E3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39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FC1A-17A9-420E-8481-3B0DC9F90EB9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7F96-77CA-4E26-B8D4-DA4D0252E3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94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FC1A-17A9-420E-8481-3B0DC9F90EB9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7F96-77CA-4E26-B8D4-DA4D0252E37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63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FC1A-17A9-420E-8481-3B0DC9F90EB9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7F96-77CA-4E26-B8D4-DA4D0252E3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40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FC1A-17A9-420E-8481-3B0DC9F90EB9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7F96-77CA-4E26-B8D4-DA4D0252E3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8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FC1A-17A9-420E-8481-3B0DC9F90EB9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7F96-77CA-4E26-B8D4-DA4D0252E3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64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FC1A-17A9-420E-8481-3B0DC9F90EB9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7F96-77CA-4E26-B8D4-DA4D0252E3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00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7FFC1A-17A9-420E-8481-3B0DC9F90EB9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4B7F96-77CA-4E26-B8D4-DA4D0252E3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62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FC1A-17A9-420E-8481-3B0DC9F90EB9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7F96-77CA-4E26-B8D4-DA4D0252E3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63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7FFC1A-17A9-420E-8481-3B0DC9F90EB9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B4B7F96-77CA-4E26-B8D4-DA4D0252E3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16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F8E8-C6F9-41A1-9131-5C55B6951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 algn="ctr"/>
            <a:r>
              <a:rPr lang="en-GB" sz="5400" dirty="0">
                <a:latin typeface="Roboto"/>
              </a:rPr>
              <a:t>Evolution of Artificial Neural Network Architecture</a:t>
            </a:r>
            <a:endParaRPr lang="en-GB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B2C19-B1F9-4929-9A1D-42164F1AD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4367814"/>
            <a:ext cx="8258176" cy="1935331"/>
          </a:xfrm>
        </p:spPr>
        <p:txBody>
          <a:bodyPr anchor="ctr">
            <a:normAutofit fontScale="92500" lnSpcReduction="10000"/>
          </a:bodyPr>
          <a:lstStyle/>
          <a:p>
            <a:pPr algn="ctr"/>
            <a:r>
              <a:rPr lang="hr-HR" sz="1800" dirty="0"/>
              <a:t>Student: Matija Bačić, 0036507836</a:t>
            </a:r>
          </a:p>
          <a:p>
            <a:pPr algn="ctr"/>
            <a:r>
              <a:rPr lang="en-US" sz="1800" dirty="0"/>
              <a:t>Mentor</a:t>
            </a:r>
            <a:r>
              <a:rPr lang="hr-HR" sz="1800" dirty="0"/>
              <a:t>: doc. dr. sc. Marko Čupić</a:t>
            </a:r>
            <a:endParaRPr lang="en-GB" sz="1800" dirty="0"/>
          </a:p>
          <a:p>
            <a:pPr algn="ctr"/>
            <a:r>
              <a:rPr lang="en-US" sz="1800" dirty="0"/>
              <a:t>Bachelor</a:t>
            </a:r>
            <a:r>
              <a:rPr lang="en-GB" sz="1800" dirty="0"/>
              <a:t> thesis DEFENSE</a:t>
            </a:r>
          </a:p>
          <a:p>
            <a:pPr algn="ctr"/>
            <a:r>
              <a:rPr lang="en-GB" sz="1800" dirty="0"/>
              <a:t>FAKULTET ELEKTROTEHNIKE I RA</a:t>
            </a:r>
            <a:r>
              <a:rPr lang="hr-HR" sz="1800" dirty="0"/>
              <a:t>ČUNARSTVA, SVEUČILIŠTE U ZAGREBU</a:t>
            </a:r>
          </a:p>
          <a:p>
            <a:pPr algn="ctr"/>
            <a:r>
              <a:rPr lang="hr-HR" sz="1800" dirty="0"/>
              <a:t>2019./2020.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174799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45610-2B9F-4E58-8A8B-5B8BDE19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3400" kern="1600" dirty="0">
                <a:effectLst/>
              </a:rPr>
              <a:t>Crossover</a:t>
            </a:r>
            <a:endParaRPr lang="en-GB" sz="34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7BC73D-04B7-40BA-8A2B-D7103E454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766570"/>
            <a:ext cx="6909801" cy="5061428"/>
          </a:xfrm>
          <a:prstGeom prst="rect">
            <a:avLst/>
          </a:prstGeom>
        </p:spPr>
      </p:pic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1D314-65A4-4230-A9F7-4632BCB00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Crossover operator</a:t>
            </a:r>
            <a:endParaRPr lang="en-GB" dirty="0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02CE8509-9E93-4D74-BF24-661F111C7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66E8BA98-E13C-403B-AC96-75E203799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0215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A7C4-45A3-4D0F-A60B-56792387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A7EFDB-C18A-4698-883E-8B7C245DB8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Separating genomes into groups based on topology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Compatibility distance : </a:t>
                </a:r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GB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GB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</m:acc>
                  </m:oMath>
                </a14:m>
                <a:endParaRPr lang="en-GB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2400" dirty="0"/>
                  <a:t> Decide on </a:t>
                </a: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en-GB" sz="2400" baseline="-25000" dirty="0"/>
                  <a:t>t</a:t>
                </a:r>
                <a:r>
                  <a:rPr lang="en-GB" sz="2400" dirty="0"/>
                  <a:t> threshold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2400" dirty="0"/>
                  <a:t> Fitness sharing : 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Goldberg and Richardson, 1987.)</a:t>
                </a:r>
                <a:endParaRPr lang="en-GB" sz="2400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𝑎𝑑𝑗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en-GB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𝑠h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GB" sz="2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GB" sz="22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sz="22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2400" dirty="0"/>
                  <a:t> + Minimizing topology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A7EFDB-C18A-4698-883E-8B7C245DB8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21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110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187A-968A-48A4-86CC-24231E5A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: XOR problem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70F658-86E2-421C-9EA3-7779219A88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5603705"/>
              </p:ext>
            </p:extLst>
          </p:nvPr>
        </p:nvGraphicFramePr>
        <p:xfrm>
          <a:off x="2477134" y="1813560"/>
          <a:ext cx="7298691" cy="43986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18950">
                  <a:extLst>
                    <a:ext uri="{9D8B030D-6E8A-4147-A177-3AD203B41FA5}">
                      <a16:colId xmlns:a16="http://schemas.microsoft.com/office/drawing/2014/main" val="86326746"/>
                    </a:ext>
                  </a:extLst>
                </a:gridCol>
                <a:gridCol w="2079741">
                  <a:extLst>
                    <a:ext uri="{9D8B030D-6E8A-4147-A177-3AD203B41FA5}">
                      <a16:colId xmlns:a16="http://schemas.microsoft.com/office/drawing/2014/main" val="3002165977"/>
                    </a:ext>
                  </a:extLst>
                </a:gridCol>
              </a:tblGrid>
              <a:tr h="309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Parameter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Value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5304009"/>
                  </a:ext>
                </a:extLst>
              </a:tr>
              <a:tr h="28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Number of input nodes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3627348"/>
                  </a:ext>
                </a:extLst>
              </a:tr>
              <a:tr h="28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Number of output nodes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471956"/>
                  </a:ext>
                </a:extLst>
              </a:tr>
              <a:tr h="28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Population size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2722143"/>
                  </a:ext>
                </a:extLst>
              </a:tr>
              <a:tr h="28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Weight mutation probability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60%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8259830"/>
                  </a:ext>
                </a:extLst>
              </a:tr>
              <a:tr h="28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Weight perturbation probability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90%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167977"/>
                  </a:ext>
                </a:extLst>
              </a:tr>
              <a:tr h="28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Add node mutation probability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2.5%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163725"/>
                  </a:ext>
                </a:extLst>
              </a:tr>
              <a:tr h="28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Add connection mutation probability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2.5%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3696225"/>
                  </a:ext>
                </a:extLst>
              </a:tr>
              <a:tr h="28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r>
                        <a:rPr lang="en-US" sz="1400" baseline="-25000">
                          <a:effectLst/>
                        </a:rPr>
                        <a:t>1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8872088"/>
                  </a:ext>
                </a:extLst>
              </a:tr>
              <a:tr h="28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r>
                        <a:rPr lang="en-US" sz="1400" baseline="-25000">
                          <a:effectLst/>
                        </a:rPr>
                        <a:t>2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0626531"/>
                  </a:ext>
                </a:extLst>
              </a:tr>
              <a:tr h="28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r>
                        <a:rPr lang="en-US" sz="1400" baseline="-25000">
                          <a:effectLst/>
                        </a:rPr>
                        <a:t>3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752389"/>
                  </a:ext>
                </a:extLst>
              </a:tr>
              <a:tr h="309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δ</a:t>
                      </a:r>
                      <a:r>
                        <a:rPr lang="en-US" sz="1600" baseline="-25000">
                          <a:effectLst/>
                        </a:rPr>
                        <a:t>t</a:t>
                      </a:r>
                      <a:r>
                        <a:rPr lang="en-US" sz="1600">
                          <a:effectLst/>
                        </a:rPr>
                        <a:t> (compatibility distance threshold)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9831672"/>
                  </a:ext>
                </a:extLst>
              </a:tr>
              <a:tr h="28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Minimum number of genomes in species survival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0206739"/>
                  </a:ext>
                </a:extLst>
              </a:tr>
              <a:tr h="6013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Percentage of population copied with only mutation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50%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8207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744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805F7-354F-498E-A47D-D5536F92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: XOR problem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7A4A4-22C6-413D-820F-23DF2702B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Number of iterations : 100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Fail rate : 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Found optimal solution in 18% of iterations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Minimal number of nodes : 5</a:t>
            </a:r>
            <a:r>
              <a:rPr lang="en-GB" dirty="0"/>
              <a:t>, maximum number of nodes : 14, average : 7.5, std. dev.: 2.4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Minimal number of generations : 15, maximum : 95, average : 43.2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859BCC-BA42-45F2-911B-85A85EA14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539" y="4023101"/>
            <a:ext cx="3194861" cy="226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207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74F1B-AB32-4BC7-99DE-2755C9AF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: Single agent system (Unity)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5ED66-0FD0-4B0D-9951-36F44272E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Flappy bird like game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Single agent : bird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Pressing space bar makes bird jump (flap) in mid air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Touch ground or pipes =&gt; game over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7903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711CC-F41B-4DC9-8A90-81008769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01E5E-9DAD-45FE-8015-930082BB5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5" name="Canvas 152">
            <a:extLst>
              <a:ext uri="{FF2B5EF4-FFF2-40B4-BE49-F238E27FC236}">
                <a16:creationId xmlns:a16="http://schemas.microsoft.com/office/drawing/2014/main" id="{A22A5C98-B92F-49EF-BB5F-3A46B65C4534}"/>
              </a:ext>
            </a:extLst>
          </p:cNvPr>
          <p:cNvGrpSpPr/>
          <p:nvPr/>
        </p:nvGrpSpPr>
        <p:grpSpPr>
          <a:xfrm>
            <a:off x="1840547" y="66675"/>
            <a:ext cx="8448676" cy="6113556"/>
            <a:chOff x="0" y="0"/>
            <a:chExt cx="5486400" cy="397002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3ED1A2-CE79-436E-82C8-D682830EE5C9}"/>
                </a:ext>
              </a:extLst>
            </p:cNvPr>
            <p:cNvSpPr/>
            <p:nvPr/>
          </p:nvSpPr>
          <p:spPr>
            <a:xfrm>
              <a:off x="0" y="0"/>
              <a:ext cx="5486400" cy="3970020"/>
            </a:xfrm>
            <a:prstGeom prst="rect">
              <a:avLst/>
            </a:prstGeom>
            <a:solidFill>
              <a:prstClr val="white"/>
            </a:solidFill>
          </p:spPr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0216B2B-9068-43C3-A17A-E990BD86F1B1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5860" y="106680"/>
              <a:ext cx="3229614" cy="371856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B0E8C4E-0729-4F91-8232-C812C6D06B6C}"/>
                </a:ext>
              </a:extLst>
            </p:cNvPr>
            <p:cNvCxnSpPr/>
            <p:nvPr/>
          </p:nvCxnSpPr>
          <p:spPr>
            <a:xfrm>
              <a:off x="3608294" y="112059"/>
              <a:ext cx="0" cy="363518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997CAD2-2608-4854-8BDE-162DD5051977}"/>
                </a:ext>
              </a:extLst>
            </p:cNvPr>
            <p:cNvCxnSpPr/>
            <p:nvPr/>
          </p:nvCxnSpPr>
          <p:spPr>
            <a:xfrm flipH="1">
              <a:off x="1160929" y="2389094"/>
              <a:ext cx="244736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2922C14-DBE0-4C7D-9934-861781B1396B}"/>
                </a:ext>
              </a:extLst>
            </p:cNvPr>
            <p:cNvCxnSpPr/>
            <p:nvPr/>
          </p:nvCxnSpPr>
          <p:spPr>
            <a:xfrm flipH="1">
              <a:off x="1152522" y="1430352"/>
              <a:ext cx="2447290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383D862-6F97-40D0-AA66-B50ADC7D5D75}"/>
                </a:ext>
              </a:extLst>
            </p:cNvPr>
            <p:cNvCxnSpPr/>
            <p:nvPr/>
          </p:nvCxnSpPr>
          <p:spPr>
            <a:xfrm>
              <a:off x="1478280" y="1630680"/>
              <a:ext cx="2130014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A0DCB7C-9EC4-45D6-9944-FED0C8E6C645}"/>
                </a:ext>
              </a:extLst>
            </p:cNvPr>
            <p:cNvCxnSpPr/>
            <p:nvPr/>
          </p:nvCxnSpPr>
          <p:spPr>
            <a:xfrm>
              <a:off x="1478280" y="1633728"/>
              <a:ext cx="0" cy="75536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CB3B306-745C-44FC-9B9B-1AD9FF7A2EF2}"/>
                </a:ext>
              </a:extLst>
            </p:cNvPr>
            <p:cNvCxnSpPr/>
            <p:nvPr/>
          </p:nvCxnSpPr>
          <p:spPr>
            <a:xfrm flipV="1">
              <a:off x="1478280" y="1423416"/>
              <a:ext cx="0" cy="207264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" name="Text Box 161">
              <a:extLst>
                <a:ext uri="{FF2B5EF4-FFF2-40B4-BE49-F238E27FC236}">
                  <a16:creationId xmlns:a16="http://schemas.microsoft.com/office/drawing/2014/main" id="{ABE0B4D7-A4FF-458D-94F3-E15ABE6F419E}"/>
                </a:ext>
              </a:extLst>
            </p:cNvPr>
            <p:cNvSpPr txBox="1"/>
            <p:nvPr/>
          </p:nvSpPr>
          <p:spPr>
            <a:xfrm>
              <a:off x="2333625" y="1352550"/>
              <a:ext cx="266065" cy="3619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just">
                <a:lnSpc>
                  <a:spcPct val="150000"/>
                </a:lnSpc>
                <a:spcBef>
                  <a:spcPts val="600"/>
                </a:spcBef>
                <a:spcAft>
                  <a:spcPts val="3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Text Box 161">
              <a:extLst>
                <a:ext uri="{FF2B5EF4-FFF2-40B4-BE49-F238E27FC236}">
                  <a16:creationId xmlns:a16="http://schemas.microsoft.com/office/drawing/2014/main" id="{773C2D3D-E52D-44EE-809D-376232D486CB}"/>
                </a:ext>
              </a:extLst>
            </p:cNvPr>
            <p:cNvSpPr txBox="1"/>
            <p:nvPr/>
          </p:nvSpPr>
          <p:spPr>
            <a:xfrm>
              <a:off x="1209040" y="1834175"/>
              <a:ext cx="342265" cy="3619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just">
                <a:lnSpc>
                  <a:spcPct val="150000"/>
                </a:lnSpc>
                <a:spcBef>
                  <a:spcPts val="600"/>
                </a:spcBef>
                <a:spcAft>
                  <a:spcPts val="3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db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Text Box 161">
              <a:extLst>
                <a:ext uri="{FF2B5EF4-FFF2-40B4-BE49-F238E27FC236}">
                  <a16:creationId xmlns:a16="http://schemas.microsoft.com/office/drawing/2014/main" id="{A0D081BA-68E1-433D-B1F8-64D425D0FE6E}"/>
                </a:ext>
              </a:extLst>
            </p:cNvPr>
            <p:cNvSpPr txBox="1"/>
            <p:nvPr/>
          </p:nvSpPr>
          <p:spPr>
            <a:xfrm>
              <a:off x="1211240" y="1316650"/>
              <a:ext cx="307975" cy="3619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just">
                <a:lnSpc>
                  <a:spcPct val="150000"/>
                </a:lnSpc>
                <a:spcBef>
                  <a:spcPts val="600"/>
                </a:spcBef>
                <a:spcAft>
                  <a:spcPts val="3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dt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284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75E1A-ABBB-429D-A6B5-6B75B9C1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: Single agent system (Unity)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7088B-920C-4387-A94A-003E44FBF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Solution -&gt; score at least 50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100 runs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Solution found in avg. of 7.4 generations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Std.dev</a:t>
            </a:r>
            <a:r>
              <a:rPr lang="en-US" dirty="0"/>
              <a:t>. : 2.3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7E42C0C-238C-4428-AC6C-79E26B071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561" y="2062748"/>
            <a:ext cx="4839119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98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3F3E2-931E-455D-BECB-8668F50AB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: Single agent system (Unity)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90137-4EDE-4093-BA6E-91D7EA3A4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Maximum (filled line) and average (dashed line) fitness per generation</a:t>
            </a:r>
            <a:endParaRPr lang="en-GB" sz="18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14DC21-80CF-423E-815F-7A0A679CC8C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453" y="2458434"/>
            <a:ext cx="8984054" cy="35190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369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F48D-4B99-41C4-96B4-3765E5CAB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57596-54A6-425A-8151-EB7795265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1A3DCA-D634-464C-835B-BC781D142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736" y="1817159"/>
            <a:ext cx="7102164" cy="446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2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6B981-5B04-4BAA-BF3E-06D60F4D8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 artificial neural network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B44C4-9C12-4DA6-95D0-C3409C69F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Input-output mappings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Supervised learning : backward propagation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Unsupervised learning : k-means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Reinforcement learning : evolution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4083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885A-43D2-4675-9423-264A0E7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algorithms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FB77C-3D1E-4751-956F-FC909B31A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Generate an initial population of size N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Calculate fitness of every individual in the population (evaluation)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stop condition is satisfied, terminate the process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a new population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two individuals from a population</a:t>
            </a:r>
            <a:endParaRPr lang="en-GB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an offspring through a crossover operation</a:t>
            </a:r>
            <a:endParaRPr lang="en-GB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Mutate the offspring and add it to the new population</a:t>
            </a:r>
            <a:endParaRPr lang="en-GB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Repeat step 4 while size of the new population is less than N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 to step 2 with population = new population (advance into next generation)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250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1B14-23E3-41C1-9500-B26F4EBEB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1600" dirty="0" err="1">
                <a:effectLst/>
              </a:rPr>
              <a:t>NeuroEvolution</a:t>
            </a:r>
            <a:r>
              <a:rPr lang="en-US" kern="1600" dirty="0">
                <a:effectLst/>
              </a:rPr>
              <a:t> of Augmenting Topologies (NEAT)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70FEE-8FF3-49B6-A004-C3C47C042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 to encode neural networks to allow crossover of different topologies?</a:t>
            </a:r>
            <a:endParaRPr lang="en-GB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 to protect topological innovation that needs few generations to be optimized so that it does not disappear from population too early?</a:t>
            </a:r>
            <a:endParaRPr lang="en-GB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 to minimize network topology though evolution?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</a:rPr>
              <a:t>Key ideas:</a:t>
            </a:r>
            <a:r>
              <a:rPr lang="en-GB" sz="2400" dirty="0">
                <a:latin typeface="Times New Roman" panose="02020603050405020304" pitchFamily="18" charset="0"/>
              </a:rPr>
              <a:t> genetical encoding, historical markings, speciation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603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A5CF4-6418-4168-B177-A84877143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3400" kern="1600" dirty="0">
                <a:effectLst/>
              </a:rPr>
              <a:t>Genome</a:t>
            </a:r>
            <a:endParaRPr lang="en-GB" sz="3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C65718-2838-4CDA-B3AE-916517821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766570"/>
            <a:ext cx="6909801" cy="506142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767AF-0E6B-43E9-8D8D-5BA51C9AA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Genome – sequence of network connections and nodes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CE8509-9E93-4D74-BF24-661F111C7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E8BA98-E13C-403B-AC96-75E203799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3821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E3BD-88FC-40E9-B0CB-12C5F222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600" dirty="0">
                <a:effectLst/>
              </a:rPr>
              <a:t>Mutations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82C2E-084E-49E9-B6C8-A423F7D0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Mutations: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000" dirty="0"/>
              <a:t>Weight mutations</a:t>
            </a:r>
          </a:p>
          <a:p>
            <a:pPr marL="726948" lvl="2" indent="-342900">
              <a:buFont typeface="+mj-lt"/>
              <a:buAutoNum type="alphaLcParenR"/>
            </a:pPr>
            <a:r>
              <a:rPr lang="en-US" sz="1600" dirty="0"/>
              <a:t>Random</a:t>
            </a:r>
          </a:p>
          <a:p>
            <a:pPr marL="726948" lvl="2" indent="-342900">
              <a:buFont typeface="+mj-lt"/>
              <a:buAutoNum type="alphaLcParenR"/>
            </a:pPr>
            <a:r>
              <a:rPr lang="en-US" sz="1600" dirty="0"/>
              <a:t>Small perturbation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000" dirty="0"/>
              <a:t>Add connection mutation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000" dirty="0"/>
              <a:t>Add node mutation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68941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645A7-7258-4CC5-A46A-7CE37A82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600" dirty="0">
                <a:effectLst/>
              </a:rPr>
              <a:t>NEAT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B2400-4DC4-4E30-8776-2EDCF1A79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Add node mutation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3B2C9D-09D9-4D7E-BDFE-97CD91FBB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238" y="2228535"/>
            <a:ext cx="7201524" cy="387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12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45610-2B9F-4E58-8A8B-5B8BDE195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600" dirty="0">
                <a:effectLst/>
              </a:rPr>
              <a:t>NEAT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1D314-65A4-4230-A9F7-4632BCB00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Add connection mutation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58E2A-9F9E-4D0F-AC3D-ABB3E6129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617" y="2257428"/>
            <a:ext cx="7216765" cy="39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686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5449</TotalTime>
  <Words>530</Words>
  <Application>Microsoft Office PowerPoint</Application>
  <PresentationFormat>Widescreen</PresentationFormat>
  <Paragraphs>104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Roboto</vt:lpstr>
      <vt:lpstr>Times New Roman</vt:lpstr>
      <vt:lpstr>Retrospect</vt:lpstr>
      <vt:lpstr>Evolution of Artificial Neural Network Architecture</vt:lpstr>
      <vt:lpstr>Artificial neural network</vt:lpstr>
      <vt:lpstr>Training an artificial neural network</vt:lpstr>
      <vt:lpstr>Evolutionary algorithms</vt:lpstr>
      <vt:lpstr>NeuroEvolution of Augmenting Topologies (NEAT)</vt:lpstr>
      <vt:lpstr>Genome</vt:lpstr>
      <vt:lpstr>Mutations</vt:lpstr>
      <vt:lpstr>NEAT</vt:lpstr>
      <vt:lpstr>NEAT</vt:lpstr>
      <vt:lpstr>Crossover</vt:lpstr>
      <vt:lpstr>Speciation</vt:lpstr>
      <vt:lpstr>Example 1 : XOR problem</vt:lpstr>
      <vt:lpstr>Example 1 : XOR problem</vt:lpstr>
      <vt:lpstr>Example 1 : Single agent system (Unity)</vt:lpstr>
      <vt:lpstr>PowerPoint Presentation</vt:lpstr>
      <vt:lpstr>Example 1 : Single agent system (Unity)</vt:lpstr>
      <vt:lpstr>Example 1 : Single agent system (Unity)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of Artificial Neural Network Architecture</dc:title>
  <dc:creator>Matija Bačić</dc:creator>
  <cp:lastModifiedBy>Matija Bačić</cp:lastModifiedBy>
  <cp:revision>36</cp:revision>
  <dcterms:created xsi:type="dcterms:W3CDTF">2020-07-05T20:24:03Z</dcterms:created>
  <dcterms:modified xsi:type="dcterms:W3CDTF">2020-07-09T15:16:59Z</dcterms:modified>
</cp:coreProperties>
</file>