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57" r:id="rId4"/>
    <p:sldId id="259" r:id="rId5"/>
    <p:sldId id="258" r:id="rId6"/>
    <p:sldId id="260" r:id="rId7"/>
    <p:sldId id="262" r:id="rId8"/>
    <p:sldId id="263" r:id="rId9"/>
    <p:sldId id="264" r:id="rId10"/>
    <p:sldId id="261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CBC2-7D27-41DF-B848-432C934A3154}" type="datetimeFigureOut">
              <a:rPr lang="hr-HR" smtClean="0"/>
              <a:t>26.6.2022.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F044-BEB3-433E-B7B3-26FE1029CA6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06063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CBC2-7D27-41DF-B848-432C934A3154}" type="datetimeFigureOut">
              <a:rPr lang="hr-HR" smtClean="0"/>
              <a:t>26.6.2022.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F044-BEB3-433E-B7B3-26FE1029CA6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3408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CBC2-7D27-41DF-B848-432C934A3154}" type="datetimeFigureOut">
              <a:rPr lang="hr-HR" smtClean="0"/>
              <a:t>26.6.2022.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F044-BEB3-433E-B7B3-26FE1029CA6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988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CBC2-7D27-41DF-B848-432C934A3154}" type="datetimeFigureOut">
              <a:rPr lang="hr-HR" smtClean="0"/>
              <a:t>26.6.2022.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F044-BEB3-433E-B7B3-26FE1029CA6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4255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CBC2-7D27-41DF-B848-432C934A3154}" type="datetimeFigureOut">
              <a:rPr lang="hr-HR" smtClean="0"/>
              <a:t>26.6.2022.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F044-BEB3-433E-B7B3-26FE1029CA6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3210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CBC2-7D27-41DF-B848-432C934A3154}" type="datetimeFigureOut">
              <a:rPr lang="hr-HR" smtClean="0"/>
              <a:t>26.6.2022.</a:t>
            </a:fld>
            <a:endParaRPr lang="hr-H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F044-BEB3-433E-B7B3-26FE1029CA6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6493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CBC2-7D27-41DF-B848-432C934A3154}" type="datetimeFigureOut">
              <a:rPr lang="hr-HR" smtClean="0"/>
              <a:t>26.6.2022.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F044-BEB3-433E-B7B3-26FE1029CA65}" type="slidenum">
              <a:rPr lang="hr-HR" smtClean="0"/>
              <a:t>‹#›</a:t>
            </a:fld>
            <a:endParaRPr lang="hr-H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2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CBC2-7D27-41DF-B848-432C934A3154}" type="datetimeFigureOut">
              <a:rPr lang="hr-HR" smtClean="0"/>
              <a:t>26.6.2022.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F044-BEB3-433E-B7B3-26FE1029CA6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3931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CBC2-7D27-41DF-B848-432C934A3154}" type="datetimeFigureOut">
              <a:rPr lang="hr-HR" smtClean="0"/>
              <a:t>26.6.2022.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F044-BEB3-433E-B7B3-26FE1029CA6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4600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CBC2-7D27-41DF-B848-432C934A3154}" type="datetimeFigureOut">
              <a:rPr lang="hr-HR" smtClean="0"/>
              <a:t>26.6.2022.</a:t>
            </a:fld>
            <a:endParaRPr lang="hr-H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hr-H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F044-BEB3-433E-B7B3-26FE1029CA6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6820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FFCCBC2-7D27-41DF-B848-432C934A3154}" type="datetimeFigureOut">
              <a:rPr lang="hr-HR" smtClean="0"/>
              <a:t>26.6.2022.</a:t>
            </a:fld>
            <a:endParaRPr lang="hr-H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hr-H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F044-BEB3-433E-B7B3-26FE1029CA6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6787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FFCCBC2-7D27-41DF-B848-432C934A3154}" type="datetimeFigureOut">
              <a:rPr lang="hr-HR" smtClean="0"/>
              <a:t>26.6.2022.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318F044-BEB3-433E-B7B3-26FE1029CA6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081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C11C-0454-119D-C0C4-05DB45F559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QR Code reading</a:t>
            </a:r>
            <a:endParaRPr lang="hr-H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936EF-DACA-4D4E-102F-7872DFA31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17976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Master’s thesis, Matija Ba</a:t>
            </a:r>
            <a:r>
              <a:rPr lang="en-US" dirty="0" err="1">
                <a:solidFill>
                  <a:schemeClr val="bg1"/>
                </a:solidFill>
              </a:rPr>
              <a:t>čić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Faculty of Electrical Engineering and Computing, 2021/2022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86864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2701-F4B1-D5D3-782D-4B15CF7B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algebra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313ED-21C8-F17F-1531-A0EDA8EC9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460" y="2352294"/>
            <a:ext cx="11665839" cy="4334256"/>
          </a:xfrm>
        </p:spPr>
        <p:txBody>
          <a:bodyPr>
            <a:normAutofit/>
          </a:bodyPr>
          <a:lstStyle/>
          <a:p>
            <a:r>
              <a:rPr lang="en-US" b="1" u="sng" dirty="0"/>
              <a:t>GALOIS FIELD THEORY</a:t>
            </a:r>
          </a:p>
          <a:p>
            <a:pPr marL="0" indent="0">
              <a:buNone/>
            </a:pPr>
            <a:r>
              <a:rPr lang="en-US" b="1" dirty="0"/>
              <a:t>Def 1.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field is a commutative integral domain in which every non-zero member has an inverse with respect to multiplication operation. In other words,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(F, +, *) is a field if: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(F, +) is an Abelian group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(F, *) is an Abelian group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Distributivity: x*(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y+z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x*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y+x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*z and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)*z = x*z + y*z for ∀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x,y,z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∈ F</a:t>
            </a:r>
          </a:p>
          <a:p>
            <a:pPr marL="0" indent="0">
              <a:buNone/>
            </a:pPr>
            <a:r>
              <a:rPr lang="en-US" b="1" dirty="0">
                <a:cs typeface="Times New Roman" panose="02020603050405020304" pitchFamily="18" charset="0"/>
              </a:rPr>
              <a:t>Theorem 1.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 finite commutative integral domain is a field.</a:t>
            </a:r>
          </a:p>
          <a:p>
            <a:pPr marL="0" indent="0">
              <a:buNone/>
            </a:pPr>
            <a:r>
              <a:rPr lang="en-US" b="1" dirty="0">
                <a:ea typeface="Times New Roman" panose="02020603050405020304" pitchFamily="18" charset="0"/>
              </a:rPr>
              <a:t>Def 2.</a:t>
            </a:r>
            <a:r>
              <a:rPr lang="en-US" sz="1800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Galois field is a finite field with q elements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sz="180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GF(q)). If p is prime,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sz="180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Z/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pZ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Also, exists for q=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1800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elements.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ea typeface="Times New Roman" panose="02020603050405020304" pitchFamily="18" charset="0"/>
              </a:rPr>
              <a:t>Theorem 2.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sz="180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field with q=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1800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elements, then every member of that field satisfies equation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1800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-X=0. In other words, set of polynomial decomposition of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1800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-X=0 over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sz="180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the field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sz="180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hr-H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19282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2701-F4B1-D5D3-782D-4B15CF7B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algebra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313ED-21C8-F17F-1531-A0EDA8EC9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460" y="2352294"/>
            <a:ext cx="11665839" cy="4334256"/>
          </a:xfrm>
        </p:spPr>
        <p:txBody>
          <a:bodyPr>
            <a:normAutofit/>
          </a:bodyPr>
          <a:lstStyle/>
          <a:p>
            <a:r>
              <a:rPr lang="en-US" b="1" u="sng" dirty="0"/>
              <a:t>GALOIS FIELD THEORY</a:t>
            </a:r>
          </a:p>
          <a:p>
            <a:pPr marL="0" indent="0">
              <a:buNone/>
            </a:pPr>
            <a:r>
              <a:rPr lang="en-US" b="1" dirty="0"/>
              <a:t>Example 1.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(Constructing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As F</a:t>
            </a:r>
            <a:r>
              <a:rPr lang="en-US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[t]/(P(t))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0, 1, 2, t, t + 1, t + 2, 2t, 2t + 1, 2t + 2</a:t>
            </a:r>
            <a:endParaRPr lang="hr-H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P(t) </a:t>
            </a:r>
            <a:r>
              <a:rPr lang="en-US" sz="18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∈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+1, t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+t+2, t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+2t+2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64513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2701-F4B1-D5D3-782D-4B15CF7B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algebra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313ED-21C8-F17F-1531-A0EDA8EC9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460" y="2352294"/>
            <a:ext cx="11665839" cy="4334256"/>
          </a:xfrm>
        </p:spPr>
        <p:txBody>
          <a:bodyPr>
            <a:normAutofit/>
          </a:bodyPr>
          <a:lstStyle/>
          <a:p>
            <a:r>
              <a:rPr lang="en-US" b="1" u="sng" dirty="0"/>
              <a:t>GALOIS FIELD THEORY</a:t>
            </a:r>
          </a:p>
          <a:p>
            <a:pPr marL="0" indent="0">
              <a:buNone/>
            </a:pPr>
            <a:r>
              <a:rPr lang="en-US" b="1" dirty="0"/>
              <a:t>Example 2.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(Constructing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4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 primitive polynomial) P(x) = x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x + 1</a:t>
            </a:r>
          </a:p>
          <a:p>
            <a:pPr marL="0" indent="0">
              <a:buNone/>
            </a:pPr>
            <a:endParaRPr lang="hr-HR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03D579-AE2E-8CBD-0F1E-2DD00F4C1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75466"/>
              </p:ext>
            </p:extLst>
          </p:nvPr>
        </p:nvGraphicFramePr>
        <p:xfrm>
          <a:off x="2108719" y="3504628"/>
          <a:ext cx="8406207" cy="26193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6187">
                  <a:extLst>
                    <a:ext uri="{9D8B030D-6E8A-4147-A177-3AD203B41FA5}">
                      <a16:colId xmlns:a16="http://schemas.microsoft.com/office/drawing/2014/main" val="165387926"/>
                    </a:ext>
                  </a:extLst>
                </a:gridCol>
                <a:gridCol w="3590010">
                  <a:extLst>
                    <a:ext uri="{9D8B030D-6E8A-4147-A177-3AD203B41FA5}">
                      <a16:colId xmlns:a16="http://schemas.microsoft.com/office/drawing/2014/main" val="4272328931"/>
                    </a:ext>
                  </a:extLst>
                </a:gridCol>
                <a:gridCol w="3590010">
                  <a:extLst>
                    <a:ext uri="{9D8B030D-6E8A-4147-A177-3AD203B41FA5}">
                      <a16:colId xmlns:a16="http://schemas.microsoft.com/office/drawing/2014/main" val="2544087994"/>
                    </a:ext>
                  </a:extLst>
                </a:gridCol>
              </a:tblGrid>
              <a:tr h="3156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Powers of α</a:t>
                      </a:r>
                      <a:endParaRPr lang="hr-H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polynomial</a:t>
                      </a:r>
                      <a:endParaRPr lang="hr-H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 power of 2</a:t>
                      </a:r>
                      <a:endParaRPr lang="hr-H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662618"/>
                  </a:ext>
                </a:extLst>
              </a:tr>
              <a:tr h="3141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r-H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r-H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 inf</a:t>
                      </a:r>
                      <a:endParaRPr lang="hr-H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6034228"/>
                  </a:ext>
                </a:extLst>
              </a:tr>
              <a:tr h="3116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r-H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r-H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r-H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8475380"/>
                  </a:ext>
                </a:extLst>
              </a:tr>
              <a:tr h="3156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</a:t>
                      </a:r>
                      <a:endParaRPr lang="hr-H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</a:t>
                      </a:r>
                      <a:endParaRPr lang="hr-H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r-H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5687320"/>
                  </a:ext>
                </a:extLst>
              </a:tr>
              <a:tr h="3156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</a:t>
                      </a:r>
                      <a:r>
                        <a:rPr lang="en-US" sz="16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r-H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 + 1</a:t>
                      </a:r>
                      <a:endParaRPr lang="hr-H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hr-H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2233857"/>
                  </a:ext>
                </a:extLst>
              </a:tr>
              <a:tr h="6650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</a:t>
                      </a:r>
                      <a:r>
                        <a:rPr lang="en-US" sz="16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hr-H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αα</a:t>
                      </a:r>
                      <a:r>
                        <a:rPr lang="en-US" sz="16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α(α + 1) = α</a:t>
                      </a:r>
                      <a:r>
                        <a:rPr lang="en-US" sz="16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α = α + 1 + α = 2α + 1 = 1</a:t>
                      </a:r>
                      <a:endParaRPr lang="hr-H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r-H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1655181"/>
                  </a:ext>
                </a:extLst>
              </a:tr>
              <a:tr h="3156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</a:t>
                      </a:r>
                      <a:r>
                        <a:rPr lang="en-US" sz="16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hr-H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(α + 1)(α + 1) = α</a:t>
                      </a:r>
                      <a:r>
                        <a:rPr lang="en-US" sz="16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α + α + 1 = α</a:t>
                      </a:r>
                      <a:endParaRPr lang="hr-H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r-H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078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666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44A2-D62D-9A81-5BDF-868871AA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Reed-Solomon coding</a:t>
            </a:r>
            <a:endParaRPr lang="hr-H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08DD09-F9A6-1ADC-8E78-6089A788FE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4033344"/>
              </a:xfrm>
            </p:spPr>
            <p:txBody>
              <a:bodyPr/>
              <a:lstStyle/>
              <a:p>
                <a:r>
                  <a:rPr lang="en-US" sz="1800" dirty="0">
                    <a:effectLst/>
                    <a:ea typeface="Times New Roman" panose="02020603050405020304" pitchFamily="18" charset="0"/>
                  </a:rPr>
                  <a:t>All coefficients are members of GF(q) – GF(256) in case of QR codes</a:t>
                </a:r>
              </a:p>
              <a:p>
                <a:r>
                  <a:rPr lang="en-US" sz="1800" dirty="0">
                    <a:effectLst/>
                    <a:ea typeface="Times New Roman" panose="02020603050405020304" pitchFamily="18" charset="0"/>
                  </a:rPr>
                  <a:t>All codewords are multiples of generator polynomial g(x)</a:t>
                </a:r>
              </a:p>
              <a:p>
                <a:r>
                  <a:rPr lang="en-US" sz="1800" dirty="0">
                    <a:effectLst/>
                    <a:ea typeface="Times New Roman" panose="02020603050405020304" pitchFamily="18" charset="0"/>
                  </a:rPr>
                  <a:t>Non-systematic approach: 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𝑚</m:t>
                    </m:r>
                    <m:d>
                      <m:dPr>
                        <m:ctrlP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∙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𝑔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hr-HR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US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Systematic approach: 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hr-HR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sSup>
                      <m:sSupPr>
                        <m:ctrlPr>
                          <a:rPr lang="hr-HR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  <m:d>
                      <m:dPr>
                        <m:ctrlPr>
                          <a:rPr lang="hr-HR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hr-HR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  <m:d>
                      <m:dPr>
                        <m:ctrlPr>
                          <a:rPr lang="hr-HR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2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𝑛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𝑘</m:t>
                    </m:r>
                  </m:oMath>
                </a14:m>
                <a:endParaRPr lang="hr-HR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US" dirty="0"/>
                  <a:t>t – error correction capability, n – codeword length, k – data length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 </m:t>
                    </m:r>
                    <m:nary>
                      <m:naryPr>
                        <m:chr m:val="∏"/>
                        <m:limLoc m:val="undOvr"/>
                        <m:ctrlP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hr-H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hr-HR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hr-H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08DD09-F9A6-1ADC-8E78-6089A788FE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4033344"/>
              </a:xfrm>
              <a:blipFill>
                <a:blip r:embed="rId2"/>
                <a:stretch>
                  <a:fillRect l="-473" t="-908" b="-6505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133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B73D1-C74A-AA3F-8CC0-82107C15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REED–Solomon coding</a:t>
            </a:r>
            <a:br>
              <a:rPr lang="en-US" dirty="0"/>
            </a:br>
            <a:r>
              <a:rPr lang="en-US" dirty="0"/>
              <a:t>Decoding steps</a:t>
            </a:r>
            <a:endParaRPr lang="hr-H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67274-D6FB-FBF8-F64F-5873390DB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1705" y="2438019"/>
                <a:ext cx="10808589" cy="39532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Step 1. Syndrome calculation</a:t>
                </a:r>
              </a:p>
              <a:p>
                <a:pPr marL="0" indent="0">
                  <a:buNone/>
                </a:pPr>
                <a:endParaRPr lang="en-US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𝑅</m:t>
                      </m:r>
                      <m:d>
                        <m:dPr>
                          <m:ctrlPr>
                            <a:rPr lang="hr-H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hr-H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𝑓𝑜𝑟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𝑖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 1, …, 2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hr-HR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67274-D6FB-FBF8-F64F-5873390DB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705" y="2438019"/>
                <a:ext cx="10808589" cy="3953256"/>
              </a:xfrm>
              <a:blipFill>
                <a:blip r:embed="rId2"/>
                <a:stretch>
                  <a:fillRect l="-451" t="-926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7769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B73D1-C74A-AA3F-8CC0-82107C15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REED–Solomon coding</a:t>
            </a:r>
            <a:br>
              <a:rPr lang="en-US" dirty="0"/>
            </a:br>
            <a:r>
              <a:rPr lang="en-US" dirty="0"/>
              <a:t>Decoding steps</a:t>
            </a:r>
            <a:endParaRPr lang="hr-H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67274-D6FB-FBF8-F64F-5873390DB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1705" y="2438019"/>
                <a:ext cx="10808589" cy="3953256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Step 2. Error locator polynomial (</a:t>
                </a:r>
                <a:r>
                  <a:rPr lang="en-US" dirty="0" err="1"/>
                  <a:t>Berlekamp’s</a:t>
                </a:r>
                <a:r>
                  <a:rPr lang="en-US" dirty="0"/>
                  <a:t> algorithm)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1. If d</a:t>
                </a:r>
                <a:r>
                  <a:rPr lang="en-US" sz="1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0 then σ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(i+1)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(x) = σ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:r>
                  <a:rPr lang="en-US" sz="1800" baseline="30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(x) and h</a:t>
                </a:r>
                <a:r>
                  <a:rPr lang="en-US" sz="1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i+1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h</a:t>
                </a:r>
                <a:r>
                  <a:rPr lang="en-US" sz="1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</a:t>
                </a:r>
                <a:endParaRPr lang="hr-HR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lvl="0" indent="0">
                  <a:lnSpc>
                    <a:spcPct val="150000"/>
                  </a:lnSpc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2. If d</a:t>
                </a:r>
                <a:r>
                  <a:rPr lang="en-US" sz="1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≠ 0 then find a j-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row such that j &lt;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with the largest value in the column denoted as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-h</a:t>
                </a:r>
                <a:r>
                  <a:rPr lang="en-US" sz="1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hr-HR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685800"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σ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(i+1)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(x) = σ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:r>
                  <a:rPr lang="en-US" sz="1800" baseline="30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(x) + d</a:t>
                </a:r>
                <a:r>
                  <a:rPr lang="en-US" sz="1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</a:t>
                </a:r>
                <a:r>
                  <a:rPr lang="en-US" sz="1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j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-1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:r>
                  <a:rPr lang="en-US" sz="1800" baseline="30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-j)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σ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(j)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(x)</a:t>
                </a:r>
                <a:endParaRPr lang="hr-HR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685800"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</a:t>
                </a:r>
                <a:r>
                  <a:rPr lang="en-US" sz="1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i+1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max(h</a:t>
                </a:r>
                <a:r>
                  <a:rPr lang="en-US" sz="1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</a:t>
                </a:r>
                <a:r>
                  <a:rPr lang="en-US" sz="1800" baseline="-25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j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+i-j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  <a:endParaRPr lang="hr-HR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lvl="0" indent="0">
                  <a:lnSpc>
                    <a:spcPct val="150000"/>
                  </a:lnSpc>
                  <a:buNone/>
                </a:pPr>
                <a:r>
                  <a:rPr lang="en-US" sz="1800" dirty="0">
                    <a:effectLst/>
                    <a:ea typeface="Times New Roman" panose="02020603050405020304" pitchFamily="18" charset="0"/>
                  </a:rPr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+1)</m:t>
                        </m:r>
                      </m:sup>
                    </m:sSubSup>
                    <m:sSub>
                      <m:sSubPr>
                        <m:ctrlP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+…+</m:t>
                    </m:r>
                    <m:sSubSup>
                      <m:sSubSupPr>
                        <m:ctrlP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hr-H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+1)</m:t>
                            </m:r>
                          </m:sub>
                        </m:sSub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+1)</m:t>
                        </m:r>
                      </m:sup>
                    </m:sSubSup>
                    <m:sSub>
                      <m:sSubPr>
                        <m:ctrlP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hr-H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+2−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+1)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  <a:endParaRPr lang="hr-HR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685800"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where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σ</a:t>
                </a:r>
                <a:r>
                  <a:rPr lang="en-US" sz="1800" baseline="-25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j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(i+1)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are the coefficients of </a:t>
                </a:r>
                <a:endParaRPr lang="hr-HR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685800">
                  <a:lnSpc>
                    <a:spcPct val="150000"/>
                  </a:lnSpc>
                  <a:spcAft>
                    <a:spcPts val="3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+1)</m:t>
                        </m:r>
                      </m:sup>
                    </m:sSup>
                    <m:d>
                      <m:dPr>
                        <m:ctrlP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=1+ </m:t>
                    </m:r>
                    <m:sSubSup>
                      <m:sSubSupPr>
                        <m:ctrlP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+1)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 </m:t>
                    </m:r>
                    <m:sSubSup>
                      <m:sSubSupPr>
                        <m:ctrlP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+1)</m:t>
                        </m:r>
                      </m:sup>
                    </m:sSubSup>
                    <m:sSup>
                      <m:sSupPr>
                        <m:ctrlP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+…+ </m:t>
                    </m:r>
                    <m:sSubSup>
                      <m:sSubSupPr>
                        <m:ctrlP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hr-H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+1)</m:t>
                            </m:r>
                          </m:sub>
                        </m:sSub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+1)</m:t>
                        </m:r>
                      </m:sup>
                    </m:sSubSup>
                    <m:sSup>
                      <m:sSupPr>
                        <m:ctrlP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sSub>
                          <m:sSubPr>
                            <m:ctrlPr>
                              <a:rPr lang="hr-H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+1)</m:t>
                            </m:r>
                          </m:sub>
                        </m:sSub>
                      </m:sup>
                    </m:sSup>
                  </m:oMath>
                </a14:m>
                <a:endParaRPr lang="hr-HR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We can now calculate the reciprocal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σ</a:t>
                </a:r>
                <a:r>
                  <a:rPr lang="en-US" sz="1800" baseline="-25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(x) whose roots, as was said before, are error-locator numbers z</a:t>
                </a:r>
                <a:r>
                  <a:rPr lang="en-US" sz="1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σ</a:t>
                </a:r>
                <a:r>
                  <a:rPr lang="en-US" sz="1800" baseline="-25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(x) =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</a:t>
                </a:r>
                <a:r>
                  <a:rPr lang="en-US" sz="1800" baseline="30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σ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(x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-1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  <a:endParaRPr lang="hr-HR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hr-H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67274-D6FB-FBF8-F64F-5873390DB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705" y="2438019"/>
                <a:ext cx="10808589" cy="3953256"/>
              </a:xfrm>
              <a:blipFill>
                <a:blip r:embed="rId2"/>
                <a:stretch>
                  <a:fillRect l="-169" t="-1389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3375F8-D0EC-3F91-8353-DBFF653D3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575735"/>
              </p:ext>
            </p:extLst>
          </p:nvPr>
        </p:nvGraphicFramePr>
        <p:xfrm>
          <a:off x="6095999" y="3506648"/>
          <a:ext cx="5933151" cy="22078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6224">
                  <a:extLst>
                    <a:ext uri="{9D8B030D-6E8A-4147-A177-3AD203B41FA5}">
                      <a16:colId xmlns:a16="http://schemas.microsoft.com/office/drawing/2014/main" val="1853643680"/>
                    </a:ext>
                  </a:extLst>
                </a:gridCol>
                <a:gridCol w="1186224">
                  <a:extLst>
                    <a:ext uri="{9D8B030D-6E8A-4147-A177-3AD203B41FA5}">
                      <a16:colId xmlns:a16="http://schemas.microsoft.com/office/drawing/2014/main" val="3559500452"/>
                    </a:ext>
                  </a:extLst>
                </a:gridCol>
                <a:gridCol w="1186901">
                  <a:extLst>
                    <a:ext uri="{9D8B030D-6E8A-4147-A177-3AD203B41FA5}">
                      <a16:colId xmlns:a16="http://schemas.microsoft.com/office/drawing/2014/main" val="3774127737"/>
                    </a:ext>
                  </a:extLst>
                </a:gridCol>
                <a:gridCol w="1186901">
                  <a:extLst>
                    <a:ext uri="{9D8B030D-6E8A-4147-A177-3AD203B41FA5}">
                      <a16:colId xmlns:a16="http://schemas.microsoft.com/office/drawing/2014/main" val="2246131981"/>
                    </a:ext>
                  </a:extLst>
                </a:gridCol>
                <a:gridCol w="1186901">
                  <a:extLst>
                    <a:ext uri="{9D8B030D-6E8A-4147-A177-3AD203B41FA5}">
                      <a16:colId xmlns:a16="http://schemas.microsoft.com/office/drawing/2014/main" val="1810482988"/>
                    </a:ext>
                  </a:extLst>
                </a:gridCol>
              </a:tblGrid>
              <a:tr h="3710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i</a:t>
                      </a:r>
                      <a:endParaRPr lang="hr-H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σ</a:t>
                      </a:r>
                      <a:r>
                        <a:rPr lang="en-US" sz="1800" baseline="30000">
                          <a:effectLst/>
                        </a:rPr>
                        <a:t>(i)</a:t>
                      </a:r>
                      <a:r>
                        <a:rPr lang="en-US" sz="1800">
                          <a:effectLst/>
                        </a:rPr>
                        <a:t>(x)</a:t>
                      </a:r>
                      <a:endParaRPr lang="hr-H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i</a:t>
                      </a:r>
                      <a:endParaRPr lang="hr-H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h</a:t>
                      </a:r>
                      <a:r>
                        <a:rPr lang="en-US" sz="1800" baseline="-25000">
                          <a:effectLst/>
                        </a:rPr>
                        <a:t>i</a:t>
                      </a:r>
                      <a:endParaRPr lang="hr-H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err="1">
                          <a:effectLst/>
                        </a:rPr>
                        <a:t>i</a:t>
                      </a:r>
                      <a:r>
                        <a:rPr lang="en-US" sz="1800" dirty="0">
                          <a:effectLst/>
                        </a:rPr>
                        <a:t>-h</a:t>
                      </a:r>
                      <a:r>
                        <a:rPr lang="en-US" sz="1800" baseline="-25000" dirty="0">
                          <a:effectLst/>
                        </a:rPr>
                        <a:t>i</a:t>
                      </a:r>
                      <a:endParaRPr lang="hr-H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60758"/>
                  </a:ext>
                </a:extLst>
              </a:tr>
              <a:tr h="3664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-1</a:t>
                      </a:r>
                      <a:endParaRPr lang="hr-H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hr-H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hr-H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hr-H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-1</a:t>
                      </a:r>
                      <a:endParaRPr lang="hr-H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7460512"/>
                  </a:ext>
                </a:extLst>
              </a:tr>
              <a:tr h="3664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hr-H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hr-H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S</a:t>
                      </a:r>
                      <a:r>
                        <a:rPr lang="en-US" sz="1800" baseline="-25000" dirty="0">
                          <a:effectLst/>
                        </a:rPr>
                        <a:t>1</a:t>
                      </a:r>
                      <a:endParaRPr lang="hr-H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hr-H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hr-H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6798605"/>
                  </a:ext>
                </a:extLst>
              </a:tr>
              <a:tr h="3664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hr-H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…</a:t>
                      </a:r>
                      <a:endParaRPr lang="hr-H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…</a:t>
                      </a:r>
                      <a:endParaRPr lang="hr-H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…</a:t>
                      </a:r>
                      <a:endParaRPr lang="hr-H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…</a:t>
                      </a:r>
                      <a:endParaRPr lang="hr-H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2048618"/>
                  </a:ext>
                </a:extLst>
              </a:tr>
              <a:tr h="3664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…</a:t>
                      </a:r>
                      <a:endParaRPr lang="hr-H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…</a:t>
                      </a:r>
                      <a:endParaRPr lang="hr-H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…</a:t>
                      </a:r>
                      <a:endParaRPr lang="hr-H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…</a:t>
                      </a:r>
                      <a:endParaRPr lang="hr-H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…</a:t>
                      </a:r>
                      <a:endParaRPr lang="hr-H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9421503"/>
                  </a:ext>
                </a:extLst>
              </a:tr>
              <a:tr h="3710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2t</a:t>
                      </a:r>
                      <a:endParaRPr lang="hr-H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σ(x)</a:t>
                      </a:r>
                      <a:endParaRPr lang="hr-H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hr-H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hr-H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hr-H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1133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201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B73D1-C74A-AA3F-8CC0-82107C15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REED–Solomon coding</a:t>
            </a:r>
            <a:br>
              <a:rPr lang="en-US" dirty="0"/>
            </a:br>
            <a:r>
              <a:rPr lang="en-US" dirty="0"/>
              <a:t>Decoding steps</a:t>
            </a:r>
            <a:endParaRPr lang="hr-H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67274-D6FB-FBF8-F64F-5873390DB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1705" y="2438019"/>
                <a:ext cx="10808589" cy="39532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Step 3. Error locations</a:t>
                </a:r>
              </a:p>
              <a:p>
                <a:pPr marL="0" indent="0">
                  <a:buNone/>
                </a:pPr>
                <a:endParaRPr lang="en-US" i="1" dirty="0">
                  <a:effectLst/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hr-HR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func>
                            <m:funcPr>
                              <m:ctrlPr>
                                <a:rPr lang="hr-HR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hr-HR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hr-HR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sup>
                      </m:sSup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where zi is the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i-th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root of reciprocal of error locator polynomial. We can find them by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Chien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search (brute force)</a:t>
                </a:r>
                <a:endParaRPr lang="hr-HR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67274-D6FB-FBF8-F64F-5873390DB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705" y="2438019"/>
                <a:ext cx="10808589" cy="3953256"/>
              </a:xfrm>
              <a:blipFill>
                <a:blip r:embed="rId2"/>
                <a:stretch>
                  <a:fillRect l="-451" t="-926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2275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B73D1-C74A-AA3F-8CC0-82107C15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REED–Solomon coding</a:t>
            </a:r>
            <a:br>
              <a:rPr lang="en-US" dirty="0"/>
            </a:br>
            <a:r>
              <a:rPr lang="en-US" dirty="0"/>
              <a:t>Decoding steps</a:t>
            </a:r>
            <a:endParaRPr lang="hr-H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67274-D6FB-FBF8-F64F-5873390DB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1705" y="2438019"/>
                <a:ext cx="10808589" cy="39532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Step 4. Error values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hr-H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hr-H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hr-H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hr-HR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67274-D6FB-FBF8-F64F-5873390DB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705" y="2438019"/>
                <a:ext cx="10808589" cy="3953256"/>
              </a:xfrm>
              <a:blipFill>
                <a:blip r:embed="rId2"/>
                <a:stretch>
                  <a:fillRect l="-451" t="-926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338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B73D1-C74A-AA3F-8CC0-82107C15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REED–Solomon coding</a:t>
            </a:r>
            <a:br>
              <a:rPr lang="en-US" dirty="0"/>
            </a:br>
            <a:r>
              <a:rPr lang="en-US" dirty="0"/>
              <a:t>Decoding steps</a:t>
            </a:r>
            <a:endParaRPr lang="hr-H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67274-D6FB-FBF8-F64F-5873390DB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1705" y="2438019"/>
                <a:ext cx="10808589" cy="39532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Step 5. Estimate of error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𝐸</m:t>
                      </m:r>
                      <m:r>
                        <a:rPr lang="en-US" i="1"/>
                        <m:t>′</m:t>
                      </m:r>
                      <m:d>
                        <m:dPr>
                          <m:ctrlPr>
                            <a:rPr lang="hr-HR" i="1"/>
                          </m:ctrlPr>
                        </m:dPr>
                        <m:e>
                          <m:r>
                            <a:rPr lang="en-US" i="1"/>
                            <m:t>𝑥</m:t>
                          </m:r>
                        </m:e>
                      </m:d>
                      <m:r>
                        <a:rPr lang="en-US" i="1"/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hr-HR" i="1"/>
                          </m:ctrlPr>
                        </m:naryPr>
                        <m:sub>
                          <m:r>
                            <a:rPr lang="en-US" i="1"/>
                            <m:t>𝑖</m:t>
                          </m:r>
                          <m:r>
                            <a:rPr lang="en-US" i="1"/>
                            <m:t>=1</m:t>
                          </m:r>
                        </m:sub>
                        <m:sup>
                          <m:r>
                            <a:rPr lang="en-US" i="1"/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hr-HR" i="1"/>
                              </m:ctrlPr>
                            </m:sSubPr>
                            <m:e>
                              <m:r>
                                <a:rPr lang="en-US" i="1"/>
                                <m:t>𝑦</m:t>
                              </m:r>
                            </m:e>
                            <m:sub>
                              <m:r>
                                <a:rPr lang="en-US" i="1"/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hr-HR" i="1"/>
                              </m:ctrlPr>
                            </m:sSubPr>
                            <m:e>
                              <m:r>
                                <a:rPr lang="en-US" i="1"/>
                                <m:t>𝑥</m:t>
                              </m:r>
                            </m:e>
                            <m:sub>
                              <m:r>
                                <a:rPr lang="en-US" i="1"/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hr-HR" dirty="0"/>
              </a:p>
              <a:p>
                <a:pPr marL="0" indent="0">
                  <a:buNone/>
                </a:pP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r-H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𝑅</m:t>
                      </m:r>
                      <m:d>
                        <m:dPr>
                          <m:ctrlPr>
                            <a:rPr lang="hr-H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𝐸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′(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𝑥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hr-HR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67274-D6FB-FBF8-F64F-5873390DB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705" y="2438019"/>
                <a:ext cx="10808589" cy="3953256"/>
              </a:xfrm>
              <a:blipFill>
                <a:blip r:embed="rId2"/>
                <a:stretch>
                  <a:fillRect l="-451" t="-926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464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A6066-3EAA-08CF-3BF4-0D7DC2F6A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QR code capacity</a:t>
            </a:r>
            <a:endParaRPr lang="hr-H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C2D45A-9990-08E9-C891-2AF276D0E8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463450"/>
              </p:ext>
            </p:extLst>
          </p:nvPr>
        </p:nvGraphicFramePr>
        <p:xfrm>
          <a:off x="2579370" y="3223641"/>
          <a:ext cx="7033260" cy="24151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16630">
                  <a:extLst>
                    <a:ext uri="{9D8B030D-6E8A-4147-A177-3AD203B41FA5}">
                      <a16:colId xmlns:a16="http://schemas.microsoft.com/office/drawing/2014/main" val="3961940679"/>
                    </a:ext>
                  </a:extLst>
                </a:gridCol>
                <a:gridCol w="3516630">
                  <a:extLst>
                    <a:ext uri="{9D8B030D-6E8A-4147-A177-3AD203B41FA5}">
                      <a16:colId xmlns:a16="http://schemas.microsoft.com/office/drawing/2014/main" val="4232169472"/>
                    </a:ext>
                  </a:extLst>
                </a:gridCol>
              </a:tblGrid>
              <a:tr h="8401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Data type</a:t>
                      </a:r>
                      <a:endParaRPr lang="hr-H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Maximum capacity using version 40-L</a:t>
                      </a:r>
                      <a:endParaRPr lang="hr-H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7195060"/>
                  </a:ext>
                </a:extLst>
              </a:tr>
              <a:tr h="39374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Numeric</a:t>
                      </a:r>
                      <a:endParaRPr lang="hr-H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7089</a:t>
                      </a:r>
                      <a:endParaRPr lang="hr-H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4502000"/>
                  </a:ext>
                </a:extLst>
              </a:tr>
              <a:tr h="39374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Alphanumeric</a:t>
                      </a:r>
                      <a:endParaRPr lang="hr-H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4296</a:t>
                      </a:r>
                      <a:endParaRPr lang="hr-H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5064592"/>
                  </a:ext>
                </a:extLst>
              </a:tr>
              <a:tr h="39374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8-bit</a:t>
                      </a:r>
                      <a:endParaRPr lang="hr-H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2953</a:t>
                      </a:r>
                      <a:endParaRPr lang="hr-H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003274"/>
                  </a:ext>
                </a:extLst>
              </a:tr>
              <a:tr h="39374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Kanji</a:t>
                      </a:r>
                      <a:endParaRPr lang="hr-H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1817</a:t>
                      </a:r>
                      <a:endParaRPr lang="hr-H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7181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57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2B2CE-6E94-4030-F8E2-946651D2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QR Code structure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55832-4C9A-EE66-8F7C-20A0B2F59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13CD5F-FAE6-57AE-CF74-95D3B13B6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840" y="2284035"/>
            <a:ext cx="3810000" cy="381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C286A31-BB68-5F63-D7AE-23345E8EC241}"/>
              </a:ext>
            </a:extLst>
          </p:cNvPr>
          <p:cNvGrpSpPr/>
          <p:nvPr/>
        </p:nvGrpSpPr>
        <p:grpSpPr>
          <a:xfrm>
            <a:off x="1615180" y="2621020"/>
            <a:ext cx="3195826" cy="3164841"/>
            <a:chOff x="0" y="0"/>
            <a:chExt cx="3195826" cy="316508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B234F41-D9B6-A283-00F2-53425DDC4B9D}"/>
                </a:ext>
              </a:extLst>
            </p:cNvPr>
            <p:cNvCxnSpPr/>
            <p:nvPr/>
          </p:nvCxnSpPr>
          <p:spPr>
            <a:xfrm flipV="1">
              <a:off x="3180497" y="2655482"/>
              <a:ext cx="0" cy="49530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D10584F-AC16-85CD-8BE3-B37890FF317E}"/>
                </a:ext>
              </a:extLst>
            </p:cNvPr>
            <p:cNvCxnSpPr/>
            <p:nvPr/>
          </p:nvCxnSpPr>
          <p:spPr>
            <a:xfrm flipV="1">
              <a:off x="3180497" y="2060535"/>
              <a:ext cx="0" cy="49530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9C72D7B-838A-E357-251D-B76D9AABBB96}"/>
                </a:ext>
              </a:extLst>
            </p:cNvPr>
            <p:cNvCxnSpPr/>
            <p:nvPr/>
          </p:nvCxnSpPr>
          <p:spPr>
            <a:xfrm flipV="1">
              <a:off x="2512281" y="2022435"/>
              <a:ext cx="0" cy="49530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94E6B486-0000-283E-D5DB-0E5C97F180F0}"/>
                </a:ext>
              </a:extLst>
            </p:cNvPr>
            <p:cNvCxnSpPr/>
            <p:nvPr/>
          </p:nvCxnSpPr>
          <p:spPr>
            <a:xfrm rot="5400000">
              <a:off x="2981937" y="1790172"/>
              <a:ext cx="63499" cy="364278"/>
            </a:xfrm>
            <a:prstGeom prst="curvedConnector3">
              <a:avLst>
                <a:gd name="adj1" fmla="val -723007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E002F89-DD8B-CF04-54A5-C39449B82165}"/>
                </a:ext>
              </a:extLst>
            </p:cNvPr>
            <p:cNvCxnSpPr/>
            <p:nvPr/>
          </p:nvCxnSpPr>
          <p:spPr>
            <a:xfrm>
              <a:off x="2840527" y="2092774"/>
              <a:ext cx="0" cy="49530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7AB1C93D-400F-430F-99DA-24295CAB0872}"/>
                </a:ext>
              </a:extLst>
            </p:cNvPr>
            <p:cNvCxnSpPr/>
            <p:nvPr/>
          </p:nvCxnSpPr>
          <p:spPr>
            <a:xfrm rot="16200000" flipV="1">
              <a:off x="2642701" y="2489893"/>
              <a:ext cx="63499" cy="364278"/>
            </a:xfrm>
            <a:prstGeom prst="curvedConnector3">
              <a:avLst>
                <a:gd name="adj1" fmla="val -723007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3280BC6-A94B-012B-9DEC-3405E2A65890}"/>
                </a:ext>
              </a:extLst>
            </p:cNvPr>
            <p:cNvCxnSpPr/>
            <p:nvPr/>
          </p:nvCxnSpPr>
          <p:spPr>
            <a:xfrm flipV="1">
              <a:off x="2512281" y="1421628"/>
              <a:ext cx="0" cy="49530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C7FB2E5-9FB7-E73B-0BB4-64E0B718C338}"/>
                </a:ext>
              </a:extLst>
            </p:cNvPr>
            <p:cNvCxnSpPr/>
            <p:nvPr/>
          </p:nvCxnSpPr>
          <p:spPr>
            <a:xfrm flipV="1">
              <a:off x="1849927" y="2441535"/>
              <a:ext cx="0" cy="49530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3579587-09F0-0573-883B-5B93B1E10B62}"/>
                </a:ext>
              </a:extLst>
            </p:cNvPr>
            <p:cNvCxnSpPr/>
            <p:nvPr/>
          </p:nvCxnSpPr>
          <p:spPr>
            <a:xfrm>
              <a:off x="2181104" y="1676605"/>
              <a:ext cx="0" cy="49530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9B0AE23-015B-C490-F503-EB7695FEE85F}"/>
                </a:ext>
              </a:extLst>
            </p:cNvPr>
            <p:cNvCxnSpPr/>
            <p:nvPr/>
          </p:nvCxnSpPr>
          <p:spPr>
            <a:xfrm>
              <a:off x="2186966" y="2450328"/>
              <a:ext cx="0" cy="49530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2AB47A19-FB3C-E6D4-3711-9ECE75CFA4A6}"/>
                </a:ext>
              </a:extLst>
            </p:cNvPr>
            <p:cNvCxnSpPr/>
            <p:nvPr/>
          </p:nvCxnSpPr>
          <p:spPr>
            <a:xfrm rot="5400000">
              <a:off x="2246240" y="1333876"/>
              <a:ext cx="199075" cy="321416"/>
            </a:xfrm>
            <a:prstGeom prst="curvedConnector3">
              <a:avLst>
                <a:gd name="adj1" fmla="val -15814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076C759B-9E2A-22BF-6070-5CA58805B707}"/>
                </a:ext>
              </a:extLst>
            </p:cNvPr>
            <p:cNvCxnSpPr/>
            <p:nvPr/>
          </p:nvCxnSpPr>
          <p:spPr>
            <a:xfrm rot="16200000" flipV="1">
              <a:off x="1976243" y="2951196"/>
              <a:ext cx="63499" cy="364278"/>
            </a:xfrm>
            <a:prstGeom prst="curvedConnector3">
              <a:avLst>
                <a:gd name="adj1" fmla="val -149113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A29F480-3A81-BBEE-B8B5-615E46FDA857}"/>
                </a:ext>
              </a:extLst>
            </p:cNvPr>
            <p:cNvCxnSpPr/>
            <p:nvPr/>
          </p:nvCxnSpPr>
          <p:spPr>
            <a:xfrm flipV="1">
              <a:off x="1844066" y="1714705"/>
              <a:ext cx="0" cy="49530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B35C722-FC08-BEAB-C77F-C547E9941CFF}"/>
                </a:ext>
              </a:extLst>
            </p:cNvPr>
            <p:cNvCxnSpPr/>
            <p:nvPr/>
          </p:nvCxnSpPr>
          <p:spPr>
            <a:xfrm flipV="1">
              <a:off x="1844066" y="630320"/>
              <a:ext cx="0" cy="49530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54D566-2B09-740A-1109-DDBFD319482F}"/>
                </a:ext>
              </a:extLst>
            </p:cNvPr>
            <p:cNvCxnSpPr/>
            <p:nvPr/>
          </p:nvCxnSpPr>
          <p:spPr>
            <a:xfrm flipV="1">
              <a:off x="1835274" y="96920"/>
              <a:ext cx="0" cy="49530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C65F1209-EA04-9FC6-9D05-A85BA9C8BF56}"/>
                </a:ext>
              </a:extLst>
            </p:cNvPr>
            <p:cNvCxnSpPr/>
            <p:nvPr/>
          </p:nvCxnSpPr>
          <p:spPr>
            <a:xfrm rot="5400000">
              <a:off x="1583886" y="-61170"/>
              <a:ext cx="199075" cy="321416"/>
            </a:xfrm>
            <a:prstGeom prst="curvedConnector3">
              <a:avLst>
                <a:gd name="adj1" fmla="val -15814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DAC458D-0AB3-4A7D-2C28-D1D668A64DAB}"/>
                </a:ext>
              </a:extLst>
            </p:cNvPr>
            <p:cNvCxnSpPr/>
            <p:nvPr/>
          </p:nvCxnSpPr>
          <p:spPr>
            <a:xfrm>
              <a:off x="1512889" y="220012"/>
              <a:ext cx="0" cy="49530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E616528-A9DC-7FA6-B687-C967BC9F72AA}"/>
                </a:ext>
              </a:extLst>
            </p:cNvPr>
            <p:cNvCxnSpPr/>
            <p:nvPr/>
          </p:nvCxnSpPr>
          <p:spPr>
            <a:xfrm>
              <a:off x="1512889" y="750482"/>
              <a:ext cx="4233" cy="40216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EF8A395-5560-8DCF-9346-F19DD9C02487}"/>
                </a:ext>
              </a:extLst>
            </p:cNvPr>
            <p:cNvCxnSpPr/>
            <p:nvPr/>
          </p:nvCxnSpPr>
          <p:spPr>
            <a:xfrm>
              <a:off x="1512889" y="1198889"/>
              <a:ext cx="0" cy="49530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CA813CE-FFD0-C990-2108-FD754B72452C}"/>
                </a:ext>
              </a:extLst>
            </p:cNvPr>
            <p:cNvCxnSpPr/>
            <p:nvPr/>
          </p:nvCxnSpPr>
          <p:spPr>
            <a:xfrm>
              <a:off x="1507027" y="1793835"/>
              <a:ext cx="0" cy="49530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96C7F7F-F1BD-2097-C4A9-CD8C343C3308}"/>
                </a:ext>
              </a:extLst>
            </p:cNvPr>
            <p:cNvCxnSpPr/>
            <p:nvPr/>
          </p:nvCxnSpPr>
          <p:spPr>
            <a:xfrm>
              <a:off x="1507027" y="2441535"/>
              <a:ext cx="0" cy="49530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F842913D-D61B-8F84-00A4-66C8B4EB3846}"/>
                </a:ext>
              </a:extLst>
            </p:cNvPr>
            <p:cNvCxnSpPr/>
            <p:nvPr/>
          </p:nvCxnSpPr>
          <p:spPr>
            <a:xfrm rot="16200000" flipV="1">
              <a:off x="616807" y="2241510"/>
              <a:ext cx="1451611" cy="346710"/>
            </a:xfrm>
            <a:prstGeom prst="curvedConnector3">
              <a:avLst>
                <a:gd name="adj1" fmla="val -5622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93D5C7BD-5821-8148-95EF-AA24CBC029B6}"/>
                </a:ext>
              </a:extLst>
            </p:cNvPr>
            <p:cNvCxnSpPr/>
            <p:nvPr/>
          </p:nvCxnSpPr>
          <p:spPr>
            <a:xfrm rot="5400000">
              <a:off x="897941" y="1396203"/>
              <a:ext cx="45719" cy="492549"/>
            </a:xfrm>
            <a:prstGeom prst="curvedConnector3">
              <a:avLst>
                <a:gd name="adj1" fmla="val -571163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CF39C972-62BA-4BFE-B844-BB7C54FD7D3B}"/>
                </a:ext>
              </a:extLst>
            </p:cNvPr>
            <p:cNvCxnSpPr/>
            <p:nvPr/>
          </p:nvCxnSpPr>
          <p:spPr>
            <a:xfrm rot="5400000">
              <a:off x="484922" y="1552779"/>
              <a:ext cx="45719" cy="309457"/>
            </a:xfrm>
            <a:prstGeom prst="curvedConnector3">
              <a:avLst>
                <a:gd name="adj1" fmla="val 502487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nector: Curved 30">
              <a:extLst>
                <a:ext uri="{FF2B5EF4-FFF2-40B4-BE49-F238E27FC236}">
                  <a16:creationId xmlns:a16="http://schemas.microsoft.com/office/drawing/2014/main" id="{4E9F6547-4DF8-ADFF-F063-FD30B9925216}"/>
                </a:ext>
              </a:extLst>
            </p:cNvPr>
            <p:cNvCxnSpPr/>
            <p:nvPr/>
          </p:nvCxnSpPr>
          <p:spPr>
            <a:xfrm rot="5400000">
              <a:off x="153036" y="1477288"/>
              <a:ext cx="52598" cy="358669"/>
            </a:xfrm>
            <a:prstGeom prst="curvedConnector3">
              <a:avLst>
                <a:gd name="adj1" fmla="val -388365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5046BF2-3D0F-CF37-FA71-F409055C932D}"/>
                </a:ext>
              </a:extLst>
            </p:cNvPr>
            <p:cNvCxnSpPr/>
            <p:nvPr/>
          </p:nvCxnSpPr>
          <p:spPr>
            <a:xfrm flipV="1">
              <a:off x="1844066" y="1178374"/>
              <a:ext cx="0" cy="49530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058" name="Picture 2057">
            <a:extLst>
              <a:ext uri="{FF2B5EF4-FFF2-40B4-BE49-F238E27FC236}">
                <a16:creationId xmlns:a16="http://schemas.microsoft.com/office/drawing/2014/main" id="{F396D550-B5D8-6D70-9724-6FF79F822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744" y="3269477"/>
            <a:ext cx="5509737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11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r code&#10;&#10;Description automatically generated with medium confidence">
            <a:extLst>
              <a:ext uri="{FF2B5EF4-FFF2-40B4-BE49-F238E27FC236}">
                <a16:creationId xmlns:a16="http://schemas.microsoft.com/office/drawing/2014/main" id="{B5F808E5-E2AC-22A6-7DF3-A56BCB8D8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804" y="525025"/>
            <a:ext cx="6514392" cy="580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55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C462-E35E-FF26-E1ED-5205A5F1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correction levels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09E5-A047-5E03-BC78-15D4E8A34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AC470-72FC-8FB3-824A-6750DE627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781" y="2638044"/>
            <a:ext cx="7761083" cy="294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08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2701-F4B1-D5D3-782D-4B15CF7B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algebra</a:t>
            </a:r>
            <a:endParaRPr lang="hr-H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D313ED-21C8-F17F-1531-A0EDA8EC99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460" y="2352294"/>
                <a:ext cx="11665839" cy="4334256"/>
              </a:xfrm>
            </p:spPr>
            <p:txBody>
              <a:bodyPr/>
              <a:lstStyle/>
              <a:p>
                <a:r>
                  <a:rPr lang="en-US" b="1" u="sng" dirty="0"/>
                  <a:t>NUMBER THEORY</a:t>
                </a:r>
              </a:p>
              <a:p>
                <a:pPr marL="0" indent="0">
                  <a:buNone/>
                </a:pPr>
                <a:r>
                  <a:rPr lang="en-US" b="1" dirty="0"/>
                  <a:t>Def 1.</a:t>
                </a:r>
                <a:r>
                  <a:rPr lang="en-US" dirty="0"/>
                  <a:t>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Set {x</a:t>
                </a:r>
                <a:r>
                  <a:rPr lang="en-US" sz="1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… ,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</a:t>
                </a:r>
                <a:r>
                  <a:rPr lang="en-US" sz="1800" baseline="-25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} is called a complete reminder system modulo m if for every y 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∈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Z there exists exactly one x</a:t>
                </a:r>
                <a:r>
                  <a:rPr lang="en-US" sz="1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for which y = x</a:t>
                </a:r>
                <a:r>
                  <a:rPr lang="en-US" sz="1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(mod m).</a:t>
                </a:r>
                <a:endParaRPr lang="hr-HR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/>
                  <a:t>Def 2.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Reduced reminder system modulo m is defined as set of all elements a 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∈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{0, 1, …, m} such that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gcd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(a, m) = 1 and for every whole number y for which </a:t>
                </a:r>
                <a:b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gcd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(y, m) = 1 there exists exactly one a</a:t>
                </a:r>
                <a:r>
                  <a:rPr lang="en-US" sz="1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for which y = a</a:t>
                </a:r>
                <a:r>
                  <a:rPr lang="en-US" sz="1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(mod m).</a:t>
                </a:r>
                <a:endParaRPr lang="hr-HR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/>
                  <a:t>Notice 1.</a:t>
                </a:r>
                <a:r>
                  <a:rPr lang="en-US" dirty="0"/>
                  <a:t>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Every reduced reminder system module m has the same number of elements. That number is denoted as φ(m) and is called Euler’s phi function.</a:t>
                </a:r>
                <a:endParaRPr lang="hr-HR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/>
                  <a:t>Def 3.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Let a and n be relatively prime natural numbers. Smallest number d for which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𝑑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≡1 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𝑚𝑜𝑑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𝑛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is called an order of a.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Def 4.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If order of number a modulo n is φ(n) than we say that a is a primitive root modulo n.</a:t>
                </a:r>
                <a:endParaRPr lang="hr-HR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hr-H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D313ED-21C8-F17F-1531-A0EDA8EC99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460" y="2352294"/>
                <a:ext cx="11665839" cy="4334256"/>
              </a:xfrm>
              <a:blipFill>
                <a:blip r:embed="rId2"/>
                <a:stretch>
                  <a:fillRect l="-470" t="-844" r="-627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198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2701-F4B1-D5D3-782D-4B15CF7B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algebra</a:t>
            </a:r>
            <a:endParaRPr lang="hr-H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D313ED-21C8-F17F-1531-A0EDA8EC99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460" y="2352294"/>
                <a:ext cx="11665839" cy="4334256"/>
              </a:xfrm>
            </p:spPr>
            <p:txBody>
              <a:bodyPr/>
              <a:lstStyle/>
              <a:p>
                <a:r>
                  <a:rPr lang="en-US" b="1" u="sng" dirty="0"/>
                  <a:t>GROUP THEORY</a:t>
                </a:r>
              </a:p>
              <a:p>
                <a:pPr marL="0" indent="0">
                  <a:buNone/>
                </a:pPr>
                <a:r>
                  <a:rPr lang="en-US" b="1" dirty="0"/>
                  <a:t>Def 1.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Let X be a non-empty set and let there be a binary operation α : X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-&gt; X.</a:t>
                </a:r>
                <a:b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1. Let that operation be associative.</a:t>
                </a:r>
                <a:b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2. There exists a neutral element e 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∈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X such that e*x=x*e=x for every x 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∈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X</a:t>
                </a:r>
                <a:b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3. There exists an inverse for every x 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∈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X, i.e. x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-1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such that x*x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-1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=x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-1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*x=e</a:t>
                </a:r>
                <a:b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Then, (X, α) is a group.</a:t>
                </a:r>
              </a:p>
              <a:p>
                <a:pPr marL="0" indent="0">
                  <a:buNone/>
                </a:pPr>
                <a:r>
                  <a:rPr lang="en-US" b="1" dirty="0"/>
                  <a:t>Example 1.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Infinite group (Z, +), finite group (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Z</a:t>
                </a:r>
                <a:r>
                  <a:rPr lang="en-US" sz="1800" baseline="-25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\{0}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*</a:t>
                </a:r>
                <a:r>
                  <a:rPr lang="en-US" sz="1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for every prime number p</a:t>
                </a:r>
              </a:p>
              <a:p>
                <a:pPr marL="0" indent="0">
                  <a:buNone/>
                </a:pPr>
                <a:r>
                  <a:rPr lang="en-US" b="1" dirty="0">
                    <a:ea typeface="Times New Roman" panose="02020603050405020304" pitchFamily="18" charset="0"/>
                  </a:rPr>
                  <a:t>Def 2.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We say that a group (X, *) is commutative or Abelian if for every x, y 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∈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X holds that x*y = y*x.</a:t>
                </a:r>
              </a:p>
              <a:p>
                <a:pPr marL="0" indent="0">
                  <a:buNone/>
                </a:pPr>
                <a:r>
                  <a:rPr lang="en-US" b="1" dirty="0"/>
                  <a:t>Def 3.</a:t>
                </a:r>
                <a:r>
                  <a:rPr lang="en-US" dirty="0"/>
                  <a:t>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Let (X, *) be a group. If Y is a subset of X and (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Y, *) is a group,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that (Y, *) is a subgroup of (X, *) and we write </a:t>
                </a:r>
                <a:b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Y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X.</a:t>
                </a:r>
              </a:p>
              <a:p>
                <a:pPr marL="0" indent="0">
                  <a:buNone/>
                </a:pPr>
                <a:r>
                  <a:rPr lang="en-US" b="1" dirty="0"/>
                  <a:t>Def 4.</a:t>
                </a:r>
                <a:r>
                  <a:rPr lang="en-US" dirty="0"/>
                  <a:t>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Let (Y, *) be a subgroup of (X, *</a:t>
                </a:r>
                <a:r>
                  <a:rPr lang="hr-H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).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</a:t>
                </a:r>
                <a:r>
                  <a:rPr lang="hr-H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left coset is xY = {x*y: every y 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∈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Y</a:t>
                </a:r>
                <a:r>
                  <a:rPr lang="hr-H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} for fixed x 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∈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X. Right coset is </a:t>
                </a:r>
                <a:b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Yx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hr-H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 {y*x: every y 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∈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Y</a:t>
                </a:r>
                <a:r>
                  <a:rPr lang="hr-H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} for fixed x 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∈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X</a:t>
                </a:r>
              </a:p>
              <a:p>
                <a:pPr marL="0" indent="0">
                  <a:buNone/>
                </a:pPr>
                <a:endParaRPr lang="hr-HR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hr-H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D313ED-21C8-F17F-1531-A0EDA8EC99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460" y="2352294"/>
                <a:ext cx="11665839" cy="4334256"/>
              </a:xfrm>
              <a:blipFill>
                <a:blip r:embed="rId2"/>
                <a:stretch>
                  <a:fillRect l="-470" t="-844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35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2701-F4B1-D5D3-782D-4B15CF7B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algebra</a:t>
            </a:r>
            <a:endParaRPr lang="hr-H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D313ED-21C8-F17F-1531-A0EDA8EC99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460" y="2352294"/>
                <a:ext cx="11665839" cy="4334256"/>
              </a:xfrm>
            </p:spPr>
            <p:txBody>
              <a:bodyPr/>
              <a:lstStyle/>
              <a:p>
                <a:r>
                  <a:rPr lang="en-US" b="1" u="sng" dirty="0"/>
                  <a:t>GROUP THEORY</a:t>
                </a:r>
              </a:p>
              <a:p>
                <a:pPr marL="0" indent="0">
                  <a:buNone/>
                </a:pPr>
                <a:r>
                  <a:rPr lang="en-US" b="1" dirty="0"/>
                  <a:t>Def 5.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Subset Y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X is a normal subset it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xY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Yx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for every </a:t>
                </a:r>
                <a:r>
                  <a:rPr lang="hr-H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 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∈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X. We denote that as Y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⊲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X.</a:t>
                </a:r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effectLst/>
                    <a:ea typeface="Times New Roman" panose="02020603050405020304" pitchFamily="18" charset="0"/>
                  </a:rPr>
                  <a:t>Def 6.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Let N be a normal subgroup of G.</a:t>
                </a:r>
                <a:b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1. Let G/N be defined as set of all left (or right) cosets of N in G. </a:t>
                </a:r>
                <a:b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2. Define binary operation on this set as (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)(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)=(ab)N. </a:t>
                </a:r>
                <a:b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This binary operation is well defined since a*b must be in G (because G is a group), (ab)N is in G/N. </a:t>
                </a:r>
                <a:b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Now G/N with the defined binary operation is a group and is called a quotient group.</a:t>
                </a:r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effectLst/>
                    <a:ea typeface="Times New Roman" panose="02020603050405020304" pitchFamily="18" charset="0"/>
                  </a:rPr>
                  <a:t>Example 2.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Z/Z</a:t>
                </a:r>
                <a:r>
                  <a:rPr lang="en-US" sz="1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5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is a set of sets which divides Z into 4 different sets. Elements in the same set have equal reminder modulo 5.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(Z/Z</a:t>
                </a:r>
                <a:r>
                  <a:rPr lang="en-US" sz="1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5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+) is a quotient group.</a:t>
                </a:r>
                <a:endParaRPr lang="hr-HR" sz="1800" b="1" dirty="0">
                  <a:effectLst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hr-H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D313ED-21C8-F17F-1531-A0EDA8EC99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460" y="2352294"/>
                <a:ext cx="11665839" cy="4334256"/>
              </a:xfrm>
              <a:blipFill>
                <a:blip r:embed="rId2"/>
                <a:stretch>
                  <a:fillRect l="-470" t="-844" r="-157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665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2701-F4B1-D5D3-782D-4B15CF7B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algebra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313ED-21C8-F17F-1531-A0EDA8EC9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460" y="2352294"/>
            <a:ext cx="11665839" cy="4334256"/>
          </a:xfrm>
        </p:spPr>
        <p:txBody>
          <a:bodyPr/>
          <a:lstStyle/>
          <a:p>
            <a:r>
              <a:rPr lang="en-US" b="1" u="sng" dirty="0"/>
              <a:t>RING THEORY</a:t>
            </a:r>
          </a:p>
          <a:p>
            <a:pPr marL="0" indent="0">
              <a:buNone/>
            </a:pPr>
            <a:r>
              <a:rPr lang="en-US" b="1" dirty="0"/>
              <a:t>Def 1.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ring is defined as (R, +, *) where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1.(R, +) is an Abelian group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2. (R, *) is a semigroup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3. distributivity holds: x*(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y+z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= x*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y+x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*z and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x+y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)*z = x*z + y*z for every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x,y,z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from R.</a:t>
            </a:r>
          </a:p>
          <a:p>
            <a:pPr marL="0" indent="0">
              <a:buNone/>
            </a:pPr>
            <a:r>
              <a:rPr lang="en-US" b="1" dirty="0">
                <a:ea typeface="Times New Roman" panose="02020603050405020304" pitchFamily="18" charset="0"/>
              </a:rPr>
              <a:t>Def 2.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Polynomial ring (written as R[t]) is defined as every polynomial whose coefficients are from R and they form a ring (R, +, *).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Subring &lt;-&gt; subgroup</a:t>
            </a:r>
          </a:p>
          <a:p>
            <a:pPr marL="0" indent="0">
              <a:buNone/>
            </a:pPr>
            <a:r>
              <a:rPr lang="en-US" dirty="0"/>
              <a:t>Normal subgroup &lt;-&gt; ideal</a:t>
            </a:r>
          </a:p>
          <a:p>
            <a:pPr marL="0" indent="0">
              <a:buNone/>
            </a:pPr>
            <a:r>
              <a:rPr lang="en-US" dirty="0"/>
              <a:t>Quotient group &lt;-&gt; Quotient rings</a:t>
            </a:r>
          </a:p>
          <a:p>
            <a:pPr marL="0" indent="0">
              <a:buNone/>
            </a:pPr>
            <a:r>
              <a:rPr lang="en-US" b="1" dirty="0"/>
              <a:t>Def 3.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Integral domain is a ring in which there are no divisors of 0. I.e. if x*y = 0 then x=0 or y=0.</a:t>
            </a:r>
          </a:p>
          <a:p>
            <a:pPr marL="0" indent="0">
              <a:buNone/>
            </a:pPr>
            <a:r>
              <a:rPr lang="en-US" b="1" dirty="0"/>
              <a:t>Theorem 1.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and only if m is a prime number,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en-US" sz="180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an integral domain.</a:t>
            </a:r>
            <a:endParaRPr lang="hr-H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0229294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66</TotalTime>
  <Words>1653</Words>
  <Application>Microsoft Office PowerPoint</Application>
  <PresentationFormat>Widescreen</PresentationFormat>
  <Paragraphs>159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Gill Sans MT</vt:lpstr>
      <vt:lpstr>Times New Roman</vt:lpstr>
      <vt:lpstr>Parcel</vt:lpstr>
      <vt:lpstr>QR Code reading</vt:lpstr>
      <vt:lpstr>QR code capacity</vt:lpstr>
      <vt:lpstr>QR Code structure</vt:lpstr>
      <vt:lpstr>PowerPoint Presentation</vt:lpstr>
      <vt:lpstr>Error correction levels</vt:lpstr>
      <vt:lpstr>Abstract algebra</vt:lpstr>
      <vt:lpstr>Abstract algebra</vt:lpstr>
      <vt:lpstr>Abstract algebra</vt:lpstr>
      <vt:lpstr>Abstract algebra</vt:lpstr>
      <vt:lpstr>Abstract algebra</vt:lpstr>
      <vt:lpstr>Abstract algebra</vt:lpstr>
      <vt:lpstr>Abstract algebra</vt:lpstr>
      <vt:lpstr>Reed-Solomon coding</vt:lpstr>
      <vt:lpstr>REED–Solomon coding Decoding steps</vt:lpstr>
      <vt:lpstr>REED–Solomon coding Decoding steps</vt:lpstr>
      <vt:lpstr>REED–Solomon coding Decoding steps</vt:lpstr>
      <vt:lpstr>REED–Solomon coding Decoding steps</vt:lpstr>
      <vt:lpstr>REED–Solomon coding Decoding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 Code reading</dc:title>
  <dc:creator>Matija Bačić</dc:creator>
  <cp:lastModifiedBy>Matija Bačić</cp:lastModifiedBy>
  <cp:revision>64</cp:revision>
  <dcterms:created xsi:type="dcterms:W3CDTF">2022-06-26T21:05:53Z</dcterms:created>
  <dcterms:modified xsi:type="dcterms:W3CDTF">2022-06-26T22:12:17Z</dcterms:modified>
</cp:coreProperties>
</file>