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Početak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Specifikacija</c:v>
                </c:pt>
                <c:pt idx="1">
                  <c:v>Implementacija</c:v>
                </c:pt>
                <c:pt idx="2">
                  <c:v>Testiranje</c:v>
                </c:pt>
                <c:pt idx="3">
                  <c:v>Dokumentiranje</c:v>
                </c:pt>
              </c:strCache>
            </c:strRef>
          </c:cat>
          <c:val>
            <c:numRef>
              <c:f>Sheet1!$B$2:$B$5</c:f>
              <c:numCache>
                <c:formatCode>dd/mm/yyyy;@</c:formatCode>
                <c:ptCount val="4"/>
                <c:pt idx="0">
                  <c:v>43753</c:v>
                </c:pt>
                <c:pt idx="1">
                  <c:v>43774</c:v>
                </c:pt>
                <c:pt idx="2">
                  <c:v>43838</c:v>
                </c:pt>
                <c:pt idx="3">
                  <c:v>43760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8-4C62-A7D8-5BF0B83545E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Trajanje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A28-4C62-A7D8-5BF0B83545E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A28-4C62-A7D8-5BF0B83545E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A28-4C62-A7D8-5BF0B83545E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A28-4C62-A7D8-5BF0B83545ED}"/>
              </c:ext>
            </c:extLst>
          </c:dPt>
          <c:cat>
            <c:strRef>
              <c:f>Sheet1!$A$2:$A$5</c:f>
              <c:strCache>
                <c:ptCount val="4"/>
                <c:pt idx="0">
                  <c:v>Specifikacija</c:v>
                </c:pt>
                <c:pt idx="1">
                  <c:v>Implementacija</c:v>
                </c:pt>
                <c:pt idx="2">
                  <c:v>Testiranje</c:v>
                </c:pt>
                <c:pt idx="3">
                  <c:v>Dokumentiranje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72</c:v>
                </c:pt>
                <c:pt idx="2">
                  <c:v>5</c:v>
                </c:pt>
                <c:pt idx="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28-4C62-A7D8-5BF0B83545ED}"/>
            </c:ext>
          </c:extLst>
        </c:ser>
        <c:ser>
          <c:idx val="2"/>
          <c:order val="2"/>
          <c:tx>
            <c:strRef>
              <c:f>Sheet1!$A$1</c:f>
              <c:strCache>
                <c:ptCount val="1"/>
                <c:pt idx="0">
                  <c:v>Zadatak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Specifikacija</c:v>
                </c:pt>
                <c:pt idx="1">
                  <c:v>Implementacija</c:v>
                </c:pt>
                <c:pt idx="2">
                  <c:v>Testiranje</c:v>
                </c:pt>
                <c:pt idx="3">
                  <c:v>Dokumentiranje</c:v>
                </c:pt>
              </c:strCache>
            </c:strRef>
          </c:cat>
          <c: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28-4C62-A7D8-5BF0B8354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9878816"/>
        <c:axId val="329875864"/>
      </c:barChart>
      <c:catAx>
        <c:axId val="32987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75864"/>
        <c:crosses val="autoZero"/>
        <c:auto val="1"/>
        <c:lblAlgn val="ctr"/>
        <c:lblOffset val="100"/>
        <c:noMultiLvlLbl val="0"/>
      </c:catAx>
      <c:valAx>
        <c:axId val="329875864"/>
        <c:scaling>
          <c:orientation val="minMax"/>
          <c:min val="4374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7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18.1.2020.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18.1.2020.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18.1.2020.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18.1.2020.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18.1.2020.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18.1.2020.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18.1.2020.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18.1.2020.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18.1.2020.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18.1.2020.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18.1.2020.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18.1.2020.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18.1.2020.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/>
              <a:t>Internet bankarstvo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BugBusters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ABC77-BAEC-402C-A1CF-CE6DA85CDE51}"/>
              </a:ext>
            </a:extLst>
          </p:cNvPr>
          <p:cNvSpPr/>
          <p:nvPr/>
        </p:nvSpPr>
        <p:spPr bwMode="auto">
          <a:xfrm>
            <a:off x="2139518" y="736847"/>
            <a:ext cx="5539666" cy="55041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2400" dirty="0">
                <a:sym typeface="Wingdings" panose="05000000000000000000" pitchFamily="2" charset="2"/>
              </a:rPr>
              <a:t>Rad u timskom okruženju kakvo se inače često susreće u praksi.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Riješavanje problema kroz detaljnu specifikaciju, a zatim i implementaciju.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Usklađivanje rada nekoliko ljudi na istom zadatku.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Upoznavanje sa novim tehnologijama razvoja programske potpore.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Važnost pravovremene komunikacije za uspješno rješavanje problema. 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Osnovna ideja projekta bila je razviti aplikaciju kojom će korisnici i djelatnici banke lako pristupati svojim osobnim podacima, računima, kreditima i sl.</a:t>
            </a:r>
          </a:p>
          <a:p>
            <a:r>
              <a:rPr lang="hr-HR" dirty="0"/>
              <a:t>Svi korisnici imaju pristup aplikaciji putem web sučelja i Android aplikacije.</a:t>
            </a:r>
          </a:p>
          <a:p>
            <a:r>
              <a:rPr lang="hr-HR" dirty="0"/>
              <a:t>Gotovo sve banke na tržištu koriste slične aplikacije koje nude pregled računa, mogućnost transakcija, stanje kredita itd.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Lista glavnih funkcionalnih zahtjeva:</a:t>
            </a:r>
          </a:p>
          <a:p>
            <a:pPr lvl="1"/>
            <a:r>
              <a:rPr lang="hr-HR" sz="2400" dirty="0"/>
              <a:t>Pristup sustavu pomoću korisničkog imena i lozinke</a:t>
            </a:r>
          </a:p>
          <a:p>
            <a:pPr lvl="1"/>
            <a:r>
              <a:rPr lang="hr-HR" sz="2400" dirty="0"/>
              <a:t>Pregled osobnih podataka</a:t>
            </a:r>
          </a:p>
          <a:p>
            <a:pPr lvl="1"/>
            <a:r>
              <a:rPr lang="hr-HR" sz="2400" dirty="0"/>
              <a:t>Pregledavanje podataka o transakcijama i izvršavanje transakcija</a:t>
            </a:r>
          </a:p>
          <a:p>
            <a:pPr lvl="1"/>
            <a:r>
              <a:rPr lang="hr-HR" sz="2400" dirty="0"/>
              <a:t>Podnošenje zahtjeva za kreditom i kreditnom karticom</a:t>
            </a:r>
          </a:p>
          <a:p>
            <a:pPr lvl="1"/>
            <a:r>
              <a:rPr lang="hr-HR" sz="2400" dirty="0"/>
              <a:t>Izrada korisničkih profila za klijente banke od strane bankara</a:t>
            </a:r>
          </a:p>
          <a:p>
            <a:pPr lvl="1"/>
            <a:r>
              <a:rPr lang="hr-HR" sz="2400" dirty="0"/>
              <a:t>Otvaranje i zatvaranje tekućih, štednih i žiro računa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61D7-1B34-4D8B-BC3E-721B8945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9CC2-FDE1-4271-9864-F19CA326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zahtjevi i zahtjevi domene primjene:</a:t>
            </a:r>
          </a:p>
          <a:p>
            <a:pPr lvl="1"/>
            <a:r>
              <a:rPr lang="hr-HR" sz="2400" dirty="0"/>
              <a:t>Podržan rad više korisnika u stvarnom vremenu</a:t>
            </a:r>
          </a:p>
          <a:p>
            <a:pPr lvl="1"/>
            <a:r>
              <a:rPr lang="hr-HR" sz="2400" dirty="0"/>
              <a:t>Aplikacija mora podržavati dijakritičke znakove</a:t>
            </a:r>
          </a:p>
          <a:p>
            <a:pPr lvl="1"/>
            <a:r>
              <a:rPr lang="hr-HR" sz="2400" dirty="0"/>
              <a:t>Veza s bazom podataka treba biti zaštićena</a:t>
            </a:r>
          </a:p>
          <a:p>
            <a:pPr lvl="1"/>
            <a:r>
              <a:rPr lang="hr-HR" sz="2400" dirty="0"/>
              <a:t>Korisnički podaci jednog klijenta ne smiju biti dostupni drugim klijentima</a:t>
            </a:r>
          </a:p>
          <a:p>
            <a:pPr lvl="1"/>
            <a:r>
              <a:rPr lang="hr-HR" sz="2400" dirty="0"/>
              <a:t>Klijent ne može mijenjati osobne podatke svog profila i podatke o računima i karticama</a:t>
            </a:r>
          </a:p>
          <a:p>
            <a:pPr lvl="1"/>
            <a:r>
              <a:rPr lang="hr-HR" sz="2400" dirty="0"/>
              <a:t>Nepravilno korištenje korisničkog sustava ne smije narušiti funkcionalnost i rad sustava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E3C8-12E9-419A-A628-4059B22C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042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sz="2400" dirty="0"/>
              <a:t>Visual Studio Code </a:t>
            </a:r>
          </a:p>
          <a:p>
            <a:pPr lvl="1"/>
            <a:r>
              <a:rPr lang="hr-HR" sz="2400" dirty="0"/>
              <a:t>Eclipse IDE </a:t>
            </a:r>
          </a:p>
          <a:p>
            <a:pPr lvl="1"/>
            <a:r>
              <a:rPr lang="hr-HR" sz="2400" dirty="0"/>
              <a:t>Android Studio </a:t>
            </a:r>
          </a:p>
          <a:p>
            <a:pPr lvl="1"/>
            <a:r>
              <a:rPr lang="hr-HR" sz="2400" dirty="0"/>
              <a:t>PostgreSQL</a:t>
            </a:r>
          </a:p>
          <a:p>
            <a:pPr lvl="1"/>
            <a:r>
              <a:rPr lang="hr-HR" sz="2400" dirty="0"/>
              <a:t>Microsoft Azure</a:t>
            </a:r>
          </a:p>
          <a:p>
            <a:pPr lvl="1"/>
            <a:r>
              <a:rPr lang="hr-HR" sz="2400" dirty="0"/>
              <a:t>Latex</a:t>
            </a:r>
          </a:p>
          <a:p>
            <a:pPr lvl="1"/>
            <a:r>
              <a:rPr lang="hr-HR" sz="2400" dirty="0"/>
              <a:t>Slack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DEC3-85F2-490C-824B-0AA574E2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0AED-9C50-439C-94B8-0A2999C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sz="2400" dirty="0"/>
              <a:t>Frontend: html, css i Vanilla Javascript</a:t>
            </a:r>
          </a:p>
          <a:p>
            <a:pPr lvl="1"/>
            <a:r>
              <a:rPr lang="hr-HR" sz="2400" dirty="0"/>
              <a:t>Backend: Java (Java Servlet), Apache Tomcat</a:t>
            </a:r>
          </a:p>
          <a:p>
            <a:pPr lvl="1"/>
            <a:r>
              <a:rPr lang="hr-HR" sz="2400" dirty="0"/>
              <a:t>Baza podataka: SQL</a:t>
            </a:r>
          </a:p>
          <a:p>
            <a:pPr lvl="1"/>
            <a:r>
              <a:rPr lang="hr-HR" sz="2400" dirty="0"/>
              <a:t>Android aplikacija: Java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521BB-9D26-4834-9471-45CE86C2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548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FF30C-9228-49A8-9505-23EFE025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" y="1488931"/>
            <a:ext cx="7705817" cy="47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082162-A9D7-4F1A-A9B0-6918E6F0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87692"/>
              </p:ext>
            </p:extLst>
          </p:nvPr>
        </p:nvGraphicFramePr>
        <p:xfrm>
          <a:off x="1133382" y="105368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4771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1953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7852667"/>
                    </a:ext>
                  </a:extLst>
                </a:gridCol>
              </a:tblGrid>
              <a:tr h="363432">
                <a:tc>
                  <a:txBody>
                    <a:bodyPr/>
                    <a:lstStyle/>
                    <a:p>
                      <a:r>
                        <a:rPr lang="hr-HR" dirty="0"/>
                        <a:t>Zadatak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Početak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25771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hr-HR" dirty="0"/>
                        <a:t>Specifikacija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15.10.2019.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5.11.2019.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4354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hr-HR" dirty="0"/>
                        <a:t>Implementacija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5.11.2019.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16.01.2020.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9882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hr-HR" dirty="0"/>
                        <a:t>Testiranje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8.01.2020.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13.01.2020.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7145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hr-HR" dirty="0"/>
                        <a:t>Dokumentacija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22.10.2019.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16.01.2020.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83420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DF55A3-AF40-4021-8A88-18D3F3795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494650"/>
              </p:ext>
            </p:extLst>
          </p:nvPr>
        </p:nvGraphicFramePr>
        <p:xfrm>
          <a:off x="204186" y="3171456"/>
          <a:ext cx="8717872" cy="3256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1301</TotalTime>
  <Words>342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Internet bankarstvo</vt:lpstr>
      <vt:lpstr>Sadržaj</vt:lpstr>
      <vt:lpstr>Opis zadatka</vt:lpstr>
      <vt:lpstr>Pregled zahtjeva</vt:lpstr>
      <vt:lpstr>Pregled zahtjeva</vt:lpstr>
      <vt:lpstr>Korišteni alati i tehnologije</vt:lpstr>
      <vt:lpstr>Korišteni alati i tehnologije</vt:lpstr>
      <vt:lpstr>Arhitektura sustava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Marko</cp:lastModifiedBy>
  <cp:revision>29</cp:revision>
  <dcterms:created xsi:type="dcterms:W3CDTF">2016-01-18T13:10:52Z</dcterms:created>
  <dcterms:modified xsi:type="dcterms:W3CDTF">2020-01-18T19:35:25Z</dcterms:modified>
</cp:coreProperties>
</file>