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28b5a8b83_0_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28b5a8b8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28b5a8b83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28b5a8b8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28b5a8b83_0_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28b5a8b8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28b5a8b83_0_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28b5a8b8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28b5a8b83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28b5a8b83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28b5a8b8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28b5a8b8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23630543_1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23630543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28b5a8b83_0_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28b5a8b8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28b5a8b8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28b5a8b8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28b5a8b83_0_7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28b5a8b8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28b5a8b83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28b5a8b83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54500" y="237325"/>
            <a:ext cx="5677800" cy="13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Statistical Charts</a:t>
            </a:r>
            <a:endParaRPr sz="4800"/>
          </a:p>
        </p:txBody>
      </p:sp>
      <p:sp>
        <p:nvSpPr>
          <p:cNvPr id="55" name="Google Shape;55;p13"/>
          <p:cNvSpPr/>
          <p:nvPr/>
        </p:nvSpPr>
        <p:spPr>
          <a:xfrm>
            <a:off x="306725" y="3505913"/>
            <a:ext cx="2483100" cy="15708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2">
            <a:off x="405599" y="3593837"/>
            <a:ext cx="2285375" cy="139495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306700" y="1646088"/>
            <a:ext cx="2483100" cy="1570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572" y="1734000"/>
            <a:ext cx="2285375" cy="13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/>
          <p:nvPr/>
        </p:nvSpPr>
        <p:spPr>
          <a:xfrm>
            <a:off x="244625" y="133375"/>
            <a:ext cx="2607300" cy="12237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347" y="193374"/>
            <a:ext cx="2409810" cy="110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79800" y="4512550"/>
            <a:ext cx="952500" cy="4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6546925" y="1870725"/>
            <a:ext cx="22854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9900"/>
                </a:solidFill>
              </a:rPr>
              <a:t>A Guide.</a:t>
            </a:r>
            <a:endParaRPr sz="24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4130000" y="1199450"/>
            <a:ext cx="4863300" cy="36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 sz="1800">
                <a:solidFill>
                  <a:srgbClr val="FF9900"/>
                </a:solidFill>
              </a:rPr>
              <a:t>Shows 5-number Summary for a SINGLE variable.</a:t>
            </a:r>
            <a:endParaRPr sz="1800">
              <a:solidFill>
                <a:srgbClr val="FF9900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FF9900"/>
                </a:solidFill>
              </a:rPr>
              <a:t>Hard to view distribution at large.</a:t>
            </a:r>
            <a:endParaRPr sz="1800">
              <a:solidFill>
                <a:srgbClr val="FF9900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 sz="1800">
                <a:solidFill>
                  <a:srgbClr val="FF9900"/>
                </a:solidFill>
              </a:rPr>
              <a:t>Great when comparing the scale of different features.</a:t>
            </a:r>
            <a:endParaRPr sz="1800">
              <a:solidFill>
                <a:srgbClr val="FF9900"/>
              </a:solidFill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177725" y="337850"/>
            <a:ext cx="8145900" cy="8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Box Plot</a:t>
            </a:r>
            <a:endParaRPr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34" name="Google Shape;134;p22"/>
          <p:cNvSpPr/>
          <p:nvPr/>
        </p:nvSpPr>
        <p:spPr>
          <a:xfrm>
            <a:off x="177725" y="1180850"/>
            <a:ext cx="3888900" cy="37059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650" y="1285974"/>
            <a:ext cx="3477050" cy="349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0800" y="4536075"/>
            <a:ext cx="9525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134325" y="99525"/>
            <a:ext cx="6352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Ideal Use Case:</a:t>
            </a:r>
            <a:endParaRPr sz="3600"/>
          </a:p>
        </p:txBody>
      </p:sp>
      <p:sp>
        <p:nvSpPr>
          <p:cNvPr id="142" name="Google Shape;142;p23"/>
          <p:cNvSpPr txBox="1"/>
          <p:nvPr/>
        </p:nvSpPr>
        <p:spPr>
          <a:xfrm>
            <a:off x="134325" y="965025"/>
            <a:ext cx="2609700" cy="4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FFFF"/>
                </a:solidFill>
              </a:rPr>
              <a:t>Multiple </a:t>
            </a:r>
            <a:endParaRPr sz="30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FFFF"/>
                </a:solidFill>
              </a:rPr>
              <a:t>Box-Plots Viewed Side By Side.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143" name="Google Shape;143;p23"/>
          <p:cNvSpPr/>
          <p:nvPr/>
        </p:nvSpPr>
        <p:spPr>
          <a:xfrm>
            <a:off x="2685775" y="781250"/>
            <a:ext cx="6144300" cy="42567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2253" y="862075"/>
            <a:ext cx="5911348" cy="4095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325" y="4491975"/>
            <a:ext cx="9525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4959450" y="1135951"/>
            <a:ext cx="4033800" cy="34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 sz="1800">
                <a:solidFill>
                  <a:srgbClr val="FF9900"/>
                </a:solidFill>
              </a:rPr>
              <a:t>Generally used to describe the relationship between a SINGLE variable and time.</a:t>
            </a:r>
            <a:endParaRPr sz="1800">
              <a:solidFill>
                <a:srgbClr val="FF99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 sz="1800">
                <a:solidFill>
                  <a:srgbClr val="FF9900"/>
                </a:solidFill>
              </a:rPr>
              <a:t>Great for finding trends in the data.</a:t>
            </a:r>
            <a:endParaRPr sz="1800">
              <a:solidFill>
                <a:srgbClr val="FF99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 sz="1800">
                <a:solidFill>
                  <a:srgbClr val="FF9900"/>
                </a:solidFill>
              </a:rPr>
              <a:t>Example: </a:t>
            </a:r>
            <a:endParaRPr sz="1800">
              <a:solidFill>
                <a:srgbClr val="FF9900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○"/>
            </a:pPr>
            <a:r>
              <a:rPr lang="en" sz="1800">
                <a:solidFill>
                  <a:srgbClr val="FF9900"/>
                </a:solidFill>
              </a:rPr>
              <a:t>Facebook Stock Prices x Hour of Day</a:t>
            </a:r>
            <a:endParaRPr sz="1800">
              <a:solidFill>
                <a:srgbClr val="FF9900"/>
              </a:solidFill>
            </a:endParaRPr>
          </a:p>
        </p:txBody>
      </p:sp>
      <p:sp>
        <p:nvSpPr>
          <p:cNvPr id="151" name="Google Shape;151;p24"/>
          <p:cNvSpPr txBox="1"/>
          <p:nvPr/>
        </p:nvSpPr>
        <p:spPr>
          <a:xfrm>
            <a:off x="177725" y="337850"/>
            <a:ext cx="8145900" cy="8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Line Plot</a:t>
            </a:r>
            <a:endParaRPr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52" name="Google Shape;152;p24"/>
          <p:cNvSpPr/>
          <p:nvPr/>
        </p:nvSpPr>
        <p:spPr>
          <a:xfrm>
            <a:off x="82350" y="1309350"/>
            <a:ext cx="4877100" cy="3301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388" y="1416975"/>
            <a:ext cx="4573025" cy="308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0750" y="4503525"/>
            <a:ext cx="9525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4959450" y="1275651"/>
            <a:ext cx="4033800" cy="3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 sz="1800">
                <a:solidFill>
                  <a:srgbClr val="FF9900"/>
                </a:solidFill>
              </a:rPr>
              <a:t>Shows relationship between TWO variables.</a:t>
            </a:r>
            <a:endParaRPr sz="1800">
              <a:solidFill>
                <a:srgbClr val="FF99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 sz="1800">
                <a:solidFill>
                  <a:srgbClr val="FF9900"/>
                </a:solidFill>
              </a:rPr>
              <a:t>Generally used to discern a correlation between 2 variables.</a:t>
            </a:r>
            <a:endParaRPr sz="1800">
              <a:solidFill>
                <a:srgbClr val="FF99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 sz="1800">
                <a:solidFill>
                  <a:srgbClr val="FF9900"/>
                </a:solidFill>
              </a:rPr>
              <a:t>Example: </a:t>
            </a:r>
            <a:endParaRPr sz="1800">
              <a:solidFill>
                <a:srgbClr val="FF9900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○"/>
            </a:pPr>
            <a:r>
              <a:rPr lang="en" sz="1800">
                <a:solidFill>
                  <a:srgbClr val="FF9900"/>
                </a:solidFill>
              </a:rPr>
              <a:t>Temp vs. cricket chirps in seconds.</a:t>
            </a:r>
            <a:endParaRPr sz="1800">
              <a:solidFill>
                <a:srgbClr val="FF9900"/>
              </a:solidFill>
            </a:endParaRPr>
          </a:p>
        </p:txBody>
      </p:sp>
      <p:sp>
        <p:nvSpPr>
          <p:cNvPr id="160" name="Google Shape;160;p25"/>
          <p:cNvSpPr txBox="1"/>
          <p:nvPr/>
        </p:nvSpPr>
        <p:spPr>
          <a:xfrm>
            <a:off x="152400" y="337850"/>
            <a:ext cx="8145900" cy="8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Scatter Plot</a:t>
            </a:r>
            <a:endParaRPr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61" name="Google Shape;161;p25"/>
          <p:cNvSpPr/>
          <p:nvPr/>
        </p:nvSpPr>
        <p:spPr>
          <a:xfrm>
            <a:off x="82350" y="1318250"/>
            <a:ext cx="4997700" cy="34116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375" y="1442888"/>
            <a:ext cx="4737626" cy="316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0750" y="4523400"/>
            <a:ext cx="9525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197675" y="314875"/>
            <a:ext cx="8303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Scatter Plot Considerations</a:t>
            </a:r>
            <a:endParaRPr/>
          </a:p>
        </p:txBody>
      </p:sp>
      <p:sp>
        <p:nvSpPr>
          <p:cNvPr id="169" name="Google Shape;169;p26"/>
          <p:cNvSpPr txBox="1"/>
          <p:nvPr/>
        </p:nvSpPr>
        <p:spPr>
          <a:xfrm>
            <a:off x="6068325" y="1338650"/>
            <a:ext cx="2761800" cy="3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Linear: </a:t>
            </a:r>
            <a:r>
              <a:rPr lang="en" sz="1500">
                <a:solidFill>
                  <a:srgbClr val="00FFFF"/>
                </a:solidFill>
              </a:rPr>
              <a:t>Can I draw a line through the data points?</a:t>
            </a:r>
            <a:endParaRPr sz="15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Strength: </a:t>
            </a:r>
            <a:r>
              <a:rPr lang="en" sz="1500">
                <a:solidFill>
                  <a:srgbClr val="00FFFF"/>
                </a:solidFill>
              </a:rPr>
              <a:t>How well does my line encompass points on graph? </a:t>
            </a:r>
            <a:endParaRPr sz="15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Direction:</a:t>
            </a:r>
            <a:r>
              <a:rPr lang="en" sz="1800">
                <a:solidFill>
                  <a:srgbClr val="00FFFF"/>
                </a:solidFill>
              </a:rPr>
              <a:t> </a:t>
            </a:r>
            <a:r>
              <a:rPr lang="en" sz="1500">
                <a:solidFill>
                  <a:srgbClr val="00FFFF"/>
                </a:solidFill>
              </a:rPr>
              <a:t>Does the relationship have a positive or negative slope?</a:t>
            </a:r>
            <a:endParaRPr sz="15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Outliers: </a:t>
            </a:r>
            <a:r>
              <a:rPr lang="en" sz="1500">
                <a:solidFill>
                  <a:srgbClr val="00FFFF"/>
                </a:solidFill>
              </a:rPr>
              <a:t>Are there any outliers that may affect the relationship?</a:t>
            </a:r>
            <a:endParaRPr sz="1500">
              <a:solidFill>
                <a:srgbClr val="00FFFF"/>
              </a:solidFill>
            </a:endParaRPr>
          </a:p>
        </p:txBody>
      </p:sp>
      <p:sp>
        <p:nvSpPr>
          <p:cNvPr id="170" name="Google Shape;170;p26"/>
          <p:cNvSpPr/>
          <p:nvPr/>
        </p:nvSpPr>
        <p:spPr>
          <a:xfrm>
            <a:off x="126150" y="1249975"/>
            <a:ext cx="5925000" cy="32304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675" y="1333363"/>
            <a:ext cx="5781951" cy="306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150" y="4586750"/>
            <a:ext cx="9525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256200" y="388500"/>
            <a:ext cx="8631600" cy="41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We Will divide Statistical Charts by </a:t>
            </a:r>
            <a:r>
              <a:rPr lang="en" sz="6000">
                <a:solidFill>
                  <a:srgbClr val="00FFFF"/>
                </a:solidFill>
              </a:rPr>
              <a:t>The</a:t>
            </a:r>
            <a:r>
              <a:rPr lang="en" sz="6000">
                <a:solidFill>
                  <a:srgbClr val="00FFFF"/>
                </a:solidFill>
              </a:rPr>
              <a:t> kind of data that they are best suited to display.</a:t>
            </a:r>
            <a:endParaRPr sz="60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5300" y="4493100"/>
            <a:ext cx="9525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Categorical Vs. Quantitative</a:t>
            </a:r>
            <a:endParaRPr sz="4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516025"/>
            <a:ext cx="8520600" cy="3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FFFF"/>
                </a:solidFill>
              </a:rPr>
              <a:t>Categorical</a:t>
            </a:r>
            <a:endParaRPr sz="24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Bar Chart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Pie Chart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FFFF"/>
                </a:solidFill>
              </a:rPr>
              <a:t>Quantitative</a:t>
            </a:r>
            <a:r>
              <a:rPr lang="en">
                <a:solidFill>
                  <a:srgbClr val="00FFFF"/>
                </a:solidFill>
              </a:rPr>
              <a:t> 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Histogram			Line Chart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Box Plot 			Scatter Plot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9800" y="4411775"/>
            <a:ext cx="9525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4294967295" type="title"/>
          </p:nvPr>
        </p:nvSpPr>
        <p:spPr>
          <a:xfrm>
            <a:off x="1140175" y="686800"/>
            <a:ext cx="6866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/>
              <a:t>Categorical Data</a:t>
            </a:r>
            <a:endParaRPr sz="4800"/>
          </a:p>
        </p:txBody>
      </p:sp>
      <p:sp>
        <p:nvSpPr>
          <p:cNvPr id="81" name="Google Shape;81;p16"/>
          <p:cNvSpPr/>
          <p:nvPr/>
        </p:nvSpPr>
        <p:spPr>
          <a:xfrm>
            <a:off x="177725" y="1617375"/>
            <a:ext cx="8804400" cy="26730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364" y="1756675"/>
            <a:ext cx="8597124" cy="23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9625" y="4472725"/>
            <a:ext cx="9525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4959450" y="1419313"/>
            <a:ext cx="4033800" cy="319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 sz="1800">
                <a:solidFill>
                  <a:srgbClr val="FF9900"/>
                </a:solidFill>
              </a:rPr>
              <a:t>Each Bar Represents a category. </a:t>
            </a:r>
            <a:endParaRPr sz="1800">
              <a:solidFill>
                <a:srgbClr val="FF99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 sz="1800">
                <a:solidFill>
                  <a:srgbClr val="FF9900"/>
                </a:solidFill>
              </a:rPr>
              <a:t>Magnitude of Bar can represent a relative or absolute value.</a:t>
            </a:r>
            <a:endParaRPr sz="1800">
              <a:solidFill>
                <a:srgbClr val="FF99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 sz="1800">
                <a:solidFill>
                  <a:srgbClr val="FF9900"/>
                </a:solidFill>
              </a:rPr>
              <a:t>Generally used to show the frequency of a list of categories.</a:t>
            </a:r>
            <a:endParaRPr sz="1800">
              <a:solidFill>
                <a:srgbClr val="FF99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 sz="1800">
                <a:solidFill>
                  <a:srgbClr val="FF9900"/>
                </a:solidFill>
              </a:rPr>
              <a:t>Example: </a:t>
            </a:r>
            <a:endParaRPr sz="1800">
              <a:solidFill>
                <a:srgbClr val="FF9900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○"/>
            </a:pPr>
            <a:r>
              <a:rPr lang="en" sz="1800">
                <a:solidFill>
                  <a:srgbClr val="FF9900"/>
                </a:solidFill>
              </a:rPr>
              <a:t># of laps run x Day of Week</a:t>
            </a:r>
            <a:endParaRPr sz="1800">
              <a:solidFill>
                <a:srgbClr val="FF9900"/>
              </a:solidFill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177725" y="337850"/>
            <a:ext cx="8145900" cy="8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Bar Chart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177725" y="1419325"/>
            <a:ext cx="4877100" cy="3301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625" y="1514450"/>
            <a:ext cx="4667300" cy="3111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0750" y="4536075"/>
            <a:ext cx="9525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959450" y="1199451"/>
            <a:ext cx="4033800" cy="3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 sz="1800">
                <a:solidFill>
                  <a:srgbClr val="FF9900"/>
                </a:solidFill>
              </a:rPr>
              <a:t>Each slice Represents a category. </a:t>
            </a:r>
            <a:endParaRPr sz="1800">
              <a:solidFill>
                <a:srgbClr val="FF99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 sz="1800">
                <a:solidFill>
                  <a:srgbClr val="FF9900"/>
                </a:solidFill>
              </a:rPr>
              <a:t>Generally, each slice is used to show the relative frequency of each category when compared to a whole.</a:t>
            </a:r>
            <a:endParaRPr sz="1800">
              <a:solidFill>
                <a:srgbClr val="FF99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 sz="1800">
                <a:solidFill>
                  <a:srgbClr val="FF9900"/>
                </a:solidFill>
              </a:rPr>
              <a:t>Example: </a:t>
            </a:r>
            <a:endParaRPr sz="1800">
              <a:solidFill>
                <a:srgbClr val="FF9900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○"/>
            </a:pPr>
            <a:r>
              <a:rPr lang="en" sz="1800">
                <a:solidFill>
                  <a:srgbClr val="FF9900"/>
                </a:solidFill>
              </a:rPr>
              <a:t>Market share x browser</a:t>
            </a:r>
            <a:endParaRPr sz="1800">
              <a:solidFill>
                <a:srgbClr val="FF9900"/>
              </a:solidFill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177725" y="337850"/>
            <a:ext cx="8145900" cy="8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Pie</a:t>
            </a:r>
            <a:r>
              <a:rPr lang="en" sz="4800">
                <a:solidFill>
                  <a:srgbClr val="FFFFFF"/>
                </a:solidFill>
              </a:rPr>
              <a:t> Chart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126675" y="1275325"/>
            <a:ext cx="4966200" cy="3458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813" y="1408675"/>
            <a:ext cx="4741926" cy="319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0750" y="4498050"/>
            <a:ext cx="9525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idx="4294967295" type="title"/>
          </p:nvPr>
        </p:nvSpPr>
        <p:spPr>
          <a:xfrm>
            <a:off x="747450" y="737475"/>
            <a:ext cx="72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/>
              <a:t>Quantitative </a:t>
            </a:r>
            <a:r>
              <a:rPr lang="en" sz="4800"/>
              <a:t>Data</a:t>
            </a:r>
            <a:endParaRPr sz="4800"/>
          </a:p>
        </p:txBody>
      </p:sp>
      <p:sp>
        <p:nvSpPr>
          <p:cNvPr id="107" name="Google Shape;107;p19"/>
          <p:cNvSpPr/>
          <p:nvPr/>
        </p:nvSpPr>
        <p:spPr>
          <a:xfrm>
            <a:off x="169800" y="1668050"/>
            <a:ext cx="8804400" cy="26223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050" y="1793525"/>
            <a:ext cx="8653876" cy="237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6425" y="4452925"/>
            <a:ext cx="9525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4959450" y="1199450"/>
            <a:ext cx="4033800" cy="363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99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99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 sz="1800">
                <a:solidFill>
                  <a:srgbClr val="FF9900"/>
                </a:solidFill>
              </a:rPr>
              <a:t>Summary plot for a SINGLE variable.</a:t>
            </a:r>
            <a:endParaRPr sz="1800">
              <a:solidFill>
                <a:srgbClr val="FF99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 sz="1800">
                <a:solidFill>
                  <a:srgbClr val="FF9900"/>
                </a:solidFill>
              </a:rPr>
              <a:t>Great for visualizing distribution:</a:t>
            </a:r>
            <a:endParaRPr sz="1800">
              <a:solidFill>
                <a:srgbClr val="FF99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○"/>
            </a:pPr>
            <a:r>
              <a:rPr lang="en" sz="1400">
                <a:solidFill>
                  <a:srgbClr val="FF9900"/>
                </a:solidFill>
              </a:rPr>
              <a:t>Center and Variability</a:t>
            </a:r>
            <a:endParaRPr sz="1400">
              <a:solidFill>
                <a:srgbClr val="FF99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○"/>
            </a:pPr>
            <a:r>
              <a:rPr lang="en" sz="1400">
                <a:solidFill>
                  <a:srgbClr val="FF9900"/>
                </a:solidFill>
              </a:rPr>
              <a:t>Skewness and Modality</a:t>
            </a:r>
            <a:endParaRPr sz="1400">
              <a:solidFill>
                <a:srgbClr val="FF99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○"/>
            </a:pPr>
            <a:r>
              <a:rPr lang="en" sz="1400">
                <a:solidFill>
                  <a:srgbClr val="FF9900"/>
                </a:solidFill>
              </a:rPr>
              <a:t>Outliers or Strange Patterns.</a:t>
            </a:r>
            <a:endParaRPr sz="1400">
              <a:solidFill>
                <a:srgbClr val="FF99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 sz="1800">
                <a:solidFill>
                  <a:srgbClr val="FF9900"/>
                </a:solidFill>
              </a:rPr>
              <a:t>Powerful when single feature histograms are all viewed side by side.</a:t>
            </a:r>
            <a:endParaRPr sz="1800">
              <a:solidFill>
                <a:srgbClr val="FF99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9900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9900"/>
              </a:solidFill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177725" y="337850"/>
            <a:ext cx="8145900" cy="8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Histogram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16" name="Google Shape;116;p20"/>
          <p:cNvSpPr/>
          <p:nvPr/>
        </p:nvSpPr>
        <p:spPr>
          <a:xfrm>
            <a:off x="177725" y="1199450"/>
            <a:ext cx="4781700" cy="37836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525" y="1343563"/>
            <a:ext cx="4526100" cy="34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0750" y="4506800"/>
            <a:ext cx="9525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134325" y="9952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Ideal Use Case:</a:t>
            </a:r>
            <a:endParaRPr/>
          </a:p>
        </p:txBody>
      </p:sp>
      <p:sp>
        <p:nvSpPr>
          <p:cNvPr id="124" name="Google Shape;124;p21"/>
          <p:cNvSpPr txBox="1"/>
          <p:nvPr/>
        </p:nvSpPr>
        <p:spPr>
          <a:xfrm>
            <a:off x="134325" y="1007750"/>
            <a:ext cx="2576700" cy="39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FFFF"/>
                </a:solidFill>
              </a:rPr>
              <a:t>Multiple Histograms Viewed Side By Side.</a:t>
            </a:r>
            <a:endParaRPr sz="3000">
              <a:solidFill>
                <a:srgbClr val="00FFFF"/>
              </a:solidFill>
            </a:endParaRPr>
          </a:p>
        </p:txBody>
      </p:sp>
      <p:sp>
        <p:nvSpPr>
          <p:cNvPr id="125" name="Google Shape;125;p21"/>
          <p:cNvSpPr/>
          <p:nvPr/>
        </p:nvSpPr>
        <p:spPr>
          <a:xfrm>
            <a:off x="2825125" y="907925"/>
            <a:ext cx="6157200" cy="40833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8000" y="990338"/>
            <a:ext cx="5851450" cy="391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325" y="4514975"/>
            <a:ext cx="9525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