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ackpropagation"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ayes%27_theorem"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ntinuous_and_discrete_variables" TargetMode="External"/><Relationship Id="rId3" Type="http://schemas.openxmlformats.org/officeDocument/2006/relationships/hyperlink" Target="https://www.analyticsvidhya.com/blog/2015/01/model-performance-metrics-classification/" TargetMode="External"/><Relationship Id="rId4" Type="http://schemas.openxmlformats.org/officeDocument/2006/relationships/hyperlink" Target="https://www.analyticsvidhya.com/blog/2015/01/model-perform-part-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ogistic_func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c76b27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c76b27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2c76b27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2c76b27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2c76b27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2c76b27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c76b27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c76b27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Lasso Regression  (also known as L1 Regularization)</a:t>
            </a:r>
            <a:endParaRPr/>
          </a:p>
          <a:p>
            <a:pPr indent="-317500" lvl="0" marL="457200" rtl="0" algn="l">
              <a:spcBef>
                <a:spcPts val="0"/>
              </a:spcBef>
              <a:spcAft>
                <a:spcPts val="0"/>
              </a:spcAft>
              <a:buSzPts val="1400"/>
              <a:buAutoNum type="arabicPeriod"/>
            </a:pPr>
            <a:r>
              <a:rPr lang="en"/>
              <a:t>Ridge Regression (also known as L2 Regularization)</a:t>
            </a:r>
            <a:endParaRPr/>
          </a:p>
          <a:p>
            <a:pPr indent="-317500" lvl="0" marL="457200" rtl="0" algn="l">
              <a:spcBef>
                <a:spcPts val="0"/>
              </a:spcBef>
              <a:spcAft>
                <a:spcPts val="0"/>
              </a:spcAft>
              <a:buSzPts val="1400"/>
              <a:buAutoNum type="arabicPeriod"/>
            </a:pPr>
            <a:r>
              <a:rPr lang="en"/>
              <a:t>Elastic-Net (combination of L1 and L2 Regularization)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2c76b27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2c76b27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L1 Regularization aka Lasso Regularization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This add regularization terms in the model which are function of absolute value of the coefficients of parameters.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The coefficient of the </a:t>
            </a:r>
            <a:r>
              <a:rPr lang="en" sz="1800"/>
              <a:t>parameters</a:t>
            </a:r>
            <a:r>
              <a:rPr lang="en" sz="1800"/>
              <a:t> can be driven to zero as well during the regularization process.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Hence this technique can be used for feature selection and generating more parsimonious model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cef84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cef84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c76b27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c76b27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L2 Regularization aka Ridge Regularization 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This add regularization terms in the model which are function of square of coefficients of parameters.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Coefficient of parameters can approach to zero but never become zero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cef848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cef848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Georgia"/>
                <a:ea typeface="Georgia"/>
                <a:cs typeface="Georgia"/>
                <a:sym typeface="Georgia"/>
              </a:rPr>
              <a:t>Combination of the above two such as Elastic Nets</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This add regularization terms in the model which are combination of both L1 and L2 regularization</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2d96c063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d96c063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d96c063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96c063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KNN can be used for </a:t>
            </a:r>
            <a:r>
              <a:rPr b="1" lang="en" sz="1600">
                <a:highlight>
                  <a:srgbClr val="FFFFFF"/>
                </a:highlight>
                <a:latin typeface="Georgia"/>
                <a:ea typeface="Georgia"/>
                <a:cs typeface="Georgia"/>
                <a:sym typeface="Georgia"/>
              </a:rPr>
              <a:t>classification</a:t>
            </a:r>
            <a:r>
              <a:rPr lang="en" sz="1600">
                <a:highlight>
                  <a:srgbClr val="FFFFFF"/>
                </a:highlight>
                <a:latin typeface="Georgia"/>
                <a:ea typeface="Georgia"/>
                <a:cs typeface="Georgia"/>
                <a:sym typeface="Georgia"/>
              </a:rPr>
              <a:t> — the output is a class membership (predicts a class — a discrete value).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An object is classified by a majority vote of its neighbors, with the object being assigned to the class most common among its k nearest neighbors.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It can also be used for </a:t>
            </a:r>
            <a:r>
              <a:rPr b="1" lang="en" sz="1600">
                <a:highlight>
                  <a:srgbClr val="FFFFFF"/>
                </a:highlight>
                <a:latin typeface="Georgia"/>
                <a:ea typeface="Georgia"/>
                <a:cs typeface="Georgia"/>
                <a:sym typeface="Georgia"/>
              </a:rPr>
              <a:t>regression</a:t>
            </a:r>
            <a:r>
              <a:rPr lang="en" sz="1600">
                <a:highlight>
                  <a:srgbClr val="FFFFFF"/>
                </a:highlight>
                <a:latin typeface="Georgia"/>
                <a:ea typeface="Georgia"/>
                <a:cs typeface="Georgia"/>
                <a:sym typeface="Georgia"/>
              </a:rPr>
              <a:t> — output is the value for the object (predicts continuous values). This value is the average (or median) of the values of its k nearest neighbors.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2d96c06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2d96c06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2d96c063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2d96c063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2d96c0634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2d96c0634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2d96c0634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2d96c0634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729"/>
                </a:solidFill>
              </a:rPr>
              <a:t>The larger you make k, the more smoothing takes place, and eventually you will smooth so much that you will get a model that under-fits the data rather than over-fitting it</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d96c0634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d96c0634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Hyperplane</a:t>
            </a:r>
            <a:r>
              <a:rPr lang="en"/>
              <a:t> because it can exist in a 3 Dimensional Feature space as a plane,</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In 2d Space, hyperplane is just a line.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Support Vectors: </a:t>
            </a:r>
            <a:r>
              <a:rPr lang="en"/>
              <a:t>Try to find the ideal position for the separating hyperplane. Require EXTENSIVE tuning.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2d96c0634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2d96c0634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2d96c0634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2d96c0634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shame since its so “expensive” to run.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2d96c0634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2d96c0634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cef848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cef848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2cef848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2cef848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2cef8482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2cef8482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combines several decision trees to produce better predictive performance than utilizing a single decision tree.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The main principle behind the ensemble model is that a group of weak learners come together to form a strong learner.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d7c23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d7c23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cef848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cef848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Georgia"/>
                <a:ea typeface="Georgia"/>
                <a:cs typeface="Georgia"/>
                <a:sym typeface="Georgia"/>
              </a:rPr>
              <a:t>Bagging</a:t>
            </a:r>
            <a:r>
              <a:rPr lang="en" sz="1600">
                <a:highlight>
                  <a:srgbClr val="FFFFFF"/>
                </a:highlight>
                <a:latin typeface="Georgia"/>
                <a:ea typeface="Georgia"/>
                <a:cs typeface="Georgia"/>
                <a:sym typeface="Georgia"/>
              </a:rPr>
              <a:t>, short for bootstrap aggregating, is a general technique for combining the predictions of many models.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While it can be used to aggregate the outputs of any type of regression or classification model, bagging is usually applied to decision trees.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2cef848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2cef848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800">
                <a:highlight>
                  <a:srgbClr val="FFFFFF"/>
                </a:highlight>
                <a:latin typeface="Georgia"/>
                <a:ea typeface="Georgia"/>
                <a:cs typeface="Georgia"/>
                <a:sym typeface="Georgia"/>
              </a:rPr>
              <a:t>Boosting</a:t>
            </a:r>
            <a:r>
              <a:rPr i="1" lang="en" sz="1800">
                <a:highlight>
                  <a:srgbClr val="FFFFFF"/>
                </a:highlight>
                <a:latin typeface="Georgia"/>
                <a:ea typeface="Georgia"/>
                <a:cs typeface="Georgia"/>
                <a:sym typeface="Georgia"/>
              </a:rPr>
              <a:t> is another ensemble technique to create a collection of predictors. </a:t>
            </a:r>
            <a:endParaRPr i="1" sz="1800">
              <a:highlight>
                <a:srgbClr val="FFFFFF"/>
              </a:highlight>
              <a:latin typeface="Georgia"/>
              <a:ea typeface="Georgia"/>
              <a:cs typeface="Georgia"/>
              <a:sym typeface="Georgia"/>
            </a:endParaRPr>
          </a:p>
          <a:p>
            <a:pPr indent="0" lvl="0" marL="0" rtl="0" algn="l">
              <a:spcBef>
                <a:spcPts val="0"/>
              </a:spcBef>
              <a:spcAft>
                <a:spcPts val="0"/>
              </a:spcAft>
              <a:buNone/>
            </a:pPr>
            <a:r>
              <a:t/>
            </a:r>
            <a:endParaRPr i="1" sz="1800">
              <a:highlight>
                <a:srgbClr val="FFFFFF"/>
              </a:highlight>
              <a:latin typeface="Georgia"/>
              <a:ea typeface="Georgia"/>
              <a:cs typeface="Georgia"/>
              <a:sym typeface="Georgia"/>
            </a:endParaRPr>
          </a:p>
          <a:p>
            <a:pPr indent="0" lvl="0" marL="0" rtl="0" algn="l">
              <a:spcBef>
                <a:spcPts val="0"/>
              </a:spcBef>
              <a:spcAft>
                <a:spcPts val="0"/>
              </a:spcAft>
              <a:buNone/>
            </a:pPr>
            <a:r>
              <a:rPr i="1" lang="en" sz="1800">
                <a:highlight>
                  <a:srgbClr val="FFFFFF"/>
                </a:highlight>
                <a:latin typeface="Georgia"/>
                <a:ea typeface="Georgia"/>
                <a:cs typeface="Georgia"/>
                <a:sym typeface="Georgia"/>
              </a:rPr>
              <a:t>In this technique, learners are learned sequentially with early learners fitting simple models to the data and then analyzing data for errors. </a:t>
            </a:r>
            <a:endParaRPr i="1" sz="1800">
              <a:highlight>
                <a:srgbClr val="FFFFFF"/>
              </a:highlight>
              <a:latin typeface="Georgia"/>
              <a:ea typeface="Georgia"/>
              <a:cs typeface="Georgia"/>
              <a:sym typeface="Georgia"/>
            </a:endParaRPr>
          </a:p>
          <a:p>
            <a:pPr indent="0" lvl="0" marL="0" rtl="0" algn="l">
              <a:spcBef>
                <a:spcPts val="0"/>
              </a:spcBef>
              <a:spcAft>
                <a:spcPts val="0"/>
              </a:spcAft>
              <a:buNone/>
            </a:pPr>
            <a:r>
              <a:t/>
            </a:r>
            <a:endParaRPr i="1" sz="1800">
              <a:highlight>
                <a:srgbClr val="FFFFFF"/>
              </a:highlight>
              <a:latin typeface="Georgia"/>
              <a:ea typeface="Georgia"/>
              <a:cs typeface="Georgia"/>
              <a:sym typeface="Georgia"/>
            </a:endParaRPr>
          </a:p>
          <a:p>
            <a:pPr indent="0" lvl="0" marL="0" rtl="0" algn="l">
              <a:spcBef>
                <a:spcPts val="0"/>
              </a:spcBef>
              <a:spcAft>
                <a:spcPts val="0"/>
              </a:spcAft>
              <a:buNone/>
            </a:pPr>
            <a:r>
              <a:rPr i="1" lang="en" sz="1800">
                <a:highlight>
                  <a:srgbClr val="FFFFFF"/>
                </a:highlight>
                <a:latin typeface="Georgia"/>
                <a:ea typeface="Georgia"/>
                <a:cs typeface="Georgia"/>
                <a:sym typeface="Georgia"/>
              </a:rPr>
              <a:t>In other words, we fit consecutive trees (random sample) and at every step, the goal is to solve for net error from the prior tree.</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2cef848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2cef848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2cef848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2cef848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2cef848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2cef848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2cef8482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2cef848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2cef8482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2cef8482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2d96c063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2d96c063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2d96c063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2d96c063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2d96c063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2d96c063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2d7c232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2d7c232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a:t>h</a:t>
            </a:r>
            <a:r>
              <a:rPr i="1" lang="en" sz="750"/>
              <a:t>θ</a:t>
            </a:r>
            <a:r>
              <a:rPr lang="en" sz="100"/>
              <a:t>​</a:t>
            </a:r>
            <a:r>
              <a:rPr lang="en"/>
              <a:t>(</a:t>
            </a:r>
            <a:r>
              <a:rPr i="1" lang="en"/>
              <a:t>x</a:t>
            </a:r>
            <a:r>
              <a:rPr lang="en"/>
              <a:t>)=</a:t>
            </a:r>
            <a:r>
              <a:rPr i="1" lang="en"/>
              <a:t>θ</a:t>
            </a:r>
            <a:r>
              <a:rPr lang="en" sz="750"/>
              <a:t>0</a:t>
            </a:r>
            <a:r>
              <a:rPr lang="en" sz="100"/>
              <a:t>​</a:t>
            </a:r>
            <a:r>
              <a:rPr lang="en"/>
              <a:t>+</a:t>
            </a:r>
            <a:r>
              <a:rPr i="1" lang="en"/>
              <a:t>θ</a:t>
            </a:r>
            <a:r>
              <a:rPr lang="en" sz="750"/>
              <a:t>1</a:t>
            </a:r>
            <a:r>
              <a:rPr lang="en" sz="100"/>
              <a:t>​</a:t>
            </a:r>
            <a:r>
              <a:rPr i="1" lang="en"/>
              <a:t>x</a:t>
            </a:r>
            <a:r>
              <a:rPr lang="en" sz="750"/>
              <a:t>1</a:t>
            </a:r>
            <a:r>
              <a:rPr lang="en" sz="100"/>
              <a:t>​</a:t>
            </a:r>
            <a:r>
              <a:rPr lang="en"/>
              <a:t>+</a:t>
            </a:r>
            <a:r>
              <a:rPr i="1" lang="en"/>
              <a:t>θ</a:t>
            </a:r>
            <a:r>
              <a:rPr lang="en" sz="750"/>
              <a:t>2</a:t>
            </a:r>
            <a:r>
              <a:rPr lang="en" sz="100"/>
              <a:t>​</a:t>
            </a:r>
            <a:r>
              <a:rPr i="1" lang="en"/>
              <a:t>x</a:t>
            </a:r>
            <a:r>
              <a:rPr lang="en" sz="750"/>
              <a:t>2</a:t>
            </a:r>
            <a:r>
              <a:rPr lang="en" sz="100"/>
              <a:t>​</a:t>
            </a:r>
            <a:r>
              <a:rPr lang="en"/>
              <a:t>+</a:t>
            </a:r>
            <a:r>
              <a:rPr i="1" lang="en"/>
              <a:t>θ</a:t>
            </a:r>
            <a:r>
              <a:rPr lang="en" sz="750"/>
              <a:t>3</a:t>
            </a:r>
            <a:r>
              <a:rPr lang="en" sz="100"/>
              <a:t>​</a:t>
            </a:r>
            <a:r>
              <a:rPr i="1" lang="en"/>
              <a:t>x</a:t>
            </a:r>
            <a:r>
              <a:rPr lang="en" sz="750"/>
              <a:t>3</a:t>
            </a:r>
            <a:r>
              <a:rPr lang="en" sz="100"/>
              <a:t>​</a:t>
            </a:r>
            <a:r>
              <a:rPr lang="en"/>
              <a:t>+⋯+</a:t>
            </a:r>
            <a:r>
              <a:rPr i="1" lang="en"/>
              <a:t>θ</a:t>
            </a:r>
            <a:r>
              <a:rPr i="1" lang="en" sz="750"/>
              <a:t>n</a:t>
            </a:r>
            <a:r>
              <a:rPr lang="en" sz="100"/>
              <a:t>​</a:t>
            </a:r>
            <a:r>
              <a:rPr i="1" lang="en"/>
              <a:t>x</a:t>
            </a:r>
            <a:r>
              <a:rPr i="1" lang="en" sz="900">
                <a:solidFill>
                  <a:srgbClr val="373A3C"/>
                </a:solidFill>
                <a:highlight>
                  <a:srgbClr val="FFFFFF"/>
                </a:highlight>
                <a:latin typeface="Times New Roman"/>
                <a:ea typeface="Times New Roman"/>
                <a:cs typeface="Times New Roman"/>
                <a:sym typeface="Times New Roman"/>
              </a:rPr>
              <a:t>n</a:t>
            </a:r>
            <a:r>
              <a:rPr lang="en" sz="100">
                <a:solidFill>
                  <a:srgbClr val="373A3C"/>
                </a:solidFill>
                <a:highlight>
                  <a:srgbClr val="FFFFFF"/>
                </a:highlight>
                <a:latin typeface="Times New Roman"/>
                <a:ea typeface="Times New Roman"/>
                <a:cs typeface="Times New Roman"/>
                <a:sym typeface="Times New Roman"/>
              </a:rPr>
              <a:t>​</a:t>
            </a:r>
            <a:endParaRPr sz="100">
              <a:solidFill>
                <a:srgbClr val="373A3C"/>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00">
              <a:solidFill>
                <a:srgbClr val="373A3C"/>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373A3C"/>
              </a:solidFill>
              <a:highlight>
                <a:srgbClr val="FFFFFF"/>
              </a:highlight>
            </a:endParaRPr>
          </a:p>
          <a:p>
            <a:pPr indent="0" lvl="0" marL="0" rtl="0" algn="l">
              <a:spcBef>
                <a:spcPts val="0"/>
              </a:spcBef>
              <a:spcAft>
                <a:spcPts val="0"/>
              </a:spcAft>
              <a:buNone/>
            </a:pPr>
            <a:r>
              <a:rPr lang="en" sz="1050">
                <a:solidFill>
                  <a:srgbClr val="373A3C"/>
                </a:solidFill>
                <a:highlight>
                  <a:srgbClr val="FFFFFF"/>
                </a:highlight>
              </a:rPr>
              <a:t>In order to develop intuition about this function, we can think about </a:t>
            </a:r>
            <a:r>
              <a:rPr lang="en" sz="1350">
                <a:solidFill>
                  <a:srgbClr val="373A3C"/>
                </a:solidFill>
                <a:highlight>
                  <a:srgbClr val="FFFFFF"/>
                </a:highlight>
                <a:latin typeface="Times New Roman"/>
                <a:ea typeface="Times New Roman"/>
                <a:cs typeface="Times New Roman"/>
                <a:sym typeface="Times New Roman"/>
              </a:rPr>
              <a:t>\theta_0</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0</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basic price of a house, </a:t>
            </a:r>
            <a:r>
              <a:rPr lang="en" sz="1350">
                <a:solidFill>
                  <a:srgbClr val="373A3C"/>
                </a:solidFill>
                <a:highlight>
                  <a:srgbClr val="FFFFFF"/>
                </a:highlight>
                <a:latin typeface="Times New Roman"/>
                <a:ea typeface="Times New Roman"/>
                <a:cs typeface="Times New Roman"/>
                <a:sym typeface="Times New Roman"/>
              </a:rPr>
              <a:t>\theta_1</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1</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price per square meter, </a:t>
            </a:r>
            <a:r>
              <a:rPr lang="en" sz="1350">
                <a:solidFill>
                  <a:srgbClr val="373A3C"/>
                </a:solidFill>
                <a:highlight>
                  <a:srgbClr val="FFFFFF"/>
                </a:highlight>
                <a:latin typeface="Times New Roman"/>
                <a:ea typeface="Times New Roman"/>
                <a:cs typeface="Times New Roman"/>
                <a:sym typeface="Times New Roman"/>
              </a:rPr>
              <a:t>\theta_2</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2</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price per floor, etc. </a:t>
            </a:r>
            <a:r>
              <a:rPr lang="en" sz="1350">
                <a:solidFill>
                  <a:srgbClr val="373A3C"/>
                </a:solidFill>
                <a:highlight>
                  <a:srgbClr val="FFFFFF"/>
                </a:highlight>
                <a:latin typeface="Times New Roman"/>
                <a:ea typeface="Times New Roman"/>
                <a:cs typeface="Times New Roman"/>
                <a:sym typeface="Times New Roman"/>
              </a:rPr>
              <a:t>x_1</a:t>
            </a:r>
            <a:r>
              <a:rPr i="1" lang="en" sz="1350">
                <a:solidFill>
                  <a:srgbClr val="373A3C"/>
                </a:solidFill>
                <a:highlight>
                  <a:srgbClr val="FFFFFF"/>
                </a:highlight>
                <a:latin typeface="Times New Roman"/>
                <a:ea typeface="Times New Roman"/>
                <a:cs typeface="Times New Roman"/>
                <a:sym typeface="Times New Roman"/>
              </a:rPr>
              <a:t>x</a:t>
            </a:r>
            <a:r>
              <a:rPr lang="en" sz="950">
                <a:solidFill>
                  <a:srgbClr val="373A3C"/>
                </a:solidFill>
                <a:highlight>
                  <a:srgbClr val="FFFFFF"/>
                </a:highlight>
                <a:latin typeface="Times New Roman"/>
                <a:ea typeface="Times New Roman"/>
                <a:cs typeface="Times New Roman"/>
                <a:sym typeface="Times New Roman"/>
              </a:rPr>
              <a:t>1</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will be the number of square meters in the house, </a:t>
            </a:r>
            <a:r>
              <a:rPr lang="en" sz="1350">
                <a:solidFill>
                  <a:srgbClr val="373A3C"/>
                </a:solidFill>
                <a:highlight>
                  <a:srgbClr val="FFFFFF"/>
                </a:highlight>
                <a:latin typeface="Times New Roman"/>
                <a:ea typeface="Times New Roman"/>
                <a:cs typeface="Times New Roman"/>
                <a:sym typeface="Times New Roman"/>
              </a:rPr>
              <a:t>x_2</a:t>
            </a:r>
            <a:r>
              <a:rPr i="1" lang="en" sz="1350">
                <a:solidFill>
                  <a:srgbClr val="373A3C"/>
                </a:solidFill>
                <a:highlight>
                  <a:srgbClr val="FFFFFF"/>
                </a:highlight>
                <a:latin typeface="Times New Roman"/>
                <a:ea typeface="Times New Roman"/>
                <a:cs typeface="Times New Roman"/>
                <a:sym typeface="Times New Roman"/>
              </a:rPr>
              <a:t>x</a:t>
            </a:r>
            <a:r>
              <a:rPr lang="en" sz="950">
                <a:solidFill>
                  <a:srgbClr val="373A3C"/>
                </a:solidFill>
                <a:highlight>
                  <a:srgbClr val="FFFFFF"/>
                </a:highlight>
                <a:latin typeface="Times New Roman"/>
                <a:ea typeface="Times New Roman"/>
                <a:cs typeface="Times New Roman"/>
                <a:sym typeface="Times New Roman"/>
              </a:rPr>
              <a:t>2</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the number of floors, etc.</a:t>
            </a:r>
            <a:endParaRPr sz="1050">
              <a:solidFill>
                <a:srgbClr val="373A3C"/>
              </a:solidFill>
              <a:highlight>
                <a:srgbClr val="FFFFFF"/>
              </a:highlight>
            </a:endParaRPr>
          </a:p>
          <a:p>
            <a:pPr indent="0" lvl="0" marL="0" rtl="0" algn="l">
              <a:spcBef>
                <a:spcPts val="0"/>
              </a:spcBef>
              <a:spcAft>
                <a:spcPts val="0"/>
              </a:spcAft>
              <a:buNone/>
            </a:pPr>
            <a:r>
              <a:t/>
            </a:r>
            <a:endParaRPr sz="1050">
              <a:solidFill>
                <a:srgbClr val="373A3C"/>
              </a:solidFill>
              <a:highlight>
                <a:srgbClr val="FFFFFF"/>
              </a:highlight>
            </a:endParaRPr>
          </a:p>
          <a:p>
            <a:pPr indent="0" lvl="0" marL="0" rtl="0" algn="l">
              <a:spcBef>
                <a:spcPts val="0"/>
              </a:spcBef>
              <a:spcAft>
                <a:spcPts val="0"/>
              </a:spcAft>
              <a:buNone/>
            </a:pPr>
            <a:r>
              <a:rPr lang="en" sz="1050">
                <a:solidFill>
                  <a:srgbClr val="373A3C"/>
                </a:solidFill>
                <a:highlight>
                  <a:srgbClr val="FFFFFF"/>
                </a:highlight>
              </a:rPr>
              <a:t>Types of math used:</a:t>
            </a:r>
            <a:endParaRPr sz="105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Linear </a:t>
            </a:r>
            <a:r>
              <a:rPr b="1" lang="en" sz="1400">
                <a:solidFill>
                  <a:srgbClr val="373A3C"/>
                </a:solidFill>
                <a:highlight>
                  <a:srgbClr val="FFFFFF"/>
                </a:highlight>
              </a:rPr>
              <a:t>algebra</a:t>
            </a:r>
            <a:r>
              <a:rPr b="1" lang="en" sz="1400">
                <a:solidFill>
                  <a:srgbClr val="373A3C"/>
                </a:solidFill>
                <a:highlight>
                  <a:srgbClr val="FFFFFF"/>
                </a:highlight>
              </a:rPr>
              <a:t> to do </a:t>
            </a:r>
            <a:r>
              <a:rPr b="1" lang="en" sz="1400">
                <a:solidFill>
                  <a:srgbClr val="373A3C"/>
                </a:solidFill>
                <a:highlight>
                  <a:srgbClr val="FFFFFF"/>
                </a:highlight>
              </a:rPr>
              <a:t>mainly matrix math, Statistics</a:t>
            </a:r>
            <a:endParaRPr b="1" sz="140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Statistics provide many ways to measure Error, Loss or Cost</a:t>
            </a:r>
            <a:endParaRPr b="1" sz="140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Calculus used with Gradient Descent </a:t>
            </a:r>
            <a:endParaRPr b="1" sz="1400">
              <a:solidFill>
                <a:srgbClr val="373A3C"/>
              </a:solidFill>
              <a:highlight>
                <a:srgbClr val="FFFFFF"/>
              </a:highlight>
            </a:endParaRPr>
          </a:p>
          <a:p>
            <a:pPr indent="0" lvl="0" marL="0" rtl="0" algn="l">
              <a:spcBef>
                <a:spcPts val="0"/>
              </a:spcBef>
              <a:spcAft>
                <a:spcPts val="0"/>
              </a:spcAft>
              <a:buNone/>
            </a:pPr>
            <a:r>
              <a:t/>
            </a:r>
            <a:endParaRPr b="1" sz="1400">
              <a:solidFill>
                <a:srgbClr val="373A3C"/>
              </a:solidFill>
              <a:highlight>
                <a:srgbClr val="FFFFFF"/>
              </a:highlight>
            </a:endParaRPr>
          </a:p>
          <a:p>
            <a:pPr indent="0" lvl="0" marL="0" rtl="0" algn="l">
              <a:spcBef>
                <a:spcPts val="0"/>
              </a:spcBef>
              <a:spcAft>
                <a:spcPts val="0"/>
              </a:spcAft>
              <a:buNone/>
            </a:pPr>
            <a:r>
              <a:rPr b="1" lang="en" sz="1400">
                <a:solidFill>
                  <a:srgbClr val="373A3C"/>
                </a:solidFill>
                <a:highlight>
                  <a:srgbClr val="FFFFFF"/>
                </a:highlight>
              </a:rPr>
              <a:t>Provide example of how you go through a model,</a:t>
            </a:r>
            <a:endParaRPr b="1" sz="140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Guess the answer</a:t>
            </a:r>
            <a:endParaRPr b="1" sz="140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See how well you guest</a:t>
            </a:r>
            <a:endParaRPr b="1" sz="1400">
              <a:solidFill>
                <a:srgbClr val="373A3C"/>
              </a:solidFill>
              <a:highlight>
                <a:srgbClr val="FFFFFF"/>
              </a:highlight>
            </a:endParaRPr>
          </a:p>
          <a:p>
            <a:pPr indent="-317500" lvl="0" marL="457200" rtl="0" algn="l">
              <a:spcBef>
                <a:spcPts val="0"/>
              </a:spcBef>
              <a:spcAft>
                <a:spcPts val="0"/>
              </a:spcAft>
              <a:buClr>
                <a:srgbClr val="373A3C"/>
              </a:buClr>
              <a:buSzPts val="1400"/>
              <a:buChar char="●"/>
            </a:pPr>
            <a:r>
              <a:rPr b="1" lang="en" sz="1400">
                <a:solidFill>
                  <a:srgbClr val="373A3C"/>
                </a:solidFill>
                <a:highlight>
                  <a:srgbClr val="FFFFFF"/>
                </a:highlight>
              </a:rPr>
              <a:t>Adjust the Theta</a:t>
            </a:r>
            <a:endParaRPr b="1" sz="1400">
              <a:solidFill>
                <a:srgbClr val="373A3C"/>
              </a:solidFill>
              <a:highlight>
                <a:srgbClr val="FFFFFF"/>
              </a:highlight>
            </a:endParaRPr>
          </a:p>
          <a:p>
            <a:pPr indent="0" lvl="0" marL="0" rtl="0" algn="l">
              <a:spcBef>
                <a:spcPts val="0"/>
              </a:spcBef>
              <a:spcAft>
                <a:spcPts val="0"/>
              </a:spcAft>
              <a:buNone/>
            </a:pPr>
            <a:r>
              <a:rPr b="1" lang="en" sz="1400">
                <a:solidFill>
                  <a:srgbClr val="373A3C"/>
                </a:solidFill>
                <a:highlight>
                  <a:srgbClr val="FFFFFF"/>
                </a:highlight>
              </a:rPr>
              <a:t> </a:t>
            </a:r>
            <a:endParaRPr b="1" sz="1400">
              <a:solidFill>
                <a:srgbClr val="373A3C"/>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2d96c063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2d96c063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Georgia"/>
                <a:ea typeface="Georgia"/>
                <a:cs typeface="Georgia"/>
                <a:sym typeface="Georgia"/>
              </a:rPr>
              <a:t>Perceptron</a:t>
            </a:r>
            <a:r>
              <a:rPr lang="en" sz="1600">
                <a:highlight>
                  <a:srgbClr val="FFFFFF"/>
                </a:highlight>
                <a:latin typeface="Georgia"/>
                <a:ea typeface="Georgia"/>
                <a:cs typeface="Georgia"/>
                <a:sym typeface="Georgia"/>
              </a:rPr>
              <a:t>.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The simplest and oldest model of Neuron, as we know it. </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Takes some inputs, sums them up, applies activation function and passes them to output layer.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No magic here.</a:t>
            </a:r>
            <a:endParaRPr sz="18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2d96c0634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2d96c0634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Georgia"/>
                <a:ea typeface="Georgia"/>
                <a:cs typeface="Georgia"/>
                <a:sym typeface="Georgia"/>
              </a:rPr>
              <a:t>Feed forward neural networks</a:t>
            </a:r>
            <a:endParaRPr b="1" sz="1600">
              <a:highlight>
                <a:srgbClr val="FFFFFF"/>
              </a:highlight>
              <a:latin typeface="Georgia"/>
              <a:ea typeface="Georgia"/>
              <a:cs typeface="Georgia"/>
              <a:sym typeface="Georgia"/>
            </a:endParaRPr>
          </a:p>
          <a:p>
            <a:pPr indent="-342900" lvl="0" marL="749300" rtl="0" algn="l">
              <a:lnSpc>
                <a:spcPct val="158000"/>
              </a:lnSpc>
              <a:spcBef>
                <a:spcPts val="2200"/>
              </a:spcBef>
              <a:spcAft>
                <a:spcPts val="0"/>
              </a:spcAft>
              <a:buSzPts val="1800"/>
              <a:buFont typeface="Georgia"/>
              <a:buAutoNum type="arabicPeriod"/>
            </a:pPr>
            <a:r>
              <a:rPr lang="en" sz="1800">
                <a:latin typeface="Georgia"/>
                <a:ea typeface="Georgia"/>
                <a:cs typeface="Georgia"/>
                <a:sym typeface="Georgia"/>
              </a:rPr>
              <a:t>all nodes are fully connected</a:t>
            </a:r>
            <a:endParaRPr sz="1800">
              <a:latin typeface="Georgia"/>
              <a:ea typeface="Georgia"/>
              <a:cs typeface="Georgia"/>
              <a:sym typeface="Georgia"/>
            </a:endParaRPr>
          </a:p>
          <a:p>
            <a:pPr indent="-342900" lvl="0" marL="749300" rtl="0" algn="l">
              <a:lnSpc>
                <a:spcPct val="158000"/>
              </a:lnSpc>
              <a:spcBef>
                <a:spcPts val="0"/>
              </a:spcBef>
              <a:spcAft>
                <a:spcPts val="0"/>
              </a:spcAft>
              <a:buSzPts val="1800"/>
              <a:buFont typeface="Georgia"/>
              <a:buAutoNum type="arabicPeriod"/>
            </a:pPr>
            <a:r>
              <a:rPr lang="en" sz="1800">
                <a:latin typeface="Georgia"/>
                <a:ea typeface="Georgia"/>
                <a:cs typeface="Georgia"/>
                <a:sym typeface="Georgia"/>
              </a:rPr>
              <a:t>activation flows from input layer to output, without back loops</a:t>
            </a:r>
            <a:endParaRPr sz="1800">
              <a:latin typeface="Georgia"/>
              <a:ea typeface="Georgia"/>
              <a:cs typeface="Georgia"/>
              <a:sym typeface="Georgia"/>
            </a:endParaRPr>
          </a:p>
          <a:p>
            <a:pPr indent="-342900" lvl="0" marL="749300" rtl="0" algn="l">
              <a:lnSpc>
                <a:spcPct val="158000"/>
              </a:lnSpc>
              <a:spcBef>
                <a:spcPts val="0"/>
              </a:spcBef>
              <a:spcAft>
                <a:spcPts val="0"/>
              </a:spcAft>
              <a:buSzPts val="1800"/>
              <a:buFont typeface="Georgia"/>
              <a:buAutoNum type="arabicPeriod"/>
            </a:pPr>
            <a:r>
              <a:rPr lang="en" sz="1800">
                <a:latin typeface="Georgia"/>
                <a:ea typeface="Georgia"/>
                <a:cs typeface="Georgia"/>
                <a:sym typeface="Georgia"/>
              </a:rPr>
              <a:t>there is one layer between input and output (hidden layer)</a:t>
            </a:r>
            <a:endParaRPr sz="1800">
              <a:latin typeface="Georgia"/>
              <a:ea typeface="Georgia"/>
              <a:cs typeface="Georgia"/>
              <a:sym typeface="Georgia"/>
            </a:endParaRPr>
          </a:p>
          <a:p>
            <a:pPr indent="0" lvl="0" marL="0" rtl="0" algn="l">
              <a:lnSpc>
                <a:spcPct val="158000"/>
              </a:lnSpc>
              <a:spcBef>
                <a:spcPts val="2200"/>
              </a:spcBef>
              <a:spcAft>
                <a:spcPts val="0"/>
              </a:spcAft>
              <a:buNone/>
            </a:pPr>
            <a:r>
              <a:rPr lang="en" sz="1800">
                <a:latin typeface="Georgia"/>
                <a:ea typeface="Georgia"/>
                <a:cs typeface="Georgia"/>
                <a:sym typeface="Georgia"/>
              </a:rPr>
              <a:t>In most cases this type of networks is trained using </a:t>
            </a:r>
            <a:r>
              <a:rPr lang="en" sz="1800" u="sng">
                <a:solidFill>
                  <a:schemeClr val="hlink"/>
                </a:solidFill>
                <a:latin typeface="Georgia"/>
                <a:ea typeface="Georgia"/>
                <a:cs typeface="Georgia"/>
                <a:sym typeface="Georgia"/>
                <a:hlinkClick r:id="rId2"/>
              </a:rPr>
              <a:t>Backpropagation</a:t>
            </a:r>
            <a:r>
              <a:rPr lang="en" sz="1800">
                <a:latin typeface="Georgia"/>
                <a:ea typeface="Georgia"/>
                <a:cs typeface="Georgia"/>
                <a:sym typeface="Georgia"/>
              </a:rPr>
              <a:t> method.</a:t>
            </a:r>
            <a:endParaRPr sz="1800">
              <a:latin typeface="Georgia"/>
              <a:ea typeface="Georgia"/>
              <a:cs typeface="Georgia"/>
              <a:sym typeface="Georgia"/>
            </a:endParaRPr>
          </a:p>
          <a:p>
            <a:pPr indent="0" lvl="0" marL="0" rtl="0" algn="l">
              <a:spcBef>
                <a:spcPts val="0"/>
              </a:spcBef>
              <a:spcAft>
                <a:spcPts val="0"/>
              </a:spcAft>
              <a:buNone/>
            </a:pPr>
            <a:r>
              <a:t/>
            </a:r>
            <a:endParaRPr b="1" sz="1600">
              <a:highlight>
                <a:srgbClr val="FFFFFF"/>
              </a:highlight>
              <a:latin typeface="Georgia"/>
              <a:ea typeface="Georgia"/>
              <a:cs typeface="Georgia"/>
              <a:sym typeface="Georgi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2d96c0634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2d96c0634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FFFF"/>
                </a:highlight>
                <a:latin typeface="Georgia"/>
                <a:ea typeface="Georgia"/>
                <a:cs typeface="Georgia"/>
                <a:sym typeface="Georgia"/>
              </a:rPr>
              <a:t>Recurrent Neural Networks</a:t>
            </a:r>
            <a:r>
              <a:rPr lang="en" sz="1800">
                <a:highlight>
                  <a:srgbClr val="FFFFFF"/>
                </a:highlight>
                <a:latin typeface="Georgia"/>
                <a:ea typeface="Georgia"/>
                <a:cs typeface="Georgia"/>
                <a:sym typeface="Georgia"/>
              </a:rPr>
              <a:t> introduce different type of cells — Recurrent cells.</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Each of hidden cell received its own output with fixed delay — one or more iterations. </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Apart from that, it was like common FNN.</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There are many variations — like passing the state to input nodes, variable delays, etc, but the main idea remains the same.</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This type of NNs is mainly used when </a:t>
            </a:r>
            <a:r>
              <a:rPr i="1" lang="en" sz="1800">
                <a:highlight>
                  <a:srgbClr val="FFFFFF"/>
                </a:highlight>
                <a:latin typeface="Georgia"/>
                <a:ea typeface="Georgia"/>
                <a:cs typeface="Georgia"/>
                <a:sym typeface="Georgia"/>
              </a:rPr>
              <a:t>context</a:t>
            </a:r>
            <a:r>
              <a:rPr lang="en" sz="1800">
                <a:highlight>
                  <a:srgbClr val="FFFFFF"/>
                </a:highlight>
                <a:latin typeface="Georgia"/>
                <a:ea typeface="Georgia"/>
                <a:cs typeface="Georgia"/>
                <a:sym typeface="Georgia"/>
              </a:rPr>
              <a:t> is important — when decisions from past iterations or samples can influence current ones. </a:t>
            </a:r>
            <a:endParaRPr sz="1800">
              <a:highlight>
                <a:srgbClr val="FFFFFF"/>
              </a:highlight>
              <a:latin typeface="Georgia"/>
              <a:ea typeface="Georgia"/>
              <a:cs typeface="Georgia"/>
              <a:sym typeface="Georgia"/>
            </a:endParaRPr>
          </a:p>
          <a:p>
            <a:pPr indent="0" lvl="0" marL="0" rtl="0" algn="l">
              <a:spcBef>
                <a:spcPts val="0"/>
              </a:spcBef>
              <a:spcAft>
                <a:spcPts val="0"/>
              </a:spcAft>
              <a:buNone/>
            </a:pPr>
            <a:r>
              <a:t/>
            </a:r>
            <a:endParaRPr sz="1800">
              <a:highlight>
                <a:srgbClr val="FFFFFF"/>
              </a:highlight>
              <a:latin typeface="Georgia"/>
              <a:ea typeface="Georgia"/>
              <a:cs typeface="Georgia"/>
              <a:sym typeface="Georgia"/>
            </a:endParaRPr>
          </a:p>
          <a:p>
            <a:pPr indent="0" lvl="0" marL="0" rtl="0" algn="l">
              <a:spcBef>
                <a:spcPts val="0"/>
              </a:spcBef>
              <a:spcAft>
                <a:spcPts val="0"/>
              </a:spcAft>
              <a:buNone/>
            </a:pPr>
            <a:r>
              <a:rPr lang="en" sz="1800">
                <a:highlight>
                  <a:srgbClr val="FFFFFF"/>
                </a:highlight>
                <a:latin typeface="Georgia"/>
                <a:ea typeface="Georgia"/>
                <a:cs typeface="Georgia"/>
                <a:sym typeface="Georgia"/>
              </a:rPr>
              <a:t>The most common examples of such contexts are texts — a word can be analysed only in context of previous words or sentences.</a:t>
            </a:r>
            <a:endParaRPr sz="1800">
              <a:highlight>
                <a:srgbClr val="FFFFFF"/>
              </a:highlight>
              <a:latin typeface="Georgia"/>
              <a:ea typeface="Georgia"/>
              <a:cs typeface="Georgia"/>
              <a:sym typeface="Georgi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2d96c0634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2d96c063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Markov Chains are pretty old concept of graphs where each edge has a probability.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MCs can be used for classification based on probabilities (like </a:t>
            </a:r>
            <a:r>
              <a:rPr lang="en" sz="1800" u="sng">
                <a:solidFill>
                  <a:schemeClr val="hlink"/>
                </a:solidFill>
                <a:hlinkClick r:id="rId2"/>
              </a:rPr>
              <a:t>Bayesian filters</a:t>
            </a:r>
            <a:r>
              <a:rPr lang="en" sz="1800"/>
              <a:t>), for clustering (of some sort), and as a finite state machine.</a:t>
            </a:r>
            <a:endParaRPr sz="18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2d96c0634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2d96c0634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c76b2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c76b2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d7c232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d7c232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just">
              <a:lnSpc>
                <a:spcPct val="115000"/>
              </a:lnSpc>
              <a:spcBef>
                <a:spcPts val="0"/>
              </a:spcBef>
              <a:spcAft>
                <a:spcPts val="0"/>
              </a:spcAft>
              <a:buNone/>
            </a:pPr>
            <a:r>
              <a:rPr lang="en" sz="1150">
                <a:solidFill>
                  <a:srgbClr val="595858"/>
                </a:solidFill>
                <a:latin typeface="Roboto"/>
                <a:ea typeface="Roboto"/>
                <a:cs typeface="Roboto"/>
                <a:sym typeface="Roboto"/>
              </a:rPr>
              <a:t>It is one of the </a:t>
            </a:r>
            <a:r>
              <a:rPr b="1" lang="en" sz="1150">
                <a:solidFill>
                  <a:srgbClr val="595858"/>
                </a:solidFill>
                <a:latin typeface="Roboto"/>
                <a:ea typeface="Roboto"/>
                <a:cs typeface="Roboto"/>
                <a:sym typeface="Roboto"/>
              </a:rPr>
              <a:t>most widely known modeling technique</a:t>
            </a:r>
            <a:r>
              <a:rPr lang="en" sz="1150">
                <a:solidFill>
                  <a:srgbClr val="595858"/>
                </a:solidFill>
                <a:latin typeface="Roboto"/>
                <a:ea typeface="Roboto"/>
                <a:cs typeface="Roboto"/>
                <a:sym typeface="Roboto"/>
              </a:rPr>
              <a:t>. Linear regression is usually among the first few topics which people pick while learning predictive modeling. In this technique, the dependent variable is continuous, independent variable(s) can be </a:t>
            </a:r>
            <a:r>
              <a:rPr lang="en" sz="1150" u="sng">
                <a:solidFill>
                  <a:srgbClr val="595858"/>
                </a:solidFill>
                <a:latin typeface="Roboto"/>
                <a:ea typeface="Roboto"/>
                <a:cs typeface="Roboto"/>
                <a:sym typeface="Roboto"/>
                <a:hlinkClick r:id="rId2"/>
              </a:rPr>
              <a:t>continuous or discrete</a:t>
            </a:r>
            <a:r>
              <a:rPr lang="en" sz="1150">
                <a:solidFill>
                  <a:srgbClr val="595858"/>
                </a:solidFill>
                <a:latin typeface="Roboto"/>
                <a:ea typeface="Roboto"/>
                <a:cs typeface="Roboto"/>
                <a:sym typeface="Roboto"/>
              </a:rPr>
              <a:t>, and nature of regression line is linear.</a:t>
            </a:r>
            <a:endParaRPr sz="1150">
              <a:solidFill>
                <a:srgbClr val="595858"/>
              </a:solidFill>
              <a:latin typeface="Roboto"/>
              <a:ea typeface="Roboto"/>
              <a:cs typeface="Roboto"/>
              <a:sym typeface="Roboto"/>
            </a:endParaRPr>
          </a:p>
          <a:p>
            <a:pPr indent="-301625" lvl="0" marL="457200" rtl="0" algn="just">
              <a:lnSpc>
                <a:spcPct val="115000"/>
              </a:lnSpc>
              <a:spcBef>
                <a:spcPts val="1600"/>
              </a:spcBef>
              <a:spcAft>
                <a:spcPts val="0"/>
              </a:spcAft>
              <a:buSzPts val="1150"/>
              <a:buFont typeface="Roboto"/>
              <a:buChar char="●"/>
            </a:pPr>
            <a:r>
              <a:rPr lang="en" sz="1150">
                <a:solidFill>
                  <a:srgbClr val="595858"/>
                </a:solidFill>
                <a:latin typeface="Roboto"/>
                <a:ea typeface="Roboto"/>
                <a:cs typeface="Roboto"/>
                <a:sym typeface="Roboto"/>
              </a:rPr>
              <a:t>Linear Regression establishes a relationship between </a:t>
            </a:r>
            <a:r>
              <a:rPr b="1" lang="en" sz="1150">
                <a:solidFill>
                  <a:srgbClr val="333333"/>
                </a:solidFill>
                <a:latin typeface="Roboto"/>
                <a:ea typeface="Roboto"/>
                <a:cs typeface="Roboto"/>
                <a:sym typeface="Roboto"/>
              </a:rPr>
              <a:t>dependent variable (Y)</a:t>
            </a:r>
            <a:r>
              <a:rPr lang="en" sz="1150">
                <a:solidFill>
                  <a:srgbClr val="595858"/>
                </a:solidFill>
                <a:latin typeface="Roboto"/>
                <a:ea typeface="Roboto"/>
                <a:cs typeface="Roboto"/>
                <a:sym typeface="Roboto"/>
              </a:rPr>
              <a:t> and one or more </a:t>
            </a:r>
            <a:r>
              <a:rPr b="1" lang="en" sz="1150">
                <a:solidFill>
                  <a:srgbClr val="333333"/>
                </a:solidFill>
                <a:latin typeface="Roboto"/>
                <a:ea typeface="Roboto"/>
                <a:cs typeface="Roboto"/>
                <a:sym typeface="Roboto"/>
              </a:rPr>
              <a:t>independent variables (X)</a:t>
            </a:r>
            <a:r>
              <a:rPr lang="en" sz="1150">
                <a:solidFill>
                  <a:srgbClr val="595858"/>
                </a:solidFill>
                <a:latin typeface="Roboto"/>
                <a:ea typeface="Roboto"/>
                <a:cs typeface="Roboto"/>
                <a:sym typeface="Roboto"/>
              </a:rPr>
              <a:t> using a </a:t>
            </a:r>
            <a:r>
              <a:rPr b="1" lang="en" sz="1150">
                <a:solidFill>
                  <a:srgbClr val="333333"/>
                </a:solidFill>
                <a:latin typeface="Roboto"/>
                <a:ea typeface="Roboto"/>
                <a:cs typeface="Roboto"/>
                <a:sym typeface="Roboto"/>
              </a:rPr>
              <a:t>best fit straight line</a:t>
            </a:r>
            <a:r>
              <a:rPr lang="en" sz="1150">
                <a:solidFill>
                  <a:srgbClr val="595858"/>
                </a:solidFill>
                <a:latin typeface="Roboto"/>
                <a:ea typeface="Roboto"/>
                <a:cs typeface="Roboto"/>
                <a:sym typeface="Roboto"/>
              </a:rPr>
              <a:t> (also known as regression line).</a:t>
            </a:r>
            <a:endParaRPr sz="1150">
              <a:solidFill>
                <a:srgbClr val="595858"/>
              </a:solidFill>
              <a:latin typeface="Roboto"/>
              <a:ea typeface="Roboto"/>
              <a:cs typeface="Roboto"/>
              <a:sym typeface="Roboto"/>
            </a:endParaRPr>
          </a:p>
          <a:p>
            <a:pPr indent="0" lvl="0" marL="0" rtl="0" algn="just">
              <a:lnSpc>
                <a:spcPct val="115000"/>
              </a:lnSpc>
              <a:spcBef>
                <a:spcPts val="1600"/>
              </a:spcBef>
              <a:spcAft>
                <a:spcPts val="0"/>
              </a:spcAft>
              <a:buNone/>
            </a:pPr>
            <a:r>
              <a:rPr lang="en" sz="1150">
                <a:solidFill>
                  <a:srgbClr val="595858"/>
                </a:solidFill>
                <a:latin typeface="Roboto"/>
                <a:ea typeface="Roboto"/>
                <a:cs typeface="Roboto"/>
                <a:sym typeface="Roboto"/>
              </a:rPr>
              <a:t>It is represented by an equation </a:t>
            </a:r>
            <a:r>
              <a:rPr b="1" lang="en" sz="1150">
                <a:solidFill>
                  <a:srgbClr val="333333"/>
                </a:solidFill>
                <a:latin typeface="Roboto"/>
                <a:ea typeface="Roboto"/>
                <a:cs typeface="Roboto"/>
                <a:sym typeface="Roboto"/>
              </a:rPr>
              <a:t>Y=a+b*X + e</a:t>
            </a:r>
            <a:r>
              <a:rPr lang="en" sz="1150">
                <a:solidFill>
                  <a:srgbClr val="595858"/>
                </a:solidFill>
                <a:latin typeface="Roboto"/>
                <a:ea typeface="Roboto"/>
                <a:cs typeface="Roboto"/>
                <a:sym typeface="Roboto"/>
              </a:rPr>
              <a:t>, where </a:t>
            </a:r>
            <a:r>
              <a:rPr b="1" lang="en" sz="1150">
                <a:solidFill>
                  <a:srgbClr val="595858"/>
                </a:solidFill>
                <a:latin typeface="Roboto"/>
                <a:ea typeface="Roboto"/>
                <a:cs typeface="Roboto"/>
                <a:sym typeface="Roboto"/>
              </a:rPr>
              <a:t>a</a:t>
            </a:r>
            <a:r>
              <a:rPr lang="en" sz="1150">
                <a:solidFill>
                  <a:srgbClr val="595858"/>
                </a:solidFill>
                <a:latin typeface="Roboto"/>
                <a:ea typeface="Roboto"/>
                <a:cs typeface="Roboto"/>
                <a:sym typeface="Roboto"/>
              </a:rPr>
              <a:t> is </a:t>
            </a:r>
            <a:r>
              <a:rPr b="1" lang="en" sz="1150">
                <a:solidFill>
                  <a:srgbClr val="595858"/>
                </a:solidFill>
                <a:latin typeface="Roboto"/>
                <a:ea typeface="Roboto"/>
                <a:cs typeface="Roboto"/>
                <a:sym typeface="Roboto"/>
              </a:rPr>
              <a:t>intercept</a:t>
            </a:r>
            <a:r>
              <a:rPr lang="en" sz="1150">
                <a:solidFill>
                  <a:srgbClr val="595858"/>
                </a:solidFill>
                <a:latin typeface="Roboto"/>
                <a:ea typeface="Roboto"/>
                <a:cs typeface="Roboto"/>
                <a:sym typeface="Roboto"/>
              </a:rPr>
              <a:t>, </a:t>
            </a:r>
            <a:r>
              <a:rPr b="1" lang="en" sz="1150">
                <a:solidFill>
                  <a:srgbClr val="595858"/>
                </a:solidFill>
                <a:latin typeface="Roboto"/>
                <a:ea typeface="Roboto"/>
                <a:cs typeface="Roboto"/>
                <a:sym typeface="Roboto"/>
              </a:rPr>
              <a:t>b</a:t>
            </a:r>
            <a:r>
              <a:rPr lang="en" sz="1150">
                <a:solidFill>
                  <a:srgbClr val="595858"/>
                </a:solidFill>
                <a:latin typeface="Roboto"/>
                <a:ea typeface="Roboto"/>
                <a:cs typeface="Roboto"/>
                <a:sym typeface="Roboto"/>
              </a:rPr>
              <a:t> is </a:t>
            </a:r>
            <a:r>
              <a:rPr b="1" lang="en" sz="1150">
                <a:solidFill>
                  <a:srgbClr val="595858"/>
                </a:solidFill>
                <a:latin typeface="Roboto"/>
                <a:ea typeface="Roboto"/>
                <a:cs typeface="Roboto"/>
                <a:sym typeface="Roboto"/>
              </a:rPr>
              <a:t>slope of the line</a:t>
            </a:r>
            <a:r>
              <a:rPr lang="en" sz="1150">
                <a:solidFill>
                  <a:srgbClr val="595858"/>
                </a:solidFill>
                <a:latin typeface="Roboto"/>
                <a:ea typeface="Roboto"/>
                <a:cs typeface="Roboto"/>
                <a:sym typeface="Roboto"/>
              </a:rPr>
              <a:t> and </a:t>
            </a:r>
            <a:r>
              <a:rPr b="1" lang="en" sz="1150">
                <a:solidFill>
                  <a:srgbClr val="595858"/>
                </a:solidFill>
                <a:latin typeface="Roboto"/>
                <a:ea typeface="Roboto"/>
                <a:cs typeface="Roboto"/>
                <a:sym typeface="Roboto"/>
              </a:rPr>
              <a:t>e</a:t>
            </a:r>
            <a:r>
              <a:rPr lang="en" sz="1150">
                <a:solidFill>
                  <a:srgbClr val="595858"/>
                </a:solidFill>
                <a:latin typeface="Roboto"/>
                <a:ea typeface="Roboto"/>
                <a:cs typeface="Roboto"/>
                <a:sym typeface="Roboto"/>
              </a:rPr>
              <a:t> is </a:t>
            </a:r>
            <a:r>
              <a:rPr b="1" lang="en" sz="1150">
                <a:solidFill>
                  <a:srgbClr val="595858"/>
                </a:solidFill>
                <a:latin typeface="Roboto"/>
                <a:ea typeface="Roboto"/>
                <a:cs typeface="Roboto"/>
                <a:sym typeface="Roboto"/>
              </a:rPr>
              <a:t>error term</a:t>
            </a:r>
            <a:r>
              <a:rPr lang="en" sz="1150">
                <a:solidFill>
                  <a:srgbClr val="595858"/>
                </a:solidFill>
                <a:latin typeface="Roboto"/>
                <a:ea typeface="Roboto"/>
                <a:cs typeface="Roboto"/>
                <a:sym typeface="Roboto"/>
              </a:rPr>
              <a:t>. This equation can be used to </a:t>
            </a:r>
            <a:r>
              <a:rPr b="1" lang="en" sz="1150">
                <a:solidFill>
                  <a:srgbClr val="595858"/>
                </a:solidFill>
                <a:latin typeface="Roboto"/>
                <a:ea typeface="Roboto"/>
                <a:cs typeface="Roboto"/>
                <a:sym typeface="Roboto"/>
              </a:rPr>
              <a:t>predict the value of target variable based on given predictor variable</a:t>
            </a:r>
            <a:r>
              <a:rPr lang="en" sz="1150">
                <a:solidFill>
                  <a:srgbClr val="595858"/>
                </a:solidFill>
                <a:latin typeface="Roboto"/>
                <a:ea typeface="Roboto"/>
                <a:cs typeface="Roboto"/>
                <a:sym typeface="Roboto"/>
              </a:rPr>
              <a:t>(s).</a:t>
            </a:r>
            <a:endParaRPr sz="1150">
              <a:solidFill>
                <a:srgbClr val="595858"/>
              </a:solidFill>
              <a:latin typeface="Roboto"/>
              <a:ea typeface="Roboto"/>
              <a:cs typeface="Roboto"/>
              <a:sym typeface="Roboto"/>
            </a:endParaRPr>
          </a:p>
          <a:p>
            <a:pPr indent="0" lvl="0" marL="0" rtl="0" algn="l">
              <a:spcBef>
                <a:spcPts val="1600"/>
              </a:spcBef>
              <a:spcAft>
                <a:spcPts val="0"/>
              </a:spcAft>
              <a:buNone/>
            </a:pPr>
            <a:r>
              <a:t/>
            </a:r>
            <a:endParaRPr/>
          </a:p>
          <a:p>
            <a:pPr indent="0" lvl="0" marL="0" rtl="0" algn="l">
              <a:lnSpc>
                <a:spcPct val="115000"/>
              </a:lnSpc>
              <a:spcBef>
                <a:spcPts val="0"/>
              </a:spcBef>
              <a:spcAft>
                <a:spcPts val="0"/>
              </a:spcAft>
              <a:buNone/>
            </a:pPr>
            <a:r>
              <a:rPr lang="en" sz="1150">
                <a:solidFill>
                  <a:srgbClr val="595858"/>
                </a:solidFill>
                <a:latin typeface="Roboto"/>
                <a:ea typeface="Roboto"/>
                <a:cs typeface="Roboto"/>
                <a:sym typeface="Roboto"/>
              </a:rPr>
              <a:t>The difference between simple linear regression and multiple linear regression is that, multiple linear regression has (&gt;1) independent variables, whereas simple linear regression has only 1 independent variable.  Now, the question is “How do we obtain best fit line?”.</a:t>
            </a:r>
            <a:endParaRPr sz="1150">
              <a:solidFill>
                <a:srgbClr val="595858"/>
              </a:solidFill>
              <a:latin typeface="Roboto"/>
              <a:ea typeface="Roboto"/>
              <a:cs typeface="Roboto"/>
              <a:sym typeface="Roboto"/>
            </a:endParaRPr>
          </a:p>
          <a:p>
            <a:pPr indent="0" lvl="0" marL="0" rtl="0" algn="l">
              <a:lnSpc>
                <a:spcPct val="140000"/>
              </a:lnSpc>
              <a:spcBef>
                <a:spcPts val="1600"/>
              </a:spcBef>
              <a:spcAft>
                <a:spcPts val="0"/>
              </a:spcAft>
              <a:buNone/>
            </a:pPr>
            <a:r>
              <a:rPr b="1" lang="en" sz="1300">
                <a:solidFill>
                  <a:srgbClr val="333333"/>
                </a:solidFill>
              </a:rPr>
              <a:t>How to obtain best fit line (Value of a and b)?</a:t>
            </a:r>
            <a:endParaRPr b="1" sz="1300">
              <a:solidFill>
                <a:srgbClr val="333333"/>
              </a:solidFill>
            </a:endParaRPr>
          </a:p>
          <a:p>
            <a:pPr indent="0" lvl="0" marL="0" rtl="0" algn="just">
              <a:lnSpc>
                <a:spcPct val="115000"/>
              </a:lnSpc>
              <a:spcBef>
                <a:spcPts val="1500"/>
              </a:spcBef>
              <a:spcAft>
                <a:spcPts val="0"/>
              </a:spcAft>
              <a:buNone/>
            </a:pPr>
            <a:r>
              <a:rPr lang="en" sz="1150">
                <a:solidFill>
                  <a:srgbClr val="595858"/>
                </a:solidFill>
                <a:latin typeface="Roboto"/>
                <a:ea typeface="Roboto"/>
                <a:cs typeface="Roboto"/>
                <a:sym typeface="Roboto"/>
              </a:rPr>
              <a:t>This task can be easily accomplished by </a:t>
            </a:r>
            <a:r>
              <a:rPr b="1" lang="en" sz="1150">
                <a:solidFill>
                  <a:srgbClr val="595858"/>
                </a:solidFill>
                <a:latin typeface="Roboto"/>
                <a:ea typeface="Roboto"/>
                <a:cs typeface="Roboto"/>
                <a:sym typeface="Roboto"/>
              </a:rPr>
              <a:t>Least Square Method</a:t>
            </a:r>
            <a:r>
              <a:rPr lang="en" sz="1150">
                <a:solidFill>
                  <a:srgbClr val="595858"/>
                </a:solidFill>
                <a:latin typeface="Roboto"/>
                <a:ea typeface="Roboto"/>
                <a:cs typeface="Roboto"/>
                <a:sym typeface="Roboto"/>
              </a:rPr>
              <a:t>. It is the most common method used for fitting a regression line. It calculates the best-fit line for the observed data by </a:t>
            </a:r>
            <a:r>
              <a:rPr b="1" lang="en" sz="1150">
                <a:solidFill>
                  <a:srgbClr val="595858"/>
                </a:solidFill>
                <a:latin typeface="Roboto"/>
                <a:ea typeface="Roboto"/>
                <a:cs typeface="Roboto"/>
                <a:sym typeface="Roboto"/>
              </a:rPr>
              <a:t>minimizing the sum of the squares of the vertical deviations</a:t>
            </a:r>
            <a:r>
              <a:rPr lang="en" sz="1150">
                <a:solidFill>
                  <a:srgbClr val="595858"/>
                </a:solidFill>
                <a:latin typeface="Roboto"/>
                <a:ea typeface="Roboto"/>
                <a:cs typeface="Roboto"/>
                <a:sym typeface="Roboto"/>
              </a:rPr>
              <a:t> from each data point to the line. Because the deviations are first squared, when added, there is no cancelling out between positive and negative values.</a:t>
            </a:r>
            <a:endParaRPr sz="1150">
              <a:solidFill>
                <a:srgbClr val="595858"/>
              </a:solidFill>
              <a:latin typeface="Roboto"/>
              <a:ea typeface="Roboto"/>
              <a:cs typeface="Roboto"/>
              <a:sym typeface="Roboto"/>
            </a:endParaRPr>
          </a:p>
          <a:p>
            <a:pPr indent="0" lvl="0" marL="0" rtl="0" algn="l">
              <a:spcBef>
                <a:spcPts val="1600"/>
              </a:spcBef>
              <a:spcAft>
                <a:spcPts val="0"/>
              </a:spcAft>
              <a:buNone/>
            </a:pPr>
            <a:r>
              <a:t/>
            </a:r>
            <a:endParaRPr/>
          </a:p>
          <a:p>
            <a:pPr indent="0" lvl="0" marL="0" rtl="0" algn="just">
              <a:lnSpc>
                <a:spcPct val="115000"/>
              </a:lnSpc>
              <a:spcBef>
                <a:spcPts val="0"/>
              </a:spcBef>
              <a:spcAft>
                <a:spcPts val="0"/>
              </a:spcAft>
              <a:buNone/>
            </a:pPr>
            <a:r>
              <a:rPr lang="en" sz="1150">
                <a:solidFill>
                  <a:srgbClr val="595858"/>
                </a:solidFill>
                <a:latin typeface="Roboto"/>
                <a:ea typeface="Roboto"/>
                <a:cs typeface="Roboto"/>
                <a:sym typeface="Roboto"/>
              </a:rPr>
              <a:t>We can evaluate the model performance using the metric </a:t>
            </a:r>
            <a:r>
              <a:rPr b="1" lang="en" sz="1150">
                <a:solidFill>
                  <a:srgbClr val="333333"/>
                </a:solidFill>
                <a:latin typeface="Roboto"/>
                <a:ea typeface="Roboto"/>
                <a:cs typeface="Roboto"/>
                <a:sym typeface="Roboto"/>
              </a:rPr>
              <a:t>R-square</a:t>
            </a:r>
            <a:r>
              <a:rPr lang="en" sz="1150">
                <a:solidFill>
                  <a:srgbClr val="595858"/>
                </a:solidFill>
                <a:latin typeface="Roboto"/>
                <a:ea typeface="Roboto"/>
                <a:cs typeface="Roboto"/>
                <a:sym typeface="Roboto"/>
              </a:rPr>
              <a:t>. To know more details about these metrics, you can read: Model Performance metrics </a:t>
            </a:r>
            <a:r>
              <a:rPr lang="en" sz="1150" u="sng">
                <a:solidFill>
                  <a:srgbClr val="595858"/>
                </a:solidFill>
                <a:latin typeface="Roboto"/>
                <a:ea typeface="Roboto"/>
                <a:cs typeface="Roboto"/>
                <a:sym typeface="Roboto"/>
                <a:hlinkClick r:id="rId3"/>
              </a:rPr>
              <a:t>Part 1</a:t>
            </a:r>
            <a:r>
              <a:rPr lang="en" sz="1150">
                <a:solidFill>
                  <a:srgbClr val="595858"/>
                </a:solidFill>
                <a:latin typeface="Roboto"/>
                <a:ea typeface="Roboto"/>
                <a:cs typeface="Roboto"/>
                <a:sym typeface="Roboto"/>
              </a:rPr>
              <a:t>, </a:t>
            </a:r>
            <a:r>
              <a:rPr lang="en" sz="1150" u="sng">
                <a:solidFill>
                  <a:srgbClr val="595858"/>
                </a:solidFill>
                <a:latin typeface="Roboto"/>
                <a:ea typeface="Roboto"/>
                <a:cs typeface="Roboto"/>
                <a:sym typeface="Roboto"/>
                <a:hlinkClick r:id="rId4"/>
              </a:rPr>
              <a:t>Part 2</a:t>
            </a:r>
            <a:r>
              <a:rPr lang="en" sz="1150">
                <a:solidFill>
                  <a:srgbClr val="595858"/>
                </a:solidFill>
                <a:latin typeface="Roboto"/>
                <a:ea typeface="Roboto"/>
                <a:cs typeface="Roboto"/>
                <a:sym typeface="Roboto"/>
              </a:rPr>
              <a:t> .</a:t>
            </a:r>
            <a:endParaRPr sz="1150">
              <a:solidFill>
                <a:srgbClr val="595858"/>
              </a:solidFill>
              <a:latin typeface="Roboto"/>
              <a:ea typeface="Roboto"/>
              <a:cs typeface="Roboto"/>
              <a:sym typeface="Roboto"/>
            </a:endParaRPr>
          </a:p>
          <a:p>
            <a:pPr indent="0" lvl="0" marL="0" rtl="0" algn="l">
              <a:lnSpc>
                <a:spcPct val="140000"/>
              </a:lnSpc>
              <a:spcBef>
                <a:spcPts val="1600"/>
              </a:spcBef>
              <a:spcAft>
                <a:spcPts val="0"/>
              </a:spcAft>
              <a:buNone/>
            </a:pPr>
            <a:r>
              <a:rPr b="1" lang="en" sz="1300">
                <a:solidFill>
                  <a:srgbClr val="333333"/>
                </a:solidFill>
              </a:rPr>
              <a:t>Important Points:</a:t>
            </a:r>
            <a:endParaRPr b="1" sz="1300">
              <a:solidFill>
                <a:srgbClr val="333333"/>
              </a:solidFill>
            </a:endParaRPr>
          </a:p>
          <a:p>
            <a:pPr indent="-301625" lvl="0" marL="457200" rtl="0" algn="just">
              <a:lnSpc>
                <a:spcPct val="115000"/>
              </a:lnSpc>
              <a:spcBef>
                <a:spcPts val="150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There must be </a:t>
            </a:r>
            <a:r>
              <a:rPr b="1" lang="en" sz="1150">
                <a:solidFill>
                  <a:srgbClr val="333333"/>
                </a:solidFill>
                <a:latin typeface="Roboto"/>
                <a:ea typeface="Roboto"/>
                <a:cs typeface="Roboto"/>
                <a:sym typeface="Roboto"/>
              </a:rPr>
              <a:t>linear relationship</a:t>
            </a:r>
            <a:r>
              <a:rPr lang="en" sz="1150">
                <a:solidFill>
                  <a:srgbClr val="595858"/>
                </a:solidFill>
                <a:latin typeface="Roboto"/>
                <a:ea typeface="Roboto"/>
                <a:cs typeface="Roboto"/>
                <a:sym typeface="Roboto"/>
              </a:rPr>
              <a:t> between independent and dependent variables</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Multiple regression suffers from </a:t>
            </a:r>
            <a:r>
              <a:rPr b="1" lang="en" sz="1150">
                <a:solidFill>
                  <a:srgbClr val="333333"/>
                </a:solidFill>
                <a:latin typeface="Roboto"/>
                <a:ea typeface="Roboto"/>
                <a:cs typeface="Roboto"/>
                <a:sym typeface="Roboto"/>
              </a:rPr>
              <a:t>multicollinearity, autocorrelation, heteroskedasticity</a:t>
            </a:r>
            <a:r>
              <a:rPr lang="en" sz="1150">
                <a:solidFill>
                  <a:srgbClr val="595858"/>
                </a:solidFill>
                <a:latin typeface="Roboto"/>
                <a:ea typeface="Roboto"/>
                <a:cs typeface="Roboto"/>
                <a:sym typeface="Roboto"/>
              </a:rPr>
              <a:t>.</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Linear Regression is very sensitive to </a:t>
            </a:r>
            <a:r>
              <a:rPr b="1" lang="en" sz="1150">
                <a:solidFill>
                  <a:srgbClr val="333333"/>
                </a:solidFill>
                <a:latin typeface="Roboto"/>
                <a:ea typeface="Roboto"/>
                <a:cs typeface="Roboto"/>
                <a:sym typeface="Roboto"/>
              </a:rPr>
              <a:t>Outliers</a:t>
            </a:r>
            <a:r>
              <a:rPr lang="en" sz="1150">
                <a:solidFill>
                  <a:srgbClr val="595858"/>
                </a:solidFill>
                <a:latin typeface="Roboto"/>
                <a:ea typeface="Roboto"/>
                <a:cs typeface="Roboto"/>
                <a:sym typeface="Roboto"/>
              </a:rPr>
              <a:t>. It can terribly affect the regression line and eventually the forecasted values.</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Multicollinearity can increase the variance of the coefficient estimates and make the estimates very sensitive to minor changes in the model. The result is that the coefficient estimates are unstable</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In case of multiple independent variables, we can go with </a:t>
            </a:r>
            <a:r>
              <a:rPr b="1" lang="en" sz="1150">
                <a:solidFill>
                  <a:srgbClr val="333333"/>
                </a:solidFill>
                <a:latin typeface="Roboto"/>
                <a:ea typeface="Roboto"/>
                <a:cs typeface="Roboto"/>
                <a:sym typeface="Roboto"/>
              </a:rPr>
              <a:t>forward selection</a:t>
            </a:r>
            <a:r>
              <a:rPr lang="en" sz="1150">
                <a:solidFill>
                  <a:srgbClr val="595858"/>
                </a:solidFill>
                <a:latin typeface="Roboto"/>
                <a:ea typeface="Roboto"/>
                <a:cs typeface="Roboto"/>
                <a:sym typeface="Roboto"/>
              </a:rPr>
              <a:t>, </a:t>
            </a:r>
            <a:r>
              <a:rPr b="1" lang="en" sz="1150">
                <a:solidFill>
                  <a:srgbClr val="333333"/>
                </a:solidFill>
                <a:latin typeface="Roboto"/>
                <a:ea typeface="Roboto"/>
                <a:cs typeface="Roboto"/>
                <a:sym typeface="Roboto"/>
              </a:rPr>
              <a:t>backward elimination</a:t>
            </a:r>
            <a:r>
              <a:rPr lang="en" sz="1150">
                <a:solidFill>
                  <a:srgbClr val="595858"/>
                </a:solidFill>
                <a:latin typeface="Roboto"/>
                <a:ea typeface="Roboto"/>
                <a:cs typeface="Roboto"/>
                <a:sym typeface="Roboto"/>
              </a:rPr>
              <a:t> and </a:t>
            </a:r>
            <a:r>
              <a:rPr b="1" lang="en" sz="1150">
                <a:solidFill>
                  <a:srgbClr val="333333"/>
                </a:solidFill>
                <a:latin typeface="Roboto"/>
                <a:ea typeface="Roboto"/>
                <a:cs typeface="Roboto"/>
                <a:sym typeface="Roboto"/>
              </a:rPr>
              <a:t>step wise approach</a:t>
            </a:r>
            <a:r>
              <a:rPr lang="en" sz="1150">
                <a:solidFill>
                  <a:srgbClr val="595858"/>
                </a:solidFill>
                <a:latin typeface="Roboto"/>
                <a:ea typeface="Roboto"/>
                <a:cs typeface="Roboto"/>
                <a:sym typeface="Roboto"/>
              </a:rPr>
              <a:t> for selection of most significant independent variables.</a:t>
            </a:r>
            <a:endParaRPr sz="1150">
              <a:solidFill>
                <a:srgbClr val="595858"/>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2d7c232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d7c232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50">
                <a:solidFill>
                  <a:srgbClr val="595858"/>
                </a:solidFill>
                <a:latin typeface="Roboto"/>
                <a:ea typeface="Roboto"/>
                <a:cs typeface="Roboto"/>
                <a:sym typeface="Roboto"/>
              </a:rPr>
              <a:t>Logistic regression is used to </a:t>
            </a:r>
            <a:r>
              <a:rPr b="1" lang="en" sz="1150">
                <a:solidFill>
                  <a:srgbClr val="595858"/>
                </a:solidFill>
                <a:latin typeface="Roboto"/>
                <a:ea typeface="Roboto"/>
                <a:cs typeface="Roboto"/>
                <a:sym typeface="Roboto"/>
              </a:rPr>
              <a:t>find the probability of event=Success and event=Failure</a:t>
            </a:r>
            <a:r>
              <a:rPr lang="en" sz="1150">
                <a:solidFill>
                  <a:srgbClr val="595858"/>
                </a:solidFill>
                <a:latin typeface="Roboto"/>
                <a:ea typeface="Roboto"/>
                <a:cs typeface="Roboto"/>
                <a:sym typeface="Roboto"/>
              </a:rPr>
              <a:t>. We should use </a:t>
            </a:r>
            <a:r>
              <a:rPr b="1" lang="en" sz="1150">
                <a:solidFill>
                  <a:srgbClr val="595858"/>
                </a:solidFill>
                <a:latin typeface="Roboto"/>
                <a:ea typeface="Roboto"/>
                <a:cs typeface="Roboto"/>
                <a:sym typeface="Roboto"/>
              </a:rPr>
              <a:t>logistic regression when the dependent variable is binary (0/ 1, True/ False, Yes/ No)</a:t>
            </a:r>
            <a:r>
              <a:rPr lang="en" sz="1150">
                <a:solidFill>
                  <a:srgbClr val="595858"/>
                </a:solidFill>
                <a:latin typeface="Roboto"/>
                <a:ea typeface="Roboto"/>
                <a:cs typeface="Roboto"/>
                <a:sym typeface="Roboto"/>
              </a:rPr>
              <a:t> in nature. Here the value of Y ranges from 0 to 1 and it can represented by following equation.</a:t>
            </a:r>
            <a:endParaRPr sz="1150">
              <a:solidFill>
                <a:srgbClr val="595858"/>
              </a:solidFill>
              <a:latin typeface="Roboto"/>
              <a:ea typeface="Roboto"/>
              <a:cs typeface="Roboto"/>
              <a:sym typeface="Roboto"/>
            </a:endParaRPr>
          </a:p>
          <a:p>
            <a:pPr indent="0" lvl="0" marL="88900" marR="88900" rtl="0" algn="l">
              <a:lnSpc>
                <a:spcPct val="200000"/>
              </a:lnSpc>
              <a:spcBef>
                <a:spcPts val="1600"/>
              </a:spcBef>
              <a:spcAft>
                <a:spcPts val="0"/>
              </a:spcAft>
              <a:buNone/>
            </a:pPr>
            <a:r>
              <a:rPr lang="en" sz="1000">
                <a:solidFill>
                  <a:srgbClr val="333333"/>
                </a:solidFill>
                <a:highlight>
                  <a:srgbClr val="F5F5F5"/>
                </a:highlight>
                <a:latin typeface="Consolas"/>
                <a:ea typeface="Consolas"/>
                <a:cs typeface="Consolas"/>
                <a:sym typeface="Consolas"/>
              </a:rPr>
              <a:t>odds= p/ (1-p) = probability of event occurrence / probability of not event occurrence</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ln(odds) = ln(p/(1-p))</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logit(p) = ln(p/(1-p)) = b0+b1X1+b2X2+b3X3....+bkXk</a:t>
            </a:r>
            <a:endParaRPr sz="1000">
              <a:solidFill>
                <a:srgbClr val="333333"/>
              </a:solidFill>
              <a:highlight>
                <a:srgbClr val="F5F5F5"/>
              </a:highlight>
              <a:latin typeface="Consolas"/>
              <a:ea typeface="Consolas"/>
              <a:cs typeface="Consolas"/>
              <a:sym typeface="Consolas"/>
            </a:endParaRPr>
          </a:p>
          <a:p>
            <a:pPr indent="0" lvl="0" marL="0" rtl="0" algn="just">
              <a:lnSpc>
                <a:spcPct val="115000"/>
              </a:lnSpc>
              <a:spcBef>
                <a:spcPts val="1500"/>
              </a:spcBef>
              <a:spcAft>
                <a:spcPts val="0"/>
              </a:spcAft>
              <a:buNone/>
            </a:pPr>
            <a:r>
              <a:rPr lang="en" sz="1150">
                <a:solidFill>
                  <a:srgbClr val="595858"/>
                </a:solidFill>
                <a:latin typeface="Roboto"/>
                <a:ea typeface="Roboto"/>
                <a:cs typeface="Roboto"/>
                <a:sym typeface="Roboto"/>
              </a:rPr>
              <a:t>Above, p is the probability of presence of the characteristic of interest. A question that you should ask here is “why have we used log in the equation?”.</a:t>
            </a:r>
            <a:endParaRPr sz="1150">
              <a:solidFill>
                <a:srgbClr val="595858"/>
              </a:solidFill>
              <a:latin typeface="Roboto"/>
              <a:ea typeface="Roboto"/>
              <a:cs typeface="Roboto"/>
              <a:sym typeface="Roboto"/>
            </a:endParaRPr>
          </a:p>
          <a:p>
            <a:pPr indent="0" lvl="0" marL="0" rtl="0" algn="just">
              <a:lnSpc>
                <a:spcPct val="115000"/>
              </a:lnSpc>
              <a:spcBef>
                <a:spcPts val="1600"/>
              </a:spcBef>
              <a:spcAft>
                <a:spcPts val="0"/>
              </a:spcAft>
              <a:buNone/>
            </a:pPr>
            <a:r>
              <a:rPr lang="en" sz="1150">
                <a:solidFill>
                  <a:srgbClr val="595858"/>
                </a:solidFill>
                <a:latin typeface="Roboto"/>
                <a:ea typeface="Roboto"/>
                <a:cs typeface="Roboto"/>
                <a:sym typeface="Roboto"/>
              </a:rPr>
              <a:t>Since we are working here with a binomial distribution (dependent variable), we need to choose a link function which is best suited for this distribution. And, it is </a:t>
            </a:r>
            <a:r>
              <a:rPr b="1" lang="en" sz="1150" u="sng">
                <a:solidFill>
                  <a:srgbClr val="595858"/>
                </a:solidFill>
                <a:latin typeface="Roboto"/>
                <a:ea typeface="Roboto"/>
                <a:cs typeface="Roboto"/>
                <a:sym typeface="Roboto"/>
                <a:hlinkClick r:id="rId2"/>
              </a:rPr>
              <a:t>logit</a:t>
            </a:r>
            <a:r>
              <a:rPr lang="en" sz="1150">
                <a:solidFill>
                  <a:srgbClr val="595858"/>
                </a:solidFill>
                <a:latin typeface="Roboto"/>
                <a:ea typeface="Roboto"/>
                <a:cs typeface="Roboto"/>
                <a:sym typeface="Roboto"/>
              </a:rPr>
              <a:t> function. In the equation above, the parameters are chosen to maximize the likelihood of observing the sample v</a:t>
            </a:r>
            <a:endParaRPr sz="1150">
              <a:solidFill>
                <a:srgbClr val="595858"/>
              </a:solidFill>
              <a:latin typeface="Roboto"/>
              <a:ea typeface="Roboto"/>
              <a:cs typeface="Roboto"/>
              <a:sym typeface="Roboto"/>
            </a:endParaRPr>
          </a:p>
          <a:p>
            <a:pPr indent="0" lvl="0" marL="0" rtl="0" algn="l">
              <a:lnSpc>
                <a:spcPct val="140000"/>
              </a:lnSpc>
              <a:spcBef>
                <a:spcPts val="1600"/>
              </a:spcBef>
              <a:spcAft>
                <a:spcPts val="0"/>
              </a:spcAft>
              <a:buNone/>
            </a:pPr>
            <a:r>
              <a:rPr b="1" lang="en" sz="1300">
                <a:solidFill>
                  <a:srgbClr val="333333"/>
                </a:solidFill>
              </a:rPr>
              <a:t>Important Points:</a:t>
            </a:r>
            <a:endParaRPr b="1" sz="1300">
              <a:solidFill>
                <a:srgbClr val="333333"/>
              </a:solidFill>
            </a:endParaRPr>
          </a:p>
          <a:p>
            <a:pPr indent="-301625" lvl="0" marL="457200" rtl="0" algn="just">
              <a:lnSpc>
                <a:spcPct val="115000"/>
              </a:lnSpc>
              <a:spcBef>
                <a:spcPts val="150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It is widely used for </a:t>
            </a:r>
            <a:r>
              <a:rPr b="1" lang="en" sz="1150">
                <a:solidFill>
                  <a:srgbClr val="333333"/>
                </a:solidFill>
                <a:latin typeface="Roboto"/>
                <a:ea typeface="Roboto"/>
                <a:cs typeface="Roboto"/>
                <a:sym typeface="Roboto"/>
              </a:rPr>
              <a:t>classification problems</a:t>
            </a:r>
            <a:endParaRPr b="1" sz="1150">
              <a:solidFill>
                <a:srgbClr val="333333"/>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Logistic regression </a:t>
            </a:r>
            <a:r>
              <a:rPr b="1" lang="en" sz="1150">
                <a:solidFill>
                  <a:srgbClr val="595858"/>
                </a:solidFill>
                <a:latin typeface="Roboto"/>
                <a:ea typeface="Roboto"/>
                <a:cs typeface="Roboto"/>
                <a:sym typeface="Roboto"/>
              </a:rPr>
              <a:t>doesn’t require linear relationship between dependent and independent variables</a:t>
            </a:r>
            <a:r>
              <a:rPr lang="en" sz="1150">
                <a:solidFill>
                  <a:srgbClr val="595858"/>
                </a:solidFill>
                <a:latin typeface="Roboto"/>
                <a:ea typeface="Roboto"/>
                <a:cs typeface="Roboto"/>
                <a:sym typeface="Roboto"/>
              </a:rPr>
              <a:t>.  It can handle various types of relationships because it applies a non-linear log transformation to the predicted odds ratio</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To avoid </a:t>
            </a:r>
            <a:r>
              <a:rPr b="1" lang="en" sz="1150">
                <a:solidFill>
                  <a:srgbClr val="595858"/>
                </a:solidFill>
                <a:latin typeface="Roboto"/>
                <a:ea typeface="Roboto"/>
                <a:cs typeface="Roboto"/>
                <a:sym typeface="Roboto"/>
              </a:rPr>
              <a:t>overfitting</a:t>
            </a:r>
            <a:r>
              <a:rPr lang="en" sz="1150">
                <a:solidFill>
                  <a:srgbClr val="595858"/>
                </a:solidFill>
                <a:latin typeface="Roboto"/>
                <a:ea typeface="Roboto"/>
                <a:cs typeface="Roboto"/>
                <a:sym typeface="Roboto"/>
              </a:rPr>
              <a:t> and </a:t>
            </a:r>
            <a:r>
              <a:rPr b="1" lang="en" sz="1150">
                <a:solidFill>
                  <a:srgbClr val="595858"/>
                </a:solidFill>
                <a:latin typeface="Roboto"/>
                <a:ea typeface="Roboto"/>
                <a:cs typeface="Roboto"/>
                <a:sym typeface="Roboto"/>
              </a:rPr>
              <a:t>underfitting</a:t>
            </a:r>
            <a:r>
              <a:rPr lang="en" sz="1150">
                <a:solidFill>
                  <a:srgbClr val="595858"/>
                </a:solidFill>
                <a:latin typeface="Roboto"/>
                <a:ea typeface="Roboto"/>
                <a:cs typeface="Roboto"/>
                <a:sym typeface="Roboto"/>
              </a:rPr>
              <a:t>, we should </a:t>
            </a:r>
            <a:r>
              <a:rPr b="1" lang="en" sz="1150">
                <a:solidFill>
                  <a:srgbClr val="595858"/>
                </a:solidFill>
                <a:latin typeface="Roboto"/>
                <a:ea typeface="Roboto"/>
                <a:cs typeface="Roboto"/>
                <a:sym typeface="Roboto"/>
              </a:rPr>
              <a:t>include all significant variables</a:t>
            </a:r>
            <a:r>
              <a:rPr lang="en" sz="1150">
                <a:solidFill>
                  <a:srgbClr val="595858"/>
                </a:solidFill>
                <a:latin typeface="Roboto"/>
                <a:ea typeface="Roboto"/>
                <a:cs typeface="Roboto"/>
                <a:sym typeface="Roboto"/>
              </a:rPr>
              <a:t>. A good approach to ensure this practice is to use a step wise method to estimate the logistic regression</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It requires </a:t>
            </a:r>
            <a:r>
              <a:rPr b="1" lang="en" sz="1150">
                <a:solidFill>
                  <a:srgbClr val="333333"/>
                </a:solidFill>
                <a:latin typeface="Roboto"/>
                <a:ea typeface="Roboto"/>
                <a:cs typeface="Roboto"/>
                <a:sym typeface="Roboto"/>
              </a:rPr>
              <a:t>large sample sizes</a:t>
            </a:r>
            <a:r>
              <a:rPr lang="en" sz="1150">
                <a:solidFill>
                  <a:srgbClr val="595858"/>
                </a:solidFill>
                <a:latin typeface="Roboto"/>
                <a:ea typeface="Roboto"/>
                <a:cs typeface="Roboto"/>
                <a:sym typeface="Roboto"/>
              </a:rPr>
              <a:t> because maximum likelihood estimates are less powerful at low sample sizes than ordinary least square</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The independent variables should not be correlated with each other i.e. </a:t>
            </a:r>
            <a:r>
              <a:rPr b="1" lang="en" sz="1150">
                <a:solidFill>
                  <a:srgbClr val="333333"/>
                </a:solidFill>
                <a:latin typeface="Roboto"/>
                <a:ea typeface="Roboto"/>
                <a:cs typeface="Roboto"/>
                <a:sym typeface="Roboto"/>
              </a:rPr>
              <a:t>no multi collinearity</a:t>
            </a:r>
            <a:r>
              <a:rPr lang="en" sz="1150">
                <a:solidFill>
                  <a:srgbClr val="595858"/>
                </a:solidFill>
                <a:latin typeface="Roboto"/>
                <a:ea typeface="Roboto"/>
                <a:cs typeface="Roboto"/>
                <a:sym typeface="Roboto"/>
              </a:rPr>
              <a:t>.  However, we have the options to include interaction effects of categorical variables in the analysis and in the model.</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If the values of dependent variable is ordinal, then it is called as </a:t>
            </a:r>
            <a:r>
              <a:rPr b="1" lang="en" sz="1150">
                <a:solidFill>
                  <a:srgbClr val="333333"/>
                </a:solidFill>
                <a:latin typeface="Roboto"/>
                <a:ea typeface="Roboto"/>
                <a:cs typeface="Roboto"/>
                <a:sym typeface="Roboto"/>
              </a:rPr>
              <a:t>Ordinal logistic regression</a:t>
            </a:r>
            <a:endParaRPr b="1" sz="1150">
              <a:solidFill>
                <a:srgbClr val="333333"/>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If dependent variable is multi class then it is known as </a:t>
            </a:r>
            <a:r>
              <a:rPr b="1" lang="en" sz="1150">
                <a:solidFill>
                  <a:srgbClr val="333333"/>
                </a:solidFill>
                <a:latin typeface="Roboto"/>
                <a:ea typeface="Roboto"/>
                <a:cs typeface="Roboto"/>
                <a:sym typeface="Roboto"/>
              </a:rPr>
              <a:t>Multinomial Logistic regression</a:t>
            </a:r>
            <a:r>
              <a:rPr lang="en" sz="1150">
                <a:solidFill>
                  <a:srgbClr val="595858"/>
                </a:solidFill>
                <a:latin typeface="Roboto"/>
                <a:ea typeface="Roboto"/>
                <a:cs typeface="Roboto"/>
                <a:sym typeface="Roboto"/>
              </a:rPr>
              <a:t>.</a:t>
            </a:r>
            <a:endParaRPr sz="1150">
              <a:solidFill>
                <a:srgbClr val="595858"/>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d96c0634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d96c063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c76b27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c76b27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IVVVjBSk9N0"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www.youtube.com/watch?v=ov_RkIJptw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H6ii7NFdDeg"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Selection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to pick ML Algorithms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Linear Regression is Flawed</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regard, simple linear regression suffers from two major flaws:</a:t>
            </a:r>
            <a:endParaRPr/>
          </a:p>
          <a:p>
            <a:pPr indent="-342900" lvl="0" marL="457200" rtl="0" algn="l">
              <a:spcBef>
                <a:spcPts val="1600"/>
              </a:spcBef>
              <a:spcAft>
                <a:spcPts val="0"/>
              </a:spcAft>
              <a:buSzPts val="1800"/>
              <a:buAutoNum type="arabicPeriod"/>
            </a:pPr>
            <a:r>
              <a:rPr b="1" lang="en"/>
              <a:t>It's prone to overfit with many input features.</a:t>
            </a:r>
            <a:endParaRPr b="1"/>
          </a:p>
          <a:p>
            <a:pPr indent="-342900" lvl="0" marL="457200" rtl="0" algn="l">
              <a:spcBef>
                <a:spcPts val="1600"/>
              </a:spcBef>
              <a:spcAft>
                <a:spcPts val="0"/>
              </a:spcAft>
              <a:buSzPts val="1800"/>
              <a:buAutoNum type="arabicPeriod"/>
            </a:pPr>
            <a:r>
              <a:rPr b="1" lang="en"/>
              <a:t>It cannot easily express non-linear relationships.</a:t>
            </a:r>
            <a:endParaRPr b="1"/>
          </a:p>
          <a:p>
            <a:pPr indent="0" lvl="0" marL="0" rtl="0" algn="l">
              <a:spcBef>
                <a:spcPts val="1600"/>
              </a:spcBef>
              <a:spcAft>
                <a:spcPts val="0"/>
              </a:spcAft>
              <a:buNone/>
            </a:pPr>
            <a:r>
              <a:rPr lang="en"/>
              <a:t>Let's take a look at how we can address the first flaw.</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Regularization in Machine Learning</a:t>
            </a:r>
            <a:endParaRPr/>
          </a:p>
        </p:txBody>
      </p:sp>
      <p:sp>
        <p:nvSpPr>
          <p:cNvPr id="128" name="Google Shape;128;p23"/>
          <p:cNvSpPr txBox="1"/>
          <p:nvPr>
            <p:ph idx="1" type="body"/>
          </p:nvPr>
        </p:nvSpPr>
        <p:spPr>
          <a:xfrm>
            <a:off x="471900" y="1919075"/>
            <a:ext cx="8222100" cy="29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Extreme example of overfitting:</a:t>
            </a:r>
            <a:endParaRPr sz="1400"/>
          </a:p>
          <a:p>
            <a:pPr indent="-317500" lvl="0" marL="457200" rtl="0" algn="l">
              <a:spcBef>
                <a:spcPts val="1600"/>
              </a:spcBef>
              <a:spcAft>
                <a:spcPts val="0"/>
              </a:spcAft>
              <a:buSzPts val="1400"/>
              <a:buChar char="●"/>
            </a:pPr>
            <a:r>
              <a:rPr lang="en" sz="1400"/>
              <a:t>Let's say you have 100 observations with </a:t>
            </a:r>
            <a:r>
              <a:rPr lang="en" sz="1400"/>
              <a:t>100 features</a:t>
            </a:r>
            <a:r>
              <a:rPr lang="en" sz="1400"/>
              <a:t> in your training dataset.</a:t>
            </a:r>
            <a:endParaRPr sz="1400"/>
          </a:p>
          <a:p>
            <a:pPr indent="-317500" lvl="0" marL="457200" rtl="0" algn="l">
              <a:spcBef>
                <a:spcPts val="1600"/>
              </a:spcBef>
              <a:spcAft>
                <a:spcPts val="0"/>
              </a:spcAft>
              <a:buSzPts val="1400"/>
              <a:buChar char="●"/>
            </a:pPr>
            <a:r>
              <a:rPr lang="en" sz="1400"/>
              <a:t>If you fit a linear regression model with all of those 100 features, you can perfectly "memorize" the training set.</a:t>
            </a:r>
            <a:endParaRPr sz="1400"/>
          </a:p>
          <a:p>
            <a:pPr indent="-317500" lvl="0" marL="457200" rtl="0" algn="l">
              <a:spcBef>
                <a:spcPts val="1600"/>
              </a:spcBef>
              <a:spcAft>
                <a:spcPts val="0"/>
              </a:spcAft>
              <a:buSzPts val="1400"/>
              <a:buChar char="●"/>
            </a:pPr>
            <a:r>
              <a:rPr lang="en" sz="1400"/>
              <a:t>Each coefficient would simply memorize one observation. This model would have perfect accuracy on the training data, but perform poorly on unseen data.</a:t>
            </a:r>
            <a:endParaRPr sz="1400"/>
          </a:p>
          <a:p>
            <a:pPr indent="-317500" lvl="0" marL="457200" rtl="0" algn="l">
              <a:spcBef>
                <a:spcPts val="1600"/>
              </a:spcBef>
              <a:spcAft>
                <a:spcPts val="0"/>
              </a:spcAft>
              <a:buSzPts val="1400"/>
              <a:buChar char="●"/>
            </a:pPr>
            <a:r>
              <a:rPr lang="en" sz="1400"/>
              <a:t>It hasn’t learned the true underlying patterns; it has only memorized the noise in the training data.</a:t>
            </a:r>
            <a:endParaRPr sz="1400"/>
          </a:p>
          <a:p>
            <a:pPr indent="0" lvl="0" marL="0" rtl="0" algn="l">
              <a:spcBef>
                <a:spcPts val="1600"/>
              </a:spcBef>
              <a:spcAft>
                <a:spcPts val="16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Regularization in Machine Learning</a:t>
            </a:r>
            <a:endParaRPr/>
          </a:p>
        </p:txBody>
      </p:sp>
      <p:sp>
        <p:nvSpPr>
          <p:cNvPr id="134" name="Google Shape;134;p24"/>
          <p:cNvSpPr txBox="1"/>
          <p:nvPr>
            <p:ph idx="1" type="body"/>
          </p:nvPr>
        </p:nvSpPr>
        <p:spPr>
          <a:xfrm>
            <a:off x="471900" y="1919075"/>
            <a:ext cx="8222100" cy="29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 is a technique used to prevent overfitting by artificially penalizing model coefficients.</a:t>
            </a:r>
            <a:endParaRPr/>
          </a:p>
          <a:p>
            <a:pPr indent="-342900" lvl="0" marL="457200" rtl="0" algn="l">
              <a:spcBef>
                <a:spcPts val="1600"/>
              </a:spcBef>
              <a:spcAft>
                <a:spcPts val="0"/>
              </a:spcAft>
              <a:buSzPts val="1800"/>
              <a:buChar char="●"/>
            </a:pPr>
            <a:r>
              <a:rPr lang="en"/>
              <a:t>It can discourage large coefficients (by dampening them).</a:t>
            </a:r>
            <a:endParaRPr/>
          </a:p>
          <a:p>
            <a:pPr indent="-342900" lvl="0" marL="457200" rtl="0" algn="l">
              <a:spcBef>
                <a:spcPts val="1600"/>
              </a:spcBef>
              <a:spcAft>
                <a:spcPts val="0"/>
              </a:spcAft>
              <a:buSzPts val="1800"/>
              <a:buChar char="●"/>
            </a:pPr>
            <a:r>
              <a:rPr lang="en"/>
              <a:t>It can also remove features entirely (by setting their coefficients to 0).</a:t>
            </a:r>
            <a:endParaRPr/>
          </a:p>
          <a:p>
            <a:pPr indent="-342900" lvl="0" marL="457200" rtl="0" algn="l">
              <a:spcBef>
                <a:spcPts val="1600"/>
              </a:spcBef>
              <a:spcAft>
                <a:spcPts val="0"/>
              </a:spcAft>
              <a:buSzPts val="1800"/>
              <a:buChar char="●"/>
            </a:pPr>
            <a:r>
              <a:rPr lang="en"/>
              <a:t>The "strength" of the penalty is tunable.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Regularized Regression Algos</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3 common types of regularized linear regression algorithms</a:t>
            </a:r>
            <a:endParaRPr/>
          </a:p>
          <a:p>
            <a:pPr indent="-342900" lvl="0" marL="457200" rtl="0" algn="l">
              <a:spcBef>
                <a:spcPts val="1600"/>
              </a:spcBef>
              <a:spcAft>
                <a:spcPts val="0"/>
              </a:spcAft>
              <a:buSzPts val="1800"/>
              <a:buAutoNum type="arabicPeriod"/>
            </a:pPr>
            <a:r>
              <a:rPr lang="en"/>
              <a:t>Lasso Regression  </a:t>
            </a:r>
            <a:endParaRPr/>
          </a:p>
          <a:p>
            <a:pPr indent="-342900" lvl="0" marL="457200" rtl="0" algn="l">
              <a:spcBef>
                <a:spcPts val="0"/>
              </a:spcBef>
              <a:spcAft>
                <a:spcPts val="0"/>
              </a:spcAft>
              <a:buSzPts val="1800"/>
              <a:buAutoNum type="arabicPeriod"/>
            </a:pPr>
            <a:r>
              <a:rPr lang="en"/>
              <a:t>Ridge Regression </a:t>
            </a:r>
            <a:endParaRPr/>
          </a:p>
          <a:p>
            <a:pPr indent="-342900" lvl="0" marL="457200" rtl="0" algn="l">
              <a:spcBef>
                <a:spcPts val="0"/>
              </a:spcBef>
              <a:spcAft>
                <a:spcPts val="0"/>
              </a:spcAft>
              <a:buSzPts val="1800"/>
              <a:buAutoNum type="arabicPeriod"/>
            </a:pPr>
            <a:r>
              <a:rPr lang="en"/>
              <a:t>Elastic-Net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Lasso Regression</a:t>
            </a:r>
            <a:endParaRPr/>
          </a:p>
        </p:txBody>
      </p:sp>
      <p:sp>
        <p:nvSpPr>
          <p:cNvPr id="146" name="Google Shape;146;p26"/>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Lasso, or LASSO, stands for:</a:t>
            </a:r>
            <a:endParaRPr sz="2400"/>
          </a:p>
          <a:p>
            <a:pPr indent="-381000" lvl="0" marL="457200" rtl="0" algn="l">
              <a:spcBef>
                <a:spcPts val="1600"/>
              </a:spcBef>
              <a:spcAft>
                <a:spcPts val="0"/>
              </a:spcAft>
              <a:buSzPts val="2400"/>
              <a:buChar char="●"/>
            </a:pPr>
            <a:r>
              <a:rPr lang="en" sz="2400"/>
              <a:t>Least </a:t>
            </a:r>
            <a:endParaRPr sz="2400"/>
          </a:p>
          <a:p>
            <a:pPr indent="-381000" lvl="0" marL="457200" rtl="0" algn="l">
              <a:spcBef>
                <a:spcPts val="0"/>
              </a:spcBef>
              <a:spcAft>
                <a:spcPts val="0"/>
              </a:spcAft>
              <a:buSzPts val="2400"/>
              <a:buChar char="●"/>
            </a:pPr>
            <a:r>
              <a:rPr lang="en" sz="2400"/>
              <a:t>Absolute </a:t>
            </a:r>
            <a:endParaRPr sz="2400"/>
          </a:p>
          <a:p>
            <a:pPr indent="-381000" lvl="0" marL="457200" rtl="0" algn="l">
              <a:spcBef>
                <a:spcPts val="0"/>
              </a:spcBef>
              <a:spcAft>
                <a:spcPts val="0"/>
              </a:spcAft>
              <a:buSzPts val="2400"/>
              <a:buChar char="●"/>
            </a:pPr>
            <a:r>
              <a:rPr lang="en" sz="2400"/>
              <a:t>Shrinkage </a:t>
            </a:r>
            <a:endParaRPr sz="2400"/>
          </a:p>
          <a:p>
            <a:pPr indent="-381000" lvl="0" marL="457200" rtl="0" algn="l">
              <a:spcBef>
                <a:spcPts val="0"/>
              </a:spcBef>
              <a:spcAft>
                <a:spcPts val="0"/>
              </a:spcAft>
              <a:buSzPts val="2400"/>
              <a:buChar char="●"/>
            </a:pPr>
            <a:r>
              <a:rPr lang="en" sz="2400"/>
              <a:t>Selection Operator</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Lasso Regression</a:t>
            </a:r>
            <a:endParaRPr/>
          </a:p>
        </p:txBody>
      </p:sp>
      <p:sp>
        <p:nvSpPr>
          <p:cNvPr id="152" name="Google Shape;152;p27"/>
          <p:cNvSpPr txBox="1"/>
          <p:nvPr/>
        </p:nvSpPr>
        <p:spPr>
          <a:xfrm>
            <a:off x="529200" y="1932825"/>
            <a:ext cx="8107500" cy="2620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Lasso regression penalizes the absolute size of coefficients.</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Practically, this leads to coefficients that can be exactly 0.</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Thus, Lasso offers automatic feature selection because it can completely remove some features.</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Remember, the "strength" of the penalty should be tuned.</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A stronger penalty leads to more coefficients pushed to zero.</a:t>
            </a:r>
            <a:endParaRPr sz="22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58" name="Google Shape;158;p28"/>
          <p:cNvSpPr txBox="1"/>
          <p:nvPr/>
        </p:nvSpPr>
        <p:spPr>
          <a:xfrm>
            <a:off x="371925" y="1886850"/>
            <a:ext cx="8463600" cy="2930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Ridge regression penalizes the squared size of coefficients.</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Practically, this leads to smaller coefficients, but it doesn't force them to 0.</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In other words, Ridge offers feature shrinkage.</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Again, the "strength" of the penalty should be tuned.</a:t>
            </a:r>
            <a:endParaRPr sz="2200">
              <a:solidFill>
                <a:schemeClr val="lt2"/>
              </a:solidFill>
              <a:latin typeface="Roboto"/>
              <a:ea typeface="Roboto"/>
              <a:cs typeface="Roboto"/>
              <a:sym typeface="Roboto"/>
            </a:endParaRPr>
          </a:p>
          <a:p>
            <a:pPr indent="-368300" lvl="0" marL="457200" rtl="0" algn="l">
              <a:spcBef>
                <a:spcPts val="0"/>
              </a:spcBef>
              <a:spcAft>
                <a:spcPts val="0"/>
              </a:spcAft>
              <a:buClr>
                <a:schemeClr val="lt2"/>
              </a:buClr>
              <a:buSzPts val="2200"/>
              <a:buFont typeface="Roboto"/>
              <a:buChar char="●"/>
            </a:pPr>
            <a:r>
              <a:rPr lang="en" sz="2200">
                <a:solidFill>
                  <a:schemeClr val="lt2"/>
                </a:solidFill>
                <a:latin typeface="Roboto"/>
                <a:ea typeface="Roboto"/>
                <a:cs typeface="Roboto"/>
                <a:sym typeface="Roboto"/>
              </a:rPr>
              <a:t>A stronger penalty leads to coefficients pushed closer to zero.</a:t>
            </a:r>
            <a:endParaRPr sz="2200">
              <a:solidFill>
                <a:schemeClr val="lt2"/>
              </a:solidFill>
              <a:latin typeface="Roboto"/>
              <a:ea typeface="Roboto"/>
              <a:cs typeface="Roboto"/>
              <a:sym typeface="Roboto"/>
            </a:endParaRPr>
          </a:p>
          <a:p>
            <a:pPr indent="0" lvl="0" marL="0" rtl="0" algn="l">
              <a:spcBef>
                <a:spcPts val="0"/>
              </a:spcBef>
              <a:spcAft>
                <a:spcPts val="0"/>
              </a:spcAft>
              <a:buNone/>
            </a:pPr>
            <a:r>
              <a:t/>
            </a:r>
            <a:endParaRPr sz="22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Elastic-Net</a:t>
            </a:r>
            <a:endParaRPr/>
          </a:p>
        </p:txBody>
      </p:sp>
      <p:sp>
        <p:nvSpPr>
          <p:cNvPr id="164" name="Google Shape;164;p29"/>
          <p:cNvSpPr txBox="1"/>
          <p:nvPr/>
        </p:nvSpPr>
        <p:spPr>
          <a:xfrm>
            <a:off x="344725" y="1895925"/>
            <a:ext cx="8427300" cy="28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Roboto"/>
                <a:ea typeface="Roboto"/>
                <a:cs typeface="Roboto"/>
                <a:sym typeface="Roboto"/>
              </a:rPr>
              <a:t>Elastic-Net is a compromise between Lasso and Ridge.</a:t>
            </a:r>
            <a:endParaRPr sz="2400">
              <a:solidFill>
                <a:schemeClr val="lt2"/>
              </a:solidFill>
              <a:latin typeface="Roboto"/>
              <a:ea typeface="Roboto"/>
              <a:cs typeface="Roboto"/>
              <a:sym typeface="Roboto"/>
            </a:endParaRPr>
          </a:p>
          <a:p>
            <a:pPr indent="0" lvl="0" marL="0" rtl="0" algn="l">
              <a:spcBef>
                <a:spcPts val="0"/>
              </a:spcBef>
              <a:spcAft>
                <a:spcPts val="0"/>
              </a:spcAft>
              <a:buNone/>
            </a:pPr>
            <a:r>
              <a:t/>
            </a:r>
            <a:endParaRPr sz="2400">
              <a:solidFill>
                <a:schemeClr val="lt2"/>
              </a:solidFill>
              <a:latin typeface="Roboto"/>
              <a:ea typeface="Roboto"/>
              <a:cs typeface="Roboto"/>
              <a:sym typeface="Roboto"/>
            </a:endParaRPr>
          </a:p>
          <a:p>
            <a:pPr indent="-381000" lvl="0" marL="457200" rtl="0" algn="l">
              <a:spcBef>
                <a:spcPts val="0"/>
              </a:spcBef>
              <a:spcAft>
                <a:spcPts val="0"/>
              </a:spcAft>
              <a:buClr>
                <a:schemeClr val="lt2"/>
              </a:buClr>
              <a:buSzPts val="2400"/>
              <a:buFont typeface="Roboto"/>
              <a:buChar char="●"/>
            </a:pPr>
            <a:r>
              <a:rPr lang="en" sz="2400">
                <a:solidFill>
                  <a:schemeClr val="lt2"/>
                </a:solidFill>
                <a:latin typeface="Roboto"/>
                <a:ea typeface="Roboto"/>
                <a:cs typeface="Roboto"/>
                <a:sym typeface="Roboto"/>
              </a:rPr>
              <a:t>Elastic-Net penalizes a mix of both absolute and squared size.</a:t>
            </a:r>
            <a:endParaRPr sz="2400">
              <a:solidFill>
                <a:schemeClr val="lt2"/>
              </a:solidFill>
              <a:latin typeface="Roboto"/>
              <a:ea typeface="Roboto"/>
              <a:cs typeface="Roboto"/>
              <a:sym typeface="Roboto"/>
            </a:endParaRPr>
          </a:p>
          <a:p>
            <a:pPr indent="-381000" lvl="0" marL="457200" rtl="0" algn="l">
              <a:spcBef>
                <a:spcPts val="0"/>
              </a:spcBef>
              <a:spcAft>
                <a:spcPts val="0"/>
              </a:spcAft>
              <a:buClr>
                <a:schemeClr val="lt2"/>
              </a:buClr>
              <a:buSzPts val="2400"/>
              <a:buFont typeface="Roboto"/>
              <a:buChar char="●"/>
            </a:pPr>
            <a:r>
              <a:rPr lang="en" sz="2400">
                <a:solidFill>
                  <a:schemeClr val="lt2"/>
                </a:solidFill>
                <a:latin typeface="Roboto"/>
                <a:ea typeface="Roboto"/>
                <a:cs typeface="Roboto"/>
                <a:sym typeface="Roboto"/>
              </a:rPr>
              <a:t>The ratio of the two penalty types should be tuned.</a:t>
            </a:r>
            <a:endParaRPr sz="2400">
              <a:solidFill>
                <a:schemeClr val="lt2"/>
              </a:solidFill>
              <a:latin typeface="Roboto"/>
              <a:ea typeface="Roboto"/>
              <a:cs typeface="Roboto"/>
              <a:sym typeface="Roboto"/>
            </a:endParaRPr>
          </a:p>
          <a:p>
            <a:pPr indent="-381000" lvl="0" marL="457200" rtl="0" algn="l">
              <a:spcBef>
                <a:spcPts val="0"/>
              </a:spcBef>
              <a:spcAft>
                <a:spcPts val="0"/>
              </a:spcAft>
              <a:buClr>
                <a:schemeClr val="lt2"/>
              </a:buClr>
              <a:buSzPts val="2400"/>
              <a:buFont typeface="Roboto"/>
              <a:buChar char="●"/>
            </a:pPr>
            <a:r>
              <a:rPr lang="en" sz="2400">
                <a:solidFill>
                  <a:schemeClr val="lt2"/>
                </a:solidFill>
                <a:latin typeface="Roboto"/>
                <a:ea typeface="Roboto"/>
                <a:cs typeface="Roboto"/>
                <a:sym typeface="Roboto"/>
              </a:rPr>
              <a:t>The overall strength should also be tuned.</a:t>
            </a:r>
            <a:endParaRPr sz="2400">
              <a:solidFill>
                <a:schemeClr val="lt2"/>
              </a:solidFill>
              <a:latin typeface="Roboto"/>
              <a:ea typeface="Roboto"/>
              <a:cs typeface="Roboto"/>
              <a:sym typeface="Roboto"/>
            </a:endParaRPr>
          </a:p>
          <a:p>
            <a:pPr indent="0" lvl="0" marL="0" rtl="0" algn="l">
              <a:spcBef>
                <a:spcPts val="0"/>
              </a:spcBef>
              <a:spcAft>
                <a:spcPts val="0"/>
              </a:spcAft>
              <a:buNone/>
            </a:pPr>
            <a:r>
              <a:t/>
            </a:r>
            <a:endParaRPr sz="24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Functions</a:t>
            </a:r>
            <a:endParaRPr/>
          </a:p>
        </p:txBody>
      </p:sp>
      <p:pic>
        <p:nvPicPr>
          <p:cNvPr descr="Which loss function should you use to train your machine learning model? The huber loss? Cross entropy loss? How about mean squared error? If all of those seem confusing, this video will help. I'm going to explain the origin of the loss function concept from information theory, then explain how several popular loss functions for both regression and classification work. Using a combination of mathematical notation, animations, and code, we'll see how and when to use certain loss functions for certain types of problems. &#10;&#10;Code for this video:&#10;https://github.com/llSourcell/loss_functions_explained&#10;&#10;Please Subscribe! And like. And comment. That's what keeps me going. &#10;&#10;Want more education? Connect with me here:&#10;Twitter: https://twitter.com/sirajraval&#10;instagram: https://www.instagram.com/sirajraval&#10;Facebook: https://www.facebook.com/sirajology&#10;&#10;This video is apart of my Machine Learning Journey course:&#10;https://github.com/llSourcell/Machine_Learning_Journey&#10;&#10;More Learning Resources:&#10;http://www.informit.com/articles/article.aspx?p=2447200&amp;seqNum=2&#10;https://medium.com/data-science-group-iitr/loss-functions-and-optimization-algorithms-demystified-bb92daff331c&#10;http://ml-cheatsheet.readthedocs.io/en/latest/loss_functions.html&#10;https://blog.algorithmia.com/introduction-to-loss-functions/&#10;http://yeephycho.github.io/2017/09/16/Loss-Functions-In-Deep-Learning/&#10;https://stackoverflow.com/questions/42877989/what-is-a-loss-function-in-simple-words&#10;http://rohanvarma.me/Loss-Functions/&#10;&#10;Join us in the Wizards Slack channel:&#10;http://wizards.herokuapp.com/&#10;&#10;Sign up for the next course at The School of AI:&#10;https://www.theschool.ai&#10;&#10;And please support me on Patreon:&#10;https://www.patreon.com/user?u=3191693" id="170" name="Google Shape;170;p30" title="Loss Functions Explained">
            <a:hlinkClick r:id="rId3"/>
          </p:cNvPr>
          <p:cNvPicPr preferRelativeResize="0"/>
          <p:nvPr/>
        </p:nvPicPr>
        <p:blipFill>
          <a:blip r:embed="rId4">
            <a:alphaModFix/>
          </a:blip>
          <a:stretch>
            <a:fillRect/>
          </a:stretch>
        </p:blipFill>
        <p:spPr>
          <a:xfrm>
            <a:off x="2361438" y="1811225"/>
            <a:ext cx="4443034" cy="333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 K Nearest Neighbors</a:t>
            </a:r>
            <a:endParaRPr/>
          </a:p>
        </p:txBody>
      </p:sp>
      <p:sp>
        <p:nvSpPr>
          <p:cNvPr id="176" name="Google Shape;176;p31"/>
          <p:cNvSpPr txBox="1"/>
          <p:nvPr>
            <p:ph idx="1" type="body"/>
          </p:nvPr>
        </p:nvSpPr>
        <p:spPr>
          <a:xfrm>
            <a:off x="471900" y="1919075"/>
            <a:ext cx="8222100" cy="8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KNN is an ML algorithm that classifies new data points, by a measure of distance, to its K nearest neighbors — in the existing data.</a:t>
            </a:r>
            <a:endParaRPr/>
          </a:p>
        </p:txBody>
      </p:sp>
      <p:pic>
        <p:nvPicPr>
          <p:cNvPr id="177" name="Google Shape;177;p31"/>
          <p:cNvPicPr preferRelativeResize="0"/>
          <p:nvPr/>
        </p:nvPicPr>
        <p:blipFill>
          <a:blip r:embed="rId3">
            <a:alphaModFix/>
          </a:blip>
          <a:stretch>
            <a:fillRect/>
          </a:stretch>
        </p:blipFill>
        <p:spPr>
          <a:xfrm>
            <a:off x="5613370" y="2571750"/>
            <a:ext cx="2527580" cy="2282975"/>
          </a:xfrm>
          <a:prstGeom prst="rect">
            <a:avLst/>
          </a:prstGeom>
          <a:noFill/>
          <a:ln>
            <a:noFill/>
          </a:ln>
        </p:spPr>
      </p:pic>
      <p:sp>
        <p:nvSpPr>
          <p:cNvPr id="178" name="Google Shape;178;p31"/>
          <p:cNvSpPr txBox="1"/>
          <p:nvPr/>
        </p:nvSpPr>
        <p:spPr>
          <a:xfrm>
            <a:off x="732650" y="2860150"/>
            <a:ext cx="1958400" cy="1994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Class A</a:t>
            </a:r>
            <a:endParaRPr/>
          </a:p>
          <a:p>
            <a:pPr indent="-317500" lvl="0" marL="457200" rtl="0" algn="l">
              <a:lnSpc>
                <a:spcPct val="200000"/>
              </a:lnSpc>
              <a:spcBef>
                <a:spcPts val="0"/>
              </a:spcBef>
              <a:spcAft>
                <a:spcPts val="0"/>
              </a:spcAft>
              <a:buSzPts val="1400"/>
              <a:buChar char="●"/>
            </a:pPr>
            <a:r>
              <a:rPr lang="en"/>
              <a:t>Class B</a:t>
            </a:r>
            <a:endParaRPr/>
          </a:p>
          <a:p>
            <a:pPr indent="-317500" lvl="0" marL="457200" rtl="0" algn="l">
              <a:lnSpc>
                <a:spcPct val="115000"/>
              </a:lnSpc>
              <a:spcBef>
                <a:spcPts val="0"/>
              </a:spcBef>
              <a:spcAft>
                <a:spcPts val="0"/>
              </a:spcAft>
              <a:buSzPts val="1400"/>
              <a:buChar char="●"/>
            </a:pPr>
            <a:r>
              <a:rPr lang="en"/>
              <a:t>—--   K = 3</a:t>
            </a:r>
            <a:endParaRPr/>
          </a:p>
          <a:p>
            <a:pPr indent="-317500" lvl="0" marL="457200" rtl="0" algn="l">
              <a:lnSpc>
                <a:spcPct val="115000"/>
              </a:lnSpc>
              <a:spcBef>
                <a:spcPts val="0"/>
              </a:spcBef>
              <a:spcAft>
                <a:spcPts val="0"/>
              </a:spcAft>
              <a:buSzPts val="1400"/>
              <a:buChar char="●"/>
            </a:pPr>
            <a:r>
              <a:rPr lang="en"/>
              <a:t>- - -   K = 5</a:t>
            </a:r>
            <a:endParaRPr/>
          </a:p>
        </p:txBody>
      </p:sp>
      <p:sp>
        <p:nvSpPr>
          <p:cNvPr id="179" name="Google Shape;179;p31"/>
          <p:cNvSpPr/>
          <p:nvPr/>
        </p:nvSpPr>
        <p:spPr>
          <a:xfrm flipH="1">
            <a:off x="871075" y="2972775"/>
            <a:ext cx="239400" cy="2817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871075" y="3367375"/>
            <a:ext cx="239400" cy="1974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nvSpPr>
        <p:spPr>
          <a:xfrm>
            <a:off x="2606553" y="2860150"/>
            <a:ext cx="2440500" cy="2283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New Data Point</a:t>
            </a:r>
            <a:endParaRPr/>
          </a:p>
        </p:txBody>
      </p:sp>
      <p:sp>
        <p:nvSpPr>
          <p:cNvPr id="182" name="Google Shape;182;p31"/>
          <p:cNvSpPr/>
          <p:nvPr/>
        </p:nvSpPr>
        <p:spPr>
          <a:xfrm>
            <a:off x="2803775" y="2972775"/>
            <a:ext cx="239400" cy="2817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691538" y="152138"/>
            <a:ext cx="7760937" cy="48392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Considerations</a:t>
            </a:r>
            <a:endParaRPr/>
          </a:p>
        </p:txBody>
      </p:sp>
      <p:sp>
        <p:nvSpPr>
          <p:cNvPr id="188" name="Google Shape;188;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Choosing K:</a:t>
            </a:r>
            <a:r>
              <a:rPr lang="en"/>
              <a:t> A problem all of its own, best to try different sizes and compare results. </a:t>
            </a:r>
            <a:endParaRPr/>
          </a:p>
          <a:p>
            <a:pPr indent="0" lvl="0" marL="0" rtl="0" algn="l">
              <a:lnSpc>
                <a:spcPct val="100000"/>
              </a:lnSpc>
              <a:spcBef>
                <a:spcPts val="1600"/>
              </a:spcBef>
              <a:spcAft>
                <a:spcPts val="0"/>
              </a:spcAft>
              <a:buNone/>
            </a:pPr>
            <a:r>
              <a:rPr b="1" lang="en"/>
              <a:t>Rule of Thumb</a:t>
            </a:r>
            <a:r>
              <a:rPr lang="en"/>
              <a:t>: k &lt; sqrt(n) , n = total # of samples</a:t>
            </a:r>
            <a:endParaRPr/>
          </a:p>
          <a:p>
            <a:pPr indent="0" lvl="0" marL="0" rtl="0" algn="l">
              <a:spcBef>
                <a:spcPts val="1600"/>
              </a:spcBef>
              <a:spcAft>
                <a:spcPts val="1600"/>
              </a:spcAft>
              <a:buNone/>
            </a:pPr>
            <a:r>
              <a:rPr b="1" lang="en"/>
              <a:t>Weights: </a:t>
            </a:r>
            <a:r>
              <a:rPr lang="en"/>
              <a:t>Necessary to attach “weights” to more important features, could be an iterative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a:t>
            </a:r>
            <a:r>
              <a:rPr lang="en"/>
              <a:t>Strengths</a:t>
            </a:r>
            <a:endParaRPr/>
          </a:p>
        </p:txBody>
      </p:sp>
      <p:sp>
        <p:nvSpPr>
          <p:cNvPr id="194" name="Google Shape;194;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Simple and intuitive </a:t>
            </a:r>
            <a:endParaRPr/>
          </a:p>
          <a:p>
            <a:pPr indent="-342900" lvl="0" marL="457200" rtl="0" algn="l">
              <a:lnSpc>
                <a:spcPct val="150000"/>
              </a:lnSpc>
              <a:spcBef>
                <a:spcPts val="0"/>
              </a:spcBef>
              <a:spcAft>
                <a:spcPts val="0"/>
              </a:spcAft>
              <a:buSzPts val="1800"/>
              <a:buChar char="●"/>
            </a:pPr>
            <a:r>
              <a:rPr lang="en"/>
              <a:t>Can be applied to any type of distribution </a:t>
            </a:r>
            <a:endParaRPr/>
          </a:p>
          <a:p>
            <a:pPr indent="-342900" lvl="0" marL="457200" rtl="0" algn="l">
              <a:lnSpc>
                <a:spcPct val="150000"/>
              </a:lnSpc>
              <a:spcBef>
                <a:spcPts val="0"/>
              </a:spcBef>
              <a:spcAft>
                <a:spcPts val="0"/>
              </a:spcAft>
              <a:buSzPts val="1800"/>
              <a:buChar char="●"/>
            </a:pPr>
            <a:r>
              <a:rPr lang="en"/>
              <a:t>Great classifier if Sample size is large.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a:t>
            </a:r>
            <a:r>
              <a:rPr lang="en"/>
              <a:t>Weaknesses</a:t>
            </a:r>
            <a:endParaRPr/>
          </a:p>
        </p:txBody>
      </p:sp>
      <p:sp>
        <p:nvSpPr>
          <p:cNvPr id="200" name="Google Shape;200;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Requires a large sample size</a:t>
            </a:r>
            <a:endParaRPr/>
          </a:p>
          <a:p>
            <a:pPr indent="-342900" lvl="0" marL="457200" rtl="0" algn="l">
              <a:lnSpc>
                <a:spcPct val="150000"/>
              </a:lnSpc>
              <a:spcBef>
                <a:spcPts val="0"/>
              </a:spcBef>
              <a:spcAft>
                <a:spcPts val="0"/>
              </a:spcAft>
              <a:buSzPts val="1800"/>
              <a:buChar char="●"/>
            </a:pPr>
            <a:r>
              <a:rPr lang="en"/>
              <a:t>Slow to classify. </a:t>
            </a:r>
            <a:endParaRPr/>
          </a:p>
          <a:p>
            <a:pPr indent="-323850" lvl="1" marL="914400" rtl="0" algn="l">
              <a:lnSpc>
                <a:spcPct val="150000"/>
              </a:lnSpc>
              <a:spcBef>
                <a:spcPts val="0"/>
              </a:spcBef>
              <a:spcAft>
                <a:spcPts val="0"/>
              </a:spcAft>
              <a:buSzPts val="1500"/>
              <a:buChar char="○"/>
            </a:pPr>
            <a:r>
              <a:rPr lang="en" sz="1500"/>
              <a:t>Need to calculate and compare distance from new example to all other examples in the sample space.</a:t>
            </a:r>
            <a:endParaRPr sz="1500"/>
          </a:p>
          <a:p>
            <a:pPr indent="-323850" lvl="1" marL="914400" rtl="0" algn="l">
              <a:lnSpc>
                <a:spcPct val="150000"/>
              </a:lnSpc>
              <a:spcBef>
                <a:spcPts val="0"/>
              </a:spcBef>
              <a:spcAft>
                <a:spcPts val="0"/>
              </a:spcAft>
              <a:buSzPts val="1500"/>
              <a:buChar char="○"/>
            </a:pPr>
            <a:r>
              <a:rPr lang="en" sz="1500"/>
              <a:t>Then, compare example to the k nearest points</a:t>
            </a:r>
            <a:endParaRPr sz="1500"/>
          </a:p>
          <a:p>
            <a:pPr indent="-342900" lvl="0" marL="457200" rtl="0" algn="l">
              <a:lnSpc>
                <a:spcPct val="150000"/>
              </a:lnSpc>
              <a:spcBef>
                <a:spcPts val="0"/>
              </a:spcBef>
              <a:spcAft>
                <a:spcPts val="0"/>
              </a:spcAft>
              <a:buSzPts val="1800"/>
              <a:buChar char="●"/>
            </a:pPr>
            <a:r>
              <a:rPr lang="en"/>
              <a:t>Choosing size of K can be tricky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Machines</a:t>
            </a:r>
            <a:endParaRPr/>
          </a:p>
        </p:txBody>
      </p:sp>
      <p:sp>
        <p:nvSpPr>
          <p:cNvPr id="206" name="Google Shape;206;p35"/>
          <p:cNvSpPr txBox="1"/>
          <p:nvPr>
            <p:ph idx="1" type="body"/>
          </p:nvPr>
        </p:nvSpPr>
        <p:spPr>
          <a:xfrm>
            <a:off x="471900" y="1919075"/>
            <a:ext cx="50400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ML algorithm that maps a training set onto a feature space and divides points into classes with a “hyperplane” </a:t>
            </a:r>
            <a:r>
              <a:rPr b="1" lang="en"/>
              <a:t>w</a:t>
            </a:r>
            <a:r>
              <a:rPr lang="en"/>
              <a:t>.</a:t>
            </a:r>
            <a:endParaRPr/>
          </a:p>
          <a:p>
            <a:pPr indent="-342900" lvl="0" marL="457200" rtl="0" algn="l">
              <a:lnSpc>
                <a:spcPct val="100000"/>
              </a:lnSpc>
              <a:spcBef>
                <a:spcPts val="0"/>
              </a:spcBef>
              <a:spcAft>
                <a:spcPts val="0"/>
              </a:spcAft>
              <a:buSzPts val="1800"/>
              <a:buChar char="●"/>
            </a:pPr>
            <a:r>
              <a:rPr lang="en"/>
              <a:t>Support vectors </a:t>
            </a:r>
            <a:r>
              <a:rPr i="1" lang="en"/>
              <a:t>maximize </a:t>
            </a:r>
            <a:r>
              <a:rPr lang="en"/>
              <a:t>the margin around the hyperplane</a:t>
            </a:r>
            <a:endParaRPr/>
          </a:p>
          <a:p>
            <a:pPr indent="-317500" lvl="1" marL="914400" rtl="0" algn="l">
              <a:lnSpc>
                <a:spcPct val="100000"/>
              </a:lnSpc>
              <a:spcBef>
                <a:spcPts val="0"/>
              </a:spcBef>
              <a:spcAft>
                <a:spcPts val="0"/>
              </a:spcAft>
              <a:buSzPts val="1400"/>
              <a:buChar char="○"/>
            </a:pPr>
            <a:r>
              <a:rPr lang="en"/>
              <a:t>Require EXTENSIVE tuning of a “kernel” function.</a:t>
            </a:r>
            <a:endParaRPr/>
          </a:p>
          <a:p>
            <a:pPr indent="-342900" lvl="0" marL="457200" rtl="0" algn="l">
              <a:lnSpc>
                <a:spcPct val="100000"/>
              </a:lnSpc>
              <a:spcBef>
                <a:spcPts val="0"/>
              </a:spcBef>
              <a:spcAft>
                <a:spcPts val="0"/>
              </a:spcAft>
              <a:buSzPts val="1800"/>
              <a:buChar char="●"/>
            </a:pPr>
            <a:r>
              <a:rPr lang="en"/>
              <a:t>SVMs classify new points based on what side of the dividing hyperplane they land on.</a:t>
            </a:r>
            <a:endParaRPr/>
          </a:p>
        </p:txBody>
      </p:sp>
      <p:pic>
        <p:nvPicPr>
          <p:cNvPr id="207" name="Google Shape;207;p35"/>
          <p:cNvPicPr preferRelativeResize="0"/>
          <p:nvPr/>
        </p:nvPicPr>
        <p:blipFill>
          <a:blip r:embed="rId3">
            <a:alphaModFix/>
          </a:blip>
          <a:stretch>
            <a:fillRect/>
          </a:stretch>
        </p:blipFill>
        <p:spPr>
          <a:xfrm>
            <a:off x="5601400" y="1811225"/>
            <a:ext cx="3092598" cy="3332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SVMs in Action</a:t>
            </a:r>
            <a:endParaRPr/>
          </a:p>
        </p:txBody>
      </p:sp>
      <p:pic>
        <p:nvPicPr>
          <p:cNvPr id="213" name="Google Shape;213;p36"/>
          <p:cNvPicPr preferRelativeResize="0"/>
          <p:nvPr/>
        </p:nvPicPr>
        <p:blipFill>
          <a:blip r:embed="rId3">
            <a:alphaModFix/>
          </a:blip>
          <a:stretch>
            <a:fillRect/>
          </a:stretch>
        </p:blipFill>
        <p:spPr>
          <a:xfrm>
            <a:off x="471900" y="2163238"/>
            <a:ext cx="2962499" cy="2221875"/>
          </a:xfrm>
          <a:prstGeom prst="rect">
            <a:avLst/>
          </a:prstGeom>
          <a:noFill/>
          <a:ln>
            <a:noFill/>
          </a:ln>
        </p:spPr>
      </p:pic>
      <p:pic>
        <p:nvPicPr>
          <p:cNvPr id="214" name="Google Shape;214;p36"/>
          <p:cNvPicPr preferRelativeResize="0"/>
          <p:nvPr/>
        </p:nvPicPr>
        <p:blipFill>
          <a:blip r:embed="rId4">
            <a:alphaModFix/>
          </a:blip>
          <a:stretch>
            <a:fillRect/>
          </a:stretch>
        </p:blipFill>
        <p:spPr>
          <a:xfrm>
            <a:off x="5731500" y="2163238"/>
            <a:ext cx="2962499" cy="2221875"/>
          </a:xfrm>
          <a:prstGeom prst="rect">
            <a:avLst/>
          </a:prstGeom>
          <a:noFill/>
          <a:ln>
            <a:noFill/>
          </a:ln>
        </p:spPr>
      </p:pic>
      <p:sp>
        <p:nvSpPr>
          <p:cNvPr id="215" name="Google Shape;215;p36"/>
          <p:cNvSpPr/>
          <p:nvPr/>
        </p:nvSpPr>
        <p:spPr>
          <a:xfrm>
            <a:off x="3801750" y="2727650"/>
            <a:ext cx="1608000" cy="1088400"/>
          </a:xfrm>
          <a:prstGeom prst="homePlate">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txBox="1"/>
          <p:nvPr/>
        </p:nvSpPr>
        <p:spPr>
          <a:xfrm>
            <a:off x="3943075" y="2996175"/>
            <a:ext cx="9753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SVM</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Strengths</a:t>
            </a:r>
            <a:endParaRPr/>
          </a:p>
        </p:txBody>
      </p:sp>
      <p:sp>
        <p:nvSpPr>
          <p:cNvPr id="222" name="Google Shape;222;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Among the most accurate models in Machine Learning.</a:t>
            </a:r>
            <a:endParaRPr b="1"/>
          </a:p>
          <a:p>
            <a:pPr indent="-342900" lvl="0" marL="457200" rtl="0" algn="l">
              <a:spcBef>
                <a:spcPts val="0"/>
              </a:spcBef>
              <a:spcAft>
                <a:spcPts val="0"/>
              </a:spcAft>
              <a:buSzPts val="1800"/>
              <a:buChar char="●"/>
            </a:pPr>
            <a:r>
              <a:rPr lang="en"/>
              <a:t>Can handle non-linear relationships, </a:t>
            </a:r>
            <a:endParaRPr/>
          </a:p>
          <a:p>
            <a:pPr indent="-317500" lvl="1" marL="914400" rtl="0" algn="l">
              <a:spcBef>
                <a:spcPts val="0"/>
              </a:spcBef>
              <a:spcAft>
                <a:spcPts val="0"/>
              </a:spcAft>
              <a:buSzPts val="1400"/>
              <a:buChar char="○"/>
            </a:pPr>
            <a:r>
              <a:rPr lang="en"/>
              <a:t>Tune kernel parameter to prevent overfitting.</a:t>
            </a:r>
            <a:endParaRPr/>
          </a:p>
          <a:p>
            <a:pPr indent="-342900" lvl="0" marL="457200" rtl="0" algn="l">
              <a:spcBef>
                <a:spcPts val="0"/>
              </a:spcBef>
              <a:spcAft>
                <a:spcPts val="0"/>
              </a:spcAft>
              <a:buSzPts val="1800"/>
              <a:buChar char="●"/>
            </a:pPr>
            <a:r>
              <a:rPr lang="en"/>
              <a:t>Can deal very effectively with high-dimensional data with something called the “kernel” trick.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weaknesses</a:t>
            </a:r>
            <a:endParaRPr/>
          </a:p>
        </p:txBody>
      </p:sp>
      <p:sp>
        <p:nvSpPr>
          <p:cNvPr id="228" name="Google Shape;228;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a:t>
            </a:r>
            <a:r>
              <a:rPr b="1" lang="en"/>
              <a:t>Training</a:t>
            </a:r>
            <a:r>
              <a:rPr lang="en"/>
              <a:t> and </a:t>
            </a:r>
            <a:r>
              <a:rPr b="1" lang="en"/>
              <a:t>Testing</a:t>
            </a:r>
            <a:r>
              <a:rPr lang="en"/>
              <a:t> are </a:t>
            </a:r>
            <a:r>
              <a:rPr b="1" lang="en"/>
              <a:t>SLOW</a:t>
            </a:r>
            <a:endParaRPr b="1"/>
          </a:p>
          <a:p>
            <a:pPr indent="-342900" lvl="0" marL="457200" rtl="0" algn="l">
              <a:spcBef>
                <a:spcPts val="0"/>
              </a:spcBef>
              <a:spcAft>
                <a:spcPts val="0"/>
              </a:spcAft>
              <a:buSzPts val="1800"/>
              <a:buChar char="●"/>
            </a:pPr>
            <a:r>
              <a:rPr lang="en"/>
              <a:t>Don’t perform as well with Multi-class data.</a:t>
            </a:r>
            <a:endParaRPr/>
          </a:p>
          <a:p>
            <a:pPr indent="-317500" lvl="1" marL="914400" rtl="0" algn="l">
              <a:spcBef>
                <a:spcPts val="0"/>
              </a:spcBef>
              <a:spcAft>
                <a:spcPts val="0"/>
              </a:spcAft>
              <a:buSzPts val="1400"/>
              <a:buChar char="○"/>
            </a:pPr>
            <a:r>
              <a:rPr lang="en"/>
              <a:t>Ex: Iris dataset</a:t>
            </a:r>
            <a:endParaRPr/>
          </a:p>
          <a:p>
            <a:pPr indent="-342900" lvl="0" marL="457200" rtl="0" algn="l">
              <a:spcBef>
                <a:spcPts val="0"/>
              </a:spcBef>
              <a:spcAft>
                <a:spcPts val="0"/>
              </a:spcAft>
              <a:buSzPts val="1800"/>
              <a:buChar char="●"/>
            </a:pPr>
            <a:r>
              <a:rPr b="1" lang="en"/>
              <a:t>Kernel </a:t>
            </a:r>
            <a:r>
              <a:rPr lang="en"/>
              <a:t>function requires extensive tuning.</a:t>
            </a:r>
            <a:endParaRPr/>
          </a:p>
          <a:p>
            <a:pPr indent="-342900" lvl="0" marL="457200" rtl="0" algn="l">
              <a:spcBef>
                <a:spcPts val="0"/>
              </a:spcBef>
              <a:spcAft>
                <a:spcPts val="0"/>
              </a:spcAft>
              <a:buSzPts val="1800"/>
              <a:buChar char="●"/>
            </a:pPr>
            <a:r>
              <a:rPr lang="en"/>
              <a:t>Requires a lot of memory and processing power.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p:txBody>
      </p:sp>
      <p:sp>
        <p:nvSpPr>
          <p:cNvPr id="234" name="Google Shape;234;p39"/>
          <p:cNvSpPr txBox="1"/>
          <p:nvPr>
            <p:ph idx="1" type="body"/>
          </p:nvPr>
        </p:nvSpPr>
        <p:spPr>
          <a:xfrm>
            <a:off x="471900" y="1919075"/>
            <a:ext cx="8222100" cy="92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Decision trees model data as a "tree" of hierarchical branches. They make branches until they reach "leaves" that represent predictions.</a:t>
            </a:r>
            <a:endParaRPr/>
          </a:p>
        </p:txBody>
      </p:sp>
      <p:pic>
        <p:nvPicPr>
          <p:cNvPr id="235" name="Google Shape;235;p39"/>
          <p:cNvPicPr preferRelativeResize="0"/>
          <p:nvPr/>
        </p:nvPicPr>
        <p:blipFill>
          <a:blip r:embed="rId3">
            <a:alphaModFix/>
          </a:blip>
          <a:stretch>
            <a:fillRect/>
          </a:stretch>
        </p:blipFill>
        <p:spPr>
          <a:xfrm>
            <a:off x="2279188" y="2839475"/>
            <a:ext cx="4585635" cy="1999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p:txBody>
      </p:sp>
      <p:sp>
        <p:nvSpPr>
          <p:cNvPr id="241" name="Google Shape;241;p40"/>
          <p:cNvSpPr txBox="1"/>
          <p:nvPr>
            <p:ph idx="1" type="body"/>
          </p:nvPr>
        </p:nvSpPr>
        <p:spPr>
          <a:xfrm>
            <a:off x="471900" y="2127725"/>
            <a:ext cx="8222100" cy="209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Unfortunately, decision trees suffer from a major flaw as well. If you allow them to grow limitlessly, they can completely "memorize" the training data, just from creating more and more and more branches.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Ensembles</a:t>
            </a:r>
            <a:endParaRPr/>
          </a:p>
        </p:txBody>
      </p:sp>
      <p:sp>
        <p:nvSpPr>
          <p:cNvPr id="247" name="Google Shape;247;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Ensembles are machine learning methods for combining predictions from multiple separate models.</a:t>
            </a:r>
            <a:endParaRPr/>
          </a:p>
          <a:p>
            <a:pPr indent="0" lvl="0" marL="0" rtl="0" algn="l">
              <a:spcBef>
                <a:spcPts val="1600"/>
              </a:spcBef>
              <a:spcAft>
                <a:spcPts val="0"/>
              </a:spcAft>
              <a:buNone/>
            </a:pPr>
            <a:r>
              <a:rPr lang="en"/>
              <a:t>They allow us to take advantage of the flexibility of decision trees while preventing them from overfitting the training data.</a:t>
            </a:r>
            <a:endParaRPr/>
          </a:p>
          <a:p>
            <a:pPr indent="0" lvl="0" marL="0" rtl="0" algn="l">
              <a:spcBef>
                <a:spcPts val="1600"/>
              </a:spcBef>
              <a:spcAft>
                <a:spcPts val="1600"/>
              </a:spcAft>
              <a:buNone/>
            </a:pPr>
            <a:r>
              <a:rPr lang="en"/>
              <a:t>Two most common methods for ensembling are Bagging and Boosting.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a:t>
            </a:r>
            <a:r>
              <a:rPr lang="en"/>
              <a:t> ML Algorithms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t>
            </a:r>
            <a:r>
              <a:rPr lang="en"/>
              <a:t>discuss</a:t>
            </a:r>
            <a:r>
              <a:rPr lang="en"/>
              <a:t> how machine learning algorithms operate in general.</a:t>
            </a:r>
            <a:endParaRPr/>
          </a:p>
          <a:p>
            <a:pPr indent="0" lvl="0" marL="0" rtl="0" algn="l">
              <a:spcBef>
                <a:spcPts val="1600"/>
              </a:spcBef>
              <a:spcAft>
                <a:spcPts val="1600"/>
              </a:spcAft>
              <a:buNone/>
            </a:pPr>
            <a:r>
              <a:rPr lang="en"/>
              <a:t>Goal is to explain a few essential concepts on the flow and basic building blocks.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Ensembles - Bagging</a:t>
            </a:r>
            <a:endParaRPr/>
          </a:p>
        </p:txBody>
      </p:sp>
      <p:sp>
        <p:nvSpPr>
          <p:cNvPr id="253" name="Google Shape;253;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attempts to reduce the chance of overfitting.</a:t>
            </a:r>
            <a:endParaRPr/>
          </a:p>
          <a:p>
            <a:pPr indent="-342900" lvl="0" marL="457200" rtl="0" algn="l">
              <a:spcBef>
                <a:spcPts val="1600"/>
              </a:spcBef>
              <a:spcAft>
                <a:spcPts val="0"/>
              </a:spcAft>
              <a:buSzPts val="1800"/>
              <a:buChar char="●"/>
            </a:pPr>
            <a:r>
              <a:rPr lang="en"/>
              <a:t>It trains a large number of "strong" learners in parallel.</a:t>
            </a:r>
            <a:endParaRPr/>
          </a:p>
          <a:p>
            <a:pPr indent="-342900" lvl="0" marL="457200" rtl="0" algn="l">
              <a:spcBef>
                <a:spcPts val="1600"/>
              </a:spcBef>
              <a:spcAft>
                <a:spcPts val="0"/>
              </a:spcAft>
              <a:buSzPts val="1800"/>
              <a:buChar char="●"/>
            </a:pPr>
            <a:r>
              <a:rPr lang="en"/>
              <a:t>A strong learner is a model that's relatively unconstrained.</a:t>
            </a:r>
            <a:endParaRPr/>
          </a:p>
          <a:p>
            <a:pPr indent="-342900" lvl="0" marL="457200" rtl="0" algn="l">
              <a:spcBef>
                <a:spcPts val="1600"/>
              </a:spcBef>
              <a:spcAft>
                <a:spcPts val="0"/>
              </a:spcAft>
              <a:buSzPts val="1800"/>
              <a:buChar char="●"/>
            </a:pPr>
            <a:r>
              <a:rPr lang="en"/>
              <a:t>Bagging then combines all the strong learners together in order to "smooth out" their predictions.</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Ensembles - Boosting</a:t>
            </a:r>
            <a:endParaRPr/>
          </a:p>
        </p:txBody>
      </p:sp>
      <p:sp>
        <p:nvSpPr>
          <p:cNvPr id="259" name="Google Shape;259;p43"/>
          <p:cNvSpPr txBox="1"/>
          <p:nvPr>
            <p:ph idx="1" type="body"/>
          </p:nvPr>
        </p:nvSpPr>
        <p:spPr>
          <a:xfrm>
            <a:off x="471900" y="1766675"/>
            <a:ext cx="8222100" cy="31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attempts to improve the predictive flexibility of simple models.</a:t>
            </a:r>
            <a:endParaRPr/>
          </a:p>
          <a:p>
            <a:pPr indent="-342900" lvl="0" marL="457200" rtl="0" algn="l">
              <a:spcBef>
                <a:spcPts val="1600"/>
              </a:spcBef>
              <a:spcAft>
                <a:spcPts val="0"/>
              </a:spcAft>
              <a:buSzPts val="1800"/>
              <a:buChar char="●"/>
            </a:pPr>
            <a:r>
              <a:rPr lang="en"/>
              <a:t>It trains a large number of "weak" learners in sequence.</a:t>
            </a:r>
            <a:endParaRPr/>
          </a:p>
          <a:p>
            <a:pPr indent="-342900" lvl="0" marL="457200" rtl="0" algn="l">
              <a:spcBef>
                <a:spcPts val="1600"/>
              </a:spcBef>
              <a:spcAft>
                <a:spcPts val="0"/>
              </a:spcAft>
              <a:buSzPts val="1800"/>
              <a:buChar char="●"/>
            </a:pPr>
            <a:r>
              <a:rPr lang="en"/>
              <a:t>A weak learner is a constrained model (i.e. you could limit the max depth of each decision tree).</a:t>
            </a:r>
            <a:endParaRPr/>
          </a:p>
          <a:p>
            <a:pPr indent="-342900" lvl="0" marL="457200" rtl="0" algn="l">
              <a:spcBef>
                <a:spcPts val="1600"/>
              </a:spcBef>
              <a:spcAft>
                <a:spcPts val="0"/>
              </a:spcAft>
              <a:buSzPts val="1800"/>
              <a:buChar char="●"/>
            </a:pPr>
            <a:r>
              <a:rPr lang="en"/>
              <a:t>Each one in the sequence focuses on learning from the mistakes of the one before it.</a:t>
            </a:r>
            <a:endParaRPr/>
          </a:p>
          <a:p>
            <a:pPr indent="-342900" lvl="0" marL="457200" rtl="0" algn="l">
              <a:spcBef>
                <a:spcPts val="1600"/>
              </a:spcBef>
              <a:spcAft>
                <a:spcPts val="0"/>
              </a:spcAft>
              <a:buSzPts val="1800"/>
              <a:buChar char="●"/>
            </a:pPr>
            <a:r>
              <a:rPr lang="en"/>
              <a:t>Boosting then combines all the weak learners into a single strong learner.</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Ensembles</a:t>
            </a:r>
            <a:endParaRPr/>
          </a:p>
        </p:txBody>
      </p:sp>
      <p:sp>
        <p:nvSpPr>
          <p:cNvPr id="265" name="Google Shape;265;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Ensembling is a general term, but when the base models are decision trees, they have special names: random forests and boosted trees!</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471900" y="353775"/>
            <a:ext cx="8222100" cy="11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a:p>
            <a:pPr indent="0" lvl="0" marL="0" rtl="0" algn="l">
              <a:spcBef>
                <a:spcPts val="0"/>
              </a:spcBef>
              <a:spcAft>
                <a:spcPts val="0"/>
              </a:spcAft>
              <a:buNone/>
            </a:pPr>
            <a:r>
              <a:rPr lang="en"/>
              <a:t>Random Forests</a:t>
            </a:r>
            <a:endParaRPr/>
          </a:p>
        </p:txBody>
      </p:sp>
      <p:sp>
        <p:nvSpPr>
          <p:cNvPr id="271" name="Google Shape;271;p45"/>
          <p:cNvSpPr txBox="1"/>
          <p:nvPr>
            <p:ph idx="1" type="body"/>
          </p:nvPr>
        </p:nvSpPr>
        <p:spPr>
          <a:xfrm>
            <a:off x="471900" y="1919075"/>
            <a:ext cx="82221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 train a large number of "strong" decision trees and combine their predictions through bagging.</a:t>
            </a:r>
            <a:endParaRPr/>
          </a:p>
          <a:p>
            <a:pPr indent="0" lvl="0" marL="0" rtl="0" algn="l">
              <a:spcBef>
                <a:spcPts val="1600"/>
              </a:spcBef>
              <a:spcAft>
                <a:spcPts val="0"/>
              </a:spcAft>
              <a:buNone/>
            </a:pPr>
            <a:r>
              <a:rPr lang="en"/>
              <a:t>There are two sources of "randomness" for random forests:</a:t>
            </a:r>
            <a:endParaRPr/>
          </a:p>
          <a:p>
            <a:pPr indent="-342900" lvl="0" marL="457200" rtl="0" algn="l">
              <a:spcBef>
                <a:spcPts val="1600"/>
              </a:spcBef>
              <a:spcAft>
                <a:spcPts val="0"/>
              </a:spcAft>
              <a:buSzPts val="1800"/>
              <a:buAutoNum type="arabicPeriod"/>
            </a:pPr>
            <a:r>
              <a:rPr lang="en"/>
              <a:t>Each tree is only allowed to choose from a random subset of features to split on (leading to feature selection).</a:t>
            </a:r>
            <a:endParaRPr/>
          </a:p>
          <a:p>
            <a:pPr indent="-342900" lvl="0" marL="457200" rtl="0" algn="l">
              <a:spcBef>
                <a:spcPts val="1600"/>
              </a:spcBef>
              <a:spcAft>
                <a:spcPts val="0"/>
              </a:spcAft>
              <a:buSzPts val="1800"/>
              <a:buAutoNum type="arabicPeriod"/>
            </a:pPr>
            <a:r>
              <a:rPr lang="en"/>
              <a:t>Each tree is only trained on a random subset of observations (a process called resampling).</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471900" y="371925"/>
            <a:ext cx="8222100" cy="11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a:p>
            <a:pPr indent="0" lvl="0" marL="0" rtl="0" algn="l">
              <a:spcBef>
                <a:spcPts val="0"/>
              </a:spcBef>
              <a:spcAft>
                <a:spcPts val="0"/>
              </a:spcAft>
              <a:buNone/>
            </a:pPr>
            <a:r>
              <a:rPr lang="en"/>
              <a:t>Random Forests</a:t>
            </a:r>
            <a:endParaRPr/>
          </a:p>
        </p:txBody>
      </p:sp>
      <p:sp>
        <p:nvSpPr>
          <p:cNvPr id="277" name="Google Shape;277;p46"/>
          <p:cNvSpPr txBox="1"/>
          <p:nvPr>
            <p:ph idx="1" type="body"/>
          </p:nvPr>
        </p:nvSpPr>
        <p:spPr>
          <a:xfrm>
            <a:off x="471900" y="1919075"/>
            <a:ext cx="82221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practice, random forests tend to perform very well right out of the box.</a:t>
            </a:r>
            <a:endParaRPr/>
          </a:p>
          <a:p>
            <a:pPr indent="-342900" lvl="0" marL="457200" rtl="0" algn="l">
              <a:spcBef>
                <a:spcPts val="1600"/>
              </a:spcBef>
              <a:spcAft>
                <a:spcPts val="0"/>
              </a:spcAft>
              <a:buSzPts val="1800"/>
              <a:buChar char="●"/>
            </a:pPr>
            <a:r>
              <a:rPr lang="en"/>
              <a:t>They often beat many other models that take up to weeks to develop.</a:t>
            </a:r>
            <a:endParaRPr/>
          </a:p>
          <a:p>
            <a:pPr indent="-342900" lvl="0" marL="457200" rtl="0" algn="l">
              <a:spcBef>
                <a:spcPts val="1600"/>
              </a:spcBef>
              <a:spcAft>
                <a:spcPts val="0"/>
              </a:spcAft>
              <a:buSzPts val="1800"/>
              <a:buChar char="●"/>
            </a:pPr>
            <a:r>
              <a:rPr lang="en"/>
              <a:t>They are the perfect "swiss-army-knife"algorithm that almost always gets good results.</a:t>
            </a:r>
            <a:endParaRPr/>
          </a:p>
          <a:p>
            <a:pPr indent="-342900" lvl="0" marL="457200" rtl="0" algn="l">
              <a:spcBef>
                <a:spcPts val="1600"/>
              </a:spcBef>
              <a:spcAft>
                <a:spcPts val="1600"/>
              </a:spcAft>
              <a:buSzPts val="1800"/>
              <a:buChar char="●"/>
            </a:pPr>
            <a:r>
              <a:rPr lang="en"/>
              <a:t>They don’t have many complicated parameters to tune.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471900" y="381000"/>
            <a:ext cx="8222100" cy="112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a:p>
            <a:pPr indent="0" lvl="0" marL="0" rtl="0" algn="l">
              <a:spcBef>
                <a:spcPts val="0"/>
              </a:spcBef>
              <a:spcAft>
                <a:spcPts val="0"/>
              </a:spcAft>
              <a:buNone/>
            </a:pPr>
            <a:r>
              <a:rPr lang="en"/>
              <a:t>Boosted Trees</a:t>
            </a:r>
            <a:endParaRPr/>
          </a:p>
        </p:txBody>
      </p:sp>
      <p:sp>
        <p:nvSpPr>
          <p:cNvPr id="283" name="Google Shape;283;p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Boosted trees train a sequence of "weak", constrained decision trees and combine their predictions through boosting.</a:t>
            </a:r>
            <a:endParaRPr/>
          </a:p>
          <a:p>
            <a:pPr indent="-342900" lvl="0" marL="457200" rtl="0" algn="l">
              <a:spcBef>
                <a:spcPts val="1600"/>
              </a:spcBef>
              <a:spcAft>
                <a:spcPts val="0"/>
              </a:spcAft>
              <a:buSzPts val="1800"/>
              <a:buChar char="●"/>
            </a:pPr>
            <a:r>
              <a:rPr lang="en"/>
              <a:t>Each tree is allowed a maximum depth, which should be tuned.</a:t>
            </a:r>
            <a:endParaRPr/>
          </a:p>
          <a:p>
            <a:pPr indent="-342900" lvl="0" marL="457200" rtl="0" algn="l">
              <a:spcBef>
                <a:spcPts val="1600"/>
              </a:spcBef>
              <a:spcAft>
                <a:spcPts val="0"/>
              </a:spcAft>
              <a:buSzPts val="1800"/>
              <a:buChar char="●"/>
            </a:pPr>
            <a:r>
              <a:rPr lang="en"/>
              <a:t>Each tree in the sequence tries to correct the prediction errors of the one before it.</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471900" y="417275"/>
            <a:ext cx="8222100" cy="108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Algorithms</a:t>
            </a:r>
            <a:endParaRPr/>
          </a:p>
          <a:p>
            <a:pPr indent="0" lvl="0" marL="0" rtl="0" algn="l">
              <a:spcBef>
                <a:spcPts val="0"/>
              </a:spcBef>
              <a:spcAft>
                <a:spcPts val="0"/>
              </a:spcAft>
              <a:buNone/>
            </a:pPr>
            <a:r>
              <a:rPr lang="en"/>
              <a:t>Boosted Trees</a:t>
            </a:r>
            <a:endParaRPr/>
          </a:p>
        </p:txBody>
      </p:sp>
      <p:sp>
        <p:nvSpPr>
          <p:cNvPr id="289" name="Google Shape;289;p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practice, boosted trees tend to have the highest performance ceilings.</a:t>
            </a:r>
            <a:endParaRPr/>
          </a:p>
          <a:p>
            <a:pPr indent="-342900" lvl="0" marL="457200" rtl="0" algn="l">
              <a:spcBef>
                <a:spcPts val="1600"/>
              </a:spcBef>
              <a:spcAft>
                <a:spcPts val="0"/>
              </a:spcAft>
              <a:buSzPts val="1800"/>
              <a:buChar char="●"/>
            </a:pPr>
            <a:r>
              <a:rPr lang="en"/>
              <a:t>They often beat many other types of models after proper tuning.</a:t>
            </a:r>
            <a:endParaRPr/>
          </a:p>
          <a:p>
            <a:pPr indent="-342900" lvl="0" marL="457200" rtl="0" algn="l">
              <a:spcBef>
                <a:spcPts val="1600"/>
              </a:spcBef>
              <a:spcAft>
                <a:spcPts val="1600"/>
              </a:spcAft>
              <a:buSzPts val="1800"/>
              <a:buChar char="●"/>
            </a:pPr>
            <a:r>
              <a:rPr lang="en"/>
              <a:t>They are more complicated to tune than random forests.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Neural Networks</a:t>
            </a:r>
            <a:endParaRPr/>
          </a:p>
        </p:txBody>
      </p:sp>
      <p:sp>
        <p:nvSpPr>
          <p:cNvPr id="295" name="Google Shape;295;p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neural networks are computational models which work similar to the functioning of a human nervous system.</a:t>
            </a:r>
            <a:endParaRPr/>
          </a:p>
          <a:p>
            <a:pPr indent="0" lvl="0" marL="0" rtl="0" algn="l">
              <a:spcBef>
                <a:spcPts val="1600"/>
              </a:spcBef>
              <a:spcAft>
                <a:spcPts val="0"/>
              </a:spcAft>
              <a:buNone/>
            </a:pPr>
            <a:r>
              <a:rPr lang="en"/>
              <a:t>There are several kinds of artificial neural networks. </a:t>
            </a:r>
            <a:endParaRPr/>
          </a:p>
          <a:p>
            <a:pPr indent="0" lvl="0" marL="0" rtl="0" algn="l">
              <a:spcBef>
                <a:spcPts val="1600"/>
              </a:spcBef>
              <a:spcAft>
                <a:spcPts val="1600"/>
              </a:spcAft>
              <a:buNone/>
            </a:pPr>
            <a:r>
              <a:rPr lang="en"/>
              <a:t>These type of networks are implemented based on the mathematical operations and a set of parameters required to determine the output.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of an Artificial Neural Network</a:t>
            </a:r>
            <a:endParaRPr/>
          </a:p>
        </p:txBody>
      </p:sp>
      <p:sp>
        <p:nvSpPr>
          <p:cNvPr id="301" name="Google Shape;301;p50"/>
          <p:cNvSpPr txBox="1"/>
          <p:nvPr>
            <p:ph idx="1" type="body"/>
          </p:nvPr>
        </p:nvSpPr>
        <p:spPr>
          <a:xfrm>
            <a:off x="471900" y="1766675"/>
            <a:ext cx="8222100" cy="31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 is a set of connected neurons organized in layers:</a:t>
            </a:r>
            <a:endParaRPr/>
          </a:p>
          <a:p>
            <a:pPr indent="-342900" lvl="0" marL="457200" rtl="0" algn="l">
              <a:spcBef>
                <a:spcPts val="1600"/>
              </a:spcBef>
              <a:spcAft>
                <a:spcPts val="0"/>
              </a:spcAft>
              <a:buSzPts val="1800"/>
              <a:buChar char="●"/>
            </a:pPr>
            <a:r>
              <a:rPr b="1" lang="en"/>
              <a:t>input layer</a:t>
            </a:r>
            <a:r>
              <a:rPr lang="en"/>
              <a:t>: brings the initial data into the system for further processing by subsequent layers of artificial neurons. </a:t>
            </a:r>
            <a:endParaRPr/>
          </a:p>
          <a:p>
            <a:pPr indent="-342900" lvl="0" marL="457200" rtl="0" algn="l">
              <a:spcBef>
                <a:spcPts val="1600"/>
              </a:spcBef>
              <a:spcAft>
                <a:spcPts val="0"/>
              </a:spcAft>
              <a:buSzPts val="1800"/>
              <a:buChar char="●"/>
            </a:pPr>
            <a:r>
              <a:rPr b="1" lang="en"/>
              <a:t>hidden layer</a:t>
            </a:r>
            <a:r>
              <a:rPr lang="en"/>
              <a:t>: a layer in between input layers and output layers, where artificial neurons take in a set of weighted inputs and produce an output through an activation function. </a:t>
            </a:r>
            <a:endParaRPr/>
          </a:p>
          <a:p>
            <a:pPr indent="-342900" lvl="0" marL="457200" rtl="0" algn="l">
              <a:spcBef>
                <a:spcPts val="1600"/>
              </a:spcBef>
              <a:spcAft>
                <a:spcPts val="0"/>
              </a:spcAft>
              <a:buSzPts val="1800"/>
              <a:buChar char="●"/>
            </a:pPr>
            <a:r>
              <a:rPr b="1" lang="en"/>
              <a:t>output layer</a:t>
            </a:r>
            <a:r>
              <a:rPr lang="en"/>
              <a:t>: the last layer of neurons that produces given outputs for the program.</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Multi-Layer Neural Network</a:t>
            </a:r>
            <a:endParaRPr/>
          </a:p>
        </p:txBody>
      </p:sp>
      <p:pic>
        <p:nvPicPr>
          <p:cNvPr id="307" name="Google Shape;307;p51"/>
          <p:cNvPicPr preferRelativeResize="0"/>
          <p:nvPr/>
        </p:nvPicPr>
        <p:blipFill>
          <a:blip r:embed="rId3">
            <a:alphaModFix/>
          </a:blip>
          <a:stretch>
            <a:fillRect/>
          </a:stretch>
        </p:blipFill>
        <p:spPr>
          <a:xfrm>
            <a:off x="1186263" y="1811225"/>
            <a:ext cx="6793375" cy="333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Basic Flow </a:t>
            </a:r>
            <a:r>
              <a:rPr lang="en"/>
              <a:t>ML Algorithms</a:t>
            </a:r>
            <a:endParaRPr/>
          </a:p>
        </p:txBody>
      </p:sp>
      <p:sp>
        <p:nvSpPr>
          <p:cNvPr id="85" name="Google Shape;85;p16"/>
          <p:cNvSpPr txBox="1"/>
          <p:nvPr>
            <p:ph idx="1" type="body"/>
          </p:nvPr>
        </p:nvSpPr>
        <p:spPr>
          <a:xfrm>
            <a:off x="460950" y="1747675"/>
            <a:ext cx="8222100" cy="3036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Predict or Inference</a:t>
            </a:r>
            <a:endParaRPr sz="2400"/>
          </a:p>
          <a:p>
            <a:pPr indent="-381000" lvl="1" marL="914400" rtl="0" algn="l">
              <a:spcBef>
                <a:spcPts val="0"/>
              </a:spcBef>
              <a:spcAft>
                <a:spcPts val="0"/>
              </a:spcAft>
              <a:buSzPts val="2400"/>
              <a:buChar char="○"/>
            </a:pPr>
            <a:r>
              <a:rPr lang="en" sz="2400"/>
              <a:t>hypothesis function</a:t>
            </a:r>
            <a:br>
              <a:rPr lang="en" sz="1800"/>
            </a:br>
            <a:r>
              <a:rPr i="1" lang="en" sz="2400">
                <a:solidFill>
                  <a:srgbClr val="000000"/>
                </a:solidFill>
                <a:latin typeface="Arial"/>
                <a:ea typeface="Arial"/>
                <a:cs typeface="Arial"/>
                <a:sym typeface="Arial"/>
              </a:rPr>
              <a:t>hθ</a:t>
            </a:r>
            <a:r>
              <a:rPr lang="en" sz="2400">
                <a:solidFill>
                  <a:srgbClr val="000000"/>
                </a:solidFill>
                <a:latin typeface="Arial"/>
                <a:ea typeface="Arial"/>
                <a:cs typeface="Arial"/>
                <a:sym typeface="Arial"/>
              </a:rPr>
              <a:t>​(</a:t>
            </a:r>
            <a:r>
              <a:rPr i="1" lang="en" sz="2400">
                <a:solidFill>
                  <a:srgbClr val="000000"/>
                </a:solidFill>
                <a:latin typeface="Arial"/>
                <a:ea typeface="Arial"/>
                <a:cs typeface="Arial"/>
                <a:sym typeface="Arial"/>
              </a:rPr>
              <a:t>x</a:t>
            </a:r>
            <a:r>
              <a:rPr lang="en" sz="2400">
                <a:solidFill>
                  <a:srgbClr val="000000"/>
                </a:solidFill>
                <a:latin typeface="Arial"/>
                <a:ea typeface="Arial"/>
                <a:cs typeface="Arial"/>
                <a:sym typeface="Arial"/>
              </a:rPr>
              <a:t>) = </a:t>
            </a:r>
            <a:r>
              <a:rPr i="1" lang="en" sz="2400">
                <a:solidFill>
                  <a:srgbClr val="000000"/>
                </a:solidFill>
                <a:latin typeface="Arial"/>
                <a:ea typeface="Arial"/>
                <a:cs typeface="Arial"/>
                <a:sym typeface="Arial"/>
              </a:rPr>
              <a:t>θ</a:t>
            </a:r>
            <a:r>
              <a:rPr lang="en" sz="1200">
                <a:solidFill>
                  <a:srgbClr val="000000"/>
                </a:solidFill>
                <a:latin typeface="Arial"/>
                <a:ea typeface="Arial"/>
                <a:cs typeface="Arial"/>
                <a:sym typeface="Arial"/>
              </a:rPr>
              <a:t>0</a:t>
            </a:r>
            <a:r>
              <a:rPr lang="en" sz="2400">
                <a:solidFill>
                  <a:srgbClr val="000000"/>
                </a:solidFill>
                <a:latin typeface="Arial"/>
                <a:ea typeface="Arial"/>
                <a:cs typeface="Arial"/>
                <a:sym typeface="Arial"/>
              </a:rPr>
              <a:t> + </a:t>
            </a:r>
            <a:r>
              <a:rPr i="1" lang="en" sz="2400">
                <a:solidFill>
                  <a:srgbClr val="000000"/>
                </a:solidFill>
                <a:latin typeface="Arial"/>
                <a:ea typeface="Arial"/>
                <a:cs typeface="Arial"/>
                <a:sym typeface="Arial"/>
              </a:rPr>
              <a:t>θ</a:t>
            </a:r>
            <a:r>
              <a:rPr lang="en" sz="1200">
                <a:solidFill>
                  <a:srgbClr val="000000"/>
                </a:solidFill>
                <a:latin typeface="Arial"/>
                <a:ea typeface="Arial"/>
                <a:cs typeface="Arial"/>
                <a:sym typeface="Arial"/>
              </a:rPr>
              <a:t>1</a:t>
            </a:r>
            <a:r>
              <a:rPr lang="en" sz="2400">
                <a:solidFill>
                  <a:srgbClr val="000000"/>
                </a:solidFill>
                <a:latin typeface="Arial"/>
                <a:ea typeface="Arial"/>
                <a:cs typeface="Arial"/>
                <a:sym typeface="Arial"/>
              </a:rPr>
              <a:t>​</a:t>
            </a:r>
            <a:r>
              <a:rPr i="1" lang="en" sz="2400">
                <a:solidFill>
                  <a:srgbClr val="000000"/>
                </a:solidFill>
                <a:latin typeface="Arial"/>
                <a:ea typeface="Arial"/>
                <a:cs typeface="Arial"/>
                <a:sym typeface="Arial"/>
              </a:rPr>
              <a:t>x</a:t>
            </a:r>
            <a:r>
              <a:rPr lang="en" sz="1200">
                <a:solidFill>
                  <a:srgbClr val="000000"/>
                </a:solidFill>
                <a:latin typeface="Arial"/>
                <a:ea typeface="Arial"/>
                <a:cs typeface="Arial"/>
                <a:sym typeface="Arial"/>
              </a:rPr>
              <a:t>1​ </a:t>
            </a:r>
            <a:r>
              <a:rPr lang="en" sz="2400">
                <a:solidFill>
                  <a:srgbClr val="000000"/>
                </a:solidFill>
                <a:latin typeface="Arial"/>
                <a:ea typeface="Arial"/>
                <a:cs typeface="Arial"/>
                <a:sym typeface="Arial"/>
              </a:rPr>
              <a:t>+ </a:t>
            </a:r>
            <a:r>
              <a:rPr i="1" lang="en" sz="2400">
                <a:solidFill>
                  <a:srgbClr val="000000"/>
                </a:solidFill>
                <a:latin typeface="Arial"/>
                <a:ea typeface="Arial"/>
                <a:cs typeface="Arial"/>
                <a:sym typeface="Arial"/>
              </a:rPr>
              <a:t>θ</a:t>
            </a:r>
            <a:r>
              <a:rPr lang="en" sz="1200">
                <a:solidFill>
                  <a:srgbClr val="000000"/>
                </a:solidFill>
                <a:latin typeface="Arial"/>
                <a:ea typeface="Arial"/>
                <a:cs typeface="Arial"/>
                <a:sym typeface="Arial"/>
              </a:rPr>
              <a:t>2</a:t>
            </a:r>
            <a:r>
              <a:rPr lang="en" sz="2400">
                <a:solidFill>
                  <a:srgbClr val="000000"/>
                </a:solidFill>
                <a:latin typeface="Arial"/>
                <a:ea typeface="Arial"/>
                <a:cs typeface="Arial"/>
                <a:sym typeface="Arial"/>
              </a:rPr>
              <a:t>​</a:t>
            </a:r>
            <a:r>
              <a:rPr i="1" lang="en" sz="2400">
                <a:solidFill>
                  <a:srgbClr val="000000"/>
                </a:solidFill>
                <a:latin typeface="Arial"/>
                <a:ea typeface="Arial"/>
                <a:cs typeface="Arial"/>
                <a:sym typeface="Arial"/>
              </a:rPr>
              <a:t>x</a:t>
            </a:r>
            <a:r>
              <a:rPr lang="en" sz="1200">
                <a:solidFill>
                  <a:srgbClr val="000000"/>
                </a:solidFill>
                <a:latin typeface="Arial"/>
                <a:ea typeface="Arial"/>
                <a:cs typeface="Arial"/>
                <a:sym typeface="Arial"/>
              </a:rPr>
              <a:t>2</a:t>
            </a:r>
            <a:r>
              <a:rPr lang="en" sz="2400">
                <a:solidFill>
                  <a:srgbClr val="000000"/>
                </a:solidFill>
                <a:latin typeface="Arial"/>
                <a:ea typeface="Arial"/>
                <a:cs typeface="Arial"/>
                <a:sym typeface="Arial"/>
              </a:rPr>
              <a:t>​ + </a:t>
            </a:r>
            <a:r>
              <a:rPr i="1" lang="en" sz="2400">
                <a:solidFill>
                  <a:srgbClr val="000000"/>
                </a:solidFill>
                <a:latin typeface="Arial"/>
                <a:ea typeface="Arial"/>
                <a:cs typeface="Arial"/>
                <a:sym typeface="Arial"/>
              </a:rPr>
              <a:t>θ</a:t>
            </a:r>
            <a:r>
              <a:rPr lang="en" sz="1200">
                <a:solidFill>
                  <a:srgbClr val="000000"/>
                </a:solidFill>
                <a:latin typeface="Arial"/>
                <a:ea typeface="Arial"/>
                <a:cs typeface="Arial"/>
                <a:sym typeface="Arial"/>
              </a:rPr>
              <a:t>3​</a:t>
            </a:r>
            <a:r>
              <a:rPr i="1" lang="en" sz="2400">
                <a:solidFill>
                  <a:srgbClr val="000000"/>
                </a:solidFill>
                <a:latin typeface="Arial"/>
                <a:ea typeface="Arial"/>
                <a:cs typeface="Arial"/>
                <a:sym typeface="Arial"/>
              </a:rPr>
              <a:t>x</a:t>
            </a:r>
            <a:r>
              <a:rPr lang="en" sz="1200">
                <a:solidFill>
                  <a:srgbClr val="000000"/>
                </a:solidFill>
                <a:latin typeface="Arial"/>
                <a:ea typeface="Arial"/>
                <a:cs typeface="Arial"/>
                <a:sym typeface="Arial"/>
              </a:rPr>
              <a:t>3</a:t>
            </a:r>
            <a:r>
              <a:rPr lang="en" sz="2400">
                <a:solidFill>
                  <a:srgbClr val="000000"/>
                </a:solidFill>
                <a:latin typeface="Arial"/>
                <a:ea typeface="Arial"/>
                <a:cs typeface="Arial"/>
                <a:sym typeface="Arial"/>
              </a:rPr>
              <a:t>​ +⋯+ </a:t>
            </a:r>
            <a:r>
              <a:rPr i="1" lang="en" sz="2400">
                <a:solidFill>
                  <a:srgbClr val="000000"/>
                </a:solidFill>
                <a:latin typeface="Arial"/>
                <a:ea typeface="Arial"/>
                <a:cs typeface="Arial"/>
                <a:sym typeface="Arial"/>
              </a:rPr>
              <a:t>θn</a:t>
            </a:r>
            <a:r>
              <a:rPr lang="en" sz="2400">
                <a:solidFill>
                  <a:srgbClr val="000000"/>
                </a:solidFill>
                <a:latin typeface="Arial"/>
                <a:ea typeface="Arial"/>
                <a:cs typeface="Arial"/>
                <a:sym typeface="Arial"/>
              </a:rPr>
              <a:t>​</a:t>
            </a:r>
            <a:r>
              <a:rPr i="1" lang="en" sz="2400">
                <a:solidFill>
                  <a:srgbClr val="000000"/>
                </a:solidFill>
                <a:latin typeface="Arial"/>
                <a:ea typeface="Arial"/>
                <a:cs typeface="Arial"/>
                <a:sym typeface="Arial"/>
              </a:rPr>
              <a:t>x</a:t>
            </a:r>
            <a:r>
              <a:rPr i="1" lang="en" sz="2400">
                <a:solidFill>
                  <a:srgbClr val="373A3C"/>
                </a:solidFill>
                <a:highlight>
                  <a:srgbClr val="FFFFFF"/>
                </a:highlight>
                <a:latin typeface="Times New Roman"/>
                <a:ea typeface="Times New Roman"/>
                <a:cs typeface="Times New Roman"/>
                <a:sym typeface="Times New Roman"/>
              </a:rPr>
              <a:t>n</a:t>
            </a:r>
            <a:r>
              <a:rPr lang="en" sz="2400">
                <a:solidFill>
                  <a:srgbClr val="373A3C"/>
                </a:solidFill>
                <a:highlight>
                  <a:srgbClr val="FFFFFF"/>
                </a:highlight>
                <a:latin typeface="Times New Roman"/>
                <a:ea typeface="Times New Roman"/>
                <a:cs typeface="Times New Roman"/>
                <a:sym typeface="Times New Roman"/>
              </a:rPr>
              <a:t>​</a:t>
            </a:r>
            <a:endParaRPr sz="2400"/>
          </a:p>
          <a:p>
            <a:pPr indent="-381000" lvl="0" marL="457200" rtl="0" algn="l">
              <a:spcBef>
                <a:spcPts val="0"/>
              </a:spcBef>
              <a:spcAft>
                <a:spcPts val="0"/>
              </a:spcAft>
              <a:buSzPts val="2400"/>
              <a:buChar char="●"/>
            </a:pPr>
            <a:r>
              <a:rPr lang="en" sz="2400"/>
              <a:t>Error or Loss</a:t>
            </a:r>
            <a:endParaRPr sz="2400"/>
          </a:p>
          <a:p>
            <a:pPr indent="-381000" lvl="1" marL="914400" rtl="0" algn="l">
              <a:spcBef>
                <a:spcPts val="0"/>
              </a:spcBef>
              <a:spcAft>
                <a:spcPts val="0"/>
              </a:spcAft>
              <a:buSzPts val="2400"/>
              <a:buChar char="○"/>
            </a:pPr>
            <a:r>
              <a:rPr lang="en" sz="2400"/>
              <a:t>Cost function MSE</a:t>
            </a:r>
            <a:endParaRPr sz="2400"/>
          </a:p>
          <a:p>
            <a:pPr indent="-381000" lvl="0" marL="457200" rtl="0" algn="l">
              <a:spcBef>
                <a:spcPts val="0"/>
              </a:spcBef>
              <a:spcAft>
                <a:spcPts val="0"/>
              </a:spcAft>
              <a:buSzPts val="2400"/>
              <a:buChar char="●"/>
            </a:pPr>
            <a:r>
              <a:rPr lang="en" sz="2400"/>
              <a:t>Train or Learn</a:t>
            </a:r>
            <a:endParaRPr sz="2400"/>
          </a:p>
          <a:p>
            <a:pPr indent="-381000" lvl="1" marL="914400" rtl="0" algn="l">
              <a:spcBef>
                <a:spcPts val="0"/>
              </a:spcBef>
              <a:spcAft>
                <a:spcPts val="0"/>
              </a:spcAft>
              <a:buSzPts val="2400"/>
              <a:buChar char="○"/>
            </a:pPr>
            <a:r>
              <a:rPr lang="en" sz="2400"/>
              <a:t>Gradient</a:t>
            </a:r>
            <a:r>
              <a:rPr lang="en" sz="2400"/>
              <a:t> </a:t>
            </a:r>
            <a:r>
              <a:rPr lang="en" sz="2400"/>
              <a:t>Descent function</a:t>
            </a:r>
            <a:r>
              <a:rPr lang="en" sz="2400"/>
              <a:t>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Perceptron</a:t>
            </a:r>
            <a:endParaRPr/>
          </a:p>
        </p:txBody>
      </p:sp>
      <p:pic>
        <p:nvPicPr>
          <p:cNvPr id="313" name="Google Shape;313;p52"/>
          <p:cNvPicPr preferRelativeResize="0"/>
          <p:nvPr/>
        </p:nvPicPr>
        <p:blipFill>
          <a:blip r:embed="rId3">
            <a:alphaModFix/>
          </a:blip>
          <a:stretch>
            <a:fillRect/>
          </a:stretch>
        </p:blipFill>
        <p:spPr>
          <a:xfrm>
            <a:off x="2770775" y="1709250"/>
            <a:ext cx="3602460" cy="3332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Feed Forward</a:t>
            </a:r>
            <a:endParaRPr/>
          </a:p>
        </p:txBody>
      </p:sp>
      <p:pic>
        <p:nvPicPr>
          <p:cNvPr id="319" name="Google Shape;319;p53"/>
          <p:cNvPicPr preferRelativeResize="0"/>
          <p:nvPr/>
        </p:nvPicPr>
        <p:blipFill>
          <a:blip r:embed="rId3">
            <a:alphaModFix/>
          </a:blip>
          <a:stretch>
            <a:fillRect/>
          </a:stretch>
        </p:blipFill>
        <p:spPr>
          <a:xfrm>
            <a:off x="2376438" y="1742875"/>
            <a:ext cx="4391129" cy="3332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Recurrent Neural Network</a:t>
            </a:r>
            <a:endParaRPr/>
          </a:p>
        </p:txBody>
      </p:sp>
      <p:pic>
        <p:nvPicPr>
          <p:cNvPr id="325" name="Google Shape;325;p54"/>
          <p:cNvPicPr preferRelativeResize="0"/>
          <p:nvPr/>
        </p:nvPicPr>
        <p:blipFill>
          <a:blip r:embed="rId3">
            <a:alphaModFix/>
          </a:blip>
          <a:stretch>
            <a:fillRect/>
          </a:stretch>
        </p:blipFill>
        <p:spPr>
          <a:xfrm>
            <a:off x="1875475" y="1721550"/>
            <a:ext cx="5414947" cy="3332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Markov Chain</a:t>
            </a:r>
            <a:endParaRPr/>
          </a:p>
        </p:txBody>
      </p:sp>
      <p:pic>
        <p:nvPicPr>
          <p:cNvPr id="331" name="Google Shape;331;p55"/>
          <p:cNvPicPr preferRelativeResize="0"/>
          <p:nvPr/>
        </p:nvPicPr>
        <p:blipFill>
          <a:blip r:embed="rId3">
            <a:alphaModFix/>
          </a:blip>
          <a:stretch>
            <a:fillRect/>
          </a:stretch>
        </p:blipFill>
        <p:spPr>
          <a:xfrm>
            <a:off x="3127075" y="1737225"/>
            <a:ext cx="2889854" cy="3332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pic>
        <p:nvPicPr>
          <p:cNvPr descr="Have you ever wondered what the math behind neural networks looks like? What gives them such incredible power? We're going to cover 4 different neural networks in this video to develop an intuition around their basic principles (2 feedforward networks, 1 recurrent network, and a self-organizing map). Prepare yourself, deep learning is coming.&#10;&#10;Code for this video (with coding challenge):&#10;https://github.com/llSourcell/neural_networks&#10;&#10;Hammad's winning code:&#10;https://github.com/hammadshaikhha/Math-of-Machine-Learning-Course-by-Siraj/tree/master/Regularization%20in%20Linear%20Regression&#10;&#10;Ong's runner-up code:&#10;https://github.com/jrios6/Math-of-Intelligence/tree/master/3-Regularization&#10;&#10;More learning resources:&#10;https://www.youtube.com/watch?v=h3l4qz76JhQ&#10;http://www.ai-junkie.com/ann/som/som1.html&#10;http://iamtrask.github.io/2015/07/12/basic-python-network/&#10;https://iamtrask.github.io/2015/11/15/anyone-can-code-lstm/&#10;http://karpathy.github.io/2015/05/21/rnn-effectiveness/&#10;https://www.youtube.com/watch?v=vOppzHpvTiQ&amp;list=PL2-dafEMk2A7YdKv4XfKpfbTH5z6rEEj3&#10;&#10;Please subscribe! And like. And comment. That's what keeps me going.&#10;&#10;And please support me on Patreon: https://www.patreon.com/user?u=3191693&#10;Follow me:&#10;Twitter: https://twitter.com/sirajraval&#10;Facebook: https://www.facebook.com/sirajology Instagram: https://www.instagram.com/sirajraval/ Instagram: https://www.instagram.com/sirajraval/" id="337" name="Google Shape;337;p56" title="Neural Networks - The Math of Intelligence #4">
            <a:hlinkClick r:id="rId3"/>
          </p:cNvPr>
          <p:cNvPicPr preferRelativeResize="0"/>
          <p:nvPr/>
        </p:nvPicPr>
        <p:blipFill>
          <a:blip r:embed="rId4">
            <a:alphaModFix/>
          </a:blip>
          <a:stretch>
            <a:fillRect/>
          </a:stretch>
        </p:blipFill>
        <p:spPr>
          <a:xfrm>
            <a:off x="2361438" y="1734500"/>
            <a:ext cx="4443034" cy="333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Blocks of Many ML Algorithms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Linear Regression</a:t>
            </a:r>
            <a:endParaRPr sz="2400"/>
          </a:p>
          <a:p>
            <a:pPr indent="-381000" lvl="0" marL="457200" rtl="0" algn="l">
              <a:spcBef>
                <a:spcPts val="0"/>
              </a:spcBef>
              <a:spcAft>
                <a:spcPts val="0"/>
              </a:spcAft>
              <a:buSzPts val="2400"/>
              <a:buChar char="●"/>
            </a:pPr>
            <a:r>
              <a:rPr lang="en" sz="2400"/>
              <a:t>Logistic Regression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a:t>
            </a:r>
            <a:r>
              <a:rPr lang="en"/>
              <a:t>Regression</a:t>
            </a:r>
            <a:r>
              <a:rPr lang="en"/>
              <a:t> </a:t>
            </a:r>
            <a:endParaRPr/>
          </a:p>
        </p:txBody>
      </p:sp>
      <p:pic>
        <p:nvPicPr>
          <p:cNvPr id="97" name="Google Shape;97;p18"/>
          <p:cNvPicPr preferRelativeResize="0"/>
          <p:nvPr/>
        </p:nvPicPr>
        <p:blipFill>
          <a:blip r:embed="rId3">
            <a:alphaModFix/>
          </a:blip>
          <a:stretch>
            <a:fillRect/>
          </a:stretch>
        </p:blipFill>
        <p:spPr>
          <a:xfrm>
            <a:off x="1606925" y="838275"/>
            <a:ext cx="6045101" cy="4533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103" name="Google Shape;103;p19"/>
          <p:cNvPicPr preferRelativeResize="0"/>
          <p:nvPr/>
        </p:nvPicPr>
        <p:blipFill>
          <a:blip r:embed="rId3">
            <a:alphaModFix/>
          </a:blip>
          <a:stretch>
            <a:fillRect/>
          </a:stretch>
        </p:blipFill>
        <p:spPr>
          <a:xfrm>
            <a:off x="2283850" y="1735025"/>
            <a:ext cx="4598212" cy="333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descr="Binary logistic regression is a machine learning algorithm most useful when we want to model the event probability for a categorical response variable with two outcomes (yes/no, true/false, etc.). In this video we'll build a sentiment classifier app that uses binary logistic regression to classify tweets as either happy, sad, or neutral. I'll use animations, code, rap, skits, and equations to explain how it all works. Enjoy!&#10;&#10;Code for this video:&#10;https://github.com/llSourcell/logistic_regression&#10;&#10;Please Subscribe! And like. And comment. That's what keeps me going. &#10;&#10;Want more education? Connect with me here:&#10;Twitter: https://twitter.com/sirajraval&#10;instagram: https://www.instagram.com/sirajraval&#10;Facebook: https://www.facebook.com/sirajology&#10;&#10;This video is apart of my Machine Learning Journey course:&#10;https://github.com/llSourcell/Machine...&#10;&#10;More Learning Resources:&#10;https://github.com/awesomedata/awesome-public-datasets&#10;http://www.statisticssolutions.com/what-is-logistic-regression/&#10;https://codesachin.wordpress.com/2015/08/16/logistic-regression-for-dummies/&#10;https://www.youtube.com/watch?v=zAULhNrnuL4&#10;https://machinelearningmastery.com/logistic-regression-for-machine-learning/&#10;https://towardsdatascience.com/the-logistic-regression-algorithm-75fe48e21cfa&#10;&#10;Join us in the Wizards Slack channel:&#10;http://wizards.herokuapp.com/&#10;&#10;Sign up for the next course at The School of AI:&#10;https://www.theschool.ai&#10;&#10;And please support me on Patreon:&#10;https://www.patreon.com/user?u=3191693&#10;&#10;Original repo:&#10;https://github.com/guillermo-carrasco/logistic-sentiment" id="109" name="Google Shape;109;p20" title="Binary Logistic Regression Tutorial">
            <a:hlinkClick r:id="rId3"/>
          </p:cNvPr>
          <p:cNvPicPr preferRelativeResize="0"/>
          <p:nvPr/>
        </p:nvPicPr>
        <p:blipFill>
          <a:blip r:embed="rId4">
            <a:alphaModFix/>
          </a:blip>
          <a:stretch>
            <a:fillRect/>
          </a:stretch>
        </p:blipFill>
        <p:spPr>
          <a:xfrm>
            <a:off x="2361438" y="1778275"/>
            <a:ext cx="4443034" cy="333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Linear Regression is Flawed</a:t>
            </a:r>
            <a:endParaRPr/>
          </a:p>
        </p:txBody>
      </p:sp>
      <p:sp>
        <p:nvSpPr>
          <p:cNvPr id="115" name="Google Shape;115;p21"/>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 models fit a "straight line". In practice, they rarely perform well. </a:t>
            </a:r>
            <a:endParaRPr/>
          </a:p>
          <a:p>
            <a:pPr indent="0" lvl="0" marL="0" rtl="0" algn="l">
              <a:spcBef>
                <a:spcPts val="1600"/>
              </a:spcBef>
              <a:spcAft>
                <a:spcPts val="1600"/>
              </a:spcAft>
              <a:buNone/>
            </a:pPr>
            <a:r>
              <a:rPr lang="en"/>
              <a:t>Their main advantage is that they are easy to interpret and understand.</a:t>
            </a:r>
            <a:endParaRPr/>
          </a:p>
        </p:txBody>
      </p:sp>
      <p:pic>
        <p:nvPicPr>
          <p:cNvPr id="116" name="Google Shape;116;p21"/>
          <p:cNvPicPr preferRelativeResize="0"/>
          <p:nvPr/>
        </p:nvPicPr>
        <p:blipFill>
          <a:blip r:embed="rId3">
            <a:alphaModFix/>
          </a:blip>
          <a:stretch>
            <a:fillRect/>
          </a:stretch>
        </p:blipFill>
        <p:spPr>
          <a:xfrm>
            <a:off x="4715675" y="1807300"/>
            <a:ext cx="42672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