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2"/>
  </p:notesMasterIdLst>
  <p:sldIdLst>
    <p:sldId id="256" r:id="rId2"/>
    <p:sldId id="267" r:id="rId3"/>
    <p:sldId id="265" r:id="rId4"/>
    <p:sldId id="266" r:id="rId5"/>
    <p:sldId id="274" r:id="rId6"/>
    <p:sldId id="269" r:id="rId7"/>
    <p:sldId id="271" r:id="rId8"/>
    <p:sldId id="260" r:id="rId9"/>
    <p:sldId id="273"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5938" autoAdjust="0"/>
  </p:normalViewPr>
  <p:slideViewPr>
    <p:cSldViewPr snapToGrid="0">
      <p:cViewPr varScale="1">
        <p:scale>
          <a:sx n="89" d="100"/>
          <a:sy n="89" d="100"/>
        </p:scale>
        <p:origin x="822" y="78"/>
      </p:cViewPr>
      <p:guideLst/>
    </p:cSldViewPr>
  </p:slideViewPr>
  <p:notesTextViewPr>
    <p:cViewPr>
      <p:scale>
        <a:sx n="87" d="100"/>
        <a:sy n="87"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495D3-BE16-4170-9AB7-C3F025A83D5C}" type="datetimeFigureOut">
              <a:rPr lang="en-US" smtClean="0"/>
              <a:t>4/28/2025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11DE64-72CD-497D-912D-461EB2EB4985}" type="slidenum">
              <a:rPr lang="en-US" smtClean="0"/>
              <a:t>‹#›</a:t>
            </a:fld>
            <a:endParaRPr lang="en-US"/>
          </a:p>
        </p:txBody>
      </p:sp>
    </p:spTree>
    <p:extLst>
      <p:ext uri="{BB962C8B-B14F-4D97-AF65-F5344CB8AC3E}">
        <p14:creationId xmlns:p14="http://schemas.microsoft.com/office/powerpoint/2010/main" val="2573093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11DE64-72CD-497D-912D-461EB2EB4985}" type="slidenum">
              <a:rPr lang="en-US" smtClean="0"/>
              <a:t>1</a:t>
            </a:fld>
            <a:endParaRPr lang="en-US"/>
          </a:p>
        </p:txBody>
      </p:sp>
    </p:spTree>
    <p:extLst>
      <p:ext uri="{BB962C8B-B14F-4D97-AF65-F5344CB8AC3E}">
        <p14:creationId xmlns:p14="http://schemas.microsoft.com/office/powerpoint/2010/main" val="487780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 plan to continue work on this simulator because I found it interesting. My final goal is to reach one million bodies. </a:t>
            </a:r>
          </a:p>
          <a:p>
            <a:pPr marL="171450" indent="-171450">
              <a:buFont typeface="Arial" panose="020B0604020202020204" pitchFamily="34" charset="0"/>
              <a:buChar char="•"/>
            </a:pPr>
            <a:r>
              <a:rPr lang="en-US" dirty="0"/>
              <a:t>To do this there are some future improvements I plan to implement:</a:t>
            </a:r>
          </a:p>
          <a:p>
            <a:pPr marL="628650" lvl="1" indent="-171450">
              <a:buFont typeface="Arial" panose="020B0604020202020204" pitchFamily="34" charset="0"/>
              <a:buChar char="•"/>
            </a:pPr>
            <a:r>
              <a:rPr lang="en-US" dirty="0"/>
              <a:t>The most obvious is optimizing for cache and </a:t>
            </a:r>
            <a:r>
              <a:rPr lang="en-US" dirty="0" err="1"/>
              <a:t>simd</a:t>
            </a:r>
            <a:r>
              <a:rPr lang="en-US" dirty="0"/>
              <a:t> </a:t>
            </a:r>
          </a:p>
          <a:p>
            <a:pPr marL="628650" lvl="1" indent="-171450">
              <a:buFont typeface="Arial" panose="020B0604020202020204" pitchFamily="34" charset="0"/>
              <a:buChar char="•"/>
            </a:pPr>
            <a:r>
              <a:rPr lang="en-US" sz="1200" dirty="0"/>
              <a:t>Currently, all Body objects are stored in a single vector using an Array of Structures approach.</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During simulation, forces are computed by iterating over each Body, accessing its individual properties like, position, mass, and velocity.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This is a classic example where Structure of Arrays (</a:t>
            </a:r>
            <a:r>
              <a:rPr lang="en-US" sz="1800" dirty="0" err="1"/>
              <a:t>SoA</a:t>
            </a:r>
            <a:r>
              <a:rPr lang="en-US" sz="1800" dirty="0"/>
              <a:t>) is a significantly better fit: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By separating characteristics into their own dedicated vectors, we improve cache locality.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This design would also be a perfect setup for using SIMD optimization.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628650" lvl="1" indent="-171450">
              <a:buFont typeface="Arial" panose="020B0604020202020204" pitchFamily="34" charset="0"/>
              <a:buChar char="•"/>
            </a:pPr>
            <a:endParaRPr lang="en-US" dirty="0"/>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1411DE64-72CD-497D-912D-461EB2EB4985}" type="slidenum">
              <a:rPr lang="en-US" smtClean="0"/>
              <a:t>10</a:t>
            </a:fld>
            <a:endParaRPr lang="en-US"/>
          </a:p>
        </p:txBody>
      </p:sp>
    </p:spTree>
    <p:extLst>
      <p:ext uri="{BB962C8B-B14F-4D97-AF65-F5344CB8AC3E}">
        <p14:creationId xmlns:p14="http://schemas.microsoft.com/office/powerpoint/2010/main" val="399440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 goal the of my project was to simulate the motion of </a:t>
                </a:r>
                <a:r>
                  <a:rPr lang="en-US" sz="1200" b="1" i="1" dirty="0"/>
                  <a:t>N</a:t>
                </a:r>
                <a:r>
                  <a:rPr lang="en-US" sz="1200" dirty="0"/>
                  <a:t> celestial bodies over time, governed by Newton’s gravity equation. </a:t>
                </a:r>
              </a:p>
              <a:p>
                <a:pPr marL="171450" indent="-171450">
                  <a:buFont typeface="Arial" panose="020B0604020202020204" pitchFamily="34" charset="0"/>
                  <a:buChar char="•"/>
                </a:pPr>
                <a:r>
                  <a:rPr lang="en-US" sz="1200" dirty="0"/>
                  <a:t>At each time step, the forces between body pairs can be computed independently, making the problem perfect for parallel computing.</a:t>
                </a:r>
              </a:p>
              <a:p>
                <a:pPr marL="171450" indent="-171450" algn="just">
                  <a:buFont typeface="Arial" panose="020B0604020202020204" pitchFamily="34" charset="0"/>
                  <a:buChar char="•"/>
                </a:pPr>
                <a:r>
                  <a:rPr lang="en-US" sz="1200" dirty="0"/>
                  <a:t>The naïve approach would be to just use a double for loop to calculate the gravity forces between all bodies.</a:t>
                </a:r>
                <a:endParaRPr lang="en-US" sz="2000" dirty="0"/>
              </a:p>
              <a:p>
                <a:pPr marL="742950" lvl="1" indent="-285750">
                  <a:buFont typeface="Arial" panose="020B0604020202020204" pitchFamily="34" charset="0"/>
                  <a:buChar char="•"/>
                </a:pPr>
                <a:r>
                  <a:rPr lang="en-US" sz="2000" dirty="0"/>
                  <a:t>The time complexity for this is </a:t>
                </a:r>
                <a14:m>
                  <m:oMath xmlns:m="http://schemas.openxmlformats.org/officeDocument/2006/math">
                    <m:r>
                      <a:rPr lang="en-US" sz="2000" i="1">
                        <a:latin typeface="Cambria Math" panose="02040503050406030204" pitchFamily="18" charset="0"/>
                      </a:rPr>
                      <m:t>𝑂</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𝑁</m:t>
                            </m:r>
                          </m:e>
                          <m:sup>
                            <m:r>
                              <a:rPr lang="en-US" sz="2000" i="1">
                                <a:latin typeface="Cambria Math" panose="02040503050406030204" pitchFamily="18" charset="0"/>
                              </a:rPr>
                              <m:t>2</m:t>
                            </m:r>
                          </m:sup>
                        </m:sSup>
                      </m:e>
                    </m:d>
                  </m:oMath>
                </a14:m>
                <a:r>
                  <a:rPr lang="en-US" sz="2000" dirty="0"/>
                  <a:t> which is obviously not good if we are trying to maximize </a:t>
                </a:r>
                <a:r>
                  <a:rPr lang="en-US" sz="2000" b="1" i="1" dirty="0"/>
                  <a:t>N</a:t>
                </a:r>
                <a:r>
                  <a:rPr lang="en-US" sz="2000" dirty="0"/>
                  <a:t>.</a:t>
                </a:r>
              </a:p>
              <a:p>
                <a:pPr marL="285750" lvl="0" indent="-285750">
                  <a:buFont typeface="Arial" panose="020B0604020202020204" pitchFamily="34" charset="0"/>
                  <a:buChar char="•"/>
                </a:pPr>
                <a:r>
                  <a:rPr lang="en-US" sz="1100" dirty="0"/>
                  <a:t>A few of the key features that I implemented were:</a:t>
                </a:r>
              </a:p>
              <a:p>
                <a:pPr marL="742950" lvl="1" indent="-285750">
                  <a:buFont typeface="Arial" panose="020B0604020202020204" pitchFamily="34" charset="0"/>
                  <a:buChar char="•"/>
                </a:pPr>
                <a:r>
                  <a:rPr lang="en-US" sz="1100" dirty="0"/>
                  <a:t>Running the simulation in real time with visualization. Most n-body simulators will slowly generate a collection of position points for each frame and save all this data to do visual processing after computation. My challenge is that I want my simulator to both compute gravity and positions, whilst also visually rendering these points in real time.</a:t>
                </a:r>
              </a:p>
              <a:p>
                <a:pPr marL="742950" lvl="1" indent="-285750">
                  <a:buFont typeface="Arial" panose="020B0604020202020204" pitchFamily="34" charset="0"/>
                  <a:buChar char="•"/>
                </a:pPr>
                <a:r>
                  <a:rPr lang="en-US" sz="1600" dirty="0"/>
                  <a:t>Can run about 22,000 bodies before visual lagging</a:t>
                </a:r>
              </a:p>
              <a:p>
                <a:pPr marL="742950" lvl="1" indent="-285750">
                  <a:buFont typeface="Arial" panose="020B0604020202020204" pitchFamily="34" charset="0"/>
                  <a:buChar char="•"/>
                </a:pPr>
                <a:r>
                  <a:rPr lang="en-US" sz="1600" dirty="0"/>
                  <a:t>Implemented Barnes-Hut algorithm with a quad tree data structure</a:t>
                </a:r>
              </a:p>
              <a:p>
                <a:pPr marL="742950" lvl="1" indent="-285750">
                  <a:buFont typeface="Arial" panose="020B0604020202020204" pitchFamily="34" charset="0"/>
                  <a:buChar char="•"/>
                </a:pPr>
                <a:r>
                  <a:rPr lang="en-US" sz="1100" dirty="0"/>
                  <a:t>And the force computations are multithreaded </a:t>
                </a:r>
              </a:p>
              <a:p>
                <a:endParaRPr lang="en-US" dirty="0"/>
              </a:p>
            </p:txBody>
          </p:sp>
        </mc:Choice>
        <mc:Fallback>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 goal the of my project was to simulate the motion of </a:t>
                </a:r>
                <a:r>
                  <a:rPr lang="en-US" sz="1200" b="1" i="1" dirty="0"/>
                  <a:t>N</a:t>
                </a:r>
                <a:r>
                  <a:rPr lang="en-US" sz="1200" dirty="0"/>
                  <a:t> celestial bodies over time, governed by Newton’s gravity equation. </a:t>
                </a:r>
              </a:p>
              <a:p>
                <a:pPr marL="171450" indent="-171450">
                  <a:buFont typeface="Arial" panose="020B0604020202020204" pitchFamily="34" charset="0"/>
                  <a:buChar char="•"/>
                </a:pPr>
                <a:r>
                  <a:rPr lang="en-US" sz="1200" dirty="0"/>
                  <a:t>At each time step, the forces between body pairs can be computed independently, making the problem perfect for parallel computing.</a:t>
                </a:r>
              </a:p>
              <a:p>
                <a:pPr marL="171450" indent="-171450" algn="just">
                  <a:buFont typeface="Arial" panose="020B0604020202020204" pitchFamily="34" charset="0"/>
                  <a:buChar char="•"/>
                </a:pPr>
                <a:r>
                  <a:rPr lang="en-US" sz="1200" dirty="0"/>
                  <a:t>The naïve approach would be to just use a double for loop to calculate the gravity forces between all bodies.</a:t>
                </a:r>
                <a:endParaRPr lang="en-US" sz="2000" dirty="0"/>
              </a:p>
              <a:p>
                <a:pPr marL="742950" lvl="1" indent="-285750">
                  <a:buFont typeface="Arial" panose="020B0604020202020204" pitchFamily="34" charset="0"/>
                  <a:buChar char="•"/>
                </a:pPr>
                <a:r>
                  <a:rPr lang="en-US" sz="2000" dirty="0"/>
                  <a:t>The time complexity for this is </a:t>
                </a:r>
                <a:r>
                  <a:rPr lang="en-US" sz="2000" i="0">
                    <a:latin typeface="Cambria Math" panose="02040503050406030204" pitchFamily="18" charset="0"/>
                  </a:rPr>
                  <a:t>𝑂(𝑁^2 )</a:t>
                </a:r>
                <a:r>
                  <a:rPr lang="en-US" sz="2000" dirty="0"/>
                  <a:t> which is obviously not good if we are trying to maximize </a:t>
                </a:r>
                <a:r>
                  <a:rPr lang="en-US" sz="2000" b="1" i="1" dirty="0"/>
                  <a:t>N</a:t>
                </a:r>
                <a:r>
                  <a:rPr lang="en-US" sz="2000" dirty="0"/>
                  <a:t>.</a:t>
                </a:r>
              </a:p>
              <a:p>
                <a:pPr marL="285750" lvl="0" indent="-285750">
                  <a:buFont typeface="Arial" panose="020B0604020202020204" pitchFamily="34" charset="0"/>
                  <a:buChar char="•"/>
                </a:pPr>
                <a:r>
                  <a:rPr lang="en-US" sz="1100" dirty="0"/>
                  <a:t>A few of the key features that I implemented were:</a:t>
                </a:r>
              </a:p>
              <a:p>
                <a:pPr marL="742950" lvl="1" indent="-285750">
                  <a:buFont typeface="Arial" panose="020B0604020202020204" pitchFamily="34" charset="0"/>
                  <a:buChar char="•"/>
                </a:pPr>
                <a:r>
                  <a:rPr lang="en-US" sz="1100" dirty="0"/>
                  <a:t>Running the simulation in real time with visualization. Most n-body simulators will slowly generate a collection of position points for each frame and save all this data to do visual processing after computation. My challenge is that I want my simulator to both compute gravity and positions, whilst also visually rendering these points in real time.</a:t>
                </a:r>
              </a:p>
              <a:p>
                <a:pPr marL="742950" lvl="1" indent="-285750">
                  <a:buFont typeface="Arial" panose="020B0604020202020204" pitchFamily="34" charset="0"/>
                  <a:buChar char="•"/>
                </a:pPr>
                <a:r>
                  <a:rPr lang="en-US" sz="1600" dirty="0"/>
                  <a:t>Can run about 22,000 bodies before visual lagging</a:t>
                </a:r>
              </a:p>
              <a:p>
                <a:pPr marL="742950" lvl="1" indent="-285750">
                  <a:buFont typeface="Arial" panose="020B0604020202020204" pitchFamily="34" charset="0"/>
                  <a:buChar char="•"/>
                </a:pPr>
                <a:r>
                  <a:rPr lang="en-US" sz="1600" dirty="0"/>
                  <a:t>Implemented Barnes-Hut algorithm with a quad tree data structure</a:t>
                </a:r>
              </a:p>
              <a:p>
                <a:pPr marL="742950" lvl="1" indent="-285750">
                  <a:buFont typeface="Arial" panose="020B0604020202020204" pitchFamily="34" charset="0"/>
                  <a:buChar char="•"/>
                </a:pPr>
                <a:r>
                  <a:rPr lang="en-US" sz="1100" dirty="0"/>
                  <a:t>And the force computations are multithreaded </a:t>
                </a:r>
              </a:p>
              <a:p>
                <a:endParaRPr lang="en-US" dirty="0"/>
              </a:p>
            </p:txBody>
          </p:sp>
        </mc:Fallback>
      </mc:AlternateContent>
      <p:sp>
        <p:nvSpPr>
          <p:cNvPr id="4" name="Slide Number Placeholder 3"/>
          <p:cNvSpPr>
            <a:spLocks noGrp="1"/>
          </p:cNvSpPr>
          <p:nvPr>
            <p:ph type="sldNum" sz="quarter" idx="5"/>
          </p:nvPr>
        </p:nvSpPr>
        <p:spPr/>
        <p:txBody>
          <a:bodyPr/>
          <a:lstStyle/>
          <a:p>
            <a:fld id="{1411DE64-72CD-497D-912D-461EB2EB4985}" type="slidenum">
              <a:rPr lang="en-US" smtClean="0"/>
              <a:t>2</a:t>
            </a:fld>
            <a:endParaRPr lang="en-US"/>
          </a:p>
        </p:txBody>
      </p:sp>
    </p:spTree>
    <p:extLst>
      <p:ext uri="{BB962C8B-B14F-4D97-AF65-F5344CB8AC3E}">
        <p14:creationId xmlns:p14="http://schemas.microsoft.com/office/powerpoint/2010/main" val="2462391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11DE64-72CD-497D-912D-461EB2EB4985}" type="slidenum">
              <a:rPr lang="en-US" smtClean="0"/>
              <a:t>3</a:t>
            </a:fld>
            <a:endParaRPr lang="en-US"/>
          </a:p>
        </p:txBody>
      </p:sp>
    </p:spTree>
    <p:extLst>
      <p:ext uri="{BB962C8B-B14F-4D97-AF65-F5344CB8AC3E}">
        <p14:creationId xmlns:p14="http://schemas.microsoft.com/office/powerpoint/2010/main" val="69239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Before we parallelize the problem, we can look at alternative, sequential algorithms.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One of the more famous of these algorithms for N-Body sims is the </a:t>
                </a:r>
                <a:r>
                  <a:rPr lang="en-US" sz="1200" dirty="0" err="1"/>
                  <a:t>barnes</a:t>
                </a:r>
                <a:r>
                  <a:rPr lang="en-US" sz="1200" dirty="0"/>
                  <a:t> hut algorithm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Which states, if a group of bodies is far enough away, just treat it as one body with a mass equal to the sum of all the masses in its region and its position as the center of mass of the region. Then use this single body to approximate the force calculation for this body.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To determine if a group is far enough away for approximation, we will use the quotient </a:t>
                </a:r>
                <a:r>
                  <a:rPr lang="en-US" sz="1200" b="1" i="1" dirty="0"/>
                  <a:t>s/d</a:t>
                </a:r>
                <a:r>
                  <a:rPr lang="en-US" sz="1200" dirty="0"/>
                  <a:t>. Where </a:t>
                </a:r>
                <a:r>
                  <a:rPr lang="en-US" sz="1200" b="1" i="1" dirty="0"/>
                  <a:t>s</a:t>
                </a:r>
                <a:r>
                  <a:rPr lang="en-US" sz="1200" dirty="0"/>
                  <a:t> is the size of the region and </a:t>
                </a:r>
                <a:r>
                  <a:rPr lang="en-US" sz="1200" b="1" i="1" dirty="0"/>
                  <a:t>d</a:t>
                </a:r>
                <a:r>
                  <a:rPr lang="en-US" sz="1200" dirty="0"/>
                  <a:t> is the distance to the group. This criteria will be satisfied if the quotient if less than some constant we set, </a:t>
                </a:r>
                <a:r>
                  <a:rPr lang="el-GR" sz="1200" i="1" dirty="0"/>
                  <a:t>θ</a:t>
                </a:r>
                <a:r>
                  <a:rPr lang="en-US" sz="1200"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If a region does not satisfy our criteria, then we can recurse into smaller subregions within a quadtree data structure. Since these regions are smaller, they are more likely to satisfy our criteria.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 check for if we should subdivide is when a regions number of bodies is over a set parameter.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This quadtree is remade each timestep, which takes </a:t>
                </a:r>
                <a14:m>
                  <m:oMath xmlns:m="http://schemas.openxmlformats.org/officeDocument/2006/math">
                    <m:r>
                      <a:rPr lang="en-US" sz="1200" i="1">
                        <a:latin typeface="Cambria Math" panose="02040503050406030204" pitchFamily="18" charset="0"/>
                      </a:rPr>
                      <m:t>𝑂</m:t>
                    </m:r>
                    <m:d>
                      <m:dPr>
                        <m:ctrlPr>
                          <a:rPr lang="en-US" sz="1200" i="1">
                            <a:latin typeface="Cambria Math" panose="02040503050406030204" pitchFamily="18" charset="0"/>
                          </a:rPr>
                        </m:ctrlPr>
                      </m:dPr>
                      <m:e>
                        <m:r>
                          <a:rPr lang="en-US" sz="1200" b="0" i="1" smtClean="0">
                            <a:latin typeface="Cambria Math" panose="02040503050406030204" pitchFamily="18" charset="0"/>
                          </a:rPr>
                          <m:t>𝑁𝑙𝑜𝑔</m:t>
                        </m:r>
                        <m:r>
                          <a:rPr lang="en-US" sz="1200" b="0" i="1" smtClean="0">
                            <a:latin typeface="Cambria Math" panose="02040503050406030204" pitchFamily="18" charset="0"/>
                          </a:rPr>
                          <m:t>(</m:t>
                        </m:r>
                        <m:r>
                          <a:rPr lang="en-US" sz="1200" b="0" i="1" smtClean="0">
                            <a:latin typeface="Cambria Math" panose="02040503050406030204" pitchFamily="18" charset="0"/>
                          </a:rPr>
                          <m:t>𝑁</m:t>
                        </m:r>
                        <m:r>
                          <a:rPr lang="en-US" sz="1200" b="0" i="1" smtClean="0">
                            <a:latin typeface="Cambria Math" panose="02040503050406030204" pitchFamily="18" charset="0"/>
                          </a:rPr>
                          <m:t>)</m:t>
                        </m:r>
                      </m:e>
                    </m:d>
                    <m:r>
                      <a:rPr lang="en-US" sz="1200" b="0" i="1" smtClean="0">
                        <a:latin typeface="Cambria Math" panose="02040503050406030204" pitchFamily="18" charset="0"/>
                      </a:rPr>
                      <m:t> </m:t>
                    </m:r>
                  </m:oMath>
                </a14:m>
                <a:r>
                  <a:rPr lang="en-US" sz="1200" dirty="0"/>
                  <a:t>time. However, if many particles are close, this can degrade into </a:t>
                </a:r>
                <a14:m>
                  <m:oMath xmlns:m="http://schemas.openxmlformats.org/officeDocument/2006/math">
                    <m:r>
                      <a:rPr lang="en-US" sz="1200" b="0" i="1" smtClean="0">
                        <a:latin typeface="Cambria Math" panose="02040503050406030204" pitchFamily="18" charset="0"/>
                      </a:rPr>
                      <m:t>𝑂</m:t>
                    </m:r>
                    <m:d>
                      <m:dPr>
                        <m:ctrlPr>
                          <a:rPr lang="en-US" sz="1200" b="0" i="1" smtClean="0">
                            <a:latin typeface="Cambria Math" panose="02040503050406030204" pitchFamily="18" charset="0"/>
                          </a:rPr>
                        </m:ctrlPr>
                      </m:dPr>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𝑁</m:t>
                            </m:r>
                          </m:e>
                          <m:sup>
                            <m:r>
                              <a:rPr lang="en-US" sz="1200" b="0" i="1" smtClean="0">
                                <a:latin typeface="Cambria Math" panose="02040503050406030204" pitchFamily="18" charset="0"/>
                              </a:rPr>
                              <m:t>2</m:t>
                            </m:r>
                          </m:sup>
                        </m:sSup>
                      </m:e>
                    </m:d>
                    <m:r>
                      <a:rPr lang="en-US" sz="1200" b="0" i="1" smtClean="0">
                        <a:latin typeface="Cambria Math" panose="02040503050406030204" pitchFamily="18" charset="0"/>
                      </a:rPr>
                      <m:t>.</m:t>
                    </m:r>
                  </m:oMath>
                </a14:m>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indent="-171450">
                  <a:buFont typeface="Arial" panose="020B0604020202020204" pitchFamily="34" charset="0"/>
                  <a:buChar char="•"/>
                </a:pPr>
                <a:endParaRPr lang="en-US" dirty="0"/>
              </a:p>
            </p:txBody>
          </p:sp>
        </mc:Choice>
        <mc:Fallback xmlns="">
          <p:sp>
            <p:nvSpPr>
              <p:cNvPr id="3" name="Notes Placeholder 2"/>
              <p:cNvSpPr>
                <a:spLocks noGrp="1"/>
              </p:cNvSpPr>
              <p:nvPr>
                <p:ph type="body" idx="1"/>
              </p:nvPr>
            </p:nvSpPr>
            <p:spPr/>
            <p:txBody>
              <a:bodyPr/>
              <a:lstStyle/>
              <a:p>
                <a:r>
                  <a:rPr lang="en-US" dirty="0"/>
                  <a:t>Before we parallelize the problem, we can look at alternative algorithms.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If a group of bodies is far enough away, just treat it as one body with a mass equal to the sum of all the masses in its region and its position as the center of mass of the region. Then use this single body to approximate the force calculation for this body.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To determine if a group is far enough away, we will use the quotient </a:t>
                </a:r>
                <a:r>
                  <a:rPr lang="en-US" sz="1200" b="1" i="1" dirty="0"/>
                  <a:t>s/d</a:t>
                </a:r>
                <a:r>
                  <a:rPr lang="en-US" sz="1200" dirty="0"/>
                  <a:t>. Where </a:t>
                </a:r>
                <a:r>
                  <a:rPr lang="en-US" sz="1200" b="1" i="1" dirty="0"/>
                  <a:t>s</a:t>
                </a:r>
                <a:r>
                  <a:rPr lang="en-US" sz="1200" dirty="0"/>
                  <a:t> is the size of the region and </a:t>
                </a:r>
                <a:r>
                  <a:rPr lang="en-US" sz="1200" b="1" i="1" dirty="0"/>
                  <a:t>d</a:t>
                </a:r>
                <a:r>
                  <a:rPr lang="en-US" sz="1200" dirty="0"/>
                  <a:t> is the distance to the group. This criteria will be satisfied if the quotient if less than some constant we set, </a:t>
                </a:r>
                <a:r>
                  <a:rPr lang="el-GR" sz="1200" i="1" dirty="0"/>
                  <a:t>θ</a:t>
                </a:r>
                <a:r>
                  <a:rPr lang="en-US" sz="1200"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If a region does not satisfy our criteria, then we can divide the region into four subgroups in a quadtree data structure. Since these regions are smaller, they are more likely to satisfy our criteria. This occurs recursively. The check for if we should subdivide if when a regions capacity is over a set parameter, this keeps things simple.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This quadtree is remade each timestep, which takes </a:t>
                </a:r>
                <a:r>
                  <a:rPr lang="en-US" sz="1200" i="0">
                    <a:latin typeface="Cambria Math" panose="02040503050406030204" pitchFamily="18" charset="0"/>
                  </a:rPr>
                  <a:t>𝑂(</a:t>
                </a:r>
                <a:r>
                  <a:rPr lang="en-US" sz="1200" b="0" i="0">
                    <a:latin typeface="Cambria Math" panose="02040503050406030204" pitchFamily="18" charset="0"/>
                  </a:rPr>
                  <a:t>𝑁𝑙𝑜𝑔(𝑁))  </a:t>
                </a:r>
                <a:r>
                  <a:rPr lang="en-US" sz="1200" dirty="0"/>
                  <a:t>time. However, if many particles are close, this can degrade into </a:t>
                </a:r>
                <a:r>
                  <a:rPr lang="en-US" sz="1200" b="0" i="0">
                    <a:latin typeface="Cambria Math" panose="02040503050406030204" pitchFamily="18" charset="0"/>
                  </a:rPr>
                  <a:t>𝑂(𝑁^2 ).</a:t>
                </a: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Higher node capacity reduces the number of subdivisions, resulting in a shallower and smaller tree.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Good for faster force calculations due to fewer recursive traversals.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However, each node holds more bodies:</a:t>
                </a:r>
              </a:p>
              <a:p>
                <a:pPr marL="742950" lvl="1" indent="-285750">
                  <a:buFont typeface="Arial" panose="020B0604020202020204" pitchFamily="34" charset="0"/>
                  <a:buChar char="•"/>
                </a:pPr>
                <a:r>
                  <a:rPr lang="en-US" sz="1100" dirty="0"/>
                  <a:t>More comparisons during insertion, increasing tree build time</a:t>
                </a:r>
              </a:p>
              <a:p>
                <a:pPr marL="742950" lvl="1" indent="-285750">
                  <a:buFont typeface="Arial" panose="020B0604020202020204" pitchFamily="34" charset="0"/>
                  <a:buChar char="•"/>
                </a:pPr>
                <a:r>
                  <a:rPr lang="en-US" sz="1100" dirty="0"/>
                  <a:t>Lower accuracy during force calculations, as more bodies are approximated as a single mass.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I found a good balance to be at capacity = 60</a:t>
                </a:r>
                <a:endParaRPr lang="en-US" sz="105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indent="-171450">
                  <a:buFont typeface="Arial" panose="020B0604020202020204" pitchFamily="34" charset="0"/>
                  <a:buChar char="•"/>
                </a:pPr>
                <a:endParaRPr lang="en-US" dirty="0"/>
              </a:p>
            </p:txBody>
          </p:sp>
        </mc:Fallback>
      </mc:AlternateContent>
      <p:sp>
        <p:nvSpPr>
          <p:cNvPr id="4" name="Slide Number Placeholder 3"/>
          <p:cNvSpPr>
            <a:spLocks noGrp="1"/>
          </p:cNvSpPr>
          <p:nvPr>
            <p:ph type="sldNum" sz="quarter" idx="5"/>
          </p:nvPr>
        </p:nvSpPr>
        <p:spPr/>
        <p:txBody>
          <a:bodyPr/>
          <a:lstStyle/>
          <a:p>
            <a:fld id="{1411DE64-72CD-497D-912D-461EB2EB4985}" type="slidenum">
              <a:rPr lang="en-US" smtClean="0"/>
              <a:t>4</a:t>
            </a:fld>
            <a:endParaRPr lang="en-US"/>
          </a:p>
        </p:txBody>
      </p:sp>
    </p:spTree>
    <p:extLst>
      <p:ext uri="{BB962C8B-B14F-4D97-AF65-F5344CB8AC3E}">
        <p14:creationId xmlns:p14="http://schemas.microsoft.com/office/powerpoint/2010/main" val="210533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4884A-1796-8EFC-C834-7C9B273E49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E0170C-51BD-8256-BC74-8C97E9A3332B}"/>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C766CB51-A371-CC76-B3FD-0D61433E1F4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indent="-171450">
                  <a:buFont typeface="Arial" panose="020B0604020202020204" pitchFamily="34" charset="0"/>
                  <a:buChar char="•"/>
                </a:pPr>
                <a:endParaRPr lang="en-US" dirty="0"/>
              </a:p>
            </p:txBody>
          </p:sp>
        </mc:Choice>
        <mc:Fallback xmlns="">
          <p:sp>
            <p:nvSpPr>
              <p:cNvPr id="3" name="Notes Placeholder 2">
                <a:extLst>
                  <a:ext uri="{FF2B5EF4-FFF2-40B4-BE49-F238E27FC236}">
                    <a16:creationId xmlns:a16="http://schemas.microsoft.com/office/drawing/2014/main" id="{C766CB51-A371-CC76-B3FD-0D61433E1F4F}"/>
                  </a:ext>
                </a:extLst>
              </p:cNvPr>
              <p:cNvSpPr>
                <a:spLocks noGrp="1"/>
              </p:cNvSpPr>
              <p:nvPr>
                <p:ph type="body" idx="1"/>
              </p:nvPr>
            </p:nvSpPr>
            <p:spPr/>
            <p:txBody>
              <a:bodyPr/>
              <a:lstStyle/>
              <a:p>
                <a:r>
                  <a:rPr lang="en-US" dirty="0"/>
                  <a:t>Before we parallelize the problem, we can look at alternative algorithms.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If a group of bodies is far enough away, just treat it as one body with a mass equal to the sum of all the masses in its region and its position as the center of mass of the region. Then use this single body to approximate the force calculation for this body.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To determine if a group is far enough away, we will use the quotient </a:t>
                </a:r>
                <a:r>
                  <a:rPr lang="en-US" sz="1200" b="1" i="1" dirty="0"/>
                  <a:t>s/d</a:t>
                </a:r>
                <a:r>
                  <a:rPr lang="en-US" sz="1200" dirty="0"/>
                  <a:t>. Where </a:t>
                </a:r>
                <a:r>
                  <a:rPr lang="en-US" sz="1200" b="1" i="1" dirty="0"/>
                  <a:t>s</a:t>
                </a:r>
                <a:r>
                  <a:rPr lang="en-US" sz="1200" dirty="0"/>
                  <a:t> is the size of the region and </a:t>
                </a:r>
                <a:r>
                  <a:rPr lang="en-US" sz="1200" b="1" i="1" dirty="0"/>
                  <a:t>d</a:t>
                </a:r>
                <a:r>
                  <a:rPr lang="en-US" sz="1200" dirty="0"/>
                  <a:t> is the distance to the group. This criteria will be satisfied if the quotient if less than some constant we set, </a:t>
                </a:r>
                <a:r>
                  <a:rPr lang="el-GR" sz="1200" i="1" dirty="0"/>
                  <a:t>θ</a:t>
                </a:r>
                <a:r>
                  <a:rPr lang="en-US" sz="1200"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If a region does not satisfy our criteria, then we can divide the region into four subgroups in a quadtree data structure. Since these regions are smaller, they are more likely to satisfy our criteria. This occurs recursively. The check for if we should subdivide if when a regions capacity is over a set parameter, this keeps things simple.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This quadtree is remade each timestep, which takes </a:t>
                </a:r>
                <a:r>
                  <a:rPr lang="en-US" sz="1200" i="0">
                    <a:latin typeface="Cambria Math" panose="02040503050406030204" pitchFamily="18" charset="0"/>
                  </a:rPr>
                  <a:t>𝑂(</a:t>
                </a:r>
                <a:r>
                  <a:rPr lang="en-US" sz="1200" b="0" i="0">
                    <a:latin typeface="Cambria Math" panose="02040503050406030204" pitchFamily="18" charset="0"/>
                  </a:rPr>
                  <a:t>𝑁𝑙𝑜𝑔(𝑁))  </a:t>
                </a:r>
                <a:r>
                  <a:rPr lang="en-US" sz="1200" dirty="0"/>
                  <a:t>time. However, if many particles are close, this can degrade into </a:t>
                </a:r>
                <a:r>
                  <a:rPr lang="en-US" sz="1200" b="0" i="0">
                    <a:latin typeface="Cambria Math" panose="02040503050406030204" pitchFamily="18" charset="0"/>
                  </a:rPr>
                  <a:t>𝑂(𝑁^2 ).</a:t>
                </a: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Higher node capacity reduces the number of subdivisions, resulting in a shallower and smaller tree.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Good for faster force calculations due to fewer recursive traversals.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However, each node holds more bodies:</a:t>
                </a:r>
              </a:p>
              <a:p>
                <a:pPr marL="742950" lvl="1" indent="-285750">
                  <a:buFont typeface="Arial" panose="020B0604020202020204" pitchFamily="34" charset="0"/>
                  <a:buChar char="•"/>
                </a:pPr>
                <a:r>
                  <a:rPr lang="en-US" sz="1100" dirty="0"/>
                  <a:t>More comparisons during insertion, increasing tree build time</a:t>
                </a:r>
              </a:p>
              <a:p>
                <a:pPr marL="742950" lvl="1" indent="-285750">
                  <a:buFont typeface="Arial" panose="020B0604020202020204" pitchFamily="34" charset="0"/>
                  <a:buChar char="•"/>
                </a:pPr>
                <a:r>
                  <a:rPr lang="en-US" sz="1100" dirty="0"/>
                  <a:t>Lower accuracy during force calculations, as more bodies are approximated as a single mass.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I found a good balance to be at capacity = 60</a:t>
                </a:r>
                <a:endParaRPr lang="en-US" sz="105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indent="-171450">
                  <a:buFont typeface="Arial" panose="020B0604020202020204" pitchFamily="34" charset="0"/>
                  <a:buChar char="•"/>
                </a:pPr>
                <a:endParaRPr lang="en-US" dirty="0"/>
              </a:p>
            </p:txBody>
          </p:sp>
        </mc:Fallback>
      </mc:AlternateContent>
      <p:sp>
        <p:nvSpPr>
          <p:cNvPr id="4" name="Slide Number Placeholder 3">
            <a:extLst>
              <a:ext uri="{FF2B5EF4-FFF2-40B4-BE49-F238E27FC236}">
                <a16:creationId xmlns:a16="http://schemas.microsoft.com/office/drawing/2014/main" id="{649DDF94-3012-D052-3FEB-331B19D36C18}"/>
              </a:ext>
            </a:extLst>
          </p:cNvPr>
          <p:cNvSpPr>
            <a:spLocks noGrp="1"/>
          </p:cNvSpPr>
          <p:nvPr>
            <p:ph type="sldNum" sz="quarter" idx="5"/>
          </p:nvPr>
        </p:nvSpPr>
        <p:spPr/>
        <p:txBody>
          <a:bodyPr/>
          <a:lstStyle/>
          <a:p>
            <a:fld id="{1411DE64-72CD-497D-912D-461EB2EB4985}" type="slidenum">
              <a:rPr lang="en-US" smtClean="0"/>
              <a:t>5</a:t>
            </a:fld>
            <a:endParaRPr lang="en-US"/>
          </a:p>
        </p:txBody>
      </p:sp>
    </p:spTree>
    <p:extLst>
      <p:ext uri="{BB962C8B-B14F-4D97-AF65-F5344CB8AC3E}">
        <p14:creationId xmlns:p14="http://schemas.microsoft.com/office/powerpoint/2010/main" val="323620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update function which runs once per timestep. We see three main sections:</a:t>
            </a:r>
          </a:p>
          <a:p>
            <a:pPr marL="171450" indent="-171450">
              <a:buFont typeface="Arial" panose="020B0604020202020204" pitchFamily="34" charset="0"/>
              <a:buChar char="•"/>
            </a:pPr>
            <a:r>
              <a:rPr lang="en-US" dirty="0"/>
              <a:t>First we build the quadtree </a:t>
            </a:r>
          </a:p>
          <a:p>
            <a:pPr marL="628650" lvl="1" indent="-171450">
              <a:buFont typeface="Arial" panose="020B0604020202020204" pitchFamily="34" charset="0"/>
              <a:buChar char="•"/>
            </a:pPr>
            <a:r>
              <a:rPr lang="en-US" dirty="0"/>
              <a:t>This is done by creating a new quadtree with an initial region that is equal to the size of the window</a:t>
            </a:r>
          </a:p>
          <a:p>
            <a:pPr marL="628650" lvl="1" indent="-171450">
              <a:buFont typeface="Arial" panose="020B0604020202020204" pitchFamily="34" charset="0"/>
              <a:buChar char="•"/>
            </a:pPr>
            <a:r>
              <a:rPr lang="en-US" dirty="0"/>
              <a:t>Populating the tree with bodies </a:t>
            </a:r>
          </a:p>
          <a:p>
            <a:pPr marL="628650" lvl="1" indent="-171450">
              <a:buFont typeface="Arial" panose="020B0604020202020204" pitchFamily="34" charset="0"/>
              <a:buChar char="•"/>
            </a:pPr>
            <a:r>
              <a:rPr lang="en-US" dirty="0"/>
              <a:t>Then propagating the masses and center of masses up through the internal nodes</a:t>
            </a:r>
          </a:p>
          <a:p>
            <a:pPr marL="171450" lvl="0" indent="-171450">
              <a:buFont typeface="Arial" panose="020B0604020202020204" pitchFamily="34" charset="0"/>
              <a:buChar char="•"/>
            </a:pPr>
            <a:r>
              <a:rPr lang="en-US" sz="1100" dirty="0"/>
              <a:t>The next thing we do in a time step is calculate the forces using the Barnes Hut approximation</a:t>
            </a:r>
          </a:p>
          <a:p>
            <a:pPr marL="171450" lvl="0" indent="-171450">
              <a:buFont typeface="Arial" panose="020B0604020202020204" pitchFamily="34" charset="0"/>
              <a:buChar char="•"/>
            </a:pPr>
            <a:r>
              <a:rPr lang="en-US" sz="1100" dirty="0"/>
              <a:t>Lastly, we update the velocity and position vectors of each body. This is done with the acceleration vectors produced by the calculate forces function</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1411DE64-72CD-497D-912D-461EB2EB4985}" type="slidenum">
              <a:rPr lang="en-US" smtClean="0"/>
              <a:t>6</a:t>
            </a:fld>
            <a:endParaRPr lang="en-US"/>
          </a:p>
        </p:txBody>
      </p:sp>
    </p:spTree>
    <p:extLst>
      <p:ext uri="{BB962C8B-B14F-4D97-AF65-F5344CB8AC3E}">
        <p14:creationId xmlns:p14="http://schemas.microsoft.com/office/powerpoint/2010/main" val="2907404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overview of the data flow.</a:t>
            </a:r>
          </a:p>
          <a:p>
            <a:pPr marL="171450" indent="-171450">
              <a:buFont typeface="Arial" panose="020B0604020202020204" pitchFamily="34" charset="0"/>
              <a:buChar char="•"/>
            </a:pPr>
            <a:r>
              <a:rPr lang="en-US" dirty="0"/>
              <a:t>There is a lot going on here that I don’t have time to fully cover, however I would like to focus on the simulation </a:t>
            </a:r>
          </a:p>
          <a:p>
            <a:pPr marL="171450" indent="-171450">
              <a:buFont typeface="Arial" panose="020B0604020202020204" pitchFamily="34" charset="0"/>
              <a:buChar char="•"/>
            </a:pPr>
            <a:r>
              <a:rPr lang="en-US" dirty="0"/>
              <a:t>Here you can see the three regions that I just discussed:</a:t>
            </a:r>
          </a:p>
          <a:p>
            <a:pPr marL="628650" lvl="1" indent="-171450">
              <a:buFont typeface="Arial" panose="020B0604020202020204" pitchFamily="34" charset="0"/>
              <a:buChar char="•"/>
            </a:pPr>
            <a:r>
              <a:rPr lang="en-US" dirty="0"/>
              <a:t>Building the quadtree</a:t>
            </a:r>
          </a:p>
          <a:p>
            <a:pPr marL="628650" lvl="1" indent="-171450">
              <a:buFont typeface="Arial" panose="020B0604020202020204" pitchFamily="34" charset="0"/>
              <a:buChar char="•"/>
            </a:pPr>
            <a:r>
              <a:rPr lang="en-US" dirty="0"/>
              <a:t>Propagating masses</a:t>
            </a:r>
          </a:p>
          <a:p>
            <a:pPr marL="628650" lvl="1" indent="-171450">
              <a:buFont typeface="Arial" panose="020B0604020202020204" pitchFamily="34" charset="0"/>
              <a:buChar char="•"/>
            </a:pPr>
            <a:r>
              <a:rPr lang="en-US" dirty="0"/>
              <a:t>And calculating forces</a:t>
            </a:r>
          </a:p>
        </p:txBody>
      </p:sp>
      <p:sp>
        <p:nvSpPr>
          <p:cNvPr id="4" name="Slide Number Placeholder 3"/>
          <p:cNvSpPr>
            <a:spLocks noGrp="1"/>
          </p:cNvSpPr>
          <p:nvPr>
            <p:ph type="sldNum" sz="quarter" idx="5"/>
          </p:nvPr>
        </p:nvSpPr>
        <p:spPr/>
        <p:txBody>
          <a:bodyPr/>
          <a:lstStyle/>
          <a:p>
            <a:fld id="{1411DE64-72CD-497D-912D-461EB2EB4985}" type="slidenum">
              <a:rPr lang="en-US" smtClean="0"/>
              <a:t>7</a:t>
            </a:fld>
            <a:endParaRPr lang="en-US"/>
          </a:p>
        </p:txBody>
      </p:sp>
    </p:spTree>
    <p:extLst>
      <p:ext uri="{BB962C8B-B14F-4D97-AF65-F5344CB8AC3E}">
        <p14:creationId xmlns:p14="http://schemas.microsoft.com/office/powerpoint/2010/main" val="3801380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component diagram for the simulator.</a:t>
            </a:r>
          </a:p>
          <a:p>
            <a:pPr marL="171450" indent="-171450">
              <a:buFont typeface="Arial" panose="020B0604020202020204" pitchFamily="34" charset="0"/>
              <a:buChar char="•"/>
            </a:pPr>
            <a:r>
              <a:rPr lang="en-US" dirty="0"/>
              <a:t>We have four main classes: </a:t>
            </a:r>
          </a:p>
          <a:p>
            <a:pPr marL="628650" lvl="1" indent="-171450">
              <a:buFont typeface="Arial" panose="020B0604020202020204" pitchFamily="34" charset="0"/>
              <a:buChar char="•"/>
            </a:pPr>
            <a:r>
              <a:rPr lang="en-US" dirty="0"/>
              <a:t>The body class, which defines a single body object</a:t>
            </a:r>
          </a:p>
          <a:p>
            <a:pPr marL="628650" lvl="1" indent="-171450">
              <a:buFont typeface="Arial" panose="020B0604020202020204" pitchFamily="34" charset="0"/>
              <a:buChar char="•"/>
            </a:pPr>
            <a:r>
              <a:rPr lang="en-US" dirty="0"/>
              <a:t>The simulation class, which is where we defined our initial bodies position and velocity, and where we run our main simulation loop</a:t>
            </a:r>
          </a:p>
          <a:p>
            <a:pPr marL="628650" lvl="1" indent="-171450">
              <a:buFont typeface="Arial" panose="020B0604020202020204" pitchFamily="34" charset="0"/>
              <a:buChar char="•"/>
            </a:pPr>
            <a:r>
              <a:rPr lang="en-US" dirty="0"/>
              <a:t>The Quadtree class, which defines the quadtree data structure and defines a region class</a:t>
            </a:r>
          </a:p>
          <a:p>
            <a:pPr marL="628650" lvl="1" indent="-171450">
              <a:buFont typeface="Arial" panose="020B0604020202020204" pitchFamily="34" charset="0"/>
              <a:buChar char="•"/>
            </a:pPr>
            <a:r>
              <a:rPr lang="en-US" dirty="0"/>
              <a:t>And I separated the force calculation into its own class so that in the future I may use other types of physics equations</a:t>
            </a:r>
          </a:p>
        </p:txBody>
      </p:sp>
      <p:sp>
        <p:nvSpPr>
          <p:cNvPr id="4" name="Slide Number Placeholder 3"/>
          <p:cNvSpPr>
            <a:spLocks noGrp="1"/>
          </p:cNvSpPr>
          <p:nvPr>
            <p:ph type="sldNum" sz="quarter" idx="5"/>
          </p:nvPr>
        </p:nvSpPr>
        <p:spPr/>
        <p:txBody>
          <a:bodyPr/>
          <a:lstStyle/>
          <a:p>
            <a:fld id="{1411DE64-72CD-497D-912D-461EB2EB4985}" type="slidenum">
              <a:rPr lang="en-US" smtClean="0"/>
              <a:t>8</a:t>
            </a:fld>
            <a:endParaRPr lang="en-US"/>
          </a:p>
        </p:txBody>
      </p:sp>
    </p:spTree>
    <p:extLst>
      <p:ext uri="{BB962C8B-B14F-4D97-AF65-F5344CB8AC3E}">
        <p14:creationId xmlns:p14="http://schemas.microsoft.com/office/powerpoint/2010/main" val="3203932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can now look at parallelizing the force computation. </a:t>
            </a:r>
          </a:p>
          <a:p>
            <a:pPr marL="171450" indent="-171450">
              <a:buFont typeface="Arial" panose="020B0604020202020204" pitchFamily="34" charset="0"/>
              <a:buChar char="•"/>
            </a:pPr>
            <a:r>
              <a:rPr lang="en-US" dirty="0"/>
              <a:t>This is a similar layout to what we have seen throughout the semester with futures and threads.</a:t>
            </a:r>
          </a:p>
          <a:p>
            <a:pPr marL="228600" indent="-228600">
              <a:buFont typeface="+mj-lt"/>
              <a:buAutoNum type="arabicPeriod"/>
            </a:pPr>
            <a:r>
              <a:rPr lang="en-US" dirty="0"/>
              <a:t>Divide the work evenly across the threads.</a:t>
            </a:r>
          </a:p>
          <a:p>
            <a:pPr marL="228600" indent="-228600">
              <a:buFont typeface="+mj-lt"/>
              <a:buAutoNum type="arabicPeriod"/>
            </a:pPr>
            <a:r>
              <a:rPr lang="en-US" dirty="0"/>
              <a:t>Prepare a container to hold all the running threads’ futures.</a:t>
            </a:r>
          </a:p>
          <a:p>
            <a:pPr marL="228600" indent="-228600">
              <a:buFont typeface="+mj-lt"/>
              <a:buAutoNum type="arabicPeriod"/>
            </a:pPr>
            <a:r>
              <a:rPr lang="en-US" dirty="0"/>
              <a:t>Launch one async task per thread, pushing each future into the list.</a:t>
            </a:r>
          </a:p>
          <a:p>
            <a:pPr marL="0" indent="0">
              <a:buFont typeface="+mj-lt"/>
              <a:buNone/>
            </a:pPr>
            <a:r>
              <a:rPr lang="en-US" dirty="0"/>
              <a:t>Then, inside the lambda: </a:t>
            </a:r>
          </a:p>
          <a:p>
            <a:pPr marL="228600" lvl="0" indent="-228600">
              <a:buFont typeface="+mj-lt"/>
              <a:buAutoNum type="arabicPeriod"/>
            </a:pPr>
            <a:r>
              <a:rPr lang="en-US" dirty="0"/>
              <a:t>Calculate the start and end index for this thread’s range of bodies.</a:t>
            </a:r>
          </a:p>
          <a:p>
            <a:pPr marL="228600" lvl="0" indent="-228600">
              <a:buFont typeface="+mj-lt"/>
              <a:buAutoNum type="arabicPeriod"/>
            </a:pPr>
            <a:r>
              <a:rPr lang="en-US" dirty="0"/>
              <a:t>Each thread loops over its assigned bodies, calling </a:t>
            </a:r>
            <a:r>
              <a:rPr lang="en-US" dirty="0" err="1"/>
              <a:t>calculateForces</a:t>
            </a:r>
            <a:r>
              <a:rPr lang="en-US" dirty="0"/>
              <a:t>() for each one</a:t>
            </a:r>
            <a:endParaRPr lang="en-US" sz="1100" dirty="0"/>
          </a:p>
          <a:p>
            <a:pPr marL="228600" lvl="0" indent="-228600">
              <a:buFont typeface="+mj-lt"/>
              <a:buAutoNum type="arabicPeriod"/>
            </a:pPr>
            <a:r>
              <a:rPr lang="en-US" dirty="0"/>
              <a:t>Wait for all threads to finish with </a:t>
            </a:r>
            <a:r>
              <a:rPr lang="en-US" dirty="0" err="1"/>
              <a:t>futures.get</a:t>
            </a:r>
            <a:r>
              <a:rPr lang="en-US" dirty="0"/>
              <a:t>()</a:t>
            </a:r>
          </a:p>
        </p:txBody>
      </p:sp>
      <p:sp>
        <p:nvSpPr>
          <p:cNvPr id="4" name="Slide Number Placeholder 3"/>
          <p:cNvSpPr>
            <a:spLocks noGrp="1"/>
          </p:cNvSpPr>
          <p:nvPr>
            <p:ph type="sldNum" sz="quarter" idx="5"/>
          </p:nvPr>
        </p:nvSpPr>
        <p:spPr/>
        <p:txBody>
          <a:bodyPr/>
          <a:lstStyle/>
          <a:p>
            <a:fld id="{1411DE64-72CD-497D-912D-461EB2EB4985}" type="slidenum">
              <a:rPr lang="en-US" smtClean="0"/>
              <a:t>9</a:t>
            </a:fld>
            <a:endParaRPr lang="en-US"/>
          </a:p>
        </p:txBody>
      </p:sp>
    </p:spTree>
    <p:extLst>
      <p:ext uri="{BB962C8B-B14F-4D97-AF65-F5344CB8AC3E}">
        <p14:creationId xmlns:p14="http://schemas.microsoft.com/office/powerpoint/2010/main" val="2021316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4/28/2025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039284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4/28/2025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49956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4/28/2025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409416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7870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4/28/2025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068178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4/28/2025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59274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4/28/2025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279437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4/28/2025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09137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4/28/2025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003434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4/28/2025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87249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4/28/2025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39482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4/28/2025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8203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NBSIM_EX1.ex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NBSIM_DrawTree.ex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galaxy2">
            <a:extLst>
              <a:ext uri="{FF2B5EF4-FFF2-40B4-BE49-F238E27FC236}">
                <a16:creationId xmlns:a16="http://schemas.microsoft.com/office/drawing/2014/main" id="{154027ED-80B5-097C-2F75-832C5C42CB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530" b="9948"/>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F90FC8F-C613-0746-A035-29CA1FE65C96}"/>
              </a:ext>
            </a:extLst>
          </p:cNvPr>
          <p:cNvSpPr>
            <a:spLocks noGrp="1"/>
          </p:cNvSpPr>
          <p:nvPr>
            <p:ph type="ctrTitle"/>
          </p:nvPr>
        </p:nvSpPr>
        <p:spPr>
          <a:xfrm>
            <a:off x="705158" y="5528235"/>
            <a:ext cx="10696574" cy="770964"/>
          </a:xfrm>
        </p:spPr>
        <p:txBody>
          <a:bodyPr anchor="b">
            <a:normAutofit/>
          </a:bodyPr>
          <a:lstStyle/>
          <a:p>
            <a:r>
              <a:rPr lang="en-US" sz="4000" b="1" dirty="0">
                <a:solidFill>
                  <a:srgbClr val="FFFFFF"/>
                </a:solidFill>
              </a:rPr>
              <a:t>N-Body Simulator</a:t>
            </a:r>
          </a:p>
        </p:txBody>
      </p:sp>
    </p:spTree>
    <p:extLst>
      <p:ext uri="{BB962C8B-B14F-4D97-AF65-F5344CB8AC3E}">
        <p14:creationId xmlns:p14="http://schemas.microsoft.com/office/powerpoint/2010/main" val="6016617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0920C-FD9D-255B-3DE0-1FB21D3CE5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9A278D-8B61-2E49-F013-1ED8749D725B}"/>
              </a:ext>
            </a:extLst>
          </p:cNvPr>
          <p:cNvSpPr>
            <a:spLocks noGrp="1"/>
          </p:cNvSpPr>
          <p:nvPr>
            <p:ph type="title"/>
          </p:nvPr>
        </p:nvSpPr>
        <p:spPr>
          <a:xfrm>
            <a:off x="700635" y="154236"/>
            <a:ext cx="5634064" cy="661012"/>
          </a:xfrm>
        </p:spPr>
        <p:txBody>
          <a:bodyPr>
            <a:noAutofit/>
          </a:bodyPr>
          <a:lstStyle/>
          <a:p>
            <a:r>
              <a:rPr lang="en-US" dirty="0"/>
              <a:t>Future Improvements</a:t>
            </a:r>
          </a:p>
        </p:txBody>
      </p:sp>
      <p:sp>
        <p:nvSpPr>
          <p:cNvPr id="6" name="Title 1">
            <a:extLst>
              <a:ext uri="{FF2B5EF4-FFF2-40B4-BE49-F238E27FC236}">
                <a16:creationId xmlns:a16="http://schemas.microsoft.com/office/drawing/2014/main" id="{E22E5955-13C0-5D43-BD7E-C474C3681B6F}"/>
              </a:ext>
            </a:extLst>
          </p:cNvPr>
          <p:cNvSpPr txBox="1">
            <a:spLocks/>
          </p:cNvSpPr>
          <p:nvPr/>
        </p:nvSpPr>
        <p:spPr>
          <a:xfrm>
            <a:off x="668043" y="859509"/>
            <a:ext cx="6273043" cy="51399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r>
              <a:rPr lang="en-US" sz="3200" dirty="0"/>
              <a:t>Optimizing for cache and </a:t>
            </a:r>
            <a:r>
              <a:rPr lang="en-US" sz="3200" dirty="0" err="1"/>
              <a:t>simd</a:t>
            </a:r>
            <a:endParaRPr lang="en-US" sz="3200" dirty="0"/>
          </a:p>
        </p:txBody>
      </p:sp>
      <p:sp>
        <p:nvSpPr>
          <p:cNvPr id="4" name="Title 1">
            <a:extLst>
              <a:ext uri="{FF2B5EF4-FFF2-40B4-BE49-F238E27FC236}">
                <a16:creationId xmlns:a16="http://schemas.microsoft.com/office/drawing/2014/main" id="{19DD9EC8-CE60-63BE-93BB-9BB8D3C1523C}"/>
              </a:ext>
            </a:extLst>
          </p:cNvPr>
          <p:cNvSpPr txBox="1">
            <a:spLocks/>
          </p:cNvSpPr>
          <p:nvPr/>
        </p:nvSpPr>
        <p:spPr>
          <a:xfrm>
            <a:off x="798605" y="4866913"/>
            <a:ext cx="5984645" cy="661012"/>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r>
              <a:rPr lang="en-US" dirty="0"/>
              <a:t>Example (in real time)</a:t>
            </a:r>
          </a:p>
          <a:p>
            <a:endParaRPr lang="en-US" dirty="0"/>
          </a:p>
        </p:txBody>
      </p:sp>
      <p:cxnSp>
        <p:nvCxnSpPr>
          <p:cNvPr id="5" name="Straight Connector 4">
            <a:extLst>
              <a:ext uri="{FF2B5EF4-FFF2-40B4-BE49-F238E27FC236}">
                <a16:creationId xmlns:a16="http://schemas.microsoft.com/office/drawing/2014/main" id="{104EAFF6-523F-51F3-5730-B7AF9001E677}"/>
              </a:ext>
            </a:extLst>
          </p:cNvPr>
          <p:cNvCxnSpPr>
            <a:cxnSpLocks/>
          </p:cNvCxnSpPr>
          <p:nvPr/>
        </p:nvCxnSpPr>
        <p:spPr>
          <a:xfrm>
            <a:off x="898071" y="5446645"/>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5F45342-2AB9-8178-28F6-51CCDDC6D0D7}"/>
              </a:ext>
            </a:extLst>
          </p:cNvPr>
          <p:cNvSpPr txBox="1"/>
          <p:nvPr/>
        </p:nvSpPr>
        <p:spPr>
          <a:xfrm>
            <a:off x="1211468" y="5527925"/>
            <a:ext cx="1930337" cy="646331"/>
          </a:xfrm>
          <a:prstGeom prst="rect">
            <a:avLst/>
          </a:prstGeom>
          <a:noFill/>
        </p:spPr>
        <p:txBody>
          <a:bodyPr wrap="none" rtlCol="0">
            <a:spAutoFit/>
          </a:bodyPr>
          <a:lstStyle/>
          <a:p>
            <a:r>
              <a:rPr lang="en-US" sz="3600" dirty="0">
                <a:hlinkClick r:id="rId3" action="ppaction://hlinkfile"/>
              </a:rPr>
              <a:t>Example</a:t>
            </a:r>
            <a:endParaRPr lang="en-US" sz="3600" dirty="0"/>
          </a:p>
        </p:txBody>
      </p:sp>
      <p:pic>
        <p:nvPicPr>
          <p:cNvPr id="9" name="Picture 8">
            <a:extLst>
              <a:ext uri="{FF2B5EF4-FFF2-40B4-BE49-F238E27FC236}">
                <a16:creationId xmlns:a16="http://schemas.microsoft.com/office/drawing/2014/main" id="{D605E4E8-3D5A-8F6C-39EC-FCB2BDE0D889}"/>
              </a:ext>
            </a:extLst>
          </p:cNvPr>
          <p:cNvPicPr>
            <a:picLocks noChangeAspect="1"/>
          </p:cNvPicPr>
          <p:nvPr/>
        </p:nvPicPr>
        <p:blipFill>
          <a:blip r:embed="rId4"/>
          <a:srcRect l="2797" t="3267" r="2683"/>
          <a:stretch/>
        </p:blipFill>
        <p:spPr>
          <a:xfrm>
            <a:off x="4027455" y="1596991"/>
            <a:ext cx="3914775" cy="2928634"/>
          </a:xfrm>
          <a:prstGeom prst="rect">
            <a:avLst/>
          </a:prstGeom>
        </p:spPr>
      </p:pic>
      <p:sp>
        <p:nvSpPr>
          <p:cNvPr id="10" name="TextBox 9">
            <a:extLst>
              <a:ext uri="{FF2B5EF4-FFF2-40B4-BE49-F238E27FC236}">
                <a16:creationId xmlns:a16="http://schemas.microsoft.com/office/drawing/2014/main" id="{9C27150B-136B-6D61-BC9C-2C89FCA552BD}"/>
              </a:ext>
            </a:extLst>
          </p:cNvPr>
          <p:cNvSpPr txBox="1"/>
          <p:nvPr/>
        </p:nvSpPr>
        <p:spPr>
          <a:xfrm>
            <a:off x="3665875" y="4391930"/>
            <a:ext cx="5056192" cy="230832"/>
          </a:xfrm>
          <a:prstGeom prst="rect">
            <a:avLst/>
          </a:prstGeom>
          <a:noFill/>
        </p:spPr>
        <p:txBody>
          <a:bodyPr wrap="none" rtlCol="0">
            <a:spAutoFit/>
          </a:bodyPr>
          <a:lstStyle/>
          <a:p>
            <a:r>
              <a:rPr lang="en-US" sz="900" dirty="0"/>
              <a:t>Photo from </a:t>
            </a:r>
            <a:r>
              <a:rPr lang="en-US" sz="900" b="0" i="0" dirty="0">
                <a:effectLst/>
                <a:latin typeface="MuseoSans"/>
              </a:rPr>
              <a:t>Department of Electrical and Computer Engineering, North South University, Bangladesh</a:t>
            </a:r>
            <a:endParaRPr lang="en-US" sz="900" dirty="0"/>
          </a:p>
        </p:txBody>
      </p:sp>
    </p:spTree>
    <p:extLst>
      <p:ext uri="{BB962C8B-B14F-4D97-AF65-F5344CB8AC3E}">
        <p14:creationId xmlns:p14="http://schemas.microsoft.com/office/powerpoint/2010/main" val="292356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5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25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250"/>
                                        <p:tgtEl>
                                          <p:spTgt spid="4"/>
                                        </p:tgtEl>
                                      </p:cBhvr>
                                    </p:animEffect>
                                  </p:childTnLst>
                                </p:cTn>
                              </p:par>
                              <p:par>
                                <p:cTn id="21" presetID="10"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5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8"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89C0F2-1204-9692-0460-5EB1288883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3609B1-345D-E91F-F153-86749C1DA6D7}"/>
              </a:ext>
            </a:extLst>
          </p:cNvPr>
          <p:cNvSpPr>
            <a:spLocks noGrp="1"/>
          </p:cNvSpPr>
          <p:nvPr>
            <p:ph type="title"/>
          </p:nvPr>
        </p:nvSpPr>
        <p:spPr>
          <a:xfrm>
            <a:off x="673250" y="132203"/>
            <a:ext cx="2231315" cy="771181"/>
          </a:xfrm>
        </p:spPr>
        <p:txBody>
          <a:bodyPr/>
          <a:lstStyle/>
          <a:p>
            <a:r>
              <a:rPr lang="en-US" dirty="0"/>
              <a:t>Goal</a:t>
            </a:r>
          </a:p>
        </p:txBody>
      </p:sp>
      <p:sp>
        <p:nvSpPr>
          <p:cNvPr id="8" name="Oval 7">
            <a:extLst>
              <a:ext uri="{FF2B5EF4-FFF2-40B4-BE49-F238E27FC236}">
                <a16:creationId xmlns:a16="http://schemas.microsoft.com/office/drawing/2014/main" id="{B58C7804-D103-E112-358F-343E595CDFC5}"/>
              </a:ext>
            </a:extLst>
          </p:cNvPr>
          <p:cNvSpPr/>
          <p:nvPr/>
        </p:nvSpPr>
        <p:spPr>
          <a:xfrm>
            <a:off x="7648235" y="2949728"/>
            <a:ext cx="589547" cy="565484"/>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7BBF155-7150-730D-D202-52735D19C75E}"/>
              </a:ext>
            </a:extLst>
          </p:cNvPr>
          <p:cNvSpPr/>
          <p:nvPr/>
        </p:nvSpPr>
        <p:spPr>
          <a:xfrm>
            <a:off x="9601583" y="4623241"/>
            <a:ext cx="589547" cy="565484"/>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4D75A5A-9FE7-DFF2-0340-F4D43032D61A}"/>
              </a:ext>
            </a:extLst>
          </p:cNvPr>
          <p:cNvSpPr/>
          <p:nvPr/>
        </p:nvSpPr>
        <p:spPr>
          <a:xfrm>
            <a:off x="9012036" y="1674909"/>
            <a:ext cx="589547" cy="565484"/>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56545DF-42B0-C6CF-E4AF-91475EAAFE94}"/>
              </a:ext>
            </a:extLst>
          </p:cNvPr>
          <p:cNvSpPr/>
          <p:nvPr/>
        </p:nvSpPr>
        <p:spPr>
          <a:xfrm>
            <a:off x="9988326" y="2681635"/>
            <a:ext cx="589547" cy="565484"/>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742A2C4-BB46-54C4-9D3E-339ABD59C44B}"/>
              </a:ext>
            </a:extLst>
          </p:cNvPr>
          <p:cNvSpPr/>
          <p:nvPr/>
        </p:nvSpPr>
        <p:spPr>
          <a:xfrm>
            <a:off x="8577790" y="5023099"/>
            <a:ext cx="589547" cy="565484"/>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EED7906-7512-E5DF-377A-B937866D563B}"/>
              </a:ext>
            </a:extLst>
          </p:cNvPr>
          <p:cNvSpPr/>
          <p:nvPr/>
        </p:nvSpPr>
        <p:spPr>
          <a:xfrm>
            <a:off x="6538105" y="5043238"/>
            <a:ext cx="589547" cy="565484"/>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E559376-1D52-6321-FF0C-CF0CE34C1C01}"/>
              </a:ext>
            </a:extLst>
          </p:cNvPr>
          <p:cNvSpPr/>
          <p:nvPr/>
        </p:nvSpPr>
        <p:spPr>
          <a:xfrm>
            <a:off x="10660170" y="3941345"/>
            <a:ext cx="589547" cy="565484"/>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DB0C9C36-67FF-37BA-F204-03FBEE2B1C6E}"/>
              </a:ext>
            </a:extLst>
          </p:cNvPr>
          <p:cNvCxnSpPr>
            <a:stCxn id="8" idx="4"/>
            <a:endCxn id="22" idx="0"/>
          </p:cNvCxnSpPr>
          <p:nvPr/>
        </p:nvCxnSpPr>
        <p:spPr>
          <a:xfrm flipH="1">
            <a:off x="6832879" y="3515212"/>
            <a:ext cx="1110130" cy="15280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2308BA0-49D2-87C0-03B7-69CB7D15F82E}"/>
              </a:ext>
            </a:extLst>
          </p:cNvPr>
          <p:cNvCxnSpPr>
            <a:cxnSpLocks/>
            <a:stCxn id="8" idx="5"/>
            <a:endCxn id="21" idx="1"/>
          </p:cNvCxnSpPr>
          <p:nvPr/>
        </p:nvCxnSpPr>
        <p:spPr>
          <a:xfrm>
            <a:off x="8151445" y="3432399"/>
            <a:ext cx="512682" cy="16735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4718140-4859-9863-78EA-4AA8D4C937F4}"/>
              </a:ext>
            </a:extLst>
          </p:cNvPr>
          <p:cNvCxnSpPr>
            <a:cxnSpLocks/>
            <a:stCxn id="8" idx="6"/>
            <a:endCxn id="23" idx="2"/>
          </p:cNvCxnSpPr>
          <p:nvPr/>
        </p:nvCxnSpPr>
        <p:spPr>
          <a:xfrm>
            <a:off x="8237782" y="3232470"/>
            <a:ext cx="2422388" cy="9916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1E45DEB-E24C-0E70-4E25-8551F070920C}"/>
              </a:ext>
            </a:extLst>
          </p:cNvPr>
          <p:cNvCxnSpPr>
            <a:cxnSpLocks/>
            <a:stCxn id="8" idx="7"/>
            <a:endCxn id="10" idx="2"/>
          </p:cNvCxnSpPr>
          <p:nvPr/>
        </p:nvCxnSpPr>
        <p:spPr>
          <a:xfrm flipV="1">
            <a:off x="8151445" y="1957651"/>
            <a:ext cx="860591" cy="10748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741148-8523-120C-C061-99225B3B8E3C}"/>
              </a:ext>
            </a:extLst>
          </p:cNvPr>
          <p:cNvCxnSpPr>
            <a:cxnSpLocks/>
            <a:stCxn id="8" idx="6"/>
            <a:endCxn id="20" idx="2"/>
          </p:cNvCxnSpPr>
          <p:nvPr/>
        </p:nvCxnSpPr>
        <p:spPr>
          <a:xfrm flipV="1">
            <a:off x="8237782" y="2964377"/>
            <a:ext cx="1750544" cy="2680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F9BF616-CD17-A07A-62D6-927840D985A8}"/>
              </a:ext>
            </a:extLst>
          </p:cNvPr>
          <p:cNvCxnSpPr>
            <a:cxnSpLocks/>
            <a:stCxn id="8" idx="5"/>
            <a:endCxn id="9" idx="2"/>
          </p:cNvCxnSpPr>
          <p:nvPr/>
        </p:nvCxnSpPr>
        <p:spPr>
          <a:xfrm>
            <a:off x="8151445" y="3432399"/>
            <a:ext cx="1450138" cy="14735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2" name="TextBox 61">
                <a:extLst>
                  <a:ext uri="{FF2B5EF4-FFF2-40B4-BE49-F238E27FC236}">
                    <a16:creationId xmlns:a16="http://schemas.microsoft.com/office/drawing/2014/main" id="{0200116F-8D4E-2D79-170A-6B24CAEB13EB}"/>
                  </a:ext>
                </a:extLst>
              </p:cNvPr>
              <p:cNvSpPr txBox="1"/>
              <p:nvPr/>
            </p:nvSpPr>
            <p:spPr>
              <a:xfrm>
                <a:off x="859611" y="1207558"/>
                <a:ext cx="3699711" cy="115525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4400" b="1" i="1" smtClean="0">
                          <a:latin typeface="Cambria Math" panose="02040503050406030204" pitchFamily="18" charset="0"/>
                        </a:rPr>
                        <m:t>𝑭</m:t>
                      </m:r>
                      <m:r>
                        <a:rPr lang="en-US" sz="4400" b="1" i="1" smtClean="0">
                          <a:latin typeface="Cambria Math" panose="02040503050406030204" pitchFamily="18" charset="0"/>
                        </a:rPr>
                        <m:t>=</m:t>
                      </m:r>
                      <m:r>
                        <a:rPr lang="en-US" sz="4400" b="1" i="1" smtClean="0">
                          <a:latin typeface="Cambria Math" panose="02040503050406030204" pitchFamily="18" charset="0"/>
                        </a:rPr>
                        <m:t>𝑮</m:t>
                      </m:r>
                      <m:f>
                        <m:fPr>
                          <m:ctrlPr>
                            <a:rPr lang="en-US" sz="4400" b="1" i="1" smtClean="0">
                              <a:latin typeface="Cambria Math" panose="02040503050406030204" pitchFamily="18" charset="0"/>
                            </a:rPr>
                          </m:ctrlPr>
                        </m:fPr>
                        <m:num>
                          <m:sSub>
                            <m:sSubPr>
                              <m:ctrlPr>
                                <a:rPr lang="en-US" sz="4400" b="1" i="1" smtClean="0">
                                  <a:latin typeface="Cambria Math" panose="02040503050406030204" pitchFamily="18" charset="0"/>
                                </a:rPr>
                              </m:ctrlPr>
                            </m:sSubPr>
                            <m:e>
                              <m:r>
                                <a:rPr lang="en-US" sz="4400" b="1" i="1" smtClean="0">
                                  <a:latin typeface="Cambria Math" panose="02040503050406030204" pitchFamily="18" charset="0"/>
                                </a:rPr>
                                <m:t>𝒎</m:t>
                              </m:r>
                            </m:e>
                            <m:sub>
                              <m:r>
                                <a:rPr lang="en-US" sz="4400" b="1" i="1" smtClean="0">
                                  <a:latin typeface="Cambria Math" panose="02040503050406030204" pitchFamily="18" charset="0"/>
                                </a:rPr>
                                <m:t>𝟏</m:t>
                              </m:r>
                              <m:r>
                                <a:rPr lang="en-US" sz="4400" b="1" i="1" smtClean="0">
                                  <a:latin typeface="Cambria Math" panose="02040503050406030204" pitchFamily="18" charset="0"/>
                                </a:rPr>
                                <m:t>∗</m:t>
                              </m:r>
                            </m:sub>
                          </m:sSub>
                          <m:sSub>
                            <m:sSubPr>
                              <m:ctrlPr>
                                <a:rPr lang="en-US" sz="4400" b="1" i="1" smtClean="0">
                                  <a:latin typeface="Cambria Math" panose="02040503050406030204" pitchFamily="18" charset="0"/>
                                </a:rPr>
                              </m:ctrlPr>
                            </m:sSubPr>
                            <m:e>
                              <m:r>
                                <a:rPr lang="en-US" sz="4400" b="1" i="1" smtClean="0">
                                  <a:latin typeface="Cambria Math" panose="02040503050406030204" pitchFamily="18" charset="0"/>
                                </a:rPr>
                                <m:t>𝒎</m:t>
                              </m:r>
                            </m:e>
                            <m:sub>
                              <m:r>
                                <a:rPr lang="en-US" sz="4400" b="1" i="1" smtClean="0">
                                  <a:latin typeface="Cambria Math" panose="02040503050406030204" pitchFamily="18" charset="0"/>
                                </a:rPr>
                                <m:t>𝟐</m:t>
                              </m:r>
                            </m:sub>
                          </m:sSub>
                        </m:num>
                        <m:den>
                          <m:sSup>
                            <m:sSupPr>
                              <m:ctrlPr>
                                <a:rPr lang="en-US" sz="4400" b="1" i="1" smtClean="0">
                                  <a:latin typeface="Cambria Math" panose="02040503050406030204" pitchFamily="18" charset="0"/>
                                </a:rPr>
                              </m:ctrlPr>
                            </m:sSupPr>
                            <m:e>
                              <m:r>
                                <a:rPr lang="en-US" sz="4400" b="1" i="1" smtClean="0">
                                  <a:latin typeface="Cambria Math" panose="02040503050406030204" pitchFamily="18" charset="0"/>
                                </a:rPr>
                                <m:t>𝒓</m:t>
                              </m:r>
                            </m:e>
                            <m:sup>
                              <m:r>
                                <a:rPr lang="en-US" sz="4400" b="1" i="1" smtClean="0">
                                  <a:latin typeface="Cambria Math" panose="02040503050406030204" pitchFamily="18" charset="0"/>
                                </a:rPr>
                                <m:t>𝟐</m:t>
                              </m:r>
                            </m:sup>
                          </m:sSup>
                        </m:den>
                      </m:f>
                    </m:oMath>
                  </m:oMathPara>
                </a14:m>
                <a:endParaRPr lang="en-US" sz="4400" b="1" dirty="0"/>
              </a:p>
            </p:txBody>
          </p:sp>
        </mc:Choice>
        <mc:Fallback>
          <p:sp>
            <p:nvSpPr>
              <p:cNvPr id="62" name="TextBox 61">
                <a:extLst>
                  <a:ext uri="{FF2B5EF4-FFF2-40B4-BE49-F238E27FC236}">
                    <a16:creationId xmlns:a16="http://schemas.microsoft.com/office/drawing/2014/main" id="{0200116F-8D4E-2D79-170A-6B24CAEB13EB}"/>
                  </a:ext>
                </a:extLst>
              </p:cNvPr>
              <p:cNvSpPr txBox="1">
                <a:spLocks noRot="1" noChangeAspect="1" noMove="1" noResize="1" noEditPoints="1" noAdjustHandles="1" noChangeArrowheads="1" noChangeShapeType="1" noTextEdit="1"/>
              </p:cNvSpPr>
              <p:nvPr/>
            </p:nvSpPr>
            <p:spPr>
              <a:xfrm>
                <a:off x="859611" y="1207558"/>
                <a:ext cx="3699711" cy="1155253"/>
              </a:xfrm>
              <a:prstGeom prst="rect">
                <a:avLst/>
              </a:prstGeom>
              <a:blipFill>
                <a:blip r:embed="rId3"/>
                <a:stretch>
                  <a:fillRect b="-526"/>
                </a:stretch>
              </a:blipFill>
            </p:spPr>
            <p:txBody>
              <a:bodyPr/>
              <a:lstStyle/>
              <a:p>
                <a:r>
                  <a:rPr lang="en-US">
                    <a:noFill/>
                  </a:rPr>
                  <a:t> </a:t>
                </a:r>
              </a:p>
            </p:txBody>
          </p:sp>
        </mc:Fallback>
      </mc:AlternateContent>
      <p:sp>
        <p:nvSpPr>
          <p:cNvPr id="63" name="Oval 62">
            <a:extLst>
              <a:ext uri="{FF2B5EF4-FFF2-40B4-BE49-F238E27FC236}">
                <a16:creationId xmlns:a16="http://schemas.microsoft.com/office/drawing/2014/main" id="{3ED968A1-B4C7-BC4F-CC15-04F1737E5D1E}"/>
              </a:ext>
            </a:extLst>
          </p:cNvPr>
          <p:cNvSpPr/>
          <p:nvPr/>
        </p:nvSpPr>
        <p:spPr>
          <a:xfrm>
            <a:off x="6744808" y="1502443"/>
            <a:ext cx="589547" cy="565484"/>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Oval 1023">
            <a:extLst>
              <a:ext uri="{FF2B5EF4-FFF2-40B4-BE49-F238E27FC236}">
                <a16:creationId xmlns:a16="http://schemas.microsoft.com/office/drawing/2014/main" id="{DB1E466C-631C-9708-7439-061D5F399D08}"/>
              </a:ext>
            </a:extLst>
          </p:cNvPr>
          <p:cNvSpPr/>
          <p:nvPr/>
        </p:nvSpPr>
        <p:spPr>
          <a:xfrm>
            <a:off x="6096000" y="2815681"/>
            <a:ext cx="589547" cy="565484"/>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 name="Oval 1024">
            <a:extLst>
              <a:ext uri="{FF2B5EF4-FFF2-40B4-BE49-F238E27FC236}">
                <a16:creationId xmlns:a16="http://schemas.microsoft.com/office/drawing/2014/main" id="{D299AB78-0413-361C-18ED-57FDD29AC747}"/>
              </a:ext>
            </a:extLst>
          </p:cNvPr>
          <p:cNvSpPr/>
          <p:nvPr/>
        </p:nvSpPr>
        <p:spPr>
          <a:xfrm>
            <a:off x="5801172" y="3964182"/>
            <a:ext cx="589547" cy="565484"/>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Oval 1026">
            <a:extLst>
              <a:ext uri="{FF2B5EF4-FFF2-40B4-BE49-F238E27FC236}">
                <a16:creationId xmlns:a16="http://schemas.microsoft.com/office/drawing/2014/main" id="{C22C9573-126A-07B5-B559-EF78FFA72C08}"/>
              </a:ext>
            </a:extLst>
          </p:cNvPr>
          <p:cNvSpPr/>
          <p:nvPr/>
        </p:nvSpPr>
        <p:spPr>
          <a:xfrm>
            <a:off x="7353461" y="4462702"/>
            <a:ext cx="589547" cy="565484"/>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8" name="Straight Arrow Connector 1027">
            <a:extLst>
              <a:ext uri="{FF2B5EF4-FFF2-40B4-BE49-F238E27FC236}">
                <a16:creationId xmlns:a16="http://schemas.microsoft.com/office/drawing/2014/main" id="{CF0603B2-5265-DFF1-1712-AAF4A44F9FB4}"/>
              </a:ext>
            </a:extLst>
          </p:cNvPr>
          <p:cNvCxnSpPr>
            <a:cxnSpLocks/>
            <a:stCxn id="8" idx="0"/>
            <a:endCxn id="63" idx="5"/>
          </p:cNvCxnSpPr>
          <p:nvPr/>
        </p:nvCxnSpPr>
        <p:spPr>
          <a:xfrm flipH="1" flipV="1">
            <a:off x="7248018" y="1985114"/>
            <a:ext cx="694991" cy="9646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2" name="Straight Arrow Connector 1031">
            <a:extLst>
              <a:ext uri="{FF2B5EF4-FFF2-40B4-BE49-F238E27FC236}">
                <a16:creationId xmlns:a16="http://schemas.microsoft.com/office/drawing/2014/main" id="{DABFBCCF-988D-3882-CAF4-7B98F75642D0}"/>
              </a:ext>
            </a:extLst>
          </p:cNvPr>
          <p:cNvCxnSpPr>
            <a:cxnSpLocks/>
            <a:stCxn id="8" idx="2"/>
            <a:endCxn id="1024" idx="7"/>
          </p:cNvCxnSpPr>
          <p:nvPr/>
        </p:nvCxnSpPr>
        <p:spPr>
          <a:xfrm flipH="1" flipV="1">
            <a:off x="6599210" y="2898494"/>
            <a:ext cx="1049025" cy="3339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5" name="Straight Arrow Connector 1034">
            <a:extLst>
              <a:ext uri="{FF2B5EF4-FFF2-40B4-BE49-F238E27FC236}">
                <a16:creationId xmlns:a16="http://schemas.microsoft.com/office/drawing/2014/main" id="{793DB15F-5104-D9B2-69E8-E1099CE39091}"/>
              </a:ext>
            </a:extLst>
          </p:cNvPr>
          <p:cNvCxnSpPr>
            <a:cxnSpLocks/>
            <a:stCxn id="8" idx="3"/>
            <a:endCxn id="1025" idx="7"/>
          </p:cNvCxnSpPr>
          <p:nvPr/>
        </p:nvCxnSpPr>
        <p:spPr>
          <a:xfrm flipH="1">
            <a:off x="6304382" y="3432399"/>
            <a:ext cx="1430190" cy="6145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8" name="Straight Arrow Connector 1037">
            <a:extLst>
              <a:ext uri="{FF2B5EF4-FFF2-40B4-BE49-F238E27FC236}">
                <a16:creationId xmlns:a16="http://schemas.microsoft.com/office/drawing/2014/main" id="{51844452-94E3-5AC6-0C77-CABCD52FD8C1}"/>
              </a:ext>
            </a:extLst>
          </p:cNvPr>
          <p:cNvCxnSpPr>
            <a:cxnSpLocks/>
            <a:stCxn id="8" idx="4"/>
            <a:endCxn id="1027" idx="0"/>
          </p:cNvCxnSpPr>
          <p:nvPr/>
        </p:nvCxnSpPr>
        <p:spPr>
          <a:xfrm flipH="1">
            <a:off x="7648235" y="3515212"/>
            <a:ext cx="294774" cy="9474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7" name="TextBox 1056">
            <a:extLst>
              <a:ext uri="{FF2B5EF4-FFF2-40B4-BE49-F238E27FC236}">
                <a16:creationId xmlns:a16="http://schemas.microsoft.com/office/drawing/2014/main" id="{8A4A306C-E819-F79A-83D5-3050F9DE0988}"/>
              </a:ext>
            </a:extLst>
          </p:cNvPr>
          <p:cNvSpPr txBox="1"/>
          <p:nvPr/>
        </p:nvSpPr>
        <p:spPr>
          <a:xfrm>
            <a:off x="303912" y="4111255"/>
            <a:ext cx="5346592" cy="1200329"/>
          </a:xfrm>
          <a:prstGeom prst="rect">
            <a:avLst/>
          </a:prstGeom>
          <a:noFill/>
        </p:spPr>
        <p:txBody>
          <a:bodyPr wrap="none" rtlCol="0">
            <a:spAutoFit/>
          </a:bodyPr>
          <a:lstStyle/>
          <a:p>
            <a:pPr marL="285750" indent="-285750">
              <a:buFont typeface="Arial" panose="020B0604020202020204" pitchFamily="34" charset="0"/>
              <a:buChar char="•"/>
            </a:pPr>
            <a:r>
              <a:rPr lang="en-US" dirty="0"/>
              <a:t>Real time computation and visualization </a:t>
            </a:r>
          </a:p>
          <a:p>
            <a:pPr marL="285750" indent="-285750">
              <a:buFont typeface="Arial" panose="020B0604020202020204" pitchFamily="34" charset="0"/>
              <a:buChar char="•"/>
            </a:pPr>
            <a:r>
              <a:rPr lang="en-US" dirty="0"/>
              <a:t>Can run about 22,000 bodies before visual lagging</a:t>
            </a:r>
          </a:p>
          <a:p>
            <a:pPr marL="285750" indent="-285750">
              <a:buFont typeface="Arial" panose="020B0604020202020204" pitchFamily="34" charset="0"/>
              <a:buChar char="•"/>
            </a:pPr>
            <a:r>
              <a:rPr lang="en-US" dirty="0"/>
              <a:t>Barnes-Hut Algorithm</a:t>
            </a:r>
          </a:p>
          <a:p>
            <a:pPr marL="285750" indent="-285750">
              <a:buFont typeface="Arial" panose="020B0604020202020204" pitchFamily="34" charset="0"/>
              <a:buChar char="•"/>
            </a:pPr>
            <a:r>
              <a:rPr lang="en-US" dirty="0"/>
              <a:t>Multithreaded force calculations</a:t>
            </a:r>
          </a:p>
        </p:txBody>
      </p:sp>
      <p:sp>
        <p:nvSpPr>
          <p:cNvPr id="1058" name="Title 1">
            <a:extLst>
              <a:ext uri="{FF2B5EF4-FFF2-40B4-BE49-F238E27FC236}">
                <a16:creationId xmlns:a16="http://schemas.microsoft.com/office/drawing/2014/main" id="{7A66F5E0-42E4-64B7-A380-CF5CEFA9DD36}"/>
              </a:ext>
            </a:extLst>
          </p:cNvPr>
          <p:cNvSpPr txBox="1">
            <a:spLocks/>
          </p:cNvSpPr>
          <p:nvPr/>
        </p:nvSpPr>
        <p:spPr>
          <a:xfrm>
            <a:off x="394753" y="3424759"/>
            <a:ext cx="2231315" cy="771181"/>
          </a:xfrm>
          <a:prstGeom prst="rect">
            <a:avLst/>
          </a:prstGeom>
        </p:spPr>
        <p:txBody>
          <a:bodyPr vert="horz" lIns="91440" tIns="45720" rIns="91440" bIns="45720" rtlCol="0" anchor="t">
            <a:normAutofit fontScale="92500"/>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r>
              <a:rPr lang="en-US" dirty="0"/>
              <a:t>Features</a:t>
            </a:r>
          </a:p>
        </p:txBody>
      </p:sp>
    </p:spTree>
    <p:extLst>
      <p:ext uri="{BB962C8B-B14F-4D97-AF65-F5344CB8AC3E}">
        <p14:creationId xmlns:p14="http://schemas.microsoft.com/office/powerpoint/2010/main" val="296975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par>
                                <p:cTn id="35" presetID="10"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par>
                                <p:cTn id="41" presetID="10" presetClass="entr" presetSubtype="0"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fade">
                                      <p:cBhvr>
                                        <p:cTn id="46" dur="500"/>
                                        <p:tgtEl>
                                          <p:spTgt spid="6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024"/>
                                        </p:tgtEl>
                                        <p:attrNameLst>
                                          <p:attrName>style.visibility</p:attrName>
                                        </p:attrNameLst>
                                      </p:cBhvr>
                                      <p:to>
                                        <p:strVal val="visible"/>
                                      </p:to>
                                    </p:set>
                                    <p:animEffect transition="in" filter="fade">
                                      <p:cBhvr>
                                        <p:cTn id="52" dur="500"/>
                                        <p:tgtEl>
                                          <p:spTgt spid="102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025"/>
                                        </p:tgtEl>
                                        <p:attrNameLst>
                                          <p:attrName>style.visibility</p:attrName>
                                        </p:attrNameLst>
                                      </p:cBhvr>
                                      <p:to>
                                        <p:strVal val="visible"/>
                                      </p:to>
                                    </p:set>
                                    <p:animEffect transition="in" filter="fade">
                                      <p:cBhvr>
                                        <p:cTn id="55" dur="500"/>
                                        <p:tgtEl>
                                          <p:spTgt spid="102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027"/>
                                        </p:tgtEl>
                                        <p:attrNameLst>
                                          <p:attrName>style.visibility</p:attrName>
                                        </p:attrNameLst>
                                      </p:cBhvr>
                                      <p:to>
                                        <p:strVal val="visible"/>
                                      </p:to>
                                    </p:set>
                                    <p:animEffect transition="in" filter="fade">
                                      <p:cBhvr>
                                        <p:cTn id="58" dur="500"/>
                                        <p:tgtEl>
                                          <p:spTgt spid="1027"/>
                                        </p:tgtEl>
                                      </p:cBhvr>
                                    </p:animEffect>
                                  </p:childTnLst>
                                </p:cTn>
                              </p:par>
                              <p:par>
                                <p:cTn id="59" presetID="10" presetClass="entr" presetSubtype="0" fill="hold" nodeType="withEffect">
                                  <p:stCondLst>
                                    <p:cond delay="0"/>
                                  </p:stCondLst>
                                  <p:childTnLst>
                                    <p:set>
                                      <p:cBhvr>
                                        <p:cTn id="60" dur="1" fill="hold">
                                          <p:stCondLst>
                                            <p:cond delay="0"/>
                                          </p:stCondLst>
                                        </p:cTn>
                                        <p:tgtEl>
                                          <p:spTgt spid="1028"/>
                                        </p:tgtEl>
                                        <p:attrNameLst>
                                          <p:attrName>style.visibility</p:attrName>
                                        </p:attrNameLst>
                                      </p:cBhvr>
                                      <p:to>
                                        <p:strVal val="visible"/>
                                      </p:to>
                                    </p:set>
                                    <p:animEffect transition="in" filter="fade">
                                      <p:cBhvr>
                                        <p:cTn id="61" dur="500"/>
                                        <p:tgtEl>
                                          <p:spTgt spid="1028"/>
                                        </p:tgtEl>
                                      </p:cBhvr>
                                    </p:animEffect>
                                  </p:childTnLst>
                                </p:cTn>
                              </p:par>
                              <p:par>
                                <p:cTn id="62" presetID="10" presetClass="entr" presetSubtype="0" fill="hold" nodeType="withEffect">
                                  <p:stCondLst>
                                    <p:cond delay="0"/>
                                  </p:stCondLst>
                                  <p:childTnLst>
                                    <p:set>
                                      <p:cBhvr>
                                        <p:cTn id="63" dur="1" fill="hold">
                                          <p:stCondLst>
                                            <p:cond delay="0"/>
                                          </p:stCondLst>
                                        </p:cTn>
                                        <p:tgtEl>
                                          <p:spTgt spid="1032"/>
                                        </p:tgtEl>
                                        <p:attrNameLst>
                                          <p:attrName>style.visibility</p:attrName>
                                        </p:attrNameLst>
                                      </p:cBhvr>
                                      <p:to>
                                        <p:strVal val="visible"/>
                                      </p:to>
                                    </p:set>
                                    <p:animEffect transition="in" filter="fade">
                                      <p:cBhvr>
                                        <p:cTn id="64" dur="500"/>
                                        <p:tgtEl>
                                          <p:spTgt spid="1032"/>
                                        </p:tgtEl>
                                      </p:cBhvr>
                                    </p:animEffect>
                                  </p:childTnLst>
                                </p:cTn>
                              </p:par>
                              <p:par>
                                <p:cTn id="65" presetID="10" presetClass="entr" presetSubtype="0" fill="hold" nodeType="withEffect">
                                  <p:stCondLst>
                                    <p:cond delay="0"/>
                                  </p:stCondLst>
                                  <p:childTnLst>
                                    <p:set>
                                      <p:cBhvr>
                                        <p:cTn id="66" dur="1" fill="hold">
                                          <p:stCondLst>
                                            <p:cond delay="0"/>
                                          </p:stCondLst>
                                        </p:cTn>
                                        <p:tgtEl>
                                          <p:spTgt spid="1035"/>
                                        </p:tgtEl>
                                        <p:attrNameLst>
                                          <p:attrName>style.visibility</p:attrName>
                                        </p:attrNameLst>
                                      </p:cBhvr>
                                      <p:to>
                                        <p:strVal val="visible"/>
                                      </p:to>
                                    </p:set>
                                    <p:animEffect transition="in" filter="fade">
                                      <p:cBhvr>
                                        <p:cTn id="67" dur="500"/>
                                        <p:tgtEl>
                                          <p:spTgt spid="1035"/>
                                        </p:tgtEl>
                                      </p:cBhvr>
                                    </p:animEffect>
                                  </p:childTnLst>
                                </p:cTn>
                              </p:par>
                              <p:par>
                                <p:cTn id="68" presetID="10" presetClass="entr" presetSubtype="0" fill="hold" nodeType="withEffect">
                                  <p:stCondLst>
                                    <p:cond delay="0"/>
                                  </p:stCondLst>
                                  <p:childTnLst>
                                    <p:set>
                                      <p:cBhvr>
                                        <p:cTn id="69" dur="1" fill="hold">
                                          <p:stCondLst>
                                            <p:cond delay="0"/>
                                          </p:stCondLst>
                                        </p:cTn>
                                        <p:tgtEl>
                                          <p:spTgt spid="1038"/>
                                        </p:tgtEl>
                                        <p:attrNameLst>
                                          <p:attrName>style.visibility</p:attrName>
                                        </p:attrNameLst>
                                      </p:cBhvr>
                                      <p:to>
                                        <p:strVal val="visible"/>
                                      </p:to>
                                    </p:set>
                                    <p:animEffect transition="in" filter="fade">
                                      <p:cBhvr>
                                        <p:cTn id="70" dur="500"/>
                                        <p:tgtEl>
                                          <p:spTgt spid="1038"/>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058"/>
                                        </p:tgtEl>
                                        <p:attrNameLst>
                                          <p:attrName>style.visibility</p:attrName>
                                        </p:attrNameLst>
                                      </p:cBhvr>
                                      <p:to>
                                        <p:strVal val="visible"/>
                                      </p:to>
                                    </p:set>
                                    <p:animEffect transition="in" filter="fade">
                                      <p:cBhvr>
                                        <p:cTn id="75" dur="500"/>
                                        <p:tgtEl>
                                          <p:spTgt spid="105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057"/>
                                        </p:tgtEl>
                                        <p:attrNameLst>
                                          <p:attrName>style.visibility</p:attrName>
                                        </p:attrNameLst>
                                      </p:cBhvr>
                                      <p:to>
                                        <p:strVal val="visible"/>
                                      </p:to>
                                    </p:set>
                                    <p:animEffect transition="in" filter="fade">
                                      <p:cBhvr>
                                        <p:cTn id="80" dur="500"/>
                                        <p:tgtEl>
                                          <p:spTgt spid="1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20" grpId="0" animBg="1"/>
      <p:bldP spid="21" grpId="0" animBg="1"/>
      <p:bldP spid="22" grpId="0" animBg="1"/>
      <p:bldP spid="23" grpId="0" animBg="1"/>
      <p:bldP spid="62" grpId="0"/>
      <p:bldP spid="63" grpId="0" animBg="1"/>
      <p:bldP spid="1024" grpId="0" animBg="1"/>
      <p:bldP spid="1025" grpId="0" animBg="1"/>
      <p:bldP spid="1027" grpId="0" animBg="1"/>
      <p:bldP spid="1057" grpId="0"/>
      <p:bldP spid="105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26075-60FC-C880-D8DF-622E475276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F2E393-51FF-868E-1E82-54EFAD23D09F}"/>
              </a:ext>
            </a:extLst>
          </p:cNvPr>
          <p:cNvSpPr>
            <a:spLocks noGrp="1"/>
          </p:cNvSpPr>
          <p:nvPr>
            <p:ph type="title"/>
          </p:nvPr>
        </p:nvSpPr>
        <p:spPr>
          <a:xfrm>
            <a:off x="673250" y="132203"/>
            <a:ext cx="6553816" cy="771181"/>
          </a:xfrm>
        </p:spPr>
        <p:txBody>
          <a:bodyPr/>
          <a:lstStyle/>
          <a:p>
            <a:r>
              <a:rPr lang="en-US" dirty="0"/>
              <a:t>Technologies</a:t>
            </a:r>
          </a:p>
        </p:txBody>
      </p:sp>
      <p:pic>
        <p:nvPicPr>
          <p:cNvPr id="1026" name="Picture 2" descr="Simple and Fast Multimedia Library ...">
            <a:extLst>
              <a:ext uri="{FF2B5EF4-FFF2-40B4-BE49-F238E27FC236}">
                <a16:creationId xmlns:a16="http://schemas.microsoft.com/office/drawing/2014/main" id="{D8A62DC5-1999-0521-C1CD-054A990647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4774" y="829698"/>
            <a:ext cx="3364386" cy="11447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 - Wikipedia">
            <a:extLst>
              <a:ext uri="{FF2B5EF4-FFF2-40B4-BE49-F238E27FC236}">
                <a16:creationId xmlns:a16="http://schemas.microsoft.com/office/drawing/2014/main" id="{5BA99476-D094-DE9D-7955-7D513C5E3B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619" y="1168856"/>
            <a:ext cx="2019300" cy="22669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EAD2B18-7869-B0E8-16D3-84060DC50291}"/>
              </a:ext>
            </a:extLst>
          </p:cNvPr>
          <p:cNvSpPr txBox="1"/>
          <p:nvPr/>
        </p:nvSpPr>
        <p:spPr>
          <a:xfrm>
            <a:off x="7633995" y="2072263"/>
            <a:ext cx="3364386" cy="954107"/>
          </a:xfrm>
          <a:prstGeom prst="rect">
            <a:avLst/>
          </a:prstGeom>
          <a:noFill/>
        </p:spPr>
        <p:txBody>
          <a:bodyPr wrap="square" rtlCol="0">
            <a:spAutoFit/>
          </a:bodyPr>
          <a:lstStyle/>
          <a:p>
            <a:r>
              <a:rPr lang="en-US" sz="2800" b="1" dirty="0"/>
              <a:t>Simple and Fast Multimedia Library</a:t>
            </a:r>
          </a:p>
        </p:txBody>
      </p:sp>
      <p:sp>
        <p:nvSpPr>
          <p:cNvPr id="7" name="TextBox 6">
            <a:extLst>
              <a:ext uri="{FF2B5EF4-FFF2-40B4-BE49-F238E27FC236}">
                <a16:creationId xmlns:a16="http://schemas.microsoft.com/office/drawing/2014/main" id="{145C2D3F-4C69-DF7A-7768-37F6C4F1B85F}"/>
              </a:ext>
            </a:extLst>
          </p:cNvPr>
          <p:cNvSpPr txBox="1"/>
          <p:nvPr/>
        </p:nvSpPr>
        <p:spPr>
          <a:xfrm>
            <a:off x="7715462" y="2941424"/>
            <a:ext cx="3003009"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Window management</a:t>
            </a:r>
          </a:p>
          <a:p>
            <a:pPr marL="342900" indent="-342900">
              <a:buFont typeface="Arial" panose="020B0604020202020204" pitchFamily="34" charset="0"/>
              <a:buChar char="•"/>
            </a:pPr>
            <a:r>
              <a:rPr lang="en-US" sz="2000" dirty="0"/>
              <a:t>Graphics rendering</a:t>
            </a:r>
          </a:p>
          <a:p>
            <a:pPr marL="342900" indent="-342900">
              <a:buFont typeface="Arial" panose="020B0604020202020204" pitchFamily="34" charset="0"/>
              <a:buChar char="•"/>
            </a:pPr>
            <a:r>
              <a:rPr lang="en-US" sz="2000" dirty="0"/>
              <a:t>Sf::Vector2f</a:t>
            </a:r>
          </a:p>
        </p:txBody>
      </p:sp>
      <p:pic>
        <p:nvPicPr>
          <p:cNvPr id="1030" name="Picture 6" descr="CMake - Upgrade Your Software Build System">
            <a:extLst>
              <a:ext uri="{FF2B5EF4-FFF2-40B4-BE49-F238E27FC236}">
                <a16:creationId xmlns:a16="http://schemas.microsoft.com/office/drawing/2014/main" id="{6958CB4D-B344-8367-CFCE-E054309939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061" y="4729752"/>
            <a:ext cx="4543210" cy="12811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1E3EC6A-62B2-15A1-6C89-32A5CC06D71A}"/>
              </a:ext>
            </a:extLst>
          </p:cNvPr>
          <p:cNvSpPr txBox="1"/>
          <p:nvPr/>
        </p:nvSpPr>
        <p:spPr>
          <a:xfrm>
            <a:off x="7407686" y="4826248"/>
            <a:ext cx="3723899" cy="646331"/>
          </a:xfrm>
          <a:prstGeom prst="rect">
            <a:avLst/>
          </a:prstGeom>
          <a:noFill/>
        </p:spPr>
        <p:txBody>
          <a:bodyPr wrap="square" rtlCol="0">
            <a:spAutoFit/>
          </a:bodyPr>
          <a:lstStyle/>
          <a:p>
            <a:r>
              <a:rPr lang="en-US" sz="3600" b="1" dirty="0"/>
              <a:t>BS::</a:t>
            </a:r>
            <a:r>
              <a:rPr lang="en-US" sz="3600" b="1" dirty="0" err="1"/>
              <a:t>thread_pool</a:t>
            </a:r>
            <a:endParaRPr lang="en-US" sz="3600" b="1" dirty="0"/>
          </a:p>
        </p:txBody>
      </p:sp>
      <p:sp>
        <p:nvSpPr>
          <p:cNvPr id="8" name="TextBox 7">
            <a:extLst>
              <a:ext uri="{FF2B5EF4-FFF2-40B4-BE49-F238E27FC236}">
                <a16:creationId xmlns:a16="http://schemas.microsoft.com/office/drawing/2014/main" id="{DDB48C04-1F63-0CEC-D1F1-1752721DB9F4}"/>
              </a:ext>
            </a:extLst>
          </p:cNvPr>
          <p:cNvSpPr txBox="1"/>
          <p:nvPr/>
        </p:nvSpPr>
        <p:spPr>
          <a:xfrm>
            <a:off x="7407686" y="5370323"/>
            <a:ext cx="3723898"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Created by Barak </a:t>
            </a:r>
            <a:r>
              <a:rPr lang="en-US" sz="2000" dirty="0" err="1"/>
              <a:t>Shoshany</a:t>
            </a:r>
            <a:endParaRPr lang="en-US" sz="2000" dirty="0"/>
          </a:p>
          <a:p>
            <a:pPr marL="342900" indent="-342900">
              <a:buFont typeface="Arial" panose="020B0604020202020204" pitchFamily="34" charset="0"/>
              <a:buChar char="•"/>
            </a:pPr>
            <a:r>
              <a:rPr lang="en-US" sz="2000" dirty="0"/>
              <a:t>A fast, lightweight, C++ thread pool library</a:t>
            </a:r>
          </a:p>
        </p:txBody>
      </p:sp>
    </p:spTree>
    <p:extLst>
      <p:ext uri="{BB962C8B-B14F-4D97-AF65-F5344CB8AC3E}">
        <p14:creationId xmlns:p14="http://schemas.microsoft.com/office/powerpoint/2010/main" val="380304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5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25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1030"/>
                                        </p:tgtEl>
                                        <p:attrNameLst>
                                          <p:attrName>style.visibility</p:attrName>
                                        </p:attrNameLst>
                                      </p:cBhvr>
                                      <p:to>
                                        <p:strVal val="visible"/>
                                      </p:to>
                                    </p:set>
                                    <p:animEffect transition="in" filter="fade">
                                      <p:cBhvr>
                                        <p:cTn id="16" dur="250"/>
                                        <p:tgtEl>
                                          <p:spTgt spid="1030"/>
                                        </p:tgtEl>
                                      </p:cBhvr>
                                    </p:animEffect>
                                  </p:childTnLst>
                                </p:cTn>
                              </p:par>
                              <p:par>
                                <p:cTn id="17" presetID="10" presetClass="entr" presetSubtype="0" fill="hold" nodeType="withEffect">
                                  <p:stCondLst>
                                    <p:cond delay="0"/>
                                  </p:stCondLst>
                                  <p:childTnLst>
                                    <p:set>
                                      <p:cBhvr>
                                        <p:cTn id="18" dur="1" fill="hold">
                                          <p:stCondLst>
                                            <p:cond delay="0"/>
                                          </p:stCondLst>
                                        </p:cTn>
                                        <p:tgtEl>
                                          <p:spTgt spid="1028"/>
                                        </p:tgtEl>
                                        <p:attrNameLst>
                                          <p:attrName>style.visibility</p:attrName>
                                        </p:attrNameLst>
                                      </p:cBhvr>
                                      <p:to>
                                        <p:strVal val="visible"/>
                                      </p:to>
                                    </p:set>
                                    <p:animEffect transition="in" filter="fade">
                                      <p:cBhvr>
                                        <p:cTn id="19" dur="250"/>
                                        <p:tgtEl>
                                          <p:spTgt spid="10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25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3"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7A81CE-791D-C148-F51F-11BDEB4320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E4342F-E407-7431-48DB-8CDAAA860163}"/>
              </a:ext>
            </a:extLst>
          </p:cNvPr>
          <p:cNvSpPr>
            <a:spLocks noGrp="1"/>
          </p:cNvSpPr>
          <p:nvPr>
            <p:ph type="title"/>
          </p:nvPr>
        </p:nvSpPr>
        <p:spPr>
          <a:xfrm>
            <a:off x="673250" y="132203"/>
            <a:ext cx="6553816" cy="771181"/>
          </a:xfrm>
        </p:spPr>
        <p:txBody>
          <a:bodyPr/>
          <a:lstStyle/>
          <a:p>
            <a:r>
              <a:rPr lang="en-US" dirty="0"/>
              <a:t>Barnes-hut algorithm</a:t>
            </a:r>
          </a:p>
        </p:txBody>
      </p:sp>
      <p:sp>
        <p:nvSpPr>
          <p:cNvPr id="6" name="Oval 5">
            <a:extLst>
              <a:ext uri="{FF2B5EF4-FFF2-40B4-BE49-F238E27FC236}">
                <a16:creationId xmlns:a16="http://schemas.microsoft.com/office/drawing/2014/main" id="{064E976E-63DD-F5BA-6A55-486BEC68A685}"/>
              </a:ext>
            </a:extLst>
          </p:cNvPr>
          <p:cNvSpPr/>
          <p:nvPr/>
        </p:nvSpPr>
        <p:spPr>
          <a:xfrm>
            <a:off x="2202748" y="1706097"/>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3B96578-DAEA-AF0F-85AF-35F81603152E}"/>
              </a:ext>
            </a:extLst>
          </p:cNvPr>
          <p:cNvSpPr/>
          <p:nvPr/>
        </p:nvSpPr>
        <p:spPr>
          <a:xfrm>
            <a:off x="8818823" y="1215382"/>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60B5231-16D3-3734-5A2F-9157FBB9435C}"/>
              </a:ext>
            </a:extLst>
          </p:cNvPr>
          <p:cNvSpPr/>
          <p:nvPr/>
        </p:nvSpPr>
        <p:spPr>
          <a:xfrm>
            <a:off x="9064628" y="987099"/>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B44AF9C-B854-77EB-3B18-FC76E56131EC}"/>
              </a:ext>
            </a:extLst>
          </p:cNvPr>
          <p:cNvSpPr/>
          <p:nvPr/>
        </p:nvSpPr>
        <p:spPr>
          <a:xfrm>
            <a:off x="9231777" y="1537705"/>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136536D-D31C-8203-9945-DDE703CE9F75}"/>
              </a:ext>
            </a:extLst>
          </p:cNvPr>
          <p:cNvSpPr/>
          <p:nvPr/>
        </p:nvSpPr>
        <p:spPr>
          <a:xfrm>
            <a:off x="8818823" y="1667982"/>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861F37E-D43E-4AA9-419F-9B5EC51D5D73}"/>
              </a:ext>
            </a:extLst>
          </p:cNvPr>
          <p:cNvSpPr/>
          <p:nvPr/>
        </p:nvSpPr>
        <p:spPr>
          <a:xfrm>
            <a:off x="9526746" y="1183745"/>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719E9F6-A608-296D-8B0E-DD8323086B73}"/>
              </a:ext>
            </a:extLst>
          </p:cNvPr>
          <p:cNvSpPr/>
          <p:nvPr/>
        </p:nvSpPr>
        <p:spPr>
          <a:xfrm>
            <a:off x="8222259" y="1584407"/>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AD84192-EF00-5A82-CC67-A1390C85E647}"/>
              </a:ext>
            </a:extLst>
          </p:cNvPr>
          <p:cNvSpPr/>
          <p:nvPr/>
        </p:nvSpPr>
        <p:spPr>
          <a:xfrm>
            <a:off x="8492007" y="1987424"/>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D9072C8-A758-FADA-1ACB-E08A298684DA}"/>
              </a:ext>
            </a:extLst>
          </p:cNvPr>
          <p:cNvSpPr/>
          <p:nvPr/>
        </p:nvSpPr>
        <p:spPr>
          <a:xfrm>
            <a:off x="9650069" y="1749097"/>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A10AF10-623F-00DE-DCD3-D15CF162DE97}"/>
              </a:ext>
            </a:extLst>
          </p:cNvPr>
          <p:cNvSpPr/>
          <p:nvPr/>
        </p:nvSpPr>
        <p:spPr>
          <a:xfrm>
            <a:off x="9315351" y="2004736"/>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BFF4137-590B-FC1E-9C01-BD000D9CC7D9}"/>
              </a:ext>
            </a:extLst>
          </p:cNvPr>
          <p:cNvSpPr/>
          <p:nvPr/>
        </p:nvSpPr>
        <p:spPr>
          <a:xfrm>
            <a:off x="8910300" y="2089166"/>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29A1A6D-5743-B5A1-7E21-1E48D7ACBD2B}"/>
              </a:ext>
            </a:extLst>
          </p:cNvPr>
          <p:cNvSpPr/>
          <p:nvPr/>
        </p:nvSpPr>
        <p:spPr>
          <a:xfrm>
            <a:off x="9231777" y="2471766"/>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2ADB782-A281-1FF6-6617-BF73BCB4A0B6}"/>
              </a:ext>
            </a:extLst>
          </p:cNvPr>
          <p:cNvSpPr/>
          <p:nvPr/>
        </p:nvSpPr>
        <p:spPr>
          <a:xfrm>
            <a:off x="9650069" y="2154573"/>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F4696BD-86E8-CCA4-7DE8-A50C8C475B16}"/>
              </a:ext>
            </a:extLst>
          </p:cNvPr>
          <p:cNvSpPr/>
          <p:nvPr/>
        </p:nvSpPr>
        <p:spPr>
          <a:xfrm>
            <a:off x="8527375" y="2471766"/>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B03EFC1-16D5-3814-A54D-D951E550BEE6}"/>
              </a:ext>
            </a:extLst>
          </p:cNvPr>
          <p:cNvSpPr/>
          <p:nvPr/>
        </p:nvSpPr>
        <p:spPr>
          <a:xfrm>
            <a:off x="8150658" y="2314237"/>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B806CF6-BD2C-9F5E-6A9B-694E30791C71}"/>
              </a:ext>
            </a:extLst>
          </p:cNvPr>
          <p:cNvSpPr/>
          <p:nvPr/>
        </p:nvSpPr>
        <p:spPr>
          <a:xfrm>
            <a:off x="7951873" y="1950658"/>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F4650F6-E535-5FA7-50C0-4BDBCE4CB3E1}"/>
              </a:ext>
            </a:extLst>
          </p:cNvPr>
          <p:cNvSpPr/>
          <p:nvPr/>
        </p:nvSpPr>
        <p:spPr>
          <a:xfrm>
            <a:off x="8222259" y="1070673"/>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1D04947-5F94-43BC-DA65-7C19EC943606}"/>
              </a:ext>
            </a:extLst>
          </p:cNvPr>
          <p:cNvSpPr/>
          <p:nvPr/>
        </p:nvSpPr>
        <p:spPr>
          <a:xfrm>
            <a:off x="8510811" y="1454130"/>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8F22343-A014-2FA9-471F-D5A7D4B7A8A6}"/>
              </a:ext>
            </a:extLst>
          </p:cNvPr>
          <p:cNvSpPr/>
          <p:nvPr/>
        </p:nvSpPr>
        <p:spPr>
          <a:xfrm>
            <a:off x="8686089" y="841485"/>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96DABFF-2ECE-A63D-4B3A-19487D6E09AC}"/>
              </a:ext>
            </a:extLst>
          </p:cNvPr>
          <p:cNvSpPr/>
          <p:nvPr/>
        </p:nvSpPr>
        <p:spPr>
          <a:xfrm>
            <a:off x="7829400" y="1429762"/>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E7F0DFA-A731-02C3-A347-0C3E8F5D3696}"/>
              </a:ext>
            </a:extLst>
          </p:cNvPr>
          <p:cNvSpPr/>
          <p:nvPr/>
        </p:nvSpPr>
        <p:spPr>
          <a:xfrm>
            <a:off x="8890638" y="2592213"/>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143D0B6C-CDA1-2001-FAE3-3E2C452B128B}"/>
              </a:ext>
            </a:extLst>
          </p:cNvPr>
          <p:cNvSpPr/>
          <p:nvPr/>
        </p:nvSpPr>
        <p:spPr>
          <a:xfrm>
            <a:off x="8627451" y="1513124"/>
            <a:ext cx="491613" cy="467032"/>
          </a:xfrm>
          <a:prstGeom prst="ellipse">
            <a:avLst/>
          </a:prstGeom>
          <a:solidFill>
            <a:srgbClr val="C00000"/>
          </a:solidFill>
          <a:ln w="12700" cap="flat" cmpd="sng" algn="ctr">
            <a:solidFill>
              <a:srgbClr val="C0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707689F8-DC7C-044B-24F1-CBE0FAB9D5ED}"/>
              </a:ext>
            </a:extLst>
          </p:cNvPr>
          <p:cNvCxnSpPr/>
          <p:nvPr/>
        </p:nvCxnSpPr>
        <p:spPr>
          <a:xfrm>
            <a:off x="2551825" y="1758929"/>
            <a:ext cx="249810"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DDCED4B-5509-B252-C2E6-E39E89DF4CBC}"/>
              </a:ext>
            </a:extLst>
          </p:cNvPr>
          <p:cNvCxnSpPr>
            <a:cxnSpLocks/>
          </p:cNvCxnSpPr>
          <p:nvPr/>
        </p:nvCxnSpPr>
        <p:spPr>
          <a:xfrm flipV="1">
            <a:off x="2743276" y="1795800"/>
            <a:ext cx="296402" cy="1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E6DD4FF-0A25-B0F7-EC70-49389A26DAFC}"/>
              </a:ext>
            </a:extLst>
          </p:cNvPr>
          <p:cNvCxnSpPr/>
          <p:nvPr/>
        </p:nvCxnSpPr>
        <p:spPr>
          <a:xfrm>
            <a:off x="2971130" y="1795800"/>
            <a:ext cx="249810"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D4834B5-6C00-04C8-57DD-73A4D94A84C6}"/>
              </a:ext>
            </a:extLst>
          </p:cNvPr>
          <p:cNvCxnSpPr>
            <a:cxnSpLocks/>
          </p:cNvCxnSpPr>
          <p:nvPr/>
        </p:nvCxnSpPr>
        <p:spPr>
          <a:xfrm>
            <a:off x="3155261" y="1842504"/>
            <a:ext cx="25597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34F933B-A323-6C41-C02C-36B92FFAB696}"/>
              </a:ext>
            </a:extLst>
          </p:cNvPr>
          <p:cNvCxnSpPr/>
          <p:nvPr/>
        </p:nvCxnSpPr>
        <p:spPr>
          <a:xfrm>
            <a:off x="3341320" y="1852338"/>
            <a:ext cx="249810"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E12B05E-4935-BDFC-B9BD-3843B78111AC}"/>
              </a:ext>
            </a:extLst>
          </p:cNvPr>
          <p:cNvCxnSpPr>
            <a:cxnSpLocks/>
          </p:cNvCxnSpPr>
          <p:nvPr/>
        </p:nvCxnSpPr>
        <p:spPr>
          <a:xfrm flipV="1">
            <a:off x="3527812" y="1832671"/>
            <a:ext cx="243213" cy="61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DFEF90A-ECC0-258B-3688-EF7161A6A9DD}"/>
              </a:ext>
            </a:extLst>
          </p:cNvPr>
          <p:cNvCxnSpPr/>
          <p:nvPr/>
        </p:nvCxnSpPr>
        <p:spPr>
          <a:xfrm>
            <a:off x="3711510" y="1853730"/>
            <a:ext cx="249810"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9E07FCE-D6C0-BADF-605B-0275C3D6BE70}"/>
              </a:ext>
            </a:extLst>
          </p:cNvPr>
          <p:cNvCxnSpPr>
            <a:cxnSpLocks/>
          </p:cNvCxnSpPr>
          <p:nvPr/>
        </p:nvCxnSpPr>
        <p:spPr>
          <a:xfrm flipV="1">
            <a:off x="3897502" y="1842504"/>
            <a:ext cx="267010" cy="835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BC6ECCE-A0CB-49B4-7583-617C59A28D0A}"/>
              </a:ext>
            </a:extLst>
          </p:cNvPr>
          <p:cNvCxnSpPr>
            <a:cxnSpLocks/>
          </p:cNvCxnSpPr>
          <p:nvPr/>
        </p:nvCxnSpPr>
        <p:spPr>
          <a:xfrm>
            <a:off x="4117341" y="1868716"/>
            <a:ext cx="2852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2A9EF18-0C4C-CB54-2571-44251A44B4DC}"/>
              </a:ext>
            </a:extLst>
          </p:cNvPr>
          <p:cNvCxnSpPr>
            <a:cxnSpLocks/>
          </p:cNvCxnSpPr>
          <p:nvPr/>
        </p:nvCxnSpPr>
        <p:spPr>
          <a:xfrm flipV="1">
            <a:off x="4347672" y="1808756"/>
            <a:ext cx="276908" cy="674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BC45DD5-471B-ED66-66AF-CF5C1DEB4105}"/>
              </a:ext>
            </a:extLst>
          </p:cNvPr>
          <p:cNvCxnSpPr/>
          <p:nvPr/>
        </p:nvCxnSpPr>
        <p:spPr>
          <a:xfrm>
            <a:off x="4582381" y="1818352"/>
            <a:ext cx="249810"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4182F20-8617-0429-7345-39E20DF91E6D}"/>
              </a:ext>
            </a:extLst>
          </p:cNvPr>
          <p:cNvCxnSpPr>
            <a:cxnSpLocks/>
          </p:cNvCxnSpPr>
          <p:nvPr/>
        </p:nvCxnSpPr>
        <p:spPr>
          <a:xfrm>
            <a:off x="4789155" y="1876916"/>
            <a:ext cx="209653"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3A36AB3-9369-445A-C6E8-F1FFDD760A39}"/>
              </a:ext>
            </a:extLst>
          </p:cNvPr>
          <p:cNvCxnSpPr>
            <a:cxnSpLocks/>
          </p:cNvCxnSpPr>
          <p:nvPr/>
        </p:nvCxnSpPr>
        <p:spPr>
          <a:xfrm flipV="1">
            <a:off x="4936761" y="1842503"/>
            <a:ext cx="216862" cy="1039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BBE9EF0-9924-7AFA-4B9F-00EAA38F4FAC}"/>
              </a:ext>
            </a:extLst>
          </p:cNvPr>
          <p:cNvCxnSpPr>
            <a:cxnSpLocks/>
          </p:cNvCxnSpPr>
          <p:nvPr/>
        </p:nvCxnSpPr>
        <p:spPr>
          <a:xfrm>
            <a:off x="5106871" y="1852538"/>
            <a:ext cx="256325" cy="392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0029C72-C718-38FD-40D4-8CF0794E6CCE}"/>
              </a:ext>
            </a:extLst>
          </p:cNvPr>
          <p:cNvCxnSpPr>
            <a:cxnSpLocks/>
          </p:cNvCxnSpPr>
          <p:nvPr/>
        </p:nvCxnSpPr>
        <p:spPr>
          <a:xfrm flipV="1">
            <a:off x="5313827" y="1863295"/>
            <a:ext cx="215986" cy="385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9B1EADE-0F5A-9432-ED81-5220E1DBFFE2}"/>
              </a:ext>
            </a:extLst>
          </p:cNvPr>
          <p:cNvCxnSpPr/>
          <p:nvPr/>
        </p:nvCxnSpPr>
        <p:spPr>
          <a:xfrm>
            <a:off x="5498546" y="1864877"/>
            <a:ext cx="249810"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2D43CF5-5B98-B902-4674-4544444D8E80}"/>
              </a:ext>
            </a:extLst>
          </p:cNvPr>
          <p:cNvCxnSpPr>
            <a:cxnSpLocks/>
          </p:cNvCxnSpPr>
          <p:nvPr/>
        </p:nvCxnSpPr>
        <p:spPr>
          <a:xfrm flipV="1">
            <a:off x="5711124" y="1832671"/>
            <a:ext cx="245759" cy="934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E08547D-C38D-6701-8E37-75E26A61C112}"/>
              </a:ext>
            </a:extLst>
          </p:cNvPr>
          <p:cNvCxnSpPr/>
          <p:nvPr/>
        </p:nvCxnSpPr>
        <p:spPr>
          <a:xfrm>
            <a:off x="5929667" y="1850028"/>
            <a:ext cx="249810"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EE030C2-3B07-55CB-3E06-192BA09571A3}"/>
              </a:ext>
            </a:extLst>
          </p:cNvPr>
          <p:cNvCxnSpPr>
            <a:cxnSpLocks/>
          </p:cNvCxnSpPr>
          <p:nvPr/>
        </p:nvCxnSpPr>
        <p:spPr>
          <a:xfrm flipV="1">
            <a:off x="6107418" y="1872177"/>
            <a:ext cx="251954" cy="211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4D4A441-114C-9C18-D696-C3DFF971B111}"/>
              </a:ext>
            </a:extLst>
          </p:cNvPr>
          <p:cNvCxnSpPr/>
          <p:nvPr/>
        </p:nvCxnSpPr>
        <p:spPr>
          <a:xfrm>
            <a:off x="6292795" y="1855271"/>
            <a:ext cx="249810"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6B2DCFA-69AE-A8CE-0F08-7D21E2B505BE}"/>
              </a:ext>
            </a:extLst>
          </p:cNvPr>
          <p:cNvCxnSpPr>
            <a:cxnSpLocks/>
          </p:cNvCxnSpPr>
          <p:nvPr/>
        </p:nvCxnSpPr>
        <p:spPr>
          <a:xfrm>
            <a:off x="6492219" y="1923770"/>
            <a:ext cx="2535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73A1448-3832-C5F5-7E4A-1082CAC13E0E}"/>
              </a:ext>
            </a:extLst>
          </p:cNvPr>
          <p:cNvCxnSpPr>
            <a:cxnSpLocks/>
          </p:cNvCxnSpPr>
          <p:nvPr/>
        </p:nvCxnSpPr>
        <p:spPr>
          <a:xfrm>
            <a:off x="6708925" y="1913682"/>
            <a:ext cx="2054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2AFB7A4-3DDB-2190-2067-DBFFD395DE4D}"/>
              </a:ext>
            </a:extLst>
          </p:cNvPr>
          <p:cNvCxnSpPr>
            <a:cxnSpLocks/>
          </p:cNvCxnSpPr>
          <p:nvPr/>
        </p:nvCxnSpPr>
        <p:spPr>
          <a:xfrm flipV="1">
            <a:off x="6878487" y="1832671"/>
            <a:ext cx="174637" cy="755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B76E2AD-2C17-2999-5974-1946D395EE22}"/>
              </a:ext>
            </a:extLst>
          </p:cNvPr>
          <p:cNvCxnSpPr>
            <a:cxnSpLocks/>
          </p:cNvCxnSpPr>
          <p:nvPr/>
        </p:nvCxnSpPr>
        <p:spPr>
          <a:xfrm>
            <a:off x="7004178" y="1858450"/>
            <a:ext cx="213915" cy="577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6D67D39-5257-C0F0-72FB-93ED4D665227}"/>
              </a:ext>
            </a:extLst>
          </p:cNvPr>
          <p:cNvCxnSpPr>
            <a:cxnSpLocks/>
          </p:cNvCxnSpPr>
          <p:nvPr/>
        </p:nvCxnSpPr>
        <p:spPr>
          <a:xfrm flipV="1">
            <a:off x="7197241" y="1805476"/>
            <a:ext cx="212224" cy="1059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DCBA9DE3-FE37-2701-BA5B-779365FF612F}"/>
              </a:ext>
            </a:extLst>
          </p:cNvPr>
          <p:cNvCxnSpPr>
            <a:cxnSpLocks/>
          </p:cNvCxnSpPr>
          <p:nvPr/>
        </p:nvCxnSpPr>
        <p:spPr>
          <a:xfrm>
            <a:off x="7403336" y="1821362"/>
            <a:ext cx="2054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7CA5ADCD-8FBC-0FF4-1336-D4AF8FCE4531}"/>
              </a:ext>
            </a:extLst>
          </p:cNvPr>
          <p:cNvCxnSpPr>
            <a:cxnSpLocks/>
          </p:cNvCxnSpPr>
          <p:nvPr/>
        </p:nvCxnSpPr>
        <p:spPr>
          <a:xfrm>
            <a:off x="2467982" y="1802070"/>
            <a:ext cx="5218642" cy="7374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0" name="Left Brace 39">
            <a:extLst>
              <a:ext uri="{FF2B5EF4-FFF2-40B4-BE49-F238E27FC236}">
                <a16:creationId xmlns:a16="http://schemas.microsoft.com/office/drawing/2014/main" id="{DAE7A57F-DCCD-E308-4016-AA458C9421A9}"/>
              </a:ext>
            </a:extLst>
          </p:cNvPr>
          <p:cNvSpPr/>
          <p:nvPr/>
        </p:nvSpPr>
        <p:spPr>
          <a:xfrm rot="16200000">
            <a:off x="4773610" y="-296298"/>
            <a:ext cx="571696" cy="5254336"/>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Left Brace 40">
            <a:extLst>
              <a:ext uri="{FF2B5EF4-FFF2-40B4-BE49-F238E27FC236}">
                <a16:creationId xmlns:a16="http://schemas.microsoft.com/office/drawing/2014/main" id="{400F1CF1-8B7D-D5B2-EC6C-A3CD81D41498}"/>
              </a:ext>
            </a:extLst>
          </p:cNvPr>
          <p:cNvSpPr/>
          <p:nvPr/>
        </p:nvSpPr>
        <p:spPr>
          <a:xfrm rot="10800000">
            <a:off x="9947712" y="786516"/>
            <a:ext cx="525125" cy="2029222"/>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a:extLst>
              <a:ext uri="{FF2B5EF4-FFF2-40B4-BE49-F238E27FC236}">
                <a16:creationId xmlns:a16="http://schemas.microsoft.com/office/drawing/2014/main" id="{297FD5A5-2878-D9B6-1CA9-D973B4A857A7}"/>
              </a:ext>
            </a:extLst>
          </p:cNvPr>
          <p:cNvSpPr txBox="1"/>
          <p:nvPr/>
        </p:nvSpPr>
        <p:spPr>
          <a:xfrm>
            <a:off x="4893981" y="2583154"/>
            <a:ext cx="372218" cy="369332"/>
          </a:xfrm>
          <a:prstGeom prst="rect">
            <a:avLst/>
          </a:prstGeom>
          <a:noFill/>
        </p:spPr>
        <p:txBody>
          <a:bodyPr wrap="none" rtlCol="0">
            <a:spAutoFit/>
          </a:bodyPr>
          <a:lstStyle/>
          <a:p>
            <a:r>
              <a:rPr lang="en-US" b="1" dirty="0"/>
              <a:t>D</a:t>
            </a:r>
          </a:p>
        </p:txBody>
      </p:sp>
      <p:sp>
        <p:nvSpPr>
          <p:cNvPr id="43" name="TextBox 42">
            <a:extLst>
              <a:ext uri="{FF2B5EF4-FFF2-40B4-BE49-F238E27FC236}">
                <a16:creationId xmlns:a16="http://schemas.microsoft.com/office/drawing/2014/main" id="{616A6B6C-2A29-5B1C-D7C5-BD9F0D2EFA65}"/>
              </a:ext>
            </a:extLst>
          </p:cNvPr>
          <p:cNvSpPr txBox="1"/>
          <p:nvPr/>
        </p:nvSpPr>
        <p:spPr>
          <a:xfrm>
            <a:off x="10407270" y="1622683"/>
            <a:ext cx="311304" cy="369332"/>
          </a:xfrm>
          <a:prstGeom prst="rect">
            <a:avLst/>
          </a:prstGeom>
          <a:noFill/>
        </p:spPr>
        <p:txBody>
          <a:bodyPr wrap="none" rtlCol="0">
            <a:spAutoFit/>
          </a:bodyPr>
          <a:lstStyle/>
          <a:p>
            <a:r>
              <a:rPr lang="en-US" b="1" dirty="0"/>
              <a:t>S</a:t>
            </a:r>
          </a:p>
        </p:txBody>
      </p:sp>
      <p:sp>
        <p:nvSpPr>
          <p:cNvPr id="44" name="Rectangle 43">
            <a:extLst>
              <a:ext uri="{FF2B5EF4-FFF2-40B4-BE49-F238E27FC236}">
                <a16:creationId xmlns:a16="http://schemas.microsoft.com/office/drawing/2014/main" id="{CEA52BD3-2848-A6BE-DB95-382FF179E459}"/>
              </a:ext>
            </a:extLst>
          </p:cNvPr>
          <p:cNvSpPr/>
          <p:nvPr/>
        </p:nvSpPr>
        <p:spPr>
          <a:xfrm>
            <a:off x="7782964" y="786518"/>
            <a:ext cx="2081706" cy="2029224"/>
          </a:xfrm>
          <a:prstGeom prst="rect">
            <a:avLst/>
          </a:prstGeom>
          <a:no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F965CE-667E-1D23-0413-12A23ABA1FB1}"/>
              </a:ext>
            </a:extLst>
          </p:cNvPr>
          <p:cNvSpPr txBox="1"/>
          <p:nvPr/>
        </p:nvSpPr>
        <p:spPr>
          <a:xfrm>
            <a:off x="1256975" y="3904971"/>
            <a:ext cx="3367605" cy="1077218"/>
          </a:xfrm>
          <a:prstGeom prst="rect">
            <a:avLst/>
          </a:prstGeom>
          <a:noFill/>
        </p:spPr>
        <p:txBody>
          <a:bodyPr wrap="square" rtlCol="0">
            <a:spAutoFit/>
          </a:bodyPr>
          <a:lstStyle/>
          <a:p>
            <a:r>
              <a:rPr lang="en-US" sz="3200" dirty="0"/>
              <a:t>if (s/d) &lt; </a:t>
            </a:r>
            <a:r>
              <a:rPr lang="el-GR" sz="3200" i="1" dirty="0"/>
              <a:t>θ</a:t>
            </a:r>
            <a:r>
              <a:rPr lang="en-US" sz="3200" i="1" dirty="0"/>
              <a:t>:</a:t>
            </a:r>
          </a:p>
          <a:p>
            <a:r>
              <a:rPr lang="en-US" sz="3200" dirty="0"/>
              <a:t>	</a:t>
            </a:r>
            <a:r>
              <a:rPr lang="en-US" sz="3200" dirty="0" err="1"/>
              <a:t>useCOM</a:t>
            </a:r>
            <a:r>
              <a:rPr lang="en-US" sz="3200" dirty="0"/>
              <a:t>() </a:t>
            </a:r>
          </a:p>
        </p:txBody>
      </p:sp>
      <p:sp>
        <p:nvSpPr>
          <p:cNvPr id="5" name="TextBox 4">
            <a:extLst>
              <a:ext uri="{FF2B5EF4-FFF2-40B4-BE49-F238E27FC236}">
                <a16:creationId xmlns:a16="http://schemas.microsoft.com/office/drawing/2014/main" id="{CEBDDB67-9891-7729-DB74-2F2CE7252862}"/>
              </a:ext>
            </a:extLst>
          </p:cNvPr>
          <p:cNvSpPr txBox="1"/>
          <p:nvPr/>
        </p:nvSpPr>
        <p:spPr>
          <a:xfrm>
            <a:off x="5638950" y="3889047"/>
            <a:ext cx="6078020" cy="1077218"/>
          </a:xfrm>
          <a:prstGeom prst="rect">
            <a:avLst/>
          </a:prstGeom>
          <a:noFill/>
        </p:spPr>
        <p:txBody>
          <a:bodyPr wrap="square" rtlCol="0">
            <a:spAutoFit/>
          </a:bodyPr>
          <a:lstStyle/>
          <a:p>
            <a:r>
              <a:rPr lang="en-US" sz="3200" dirty="0"/>
              <a:t>if </a:t>
            </a:r>
            <a:r>
              <a:rPr lang="en-US" sz="3200" dirty="0" err="1"/>
              <a:t>numRegionBodies</a:t>
            </a:r>
            <a:r>
              <a:rPr lang="en-US" sz="3200" dirty="0"/>
              <a:t> &gt; capacity:</a:t>
            </a:r>
            <a:endParaRPr lang="en-US" sz="3200" i="1" dirty="0"/>
          </a:p>
          <a:p>
            <a:r>
              <a:rPr lang="en-US" sz="3200" dirty="0"/>
              <a:t>	subdivide()</a:t>
            </a:r>
          </a:p>
        </p:txBody>
      </p:sp>
    </p:spTree>
    <p:extLst>
      <p:ext uri="{BB962C8B-B14F-4D97-AF65-F5344CB8AC3E}">
        <p14:creationId xmlns:p14="http://schemas.microsoft.com/office/powerpoint/2010/main" val="386097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fade">
                                      <p:cBhvr>
                                        <p:cTn id="72" dur="500"/>
                                        <p:tgtEl>
                                          <p:spTgt spid="28"/>
                                        </p:tgtEl>
                                      </p:cBhvr>
                                    </p:animEffect>
                                  </p:childTnLst>
                                </p:cTn>
                              </p:par>
                              <p:par>
                                <p:cTn id="73" presetID="10" presetClass="entr" presetSubtype="0" fill="hold" nodeType="with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fade">
                                      <p:cBhvr>
                                        <p:cTn id="75" dur="500"/>
                                        <p:tgtEl>
                                          <p:spTgt spid="31"/>
                                        </p:tgtEl>
                                      </p:cBhvr>
                                    </p:animEffect>
                                  </p:childTnLst>
                                </p:cTn>
                              </p:par>
                              <p:par>
                                <p:cTn id="76" presetID="10" presetClass="entr" presetSubtype="0" fill="hold" nodeType="with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fade">
                                      <p:cBhvr>
                                        <p:cTn id="78" dur="500"/>
                                        <p:tgtEl>
                                          <p:spTgt spid="32"/>
                                        </p:tgtEl>
                                      </p:cBhvr>
                                    </p:animEffect>
                                  </p:childTnLst>
                                </p:cTn>
                              </p:par>
                              <p:par>
                                <p:cTn id="79" presetID="10" presetClass="entr" presetSubtype="0" fill="hold" nodeType="with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500"/>
                                        <p:tgtEl>
                                          <p:spTgt spid="33"/>
                                        </p:tgtEl>
                                      </p:cBhvr>
                                    </p:animEffect>
                                  </p:childTnLst>
                                </p:cTn>
                              </p:par>
                              <p:par>
                                <p:cTn id="82" presetID="10" presetClass="entr" presetSubtype="0" fill="hold" nodeType="withEffect">
                                  <p:stCondLst>
                                    <p:cond delay="0"/>
                                  </p:stCondLst>
                                  <p:childTnLst>
                                    <p:set>
                                      <p:cBhvr>
                                        <p:cTn id="83" dur="1" fill="hold">
                                          <p:stCondLst>
                                            <p:cond delay="0"/>
                                          </p:stCondLst>
                                        </p:cTn>
                                        <p:tgtEl>
                                          <p:spTgt spid="34"/>
                                        </p:tgtEl>
                                        <p:attrNameLst>
                                          <p:attrName>style.visibility</p:attrName>
                                        </p:attrNameLst>
                                      </p:cBhvr>
                                      <p:to>
                                        <p:strVal val="visible"/>
                                      </p:to>
                                    </p:set>
                                    <p:animEffect transition="in" filter="fade">
                                      <p:cBhvr>
                                        <p:cTn id="84" dur="500"/>
                                        <p:tgtEl>
                                          <p:spTgt spid="34"/>
                                        </p:tgtEl>
                                      </p:cBhvr>
                                    </p:animEffect>
                                  </p:childTnLst>
                                </p:cTn>
                              </p:par>
                              <p:par>
                                <p:cTn id="85" presetID="10" presetClass="entr" presetSubtype="0"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fade">
                                      <p:cBhvr>
                                        <p:cTn id="87" dur="500"/>
                                        <p:tgtEl>
                                          <p:spTgt spid="35"/>
                                        </p:tgtEl>
                                      </p:cBhvr>
                                    </p:animEffect>
                                  </p:childTnLst>
                                </p:cTn>
                              </p:par>
                              <p:par>
                                <p:cTn id="88" presetID="10" presetClass="entr" presetSubtype="0" fill="hold" nodeType="withEffect">
                                  <p:stCondLst>
                                    <p:cond delay="0"/>
                                  </p:stCondLst>
                                  <p:childTnLst>
                                    <p:set>
                                      <p:cBhvr>
                                        <p:cTn id="89" dur="1" fill="hold">
                                          <p:stCondLst>
                                            <p:cond delay="0"/>
                                          </p:stCondLst>
                                        </p:cTn>
                                        <p:tgtEl>
                                          <p:spTgt spid="36"/>
                                        </p:tgtEl>
                                        <p:attrNameLst>
                                          <p:attrName>style.visibility</p:attrName>
                                        </p:attrNameLst>
                                      </p:cBhvr>
                                      <p:to>
                                        <p:strVal val="visible"/>
                                      </p:to>
                                    </p:set>
                                    <p:animEffect transition="in" filter="fade">
                                      <p:cBhvr>
                                        <p:cTn id="90" dur="500"/>
                                        <p:tgtEl>
                                          <p:spTgt spid="36"/>
                                        </p:tgtEl>
                                      </p:cBhvr>
                                    </p:animEffect>
                                  </p:childTnLst>
                                </p:cTn>
                              </p:par>
                              <p:par>
                                <p:cTn id="91" presetID="10" presetClass="entr" presetSubtype="0" fill="hold" nodeType="with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fade">
                                      <p:cBhvr>
                                        <p:cTn id="93" dur="500"/>
                                        <p:tgtEl>
                                          <p:spTgt spid="37"/>
                                        </p:tgtEl>
                                      </p:cBhvr>
                                    </p:animEffect>
                                  </p:childTnLst>
                                </p:cTn>
                              </p:par>
                              <p:par>
                                <p:cTn id="94" presetID="10" presetClass="entr" presetSubtype="0" fill="hold" nodeType="with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fade">
                                      <p:cBhvr>
                                        <p:cTn id="96" dur="500"/>
                                        <p:tgtEl>
                                          <p:spTgt spid="38"/>
                                        </p:tgtEl>
                                      </p:cBhvr>
                                    </p:animEffect>
                                  </p:childTnLst>
                                </p:cTn>
                              </p:par>
                              <p:par>
                                <p:cTn id="97" presetID="10" presetClass="entr" presetSubtype="0" fill="hold" nodeType="with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fade">
                                      <p:cBhvr>
                                        <p:cTn id="99" dur="500"/>
                                        <p:tgtEl>
                                          <p:spTgt spid="39"/>
                                        </p:tgtEl>
                                      </p:cBhvr>
                                    </p:animEffect>
                                  </p:childTnLst>
                                </p:cTn>
                              </p:par>
                              <p:par>
                                <p:cTn id="100" presetID="10" presetClass="entr" presetSubtype="0" fill="hold" nodeType="withEffect">
                                  <p:stCondLst>
                                    <p:cond delay="0"/>
                                  </p:stCondLst>
                                  <p:childTnLst>
                                    <p:set>
                                      <p:cBhvr>
                                        <p:cTn id="101" dur="1" fill="hold">
                                          <p:stCondLst>
                                            <p:cond delay="0"/>
                                          </p:stCondLst>
                                        </p:cTn>
                                        <p:tgtEl>
                                          <p:spTgt spid="45"/>
                                        </p:tgtEl>
                                        <p:attrNameLst>
                                          <p:attrName>style.visibility</p:attrName>
                                        </p:attrNameLst>
                                      </p:cBhvr>
                                      <p:to>
                                        <p:strVal val="visible"/>
                                      </p:to>
                                    </p:set>
                                    <p:animEffect transition="in" filter="fade">
                                      <p:cBhvr>
                                        <p:cTn id="102" dur="500"/>
                                        <p:tgtEl>
                                          <p:spTgt spid="45"/>
                                        </p:tgtEl>
                                      </p:cBhvr>
                                    </p:animEffect>
                                  </p:childTnLst>
                                </p:cTn>
                              </p:par>
                              <p:par>
                                <p:cTn id="103" presetID="10" presetClass="entr" presetSubtype="0" fill="hold" nodeType="withEffect">
                                  <p:stCondLst>
                                    <p:cond delay="0"/>
                                  </p:stCondLst>
                                  <p:childTnLst>
                                    <p:set>
                                      <p:cBhvr>
                                        <p:cTn id="104" dur="1" fill="hold">
                                          <p:stCondLst>
                                            <p:cond delay="0"/>
                                          </p:stCondLst>
                                        </p:cTn>
                                        <p:tgtEl>
                                          <p:spTgt spid="46"/>
                                        </p:tgtEl>
                                        <p:attrNameLst>
                                          <p:attrName>style.visibility</p:attrName>
                                        </p:attrNameLst>
                                      </p:cBhvr>
                                      <p:to>
                                        <p:strVal val="visible"/>
                                      </p:to>
                                    </p:set>
                                    <p:animEffect transition="in" filter="fade">
                                      <p:cBhvr>
                                        <p:cTn id="105" dur="500"/>
                                        <p:tgtEl>
                                          <p:spTgt spid="46"/>
                                        </p:tgtEl>
                                      </p:cBhvr>
                                    </p:animEffect>
                                  </p:childTnLst>
                                </p:cTn>
                              </p:par>
                              <p:par>
                                <p:cTn id="106" presetID="10" presetClass="entr" presetSubtype="0" fill="hold" nodeType="withEffect">
                                  <p:stCondLst>
                                    <p:cond delay="0"/>
                                  </p:stCondLst>
                                  <p:childTnLst>
                                    <p:set>
                                      <p:cBhvr>
                                        <p:cTn id="107" dur="1" fill="hold">
                                          <p:stCondLst>
                                            <p:cond delay="0"/>
                                          </p:stCondLst>
                                        </p:cTn>
                                        <p:tgtEl>
                                          <p:spTgt spid="47"/>
                                        </p:tgtEl>
                                        <p:attrNameLst>
                                          <p:attrName>style.visibility</p:attrName>
                                        </p:attrNameLst>
                                      </p:cBhvr>
                                      <p:to>
                                        <p:strVal val="visible"/>
                                      </p:to>
                                    </p:set>
                                    <p:animEffect transition="in" filter="fade">
                                      <p:cBhvr>
                                        <p:cTn id="108" dur="500"/>
                                        <p:tgtEl>
                                          <p:spTgt spid="47"/>
                                        </p:tgtEl>
                                      </p:cBhvr>
                                    </p:animEffect>
                                  </p:childTnLst>
                                </p:cTn>
                              </p:par>
                              <p:par>
                                <p:cTn id="109" presetID="10" presetClass="entr" presetSubtype="0" fill="hold" nodeType="withEffect">
                                  <p:stCondLst>
                                    <p:cond delay="0"/>
                                  </p:stCondLst>
                                  <p:childTnLst>
                                    <p:set>
                                      <p:cBhvr>
                                        <p:cTn id="110" dur="1" fill="hold">
                                          <p:stCondLst>
                                            <p:cond delay="0"/>
                                          </p:stCondLst>
                                        </p:cTn>
                                        <p:tgtEl>
                                          <p:spTgt spid="48"/>
                                        </p:tgtEl>
                                        <p:attrNameLst>
                                          <p:attrName>style.visibility</p:attrName>
                                        </p:attrNameLst>
                                      </p:cBhvr>
                                      <p:to>
                                        <p:strVal val="visible"/>
                                      </p:to>
                                    </p:set>
                                    <p:animEffect transition="in" filter="fade">
                                      <p:cBhvr>
                                        <p:cTn id="111" dur="500"/>
                                        <p:tgtEl>
                                          <p:spTgt spid="48"/>
                                        </p:tgtEl>
                                      </p:cBhvr>
                                    </p:animEffect>
                                  </p:childTnLst>
                                </p:cTn>
                              </p:par>
                              <p:par>
                                <p:cTn id="112" presetID="10" presetClass="entr" presetSubtype="0" fill="hold" nodeType="withEffect">
                                  <p:stCondLst>
                                    <p:cond delay="0"/>
                                  </p:stCondLst>
                                  <p:childTnLst>
                                    <p:set>
                                      <p:cBhvr>
                                        <p:cTn id="113" dur="1" fill="hold">
                                          <p:stCondLst>
                                            <p:cond delay="0"/>
                                          </p:stCondLst>
                                        </p:cTn>
                                        <p:tgtEl>
                                          <p:spTgt spid="49"/>
                                        </p:tgtEl>
                                        <p:attrNameLst>
                                          <p:attrName>style.visibility</p:attrName>
                                        </p:attrNameLst>
                                      </p:cBhvr>
                                      <p:to>
                                        <p:strVal val="visible"/>
                                      </p:to>
                                    </p:set>
                                    <p:animEffect transition="in" filter="fade">
                                      <p:cBhvr>
                                        <p:cTn id="114" dur="500"/>
                                        <p:tgtEl>
                                          <p:spTgt spid="49"/>
                                        </p:tgtEl>
                                      </p:cBhvr>
                                    </p:animEffect>
                                  </p:childTnLst>
                                </p:cTn>
                              </p:par>
                              <p:par>
                                <p:cTn id="115" presetID="10" presetClass="entr" presetSubtype="0" fill="hold" nodeType="withEffect">
                                  <p:stCondLst>
                                    <p:cond delay="0"/>
                                  </p:stCondLst>
                                  <p:childTnLst>
                                    <p:set>
                                      <p:cBhvr>
                                        <p:cTn id="116" dur="1" fill="hold">
                                          <p:stCondLst>
                                            <p:cond delay="0"/>
                                          </p:stCondLst>
                                        </p:cTn>
                                        <p:tgtEl>
                                          <p:spTgt spid="50"/>
                                        </p:tgtEl>
                                        <p:attrNameLst>
                                          <p:attrName>style.visibility</p:attrName>
                                        </p:attrNameLst>
                                      </p:cBhvr>
                                      <p:to>
                                        <p:strVal val="visible"/>
                                      </p:to>
                                    </p:set>
                                    <p:animEffect transition="in" filter="fade">
                                      <p:cBhvr>
                                        <p:cTn id="117" dur="500"/>
                                        <p:tgtEl>
                                          <p:spTgt spid="50"/>
                                        </p:tgtEl>
                                      </p:cBhvr>
                                    </p:animEffect>
                                  </p:childTnLst>
                                </p:cTn>
                              </p:par>
                              <p:par>
                                <p:cTn id="118" presetID="10" presetClass="entr" presetSubtype="0" fill="hold" nodeType="withEffect">
                                  <p:stCondLst>
                                    <p:cond delay="0"/>
                                  </p:stCondLst>
                                  <p:childTnLst>
                                    <p:set>
                                      <p:cBhvr>
                                        <p:cTn id="119" dur="1" fill="hold">
                                          <p:stCondLst>
                                            <p:cond delay="0"/>
                                          </p:stCondLst>
                                        </p:cTn>
                                        <p:tgtEl>
                                          <p:spTgt spid="51"/>
                                        </p:tgtEl>
                                        <p:attrNameLst>
                                          <p:attrName>style.visibility</p:attrName>
                                        </p:attrNameLst>
                                      </p:cBhvr>
                                      <p:to>
                                        <p:strVal val="visible"/>
                                      </p:to>
                                    </p:set>
                                    <p:animEffect transition="in" filter="fade">
                                      <p:cBhvr>
                                        <p:cTn id="120" dur="500"/>
                                        <p:tgtEl>
                                          <p:spTgt spid="51"/>
                                        </p:tgtEl>
                                      </p:cBhvr>
                                    </p:animEffect>
                                  </p:childTnLst>
                                </p:cTn>
                              </p:par>
                              <p:par>
                                <p:cTn id="121" presetID="10" presetClass="entr" presetSubtype="0" fill="hold" nodeType="withEffect">
                                  <p:stCondLst>
                                    <p:cond delay="0"/>
                                  </p:stCondLst>
                                  <p:childTnLst>
                                    <p:set>
                                      <p:cBhvr>
                                        <p:cTn id="122" dur="1" fill="hold">
                                          <p:stCondLst>
                                            <p:cond delay="0"/>
                                          </p:stCondLst>
                                        </p:cTn>
                                        <p:tgtEl>
                                          <p:spTgt spid="52"/>
                                        </p:tgtEl>
                                        <p:attrNameLst>
                                          <p:attrName>style.visibility</p:attrName>
                                        </p:attrNameLst>
                                      </p:cBhvr>
                                      <p:to>
                                        <p:strVal val="visible"/>
                                      </p:to>
                                    </p:set>
                                    <p:animEffect transition="in" filter="fade">
                                      <p:cBhvr>
                                        <p:cTn id="123" dur="500"/>
                                        <p:tgtEl>
                                          <p:spTgt spid="52"/>
                                        </p:tgtEl>
                                      </p:cBhvr>
                                    </p:animEffect>
                                  </p:childTnLst>
                                </p:cTn>
                              </p:par>
                              <p:par>
                                <p:cTn id="124" presetID="10" presetClass="entr" presetSubtype="0" fill="hold" nodeType="withEffect">
                                  <p:stCondLst>
                                    <p:cond delay="0"/>
                                  </p:stCondLst>
                                  <p:childTnLst>
                                    <p:set>
                                      <p:cBhvr>
                                        <p:cTn id="125" dur="1" fill="hold">
                                          <p:stCondLst>
                                            <p:cond delay="0"/>
                                          </p:stCondLst>
                                        </p:cTn>
                                        <p:tgtEl>
                                          <p:spTgt spid="53"/>
                                        </p:tgtEl>
                                        <p:attrNameLst>
                                          <p:attrName>style.visibility</p:attrName>
                                        </p:attrNameLst>
                                      </p:cBhvr>
                                      <p:to>
                                        <p:strVal val="visible"/>
                                      </p:to>
                                    </p:set>
                                    <p:animEffect transition="in" filter="fade">
                                      <p:cBhvr>
                                        <p:cTn id="126" dur="500"/>
                                        <p:tgtEl>
                                          <p:spTgt spid="53"/>
                                        </p:tgtEl>
                                      </p:cBhvr>
                                    </p:animEffect>
                                  </p:childTnLst>
                                </p:cTn>
                              </p:par>
                              <p:par>
                                <p:cTn id="127" presetID="10" presetClass="entr" presetSubtype="0" fill="hold" nodeType="withEffect">
                                  <p:stCondLst>
                                    <p:cond delay="0"/>
                                  </p:stCondLst>
                                  <p:childTnLst>
                                    <p:set>
                                      <p:cBhvr>
                                        <p:cTn id="128" dur="1" fill="hold">
                                          <p:stCondLst>
                                            <p:cond delay="0"/>
                                          </p:stCondLst>
                                        </p:cTn>
                                        <p:tgtEl>
                                          <p:spTgt spid="63"/>
                                        </p:tgtEl>
                                        <p:attrNameLst>
                                          <p:attrName>style.visibility</p:attrName>
                                        </p:attrNameLst>
                                      </p:cBhvr>
                                      <p:to>
                                        <p:strVal val="visible"/>
                                      </p:to>
                                    </p:set>
                                    <p:animEffect transition="in" filter="fade">
                                      <p:cBhvr>
                                        <p:cTn id="129" dur="500"/>
                                        <p:tgtEl>
                                          <p:spTgt spid="63"/>
                                        </p:tgtEl>
                                      </p:cBhvr>
                                    </p:animEffect>
                                  </p:childTnLst>
                                </p:cTn>
                              </p:par>
                              <p:par>
                                <p:cTn id="130" presetID="10" presetClass="entr" presetSubtype="0" fill="hold" nodeType="withEffect">
                                  <p:stCondLst>
                                    <p:cond delay="0"/>
                                  </p:stCondLst>
                                  <p:childTnLst>
                                    <p:set>
                                      <p:cBhvr>
                                        <p:cTn id="131" dur="1" fill="hold">
                                          <p:stCondLst>
                                            <p:cond delay="0"/>
                                          </p:stCondLst>
                                        </p:cTn>
                                        <p:tgtEl>
                                          <p:spTgt spid="64"/>
                                        </p:tgtEl>
                                        <p:attrNameLst>
                                          <p:attrName>style.visibility</p:attrName>
                                        </p:attrNameLst>
                                      </p:cBhvr>
                                      <p:to>
                                        <p:strVal val="visible"/>
                                      </p:to>
                                    </p:set>
                                    <p:animEffect transition="in" filter="fade">
                                      <p:cBhvr>
                                        <p:cTn id="132" dur="500"/>
                                        <p:tgtEl>
                                          <p:spTgt spid="64"/>
                                        </p:tgtEl>
                                      </p:cBhvr>
                                    </p:animEffect>
                                  </p:childTnLst>
                                </p:cTn>
                              </p:par>
                              <p:par>
                                <p:cTn id="133" presetID="10" presetClass="entr" presetSubtype="0" fill="hold" nodeType="withEffect">
                                  <p:stCondLst>
                                    <p:cond delay="0"/>
                                  </p:stCondLst>
                                  <p:childTnLst>
                                    <p:set>
                                      <p:cBhvr>
                                        <p:cTn id="134" dur="1" fill="hold">
                                          <p:stCondLst>
                                            <p:cond delay="0"/>
                                          </p:stCondLst>
                                        </p:cTn>
                                        <p:tgtEl>
                                          <p:spTgt spid="65"/>
                                        </p:tgtEl>
                                        <p:attrNameLst>
                                          <p:attrName>style.visibility</p:attrName>
                                        </p:attrNameLst>
                                      </p:cBhvr>
                                      <p:to>
                                        <p:strVal val="visible"/>
                                      </p:to>
                                    </p:set>
                                    <p:animEffect transition="in" filter="fade">
                                      <p:cBhvr>
                                        <p:cTn id="135" dur="500"/>
                                        <p:tgtEl>
                                          <p:spTgt spid="65"/>
                                        </p:tgtEl>
                                      </p:cBhvr>
                                    </p:animEffect>
                                  </p:childTnLst>
                                </p:cTn>
                              </p:par>
                              <p:par>
                                <p:cTn id="136" presetID="10" presetClass="entr" presetSubtype="0" fill="hold" nodeType="withEffect">
                                  <p:stCondLst>
                                    <p:cond delay="0"/>
                                  </p:stCondLst>
                                  <p:childTnLst>
                                    <p:set>
                                      <p:cBhvr>
                                        <p:cTn id="137" dur="1" fill="hold">
                                          <p:stCondLst>
                                            <p:cond delay="0"/>
                                          </p:stCondLst>
                                        </p:cTn>
                                        <p:tgtEl>
                                          <p:spTgt spid="66"/>
                                        </p:tgtEl>
                                        <p:attrNameLst>
                                          <p:attrName>style.visibility</p:attrName>
                                        </p:attrNameLst>
                                      </p:cBhvr>
                                      <p:to>
                                        <p:strVal val="visible"/>
                                      </p:to>
                                    </p:set>
                                    <p:animEffect transition="in" filter="fade">
                                      <p:cBhvr>
                                        <p:cTn id="138" dur="500"/>
                                        <p:tgtEl>
                                          <p:spTgt spid="66"/>
                                        </p:tgtEl>
                                      </p:cBhvr>
                                    </p:animEffect>
                                  </p:childTnLst>
                                </p:cTn>
                              </p:par>
                              <p:par>
                                <p:cTn id="139" presetID="10" presetClass="entr" presetSubtype="0" fill="hold" nodeType="withEffect">
                                  <p:stCondLst>
                                    <p:cond delay="0"/>
                                  </p:stCondLst>
                                  <p:childTnLst>
                                    <p:set>
                                      <p:cBhvr>
                                        <p:cTn id="140" dur="1" fill="hold">
                                          <p:stCondLst>
                                            <p:cond delay="0"/>
                                          </p:stCondLst>
                                        </p:cTn>
                                        <p:tgtEl>
                                          <p:spTgt spid="71"/>
                                        </p:tgtEl>
                                        <p:attrNameLst>
                                          <p:attrName>style.visibility</p:attrName>
                                        </p:attrNameLst>
                                      </p:cBhvr>
                                      <p:to>
                                        <p:strVal val="visible"/>
                                      </p:to>
                                    </p:set>
                                    <p:animEffect transition="in" filter="fade">
                                      <p:cBhvr>
                                        <p:cTn id="141" dur="500"/>
                                        <p:tgtEl>
                                          <p:spTgt spid="71"/>
                                        </p:tgtEl>
                                      </p:cBhvr>
                                    </p:animEffect>
                                  </p:childTnLst>
                                </p:cTn>
                              </p:par>
                              <p:par>
                                <p:cTn id="142" presetID="10" presetClass="entr" presetSubtype="0" fill="hold" nodeType="withEffect">
                                  <p:stCondLst>
                                    <p:cond delay="0"/>
                                  </p:stCondLst>
                                  <p:childTnLst>
                                    <p:set>
                                      <p:cBhvr>
                                        <p:cTn id="143" dur="1" fill="hold">
                                          <p:stCondLst>
                                            <p:cond delay="0"/>
                                          </p:stCondLst>
                                        </p:cTn>
                                        <p:tgtEl>
                                          <p:spTgt spid="72"/>
                                        </p:tgtEl>
                                        <p:attrNameLst>
                                          <p:attrName>style.visibility</p:attrName>
                                        </p:attrNameLst>
                                      </p:cBhvr>
                                      <p:to>
                                        <p:strVal val="visible"/>
                                      </p:to>
                                    </p:set>
                                    <p:animEffect transition="in" filter="fade">
                                      <p:cBhvr>
                                        <p:cTn id="144" dur="500"/>
                                        <p:tgtEl>
                                          <p:spTgt spid="72"/>
                                        </p:tgtEl>
                                      </p:cBhvr>
                                    </p:animEffect>
                                  </p:childTnLst>
                                </p:cTn>
                              </p:par>
                              <p:par>
                                <p:cTn id="145" presetID="10" presetClass="entr" presetSubtype="0" fill="hold" nodeType="withEffect">
                                  <p:stCondLst>
                                    <p:cond delay="0"/>
                                  </p:stCondLst>
                                  <p:childTnLst>
                                    <p:set>
                                      <p:cBhvr>
                                        <p:cTn id="146" dur="1" fill="hold">
                                          <p:stCondLst>
                                            <p:cond delay="0"/>
                                          </p:stCondLst>
                                        </p:cTn>
                                        <p:tgtEl>
                                          <p:spTgt spid="73"/>
                                        </p:tgtEl>
                                        <p:attrNameLst>
                                          <p:attrName>style.visibility</p:attrName>
                                        </p:attrNameLst>
                                      </p:cBhvr>
                                      <p:to>
                                        <p:strVal val="visible"/>
                                      </p:to>
                                    </p:set>
                                    <p:animEffect transition="in" filter="fade">
                                      <p:cBhvr>
                                        <p:cTn id="147" dur="500"/>
                                        <p:tgtEl>
                                          <p:spTgt spid="73"/>
                                        </p:tgtEl>
                                      </p:cBhvr>
                                    </p:animEffect>
                                  </p:childTnLst>
                                </p:cTn>
                              </p:par>
                              <p:par>
                                <p:cTn id="148" presetID="10" presetClass="entr" presetSubtype="0" fill="hold" nodeType="withEffect">
                                  <p:stCondLst>
                                    <p:cond delay="0"/>
                                  </p:stCondLst>
                                  <p:childTnLst>
                                    <p:set>
                                      <p:cBhvr>
                                        <p:cTn id="149" dur="1" fill="hold">
                                          <p:stCondLst>
                                            <p:cond delay="0"/>
                                          </p:stCondLst>
                                        </p:cTn>
                                        <p:tgtEl>
                                          <p:spTgt spid="77"/>
                                        </p:tgtEl>
                                        <p:attrNameLst>
                                          <p:attrName>style.visibility</p:attrName>
                                        </p:attrNameLst>
                                      </p:cBhvr>
                                      <p:to>
                                        <p:strVal val="visible"/>
                                      </p:to>
                                    </p:set>
                                    <p:animEffect transition="in" filter="fade">
                                      <p:cBhvr>
                                        <p:cTn id="150" dur="500"/>
                                        <p:tgtEl>
                                          <p:spTgt spid="77"/>
                                        </p:tgtEl>
                                      </p:cBhvr>
                                    </p:animEffect>
                                  </p:childTnLst>
                                </p:cTn>
                              </p:par>
                              <p:par>
                                <p:cTn id="151" presetID="10" presetClass="entr" presetSubtype="0" fill="hold" nodeType="withEffect">
                                  <p:stCondLst>
                                    <p:cond delay="0"/>
                                  </p:stCondLst>
                                  <p:childTnLst>
                                    <p:set>
                                      <p:cBhvr>
                                        <p:cTn id="152" dur="1" fill="hold">
                                          <p:stCondLst>
                                            <p:cond delay="0"/>
                                          </p:stCondLst>
                                        </p:cTn>
                                        <p:tgtEl>
                                          <p:spTgt spid="78"/>
                                        </p:tgtEl>
                                        <p:attrNameLst>
                                          <p:attrName>style.visibility</p:attrName>
                                        </p:attrNameLst>
                                      </p:cBhvr>
                                      <p:to>
                                        <p:strVal val="visible"/>
                                      </p:to>
                                    </p:set>
                                    <p:animEffect transition="in" filter="fade">
                                      <p:cBhvr>
                                        <p:cTn id="153" dur="500"/>
                                        <p:tgtEl>
                                          <p:spTgt spid="78"/>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43"/>
                                        </p:tgtEl>
                                        <p:attrNameLst>
                                          <p:attrName>style.visibility</p:attrName>
                                        </p:attrNameLst>
                                      </p:cBhvr>
                                      <p:to>
                                        <p:strVal val="visible"/>
                                      </p:to>
                                    </p:set>
                                    <p:animEffect transition="in" filter="fade">
                                      <p:cBhvr>
                                        <p:cTn id="158" dur="500"/>
                                        <p:tgtEl>
                                          <p:spTgt spid="43"/>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41"/>
                                        </p:tgtEl>
                                        <p:attrNameLst>
                                          <p:attrName>style.visibility</p:attrName>
                                        </p:attrNameLst>
                                      </p:cBhvr>
                                      <p:to>
                                        <p:strVal val="visible"/>
                                      </p:to>
                                    </p:set>
                                    <p:animEffect transition="in" filter="fade">
                                      <p:cBhvr>
                                        <p:cTn id="161" dur="500"/>
                                        <p:tgtEl>
                                          <p:spTgt spid="41"/>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44"/>
                                        </p:tgtEl>
                                        <p:attrNameLst>
                                          <p:attrName>style.visibility</p:attrName>
                                        </p:attrNameLst>
                                      </p:cBhvr>
                                      <p:to>
                                        <p:strVal val="visible"/>
                                      </p:to>
                                    </p:set>
                                    <p:animEffect transition="in" filter="fade">
                                      <p:cBhvr>
                                        <p:cTn id="164" dur="500"/>
                                        <p:tgtEl>
                                          <p:spTgt spid="44"/>
                                        </p:tgtEl>
                                      </p:cBhvr>
                                    </p:animEffect>
                                  </p:childTnLst>
                                </p:cTn>
                              </p:par>
                            </p:childTnLst>
                          </p:cTn>
                        </p:par>
                        <p:par>
                          <p:cTn id="165" fill="hold">
                            <p:stCondLst>
                              <p:cond delay="500"/>
                            </p:stCondLst>
                            <p:childTnLst>
                              <p:par>
                                <p:cTn id="166" presetID="10" presetClass="entr" presetSubtype="0" fill="hold" grpId="0" nodeType="afterEffect">
                                  <p:stCondLst>
                                    <p:cond delay="0"/>
                                  </p:stCondLst>
                                  <p:childTnLst>
                                    <p:set>
                                      <p:cBhvr>
                                        <p:cTn id="167" dur="1" fill="hold">
                                          <p:stCondLst>
                                            <p:cond delay="0"/>
                                          </p:stCondLst>
                                        </p:cTn>
                                        <p:tgtEl>
                                          <p:spTgt spid="42"/>
                                        </p:tgtEl>
                                        <p:attrNameLst>
                                          <p:attrName>style.visibility</p:attrName>
                                        </p:attrNameLst>
                                      </p:cBhvr>
                                      <p:to>
                                        <p:strVal val="visible"/>
                                      </p:to>
                                    </p:set>
                                    <p:animEffect transition="in" filter="fade">
                                      <p:cBhvr>
                                        <p:cTn id="168" dur="500"/>
                                        <p:tgtEl>
                                          <p:spTgt spid="42"/>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40"/>
                                        </p:tgtEl>
                                        <p:attrNameLst>
                                          <p:attrName>style.visibility</p:attrName>
                                        </p:attrNameLst>
                                      </p:cBhvr>
                                      <p:to>
                                        <p:strVal val="visible"/>
                                      </p:to>
                                    </p:set>
                                    <p:animEffect transition="in" filter="fade">
                                      <p:cBhvr>
                                        <p:cTn id="171" dur="500"/>
                                        <p:tgtEl>
                                          <p:spTgt spid="40"/>
                                        </p:tgtEl>
                                      </p:cBhvr>
                                    </p:animEffect>
                                  </p:childTnLst>
                                </p:cTn>
                              </p:par>
                            </p:childTnLst>
                          </p:cTn>
                        </p:par>
                        <p:par>
                          <p:cTn id="172" fill="hold">
                            <p:stCondLst>
                              <p:cond delay="1000"/>
                            </p:stCondLst>
                            <p:childTnLst>
                              <p:par>
                                <p:cTn id="173" presetID="10" presetClass="entr" presetSubtype="0" fill="hold" grpId="0" nodeType="afterEffect">
                                  <p:stCondLst>
                                    <p:cond delay="0"/>
                                  </p:stCondLst>
                                  <p:childTnLst>
                                    <p:set>
                                      <p:cBhvr>
                                        <p:cTn id="174" dur="1" fill="hold">
                                          <p:stCondLst>
                                            <p:cond delay="0"/>
                                          </p:stCondLst>
                                        </p:cTn>
                                        <p:tgtEl>
                                          <p:spTgt spid="4"/>
                                        </p:tgtEl>
                                        <p:attrNameLst>
                                          <p:attrName>style.visibility</p:attrName>
                                        </p:attrNameLst>
                                      </p:cBhvr>
                                      <p:to>
                                        <p:strVal val="visible"/>
                                      </p:to>
                                    </p:set>
                                    <p:animEffect transition="in" filter="fade">
                                      <p:cBhvr>
                                        <p:cTn id="175" dur="500"/>
                                        <p:tgtEl>
                                          <p:spTgt spid="4"/>
                                        </p:tgtEl>
                                      </p:cBhvr>
                                    </p:animEffect>
                                  </p:childTnLst>
                                </p:cTn>
                              </p:par>
                            </p:childTnLst>
                          </p:cTn>
                        </p:par>
                      </p:childTnLst>
                    </p:cTn>
                  </p:par>
                  <p:par>
                    <p:cTn id="176" fill="hold">
                      <p:stCondLst>
                        <p:cond delay="indefinite"/>
                      </p:stCondLst>
                      <p:childTnLst>
                        <p:par>
                          <p:cTn id="177" fill="hold">
                            <p:stCondLst>
                              <p:cond delay="0"/>
                            </p:stCondLst>
                            <p:childTnLst>
                              <p:par>
                                <p:cTn id="178" presetID="10" presetClass="entr" presetSubtype="0" fill="hold" grpId="0" nodeType="clickEffect">
                                  <p:stCondLst>
                                    <p:cond delay="0"/>
                                  </p:stCondLst>
                                  <p:childTnLst>
                                    <p:set>
                                      <p:cBhvr>
                                        <p:cTn id="179" dur="1" fill="hold">
                                          <p:stCondLst>
                                            <p:cond delay="0"/>
                                          </p:stCondLst>
                                        </p:cTn>
                                        <p:tgtEl>
                                          <p:spTgt spid="5"/>
                                        </p:tgtEl>
                                        <p:attrNameLst>
                                          <p:attrName>style.visibility</p:attrName>
                                        </p:attrNameLst>
                                      </p:cBhvr>
                                      <p:to>
                                        <p:strVal val="visible"/>
                                      </p:to>
                                    </p:set>
                                    <p:animEffect transition="in" filter="fade">
                                      <p:cBhvr>
                                        <p:cTn id="18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40" grpId="0" animBg="1"/>
      <p:bldP spid="41" grpId="0" animBg="1"/>
      <p:bldP spid="42" grpId="0"/>
      <p:bldP spid="43" grpId="0"/>
      <p:bldP spid="44" grpId="0" animBg="1"/>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A80A83-489B-C033-822F-A591776DF8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21527D-CF2D-C8C3-B68F-73545498F3D9}"/>
              </a:ext>
            </a:extLst>
          </p:cNvPr>
          <p:cNvSpPr>
            <a:spLocks noGrp="1"/>
          </p:cNvSpPr>
          <p:nvPr>
            <p:ph type="title"/>
          </p:nvPr>
        </p:nvSpPr>
        <p:spPr>
          <a:xfrm>
            <a:off x="673250" y="132203"/>
            <a:ext cx="6553816" cy="771181"/>
          </a:xfrm>
        </p:spPr>
        <p:txBody>
          <a:bodyPr/>
          <a:lstStyle/>
          <a:p>
            <a:r>
              <a:rPr lang="en-US" dirty="0"/>
              <a:t>Building Quad-Tree</a:t>
            </a:r>
          </a:p>
        </p:txBody>
      </p:sp>
      <p:sp>
        <p:nvSpPr>
          <p:cNvPr id="3" name="Oval 2">
            <a:extLst>
              <a:ext uri="{FF2B5EF4-FFF2-40B4-BE49-F238E27FC236}">
                <a16:creationId xmlns:a16="http://schemas.microsoft.com/office/drawing/2014/main" id="{218ECF9D-38B9-3D7E-6D56-E66270AAAC3F}"/>
              </a:ext>
            </a:extLst>
          </p:cNvPr>
          <p:cNvSpPr/>
          <p:nvPr/>
        </p:nvSpPr>
        <p:spPr>
          <a:xfrm>
            <a:off x="3030566" y="1831791"/>
            <a:ext cx="455260" cy="458039"/>
          </a:xfrm>
          <a:prstGeom prst="ellipse">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9CFD0639-0AD5-1E3E-26F1-F23BD86745AC}"/>
              </a:ext>
            </a:extLst>
          </p:cNvPr>
          <p:cNvSpPr/>
          <p:nvPr/>
        </p:nvSpPr>
        <p:spPr>
          <a:xfrm>
            <a:off x="1883110" y="2804320"/>
            <a:ext cx="480958" cy="458039"/>
          </a:xfrm>
          <a:prstGeom prst="ellipse">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7" name="Straight Connector 6">
            <a:extLst>
              <a:ext uri="{FF2B5EF4-FFF2-40B4-BE49-F238E27FC236}">
                <a16:creationId xmlns:a16="http://schemas.microsoft.com/office/drawing/2014/main" id="{B7085161-40F9-5C1F-E782-618F711BBAA8}"/>
              </a:ext>
            </a:extLst>
          </p:cNvPr>
          <p:cNvCxnSpPr>
            <a:cxnSpLocks/>
            <a:stCxn id="3" idx="3"/>
            <a:endCxn id="244" idx="0"/>
          </p:cNvCxnSpPr>
          <p:nvPr/>
        </p:nvCxnSpPr>
        <p:spPr>
          <a:xfrm flipH="1">
            <a:off x="974054" y="2222752"/>
            <a:ext cx="2123183" cy="5590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FB7FAAF-0498-9DC6-111E-D5384F1C7A1E}"/>
              </a:ext>
            </a:extLst>
          </p:cNvPr>
          <p:cNvCxnSpPr>
            <a:cxnSpLocks/>
            <a:stCxn id="3" idx="4"/>
            <a:endCxn id="55" idx="0"/>
          </p:cNvCxnSpPr>
          <p:nvPr/>
        </p:nvCxnSpPr>
        <p:spPr>
          <a:xfrm flipH="1">
            <a:off x="2123589" y="2289830"/>
            <a:ext cx="1134607" cy="5144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661D678-A854-A805-DDC9-D2AB44BD4EF8}"/>
              </a:ext>
            </a:extLst>
          </p:cNvPr>
          <p:cNvCxnSpPr>
            <a:cxnSpLocks/>
            <a:stCxn id="3" idx="4"/>
            <a:endCxn id="46" idx="0"/>
          </p:cNvCxnSpPr>
          <p:nvPr/>
        </p:nvCxnSpPr>
        <p:spPr>
          <a:xfrm>
            <a:off x="3258196" y="2289830"/>
            <a:ext cx="789077" cy="4440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90C7BD-5C24-931B-DDFA-7F92181B2406}"/>
              </a:ext>
            </a:extLst>
          </p:cNvPr>
          <p:cNvCxnSpPr>
            <a:cxnSpLocks/>
            <a:stCxn id="3" idx="5"/>
            <a:endCxn id="246" idx="0"/>
          </p:cNvCxnSpPr>
          <p:nvPr/>
        </p:nvCxnSpPr>
        <p:spPr>
          <a:xfrm>
            <a:off x="3419155" y="2222752"/>
            <a:ext cx="1709251" cy="5111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5D2E6A44-A67C-D498-AC88-1A58BE70CDBB}"/>
              </a:ext>
            </a:extLst>
          </p:cNvPr>
          <p:cNvCxnSpPr>
            <a:cxnSpLocks/>
            <a:stCxn id="55" idx="3"/>
            <a:endCxn id="268" idx="0"/>
          </p:cNvCxnSpPr>
          <p:nvPr/>
        </p:nvCxnSpPr>
        <p:spPr>
          <a:xfrm flipH="1">
            <a:off x="1319976" y="3195281"/>
            <a:ext cx="633569" cy="5486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8FEBDC40-D56A-950A-4E61-0E12C6BAD266}"/>
              </a:ext>
            </a:extLst>
          </p:cNvPr>
          <p:cNvCxnSpPr>
            <a:cxnSpLocks/>
            <a:stCxn id="55" idx="4"/>
            <a:endCxn id="248" idx="0"/>
          </p:cNvCxnSpPr>
          <p:nvPr/>
        </p:nvCxnSpPr>
        <p:spPr>
          <a:xfrm flipH="1">
            <a:off x="1823491" y="3262359"/>
            <a:ext cx="300098" cy="4805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3BDDFC46-0FAE-9F9E-2D08-192E5201469D}"/>
              </a:ext>
            </a:extLst>
          </p:cNvPr>
          <p:cNvCxnSpPr>
            <a:cxnSpLocks/>
            <a:stCxn id="55" idx="4"/>
            <a:endCxn id="12" idx="0"/>
          </p:cNvCxnSpPr>
          <p:nvPr/>
        </p:nvCxnSpPr>
        <p:spPr>
          <a:xfrm>
            <a:off x="2123589" y="3262359"/>
            <a:ext cx="233218" cy="4805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1D4961EC-B497-AFA9-61D0-B218D93E9C2C}"/>
              </a:ext>
            </a:extLst>
          </p:cNvPr>
          <p:cNvCxnSpPr>
            <a:cxnSpLocks/>
            <a:stCxn id="55" idx="5"/>
            <a:endCxn id="253" idx="0"/>
          </p:cNvCxnSpPr>
          <p:nvPr/>
        </p:nvCxnSpPr>
        <p:spPr>
          <a:xfrm>
            <a:off x="2293633" y="3195281"/>
            <a:ext cx="590902" cy="5475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Oval 231">
            <a:extLst>
              <a:ext uri="{FF2B5EF4-FFF2-40B4-BE49-F238E27FC236}">
                <a16:creationId xmlns:a16="http://schemas.microsoft.com/office/drawing/2014/main" id="{94154297-2927-1B0C-8803-461AEE2DC0DA}"/>
              </a:ext>
            </a:extLst>
          </p:cNvPr>
          <p:cNvSpPr/>
          <p:nvPr/>
        </p:nvSpPr>
        <p:spPr>
          <a:xfrm>
            <a:off x="1351979" y="4714662"/>
            <a:ext cx="455260" cy="458039"/>
          </a:xfrm>
          <a:prstGeom prst="ellipse">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CF20D298-1419-A3CC-77C5-54FC667348CC}"/>
              </a:ext>
            </a:extLst>
          </p:cNvPr>
          <p:cNvSpPr/>
          <p:nvPr/>
        </p:nvSpPr>
        <p:spPr>
          <a:xfrm>
            <a:off x="2345715" y="4719150"/>
            <a:ext cx="455260" cy="458039"/>
          </a:xfrm>
          <a:prstGeom prst="ellipse">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a:extLst>
              <a:ext uri="{FF2B5EF4-FFF2-40B4-BE49-F238E27FC236}">
                <a16:creationId xmlns:a16="http://schemas.microsoft.com/office/drawing/2014/main" id="{75EAF15E-1A64-6ECA-32DF-CC004A254A01}"/>
              </a:ext>
            </a:extLst>
          </p:cNvPr>
          <p:cNvSpPr/>
          <p:nvPr/>
        </p:nvSpPr>
        <p:spPr>
          <a:xfrm>
            <a:off x="1848847" y="4709231"/>
            <a:ext cx="455260" cy="458039"/>
          </a:xfrm>
          <a:prstGeom prst="ellipse">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a:extLst>
              <a:ext uri="{FF2B5EF4-FFF2-40B4-BE49-F238E27FC236}">
                <a16:creationId xmlns:a16="http://schemas.microsoft.com/office/drawing/2014/main" id="{1ECDE397-6470-2B8C-0A00-5DA5A618A2EA}"/>
              </a:ext>
            </a:extLst>
          </p:cNvPr>
          <p:cNvSpPr/>
          <p:nvPr/>
        </p:nvSpPr>
        <p:spPr>
          <a:xfrm>
            <a:off x="2857140" y="4701535"/>
            <a:ext cx="455260" cy="458039"/>
          </a:xfrm>
          <a:prstGeom prst="ellipse">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6" name="Straight Connector 235">
            <a:extLst>
              <a:ext uri="{FF2B5EF4-FFF2-40B4-BE49-F238E27FC236}">
                <a16:creationId xmlns:a16="http://schemas.microsoft.com/office/drawing/2014/main" id="{EF199DD6-41D1-F317-15B0-3DE6D6E5C38F}"/>
              </a:ext>
            </a:extLst>
          </p:cNvPr>
          <p:cNvCxnSpPr>
            <a:cxnSpLocks/>
            <a:stCxn id="12" idx="3"/>
            <a:endCxn id="232" idx="0"/>
          </p:cNvCxnSpPr>
          <p:nvPr/>
        </p:nvCxnSpPr>
        <p:spPr>
          <a:xfrm flipH="1">
            <a:off x="1579609" y="4133832"/>
            <a:ext cx="616239" cy="5808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63AF2D09-3620-035C-7606-AEF888F680A9}"/>
              </a:ext>
            </a:extLst>
          </p:cNvPr>
          <p:cNvCxnSpPr>
            <a:cxnSpLocks/>
            <a:stCxn id="12" idx="4"/>
            <a:endCxn id="234" idx="0"/>
          </p:cNvCxnSpPr>
          <p:nvPr/>
        </p:nvCxnSpPr>
        <p:spPr>
          <a:xfrm flipH="1">
            <a:off x="2076477" y="4200910"/>
            <a:ext cx="280330" cy="5083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26D13E0E-1BEC-70F8-AFA1-E307DF3B7721}"/>
              </a:ext>
            </a:extLst>
          </p:cNvPr>
          <p:cNvCxnSpPr>
            <a:cxnSpLocks/>
            <a:stCxn id="12" idx="4"/>
            <a:endCxn id="233" idx="0"/>
          </p:cNvCxnSpPr>
          <p:nvPr/>
        </p:nvCxnSpPr>
        <p:spPr>
          <a:xfrm>
            <a:off x="2356807" y="4200910"/>
            <a:ext cx="216538" cy="5182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4D2BBE34-F545-7988-B1DA-0040D82B1DED}"/>
              </a:ext>
            </a:extLst>
          </p:cNvPr>
          <p:cNvCxnSpPr>
            <a:cxnSpLocks/>
            <a:stCxn id="12" idx="5"/>
            <a:endCxn id="235" idx="0"/>
          </p:cNvCxnSpPr>
          <p:nvPr/>
        </p:nvCxnSpPr>
        <p:spPr>
          <a:xfrm>
            <a:off x="2517766" y="4133832"/>
            <a:ext cx="567004" cy="56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Rectangle 243">
            <a:extLst>
              <a:ext uri="{FF2B5EF4-FFF2-40B4-BE49-F238E27FC236}">
                <a16:creationId xmlns:a16="http://schemas.microsoft.com/office/drawing/2014/main" id="{554B50FD-D101-E30D-126A-64C1ACF9D579}"/>
              </a:ext>
            </a:extLst>
          </p:cNvPr>
          <p:cNvSpPr/>
          <p:nvPr/>
        </p:nvSpPr>
        <p:spPr>
          <a:xfrm>
            <a:off x="746424" y="2781847"/>
            <a:ext cx="455260" cy="458039"/>
          </a:xfrm>
          <a:prstGeom prst="rect">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246" name="Rectangle 245">
            <a:extLst>
              <a:ext uri="{FF2B5EF4-FFF2-40B4-BE49-F238E27FC236}">
                <a16:creationId xmlns:a16="http://schemas.microsoft.com/office/drawing/2014/main" id="{FCE1E732-6680-D4E0-41BC-2F8818AB7A59}"/>
              </a:ext>
            </a:extLst>
          </p:cNvPr>
          <p:cNvSpPr/>
          <p:nvPr/>
        </p:nvSpPr>
        <p:spPr>
          <a:xfrm>
            <a:off x="4900776" y="2733860"/>
            <a:ext cx="455260" cy="458039"/>
          </a:xfrm>
          <a:prstGeom prst="rect">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099A5D45-FD48-7F0C-42BF-AD07A4F2A3F5}"/>
              </a:ext>
            </a:extLst>
          </p:cNvPr>
          <p:cNvSpPr/>
          <p:nvPr/>
        </p:nvSpPr>
        <p:spPr>
          <a:xfrm>
            <a:off x="1595861" y="3742873"/>
            <a:ext cx="455260" cy="458039"/>
          </a:xfrm>
          <a:prstGeom prst="rect">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a:extLst>
              <a:ext uri="{FF2B5EF4-FFF2-40B4-BE49-F238E27FC236}">
                <a16:creationId xmlns:a16="http://schemas.microsoft.com/office/drawing/2014/main" id="{A19FD63E-0FFC-37F3-5D30-03A17859BE0C}"/>
              </a:ext>
            </a:extLst>
          </p:cNvPr>
          <p:cNvSpPr/>
          <p:nvPr/>
        </p:nvSpPr>
        <p:spPr>
          <a:xfrm>
            <a:off x="2656905" y="3742872"/>
            <a:ext cx="455260" cy="458039"/>
          </a:xfrm>
          <a:prstGeom prst="rect">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a:extLst>
              <a:ext uri="{FF2B5EF4-FFF2-40B4-BE49-F238E27FC236}">
                <a16:creationId xmlns:a16="http://schemas.microsoft.com/office/drawing/2014/main" id="{1579CEFC-C218-950D-F6E8-E8A621A26679}"/>
              </a:ext>
            </a:extLst>
          </p:cNvPr>
          <p:cNvSpPr/>
          <p:nvPr/>
        </p:nvSpPr>
        <p:spPr>
          <a:xfrm>
            <a:off x="1092346" y="3743893"/>
            <a:ext cx="455260" cy="458039"/>
          </a:xfrm>
          <a:prstGeom prst="rect">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3B69E39E-420A-3338-C579-6406915D2C47}"/>
              </a:ext>
            </a:extLst>
          </p:cNvPr>
          <p:cNvSpPr/>
          <p:nvPr/>
        </p:nvSpPr>
        <p:spPr>
          <a:xfrm>
            <a:off x="6905625" y="1200871"/>
            <a:ext cx="4569948" cy="4857029"/>
          </a:xfrm>
          <a:prstGeom prst="rect">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1007054A-DD07-7DCD-F982-E0F3D1407911}"/>
              </a:ext>
            </a:extLst>
          </p:cNvPr>
          <p:cNvSpPr txBox="1"/>
          <p:nvPr/>
        </p:nvSpPr>
        <p:spPr>
          <a:xfrm>
            <a:off x="1901769" y="2882880"/>
            <a:ext cx="449162" cy="307777"/>
          </a:xfrm>
          <a:prstGeom prst="rect">
            <a:avLst/>
          </a:prstGeom>
          <a:noFill/>
        </p:spPr>
        <p:txBody>
          <a:bodyPr wrap="none" rtlCol="0">
            <a:spAutoFit/>
          </a:bodyPr>
          <a:lstStyle/>
          <a:p>
            <a:r>
              <a:rPr lang="en-US" sz="1400" b="1" dirty="0"/>
              <a:t>NE</a:t>
            </a:r>
          </a:p>
        </p:txBody>
      </p:sp>
      <p:sp>
        <p:nvSpPr>
          <p:cNvPr id="22" name="TextBox 21">
            <a:extLst>
              <a:ext uri="{FF2B5EF4-FFF2-40B4-BE49-F238E27FC236}">
                <a16:creationId xmlns:a16="http://schemas.microsoft.com/office/drawing/2014/main" id="{66888418-6A97-D8B5-FCC4-1BE6379A825B}"/>
              </a:ext>
            </a:extLst>
          </p:cNvPr>
          <p:cNvSpPr txBox="1"/>
          <p:nvPr/>
        </p:nvSpPr>
        <p:spPr>
          <a:xfrm>
            <a:off x="4932989" y="2804320"/>
            <a:ext cx="404278" cy="307777"/>
          </a:xfrm>
          <a:prstGeom prst="rect">
            <a:avLst/>
          </a:prstGeom>
          <a:noFill/>
        </p:spPr>
        <p:txBody>
          <a:bodyPr wrap="none" rtlCol="0">
            <a:spAutoFit/>
          </a:bodyPr>
          <a:lstStyle/>
          <a:p>
            <a:r>
              <a:rPr lang="en-US" sz="1400" b="1" dirty="0"/>
              <a:t>SE</a:t>
            </a:r>
          </a:p>
        </p:txBody>
      </p:sp>
      <p:cxnSp>
        <p:nvCxnSpPr>
          <p:cNvPr id="24" name="Straight Connector 23">
            <a:extLst>
              <a:ext uri="{FF2B5EF4-FFF2-40B4-BE49-F238E27FC236}">
                <a16:creationId xmlns:a16="http://schemas.microsoft.com/office/drawing/2014/main" id="{0EE3D29B-9D2E-7D39-344A-58031D7D85D8}"/>
              </a:ext>
            </a:extLst>
          </p:cNvPr>
          <p:cNvCxnSpPr>
            <a:cxnSpLocks/>
            <a:stCxn id="270" idx="0"/>
            <a:endCxn id="270" idx="2"/>
          </p:cNvCxnSpPr>
          <p:nvPr/>
        </p:nvCxnSpPr>
        <p:spPr>
          <a:xfrm>
            <a:off x="9190599" y="1200871"/>
            <a:ext cx="0" cy="48570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676F692-8D23-E2AD-507D-0913D1D19AD5}"/>
              </a:ext>
            </a:extLst>
          </p:cNvPr>
          <p:cNvCxnSpPr>
            <a:cxnSpLocks/>
            <a:stCxn id="270" idx="1"/>
            <a:endCxn id="270" idx="3"/>
          </p:cNvCxnSpPr>
          <p:nvPr/>
        </p:nvCxnSpPr>
        <p:spPr>
          <a:xfrm>
            <a:off x="6905625" y="3629386"/>
            <a:ext cx="45699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9EBC6BC-866E-4EBA-35BE-F8BF0D96DDC3}"/>
              </a:ext>
            </a:extLst>
          </p:cNvPr>
          <p:cNvSpPr txBox="1"/>
          <p:nvPr/>
        </p:nvSpPr>
        <p:spPr>
          <a:xfrm>
            <a:off x="7789067" y="2177263"/>
            <a:ext cx="519694" cy="307777"/>
          </a:xfrm>
          <a:prstGeom prst="rect">
            <a:avLst/>
          </a:prstGeom>
          <a:noFill/>
        </p:spPr>
        <p:txBody>
          <a:bodyPr wrap="none" rtlCol="0">
            <a:spAutoFit/>
          </a:bodyPr>
          <a:lstStyle/>
          <a:p>
            <a:r>
              <a:rPr lang="en-US" sz="1400" b="1" dirty="0"/>
              <a:t>NW</a:t>
            </a:r>
          </a:p>
        </p:txBody>
      </p:sp>
      <p:sp>
        <p:nvSpPr>
          <p:cNvPr id="31" name="TextBox 30">
            <a:extLst>
              <a:ext uri="{FF2B5EF4-FFF2-40B4-BE49-F238E27FC236}">
                <a16:creationId xmlns:a16="http://schemas.microsoft.com/office/drawing/2014/main" id="{D350CE71-AF96-30D2-86D1-91D9F3613EB5}"/>
              </a:ext>
            </a:extLst>
          </p:cNvPr>
          <p:cNvSpPr txBox="1"/>
          <p:nvPr/>
        </p:nvSpPr>
        <p:spPr>
          <a:xfrm>
            <a:off x="737832" y="2856977"/>
            <a:ext cx="518091" cy="307777"/>
          </a:xfrm>
          <a:prstGeom prst="rect">
            <a:avLst/>
          </a:prstGeom>
          <a:noFill/>
        </p:spPr>
        <p:txBody>
          <a:bodyPr wrap="none" rtlCol="0">
            <a:spAutoFit/>
          </a:bodyPr>
          <a:lstStyle/>
          <a:p>
            <a:r>
              <a:rPr lang="en-US" sz="1400" b="1" dirty="0"/>
              <a:t>NW</a:t>
            </a:r>
          </a:p>
        </p:txBody>
      </p:sp>
      <p:sp>
        <p:nvSpPr>
          <p:cNvPr id="33" name="TextBox 32">
            <a:extLst>
              <a:ext uri="{FF2B5EF4-FFF2-40B4-BE49-F238E27FC236}">
                <a16:creationId xmlns:a16="http://schemas.microsoft.com/office/drawing/2014/main" id="{D79BEBA9-B6D1-66F7-4ED6-96644022E4C6}"/>
              </a:ext>
            </a:extLst>
          </p:cNvPr>
          <p:cNvSpPr txBox="1"/>
          <p:nvPr/>
        </p:nvSpPr>
        <p:spPr>
          <a:xfrm>
            <a:off x="10070235" y="2293306"/>
            <a:ext cx="449162" cy="307777"/>
          </a:xfrm>
          <a:prstGeom prst="rect">
            <a:avLst/>
          </a:prstGeom>
          <a:noFill/>
        </p:spPr>
        <p:txBody>
          <a:bodyPr wrap="none" rtlCol="0">
            <a:spAutoFit/>
          </a:bodyPr>
          <a:lstStyle/>
          <a:p>
            <a:r>
              <a:rPr lang="en-US" sz="1400" b="1" dirty="0"/>
              <a:t>NE</a:t>
            </a:r>
          </a:p>
        </p:txBody>
      </p:sp>
      <p:sp>
        <p:nvSpPr>
          <p:cNvPr id="34" name="TextBox 33">
            <a:extLst>
              <a:ext uri="{FF2B5EF4-FFF2-40B4-BE49-F238E27FC236}">
                <a16:creationId xmlns:a16="http://schemas.microsoft.com/office/drawing/2014/main" id="{04373A5D-4634-321B-4522-685CF926F780}"/>
              </a:ext>
            </a:extLst>
          </p:cNvPr>
          <p:cNvSpPr txBox="1"/>
          <p:nvPr/>
        </p:nvSpPr>
        <p:spPr>
          <a:xfrm>
            <a:off x="7825338" y="4689755"/>
            <a:ext cx="474810" cy="307777"/>
          </a:xfrm>
          <a:prstGeom prst="rect">
            <a:avLst/>
          </a:prstGeom>
          <a:noFill/>
        </p:spPr>
        <p:txBody>
          <a:bodyPr wrap="none" rtlCol="0">
            <a:spAutoFit/>
          </a:bodyPr>
          <a:lstStyle/>
          <a:p>
            <a:r>
              <a:rPr lang="en-US" sz="1400" b="1" dirty="0"/>
              <a:t>SW</a:t>
            </a:r>
          </a:p>
        </p:txBody>
      </p:sp>
      <p:sp>
        <p:nvSpPr>
          <p:cNvPr id="35" name="TextBox 34">
            <a:extLst>
              <a:ext uri="{FF2B5EF4-FFF2-40B4-BE49-F238E27FC236}">
                <a16:creationId xmlns:a16="http://schemas.microsoft.com/office/drawing/2014/main" id="{AE48C5EC-19FB-2C18-72BB-FAB5287CBA37}"/>
              </a:ext>
            </a:extLst>
          </p:cNvPr>
          <p:cNvSpPr txBox="1"/>
          <p:nvPr/>
        </p:nvSpPr>
        <p:spPr>
          <a:xfrm>
            <a:off x="10143097" y="4605777"/>
            <a:ext cx="404278" cy="307777"/>
          </a:xfrm>
          <a:prstGeom prst="rect">
            <a:avLst/>
          </a:prstGeom>
          <a:noFill/>
        </p:spPr>
        <p:txBody>
          <a:bodyPr wrap="none" rtlCol="0">
            <a:spAutoFit/>
          </a:bodyPr>
          <a:lstStyle/>
          <a:p>
            <a:r>
              <a:rPr lang="en-US" sz="1400" b="1" dirty="0"/>
              <a:t>SE</a:t>
            </a:r>
          </a:p>
        </p:txBody>
      </p:sp>
      <p:cxnSp>
        <p:nvCxnSpPr>
          <p:cNvPr id="36" name="Straight Connector 35">
            <a:extLst>
              <a:ext uri="{FF2B5EF4-FFF2-40B4-BE49-F238E27FC236}">
                <a16:creationId xmlns:a16="http://schemas.microsoft.com/office/drawing/2014/main" id="{8F1A68FE-ED75-0CB1-7DC8-CFB13CC60C95}"/>
              </a:ext>
            </a:extLst>
          </p:cNvPr>
          <p:cNvCxnSpPr>
            <a:cxnSpLocks/>
          </p:cNvCxnSpPr>
          <p:nvPr/>
        </p:nvCxnSpPr>
        <p:spPr>
          <a:xfrm>
            <a:off x="9190599" y="2447195"/>
            <a:ext cx="228497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E69DD5E-60C8-5588-6618-03F8B7B2AF06}"/>
              </a:ext>
            </a:extLst>
          </p:cNvPr>
          <p:cNvCxnSpPr>
            <a:cxnSpLocks/>
          </p:cNvCxnSpPr>
          <p:nvPr/>
        </p:nvCxnSpPr>
        <p:spPr>
          <a:xfrm flipV="1">
            <a:off x="10298622" y="1200871"/>
            <a:ext cx="0" cy="24285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7FEC74F-F22C-CA9F-77F1-CA6639534539}"/>
              </a:ext>
            </a:extLst>
          </p:cNvPr>
          <p:cNvCxnSpPr>
            <a:cxnSpLocks/>
          </p:cNvCxnSpPr>
          <p:nvPr/>
        </p:nvCxnSpPr>
        <p:spPr>
          <a:xfrm flipV="1">
            <a:off x="9775998" y="2447195"/>
            <a:ext cx="0" cy="1214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945882-522E-66EA-5E08-086158861DB6}"/>
              </a:ext>
            </a:extLst>
          </p:cNvPr>
          <p:cNvCxnSpPr>
            <a:cxnSpLocks/>
          </p:cNvCxnSpPr>
          <p:nvPr/>
        </p:nvCxnSpPr>
        <p:spPr>
          <a:xfrm flipH="1">
            <a:off x="9158094" y="3030160"/>
            <a:ext cx="11150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Oval 127">
            <a:extLst>
              <a:ext uri="{FF2B5EF4-FFF2-40B4-BE49-F238E27FC236}">
                <a16:creationId xmlns:a16="http://schemas.microsoft.com/office/drawing/2014/main" id="{0EE5D358-593A-5BB7-D3A2-05833F74D126}"/>
              </a:ext>
            </a:extLst>
          </p:cNvPr>
          <p:cNvSpPr/>
          <p:nvPr/>
        </p:nvSpPr>
        <p:spPr>
          <a:xfrm>
            <a:off x="8196943" y="2852058"/>
            <a:ext cx="168387" cy="178102"/>
          </a:xfrm>
          <a:prstGeom prst="ellipse">
            <a:avLst/>
          </a:prstGeom>
          <a:solidFill>
            <a:schemeClr val="tx1"/>
          </a:solid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626BCAA1-1FA3-106A-3A53-AE19233E842B}"/>
              </a:ext>
            </a:extLst>
          </p:cNvPr>
          <p:cNvSpPr/>
          <p:nvPr/>
        </p:nvSpPr>
        <p:spPr>
          <a:xfrm>
            <a:off x="9878450" y="3075703"/>
            <a:ext cx="168387" cy="178102"/>
          </a:xfrm>
          <a:prstGeom prst="ellipse">
            <a:avLst/>
          </a:prstGeom>
          <a:solidFill>
            <a:schemeClr val="tx1"/>
          </a:solid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67920738-CC8C-1130-16D6-E4D0FED878B7}"/>
              </a:ext>
            </a:extLst>
          </p:cNvPr>
          <p:cNvSpPr/>
          <p:nvPr/>
        </p:nvSpPr>
        <p:spPr>
          <a:xfrm>
            <a:off x="9878450" y="1653689"/>
            <a:ext cx="168387" cy="178102"/>
          </a:xfrm>
          <a:prstGeom prst="ellipse">
            <a:avLst/>
          </a:prstGeom>
          <a:solidFill>
            <a:schemeClr val="tx1"/>
          </a:solid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DF538808-FCE4-CC5D-55BB-1CB317E932AD}"/>
              </a:ext>
            </a:extLst>
          </p:cNvPr>
          <p:cNvSpPr/>
          <p:nvPr/>
        </p:nvSpPr>
        <p:spPr>
          <a:xfrm>
            <a:off x="9269360" y="2744186"/>
            <a:ext cx="168387" cy="178102"/>
          </a:xfrm>
          <a:prstGeom prst="ellipse">
            <a:avLst/>
          </a:prstGeom>
          <a:solidFill>
            <a:schemeClr val="tx1"/>
          </a:solid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A6693F16-FCFE-8FCD-4A1F-72DBFE87E53D}"/>
              </a:ext>
            </a:extLst>
          </p:cNvPr>
          <p:cNvSpPr txBox="1"/>
          <p:nvPr/>
        </p:nvSpPr>
        <p:spPr>
          <a:xfrm>
            <a:off x="6832075" y="756234"/>
            <a:ext cx="1476686" cy="369332"/>
          </a:xfrm>
          <a:prstGeom prst="rect">
            <a:avLst/>
          </a:prstGeom>
          <a:noFill/>
        </p:spPr>
        <p:txBody>
          <a:bodyPr wrap="none" rtlCol="0">
            <a:spAutoFit/>
          </a:bodyPr>
          <a:lstStyle/>
          <a:p>
            <a:r>
              <a:rPr lang="en-US" b="1" dirty="0"/>
              <a:t>Capacity = 1</a:t>
            </a:r>
          </a:p>
        </p:txBody>
      </p:sp>
      <p:sp>
        <p:nvSpPr>
          <p:cNvPr id="135" name="TextBox 134">
            <a:extLst>
              <a:ext uri="{FF2B5EF4-FFF2-40B4-BE49-F238E27FC236}">
                <a16:creationId xmlns:a16="http://schemas.microsoft.com/office/drawing/2014/main" id="{D9981136-EBE6-9251-429F-4E08E1CCEE2F}"/>
              </a:ext>
            </a:extLst>
          </p:cNvPr>
          <p:cNvSpPr txBox="1"/>
          <p:nvPr/>
        </p:nvSpPr>
        <p:spPr>
          <a:xfrm>
            <a:off x="2967229" y="1860270"/>
            <a:ext cx="606256" cy="369332"/>
          </a:xfrm>
          <a:prstGeom prst="rect">
            <a:avLst/>
          </a:prstGeom>
          <a:noFill/>
        </p:spPr>
        <p:txBody>
          <a:bodyPr wrap="none" rtlCol="0">
            <a:spAutoFit/>
          </a:bodyPr>
          <a:lstStyle/>
          <a:p>
            <a:r>
              <a:rPr lang="en-US" b="1" dirty="0"/>
              <a:t>root</a:t>
            </a:r>
          </a:p>
        </p:txBody>
      </p:sp>
      <p:sp>
        <p:nvSpPr>
          <p:cNvPr id="136" name="TextBox 135">
            <a:extLst>
              <a:ext uri="{FF2B5EF4-FFF2-40B4-BE49-F238E27FC236}">
                <a16:creationId xmlns:a16="http://schemas.microsoft.com/office/drawing/2014/main" id="{37D4FB56-D5B0-AB9B-BE51-DCB15E30E658}"/>
              </a:ext>
            </a:extLst>
          </p:cNvPr>
          <p:cNvSpPr txBox="1"/>
          <p:nvPr/>
        </p:nvSpPr>
        <p:spPr>
          <a:xfrm>
            <a:off x="2359832" y="5825999"/>
            <a:ext cx="1930337" cy="646331"/>
          </a:xfrm>
          <a:prstGeom prst="rect">
            <a:avLst/>
          </a:prstGeom>
          <a:noFill/>
        </p:spPr>
        <p:txBody>
          <a:bodyPr wrap="none" rtlCol="0">
            <a:spAutoFit/>
          </a:bodyPr>
          <a:lstStyle/>
          <a:p>
            <a:r>
              <a:rPr lang="en-US" sz="3600" dirty="0">
                <a:hlinkClick r:id="rId3" action="ppaction://hlinkfile"/>
              </a:rPr>
              <a:t>Example</a:t>
            </a:r>
            <a:endParaRPr lang="en-US" sz="3600" dirty="0"/>
          </a:p>
        </p:txBody>
      </p:sp>
      <p:sp>
        <p:nvSpPr>
          <p:cNvPr id="12" name="Oval 11">
            <a:extLst>
              <a:ext uri="{FF2B5EF4-FFF2-40B4-BE49-F238E27FC236}">
                <a16:creationId xmlns:a16="http://schemas.microsoft.com/office/drawing/2014/main" id="{58D33C32-8325-F4D0-2EF0-1A6E0B07645F}"/>
              </a:ext>
            </a:extLst>
          </p:cNvPr>
          <p:cNvSpPr/>
          <p:nvPr/>
        </p:nvSpPr>
        <p:spPr>
          <a:xfrm>
            <a:off x="2129177" y="3742871"/>
            <a:ext cx="455260" cy="458039"/>
          </a:xfrm>
          <a:prstGeom prst="ellipse">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E8D2F1B-307E-4662-74BF-1372310E0417}"/>
              </a:ext>
            </a:extLst>
          </p:cNvPr>
          <p:cNvSpPr/>
          <p:nvPr/>
        </p:nvSpPr>
        <p:spPr>
          <a:xfrm>
            <a:off x="3819643" y="2733860"/>
            <a:ext cx="455260" cy="458039"/>
          </a:xfrm>
          <a:prstGeom prst="rect">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1217EAC9-AC0D-B2C7-D198-0D1C1D39E388}"/>
              </a:ext>
            </a:extLst>
          </p:cNvPr>
          <p:cNvSpPr txBox="1"/>
          <p:nvPr/>
        </p:nvSpPr>
        <p:spPr>
          <a:xfrm>
            <a:off x="3851856" y="2804320"/>
            <a:ext cx="474810" cy="307777"/>
          </a:xfrm>
          <a:prstGeom prst="rect">
            <a:avLst/>
          </a:prstGeom>
          <a:noFill/>
        </p:spPr>
        <p:txBody>
          <a:bodyPr wrap="none" rtlCol="0">
            <a:spAutoFit/>
          </a:bodyPr>
          <a:lstStyle/>
          <a:p>
            <a:r>
              <a:rPr lang="en-US" sz="1400" b="1" dirty="0"/>
              <a:t>SW</a:t>
            </a:r>
          </a:p>
        </p:txBody>
      </p:sp>
    </p:spTree>
    <p:extLst>
      <p:ext uri="{BB962C8B-B14F-4D97-AF65-F5344CB8AC3E}">
        <p14:creationId xmlns:p14="http://schemas.microsoft.com/office/powerpoint/2010/main" val="484053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500"/>
                                        <p:tgtEl>
                                          <p:spTgt spid="13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nodeType="withEffect">
                                  <p:stCondLst>
                                    <p:cond delay="0"/>
                                  </p:stCondLst>
                                  <p:childTnLst>
                                    <p:set>
                                      <p:cBhvr>
                                        <p:cTn id="13" dur="1" fill="hold">
                                          <p:stCondLst>
                                            <p:cond delay="0"/>
                                          </p:stCondLst>
                                        </p:cTn>
                                        <p:tgtEl>
                                          <p:spTgt spid="57"/>
                                        </p:tgtEl>
                                        <p:attrNameLst>
                                          <p:attrName>style.visibility</p:attrName>
                                        </p:attrNameLst>
                                      </p:cBhvr>
                                      <p:to>
                                        <p:strVal val="visible"/>
                                      </p:to>
                                    </p:set>
                                    <p:animEffect transition="in" filter="fade">
                                      <p:cBhvr>
                                        <p:cTn id="14" dur="500"/>
                                        <p:tgtEl>
                                          <p:spTgt spid="57"/>
                                        </p:tgtEl>
                                      </p:cBhvr>
                                    </p:animEffect>
                                  </p:childTnLst>
                                </p:cTn>
                              </p:par>
                              <p:par>
                                <p:cTn id="15" presetID="10" presetClass="entr" presetSubtype="0" fill="hold"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par>
                                <p:cTn id="18" presetID="10" presetClass="entr" presetSubtype="0" fill="hold" nodeType="with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fade">
                                      <p:cBhvr>
                                        <p:cTn id="20" dur="500"/>
                                        <p:tgtEl>
                                          <p:spTgt spid="62"/>
                                        </p:tgtEl>
                                      </p:cBhvr>
                                    </p:animEffect>
                                  </p:childTnLst>
                                </p:cTn>
                              </p:par>
                              <p:par>
                                <p:cTn id="21" presetID="10"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par>
                                <p:cTn id="24" presetID="10"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44"/>
                                        </p:tgtEl>
                                        <p:attrNameLst>
                                          <p:attrName>style.visibility</p:attrName>
                                        </p:attrNameLst>
                                      </p:cBhvr>
                                      <p:to>
                                        <p:strVal val="visible"/>
                                      </p:to>
                                    </p:set>
                                    <p:animEffect transition="in" filter="fade">
                                      <p:cBhvr>
                                        <p:cTn id="44" dur="500"/>
                                        <p:tgtEl>
                                          <p:spTgt spid="24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500"/>
                                        <p:tgtEl>
                                          <p:spTgt spid="5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500"/>
                                        <p:tgtEl>
                                          <p:spTgt spid="2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46"/>
                                        </p:tgtEl>
                                        <p:attrNameLst>
                                          <p:attrName>style.visibility</p:attrName>
                                        </p:attrNameLst>
                                      </p:cBhvr>
                                      <p:to>
                                        <p:strVal val="visible"/>
                                      </p:to>
                                    </p:set>
                                    <p:animEffect transition="in" filter="fade">
                                      <p:cBhvr>
                                        <p:cTn id="56" dur="500"/>
                                        <p:tgtEl>
                                          <p:spTgt spid="24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fade">
                                      <p:cBhvr>
                                        <p:cTn id="62" dur="500"/>
                                        <p:tgtEl>
                                          <p:spTgt spid="4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29"/>
                                        </p:tgtEl>
                                        <p:attrNameLst>
                                          <p:attrName>style.visibility</p:attrName>
                                        </p:attrNameLst>
                                      </p:cBhvr>
                                      <p:to>
                                        <p:strVal val="visible"/>
                                      </p:to>
                                    </p:set>
                                    <p:animEffect transition="in" filter="fade">
                                      <p:cBhvr>
                                        <p:cTn id="67" dur="500"/>
                                        <p:tgtEl>
                                          <p:spTgt spid="12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53"/>
                                        </p:tgtEl>
                                        <p:attrNameLst>
                                          <p:attrName>style.visibility</p:attrName>
                                        </p:attrNameLst>
                                      </p:cBhvr>
                                      <p:to>
                                        <p:strVal val="visible"/>
                                      </p:to>
                                    </p:set>
                                    <p:animEffect transition="in" filter="fade">
                                      <p:cBhvr>
                                        <p:cTn id="70" dur="500"/>
                                        <p:tgtEl>
                                          <p:spTgt spid="253"/>
                                        </p:tgtEl>
                                      </p:cBhvr>
                                    </p:animEffect>
                                  </p:childTnLst>
                                </p:cTn>
                              </p:par>
                              <p:par>
                                <p:cTn id="71" presetID="10" presetClass="entr" presetSubtype="0" fill="hold" nodeType="withEffect">
                                  <p:stCondLst>
                                    <p:cond delay="0"/>
                                  </p:stCondLst>
                                  <p:childTnLst>
                                    <p:set>
                                      <p:cBhvr>
                                        <p:cTn id="72" dur="1" fill="hold">
                                          <p:stCondLst>
                                            <p:cond delay="0"/>
                                          </p:stCondLst>
                                        </p:cTn>
                                        <p:tgtEl>
                                          <p:spTgt spid="208"/>
                                        </p:tgtEl>
                                        <p:attrNameLst>
                                          <p:attrName>style.visibility</p:attrName>
                                        </p:attrNameLst>
                                      </p:cBhvr>
                                      <p:to>
                                        <p:strVal val="visible"/>
                                      </p:to>
                                    </p:set>
                                    <p:animEffect transition="in" filter="fade">
                                      <p:cBhvr>
                                        <p:cTn id="73" dur="500"/>
                                        <p:tgtEl>
                                          <p:spTgt spid="208"/>
                                        </p:tgtEl>
                                      </p:cBhvr>
                                    </p:animEffect>
                                  </p:childTnLst>
                                </p:cTn>
                              </p:par>
                              <p:par>
                                <p:cTn id="74" presetID="10" presetClass="entr" presetSubtype="0" fill="hold" nodeType="withEffect">
                                  <p:stCondLst>
                                    <p:cond delay="0"/>
                                  </p:stCondLst>
                                  <p:childTnLst>
                                    <p:set>
                                      <p:cBhvr>
                                        <p:cTn id="75" dur="1" fill="hold">
                                          <p:stCondLst>
                                            <p:cond delay="0"/>
                                          </p:stCondLst>
                                        </p:cTn>
                                        <p:tgtEl>
                                          <p:spTgt spid="207"/>
                                        </p:tgtEl>
                                        <p:attrNameLst>
                                          <p:attrName>style.visibility</p:attrName>
                                        </p:attrNameLst>
                                      </p:cBhvr>
                                      <p:to>
                                        <p:strVal val="visible"/>
                                      </p:to>
                                    </p:set>
                                    <p:animEffect transition="in" filter="fade">
                                      <p:cBhvr>
                                        <p:cTn id="76" dur="500"/>
                                        <p:tgtEl>
                                          <p:spTgt spid="207"/>
                                        </p:tgtEl>
                                      </p:cBhvr>
                                    </p:animEffect>
                                  </p:childTnLst>
                                </p:cTn>
                              </p:par>
                              <p:par>
                                <p:cTn id="77" presetID="10" presetClass="entr" presetSubtype="0" fill="hold" nodeType="withEffect">
                                  <p:stCondLst>
                                    <p:cond delay="0"/>
                                  </p:stCondLst>
                                  <p:childTnLst>
                                    <p:set>
                                      <p:cBhvr>
                                        <p:cTn id="78" dur="1" fill="hold">
                                          <p:stCondLst>
                                            <p:cond delay="0"/>
                                          </p:stCondLst>
                                        </p:cTn>
                                        <p:tgtEl>
                                          <p:spTgt spid="206"/>
                                        </p:tgtEl>
                                        <p:attrNameLst>
                                          <p:attrName>style.visibility</p:attrName>
                                        </p:attrNameLst>
                                      </p:cBhvr>
                                      <p:to>
                                        <p:strVal val="visible"/>
                                      </p:to>
                                    </p:set>
                                    <p:animEffect transition="in" filter="fade">
                                      <p:cBhvr>
                                        <p:cTn id="79" dur="500"/>
                                        <p:tgtEl>
                                          <p:spTgt spid="20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48"/>
                                        </p:tgtEl>
                                        <p:attrNameLst>
                                          <p:attrName>style.visibility</p:attrName>
                                        </p:attrNameLst>
                                      </p:cBhvr>
                                      <p:to>
                                        <p:strVal val="visible"/>
                                      </p:to>
                                    </p:set>
                                    <p:animEffect transition="in" filter="fade">
                                      <p:cBhvr>
                                        <p:cTn id="82" dur="500"/>
                                        <p:tgtEl>
                                          <p:spTgt spid="248"/>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68"/>
                                        </p:tgtEl>
                                        <p:attrNameLst>
                                          <p:attrName>style.visibility</p:attrName>
                                        </p:attrNameLst>
                                      </p:cBhvr>
                                      <p:to>
                                        <p:strVal val="visible"/>
                                      </p:to>
                                    </p:set>
                                    <p:animEffect transition="in" filter="fade">
                                      <p:cBhvr>
                                        <p:cTn id="85" dur="500"/>
                                        <p:tgtEl>
                                          <p:spTgt spid="268"/>
                                        </p:tgtEl>
                                      </p:cBhvr>
                                    </p:animEffect>
                                  </p:childTnLst>
                                </p:cTn>
                              </p:par>
                              <p:par>
                                <p:cTn id="86" presetID="10" presetClass="entr" presetSubtype="0" fill="hold" nodeType="withEffect">
                                  <p:stCondLst>
                                    <p:cond delay="0"/>
                                  </p:stCondLst>
                                  <p:childTnLst>
                                    <p:set>
                                      <p:cBhvr>
                                        <p:cTn id="87" dur="1" fill="hold">
                                          <p:stCondLst>
                                            <p:cond delay="0"/>
                                          </p:stCondLst>
                                        </p:cTn>
                                        <p:tgtEl>
                                          <p:spTgt spid="205"/>
                                        </p:tgtEl>
                                        <p:attrNameLst>
                                          <p:attrName>style.visibility</p:attrName>
                                        </p:attrNameLst>
                                      </p:cBhvr>
                                      <p:to>
                                        <p:strVal val="visible"/>
                                      </p:to>
                                    </p:set>
                                    <p:animEffect transition="in" filter="fade">
                                      <p:cBhvr>
                                        <p:cTn id="88" dur="500"/>
                                        <p:tgtEl>
                                          <p:spTgt spid="205"/>
                                        </p:tgtEl>
                                      </p:cBhvr>
                                    </p:animEffect>
                                  </p:childTnLst>
                                </p:cTn>
                              </p:par>
                              <p:par>
                                <p:cTn id="89" presetID="10" presetClass="entr" presetSubtype="0" fill="hold" nodeType="with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fade">
                                      <p:cBhvr>
                                        <p:cTn id="91" dur="500"/>
                                        <p:tgtEl>
                                          <p:spTgt spid="39"/>
                                        </p:tgtEl>
                                      </p:cBhvr>
                                    </p:animEffect>
                                  </p:childTnLst>
                                </p:cTn>
                              </p:par>
                              <p:par>
                                <p:cTn id="92" presetID="10" presetClass="entr" presetSubtype="0" fill="hold" nodeType="with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fade">
                                      <p:cBhvr>
                                        <p:cTn id="94" dur="500"/>
                                        <p:tgtEl>
                                          <p:spTgt spid="36"/>
                                        </p:tgtEl>
                                      </p:cBhvr>
                                    </p:animEffect>
                                  </p:childTnLst>
                                </p:cTn>
                              </p:par>
                              <p:par>
                                <p:cTn id="95" presetID="10" presetClass="exit" presetSubtype="0" fill="hold" grpId="1" nodeType="withEffect">
                                  <p:stCondLst>
                                    <p:cond delay="0"/>
                                  </p:stCondLst>
                                  <p:childTnLst>
                                    <p:animEffect transition="out" filter="fade">
                                      <p:cBhvr>
                                        <p:cTn id="96" dur="500"/>
                                        <p:tgtEl>
                                          <p:spTgt spid="33"/>
                                        </p:tgtEl>
                                      </p:cBhvr>
                                    </p:animEffect>
                                    <p:set>
                                      <p:cBhvr>
                                        <p:cTn id="97" dur="1" fill="hold">
                                          <p:stCondLst>
                                            <p:cond delay="499"/>
                                          </p:stCondLst>
                                        </p:cTn>
                                        <p:tgtEl>
                                          <p:spTgt spid="33"/>
                                        </p:tgtEl>
                                        <p:attrNameLst>
                                          <p:attrName>style.visibility</p:attrName>
                                        </p:attrNameLst>
                                      </p:cBhvr>
                                      <p:to>
                                        <p:strVal val="hidden"/>
                                      </p:to>
                                    </p:set>
                                  </p:childTnLst>
                                </p:cTn>
                              </p:par>
                              <p:par>
                                <p:cTn id="98" presetID="10" presetClass="entr" presetSubtype="0" fill="hold" grpId="0" nodeType="withEffect">
                                  <p:stCondLst>
                                    <p:cond delay="0"/>
                                  </p:stCondLst>
                                  <p:childTnLst>
                                    <p:set>
                                      <p:cBhvr>
                                        <p:cTn id="99" dur="1" fill="hold">
                                          <p:stCondLst>
                                            <p:cond delay="0"/>
                                          </p:stCondLst>
                                        </p:cTn>
                                        <p:tgtEl>
                                          <p:spTgt spid="12"/>
                                        </p:tgtEl>
                                        <p:attrNameLst>
                                          <p:attrName>style.visibility</p:attrName>
                                        </p:attrNameLst>
                                      </p:cBhvr>
                                      <p:to>
                                        <p:strVal val="visible"/>
                                      </p:to>
                                    </p:set>
                                    <p:animEffect transition="in" filter="fade">
                                      <p:cBhvr>
                                        <p:cTn id="100" dur="500"/>
                                        <p:tgtEl>
                                          <p:spTgt spid="12"/>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132"/>
                                        </p:tgtEl>
                                        <p:attrNameLst>
                                          <p:attrName>style.visibility</p:attrName>
                                        </p:attrNameLst>
                                      </p:cBhvr>
                                      <p:to>
                                        <p:strVal val="visible"/>
                                      </p:to>
                                    </p:set>
                                    <p:animEffect transition="in" filter="fade">
                                      <p:cBhvr>
                                        <p:cTn id="105" dur="500"/>
                                        <p:tgtEl>
                                          <p:spTgt spid="132"/>
                                        </p:tgtEl>
                                      </p:cBhvr>
                                    </p:animEffect>
                                  </p:childTnLst>
                                </p:cTn>
                              </p:par>
                            </p:childTnLst>
                          </p:cTn>
                        </p:par>
                        <p:par>
                          <p:cTn id="106" fill="hold">
                            <p:stCondLst>
                              <p:cond delay="500"/>
                            </p:stCondLst>
                            <p:childTnLst>
                              <p:par>
                                <p:cTn id="107" presetID="10" presetClass="entr" presetSubtype="0" fill="hold" nodeType="afterEffect">
                                  <p:stCondLst>
                                    <p:cond delay="0"/>
                                  </p:stCondLst>
                                  <p:childTnLst>
                                    <p:set>
                                      <p:cBhvr>
                                        <p:cTn id="108" dur="1" fill="hold">
                                          <p:stCondLst>
                                            <p:cond delay="0"/>
                                          </p:stCondLst>
                                        </p:cTn>
                                        <p:tgtEl>
                                          <p:spTgt spid="239"/>
                                        </p:tgtEl>
                                        <p:attrNameLst>
                                          <p:attrName>style.visibility</p:attrName>
                                        </p:attrNameLst>
                                      </p:cBhvr>
                                      <p:to>
                                        <p:strVal val="visible"/>
                                      </p:to>
                                    </p:set>
                                    <p:animEffect transition="in" filter="fade">
                                      <p:cBhvr>
                                        <p:cTn id="109" dur="500"/>
                                        <p:tgtEl>
                                          <p:spTgt spid="239"/>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235"/>
                                        </p:tgtEl>
                                        <p:attrNameLst>
                                          <p:attrName>style.visibility</p:attrName>
                                        </p:attrNameLst>
                                      </p:cBhvr>
                                      <p:to>
                                        <p:strVal val="visible"/>
                                      </p:to>
                                    </p:set>
                                    <p:animEffect transition="in" filter="fade">
                                      <p:cBhvr>
                                        <p:cTn id="112" dur="500"/>
                                        <p:tgtEl>
                                          <p:spTgt spid="235"/>
                                        </p:tgtEl>
                                      </p:cBhvr>
                                    </p:animEffect>
                                  </p:childTnLst>
                                </p:cTn>
                              </p:par>
                              <p:par>
                                <p:cTn id="113" presetID="10" presetClass="entr" presetSubtype="0" fill="hold" nodeType="withEffect">
                                  <p:stCondLst>
                                    <p:cond delay="0"/>
                                  </p:stCondLst>
                                  <p:childTnLst>
                                    <p:set>
                                      <p:cBhvr>
                                        <p:cTn id="114" dur="1" fill="hold">
                                          <p:stCondLst>
                                            <p:cond delay="0"/>
                                          </p:stCondLst>
                                        </p:cTn>
                                        <p:tgtEl>
                                          <p:spTgt spid="238"/>
                                        </p:tgtEl>
                                        <p:attrNameLst>
                                          <p:attrName>style.visibility</p:attrName>
                                        </p:attrNameLst>
                                      </p:cBhvr>
                                      <p:to>
                                        <p:strVal val="visible"/>
                                      </p:to>
                                    </p:set>
                                    <p:animEffect transition="in" filter="fade">
                                      <p:cBhvr>
                                        <p:cTn id="115" dur="500"/>
                                        <p:tgtEl>
                                          <p:spTgt spid="238"/>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233"/>
                                        </p:tgtEl>
                                        <p:attrNameLst>
                                          <p:attrName>style.visibility</p:attrName>
                                        </p:attrNameLst>
                                      </p:cBhvr>
                                      <p:to>
                                        <p:strVal val="visible"/>
                                      </p:to>
                                    </p:set>
                                    <p:animEffect transition="in" filter="fade">
                                      <p:cBhvr>
                                        <p:cTn id="118" dur="500"/>
                                        <p:tgtEl>
                                          <p:spTgt spid="233"/>
                                        </p:tgtEl>
                                      </p:cBhvr>
                                    </p:animEffect>
                                  </p:childTnLst>
                                </p:cTn>
                              </p:par>
                              <p:par>
                                <p:cTn id="119" presetID="10" presetClass="entr" presetSubtype="0" fill="hold" nodeType="withEffect">
                                  <p:stCondLst>
                                    <p:cond delay="0"/>
                                  </p:stCondLst>
                                  <p:childTnLst>
                                    <p:set>
                                      <p:cBhvr>
                                        <p:cTn id="120" dur="1" fill="hold">
                                          <p:stCondLst>
                                            <p:cond delay="0"/>
                                          </p:stCondLst>
                                        </p:cTn>
                                        <p:tgtEl>
                                          <p:spTgt spid="237"/>
                                        </p:tgtEl>
                                        <p:attrNameLst>
                                          <p:attrName>style.visibility</p:attrName>
                                        </p:attrNameLst>
                                      </p:cBhvr>
                                      <p:to>
                                        <p:strVal val="visible"/>
                                      </p:to>
                                    </p:set>
                                    <p:animEffect transition="in" filter="fade">
                                      <p:cBhvr>
                                        <p:cTn id="121" dur="500"/>
                                        <p:tgtEl>
                                          <p:spTgt spid="237"/>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234"/>
                                        </p:tgtEl>
                                        <p:attrNameLst>
                                          <p:attrName>style.visibility</p:attrName>
                                        </p:attrNameLst>
                                      </p:cBhvr>
                                      <p:to>
                                        <p:strVal val="visible"/>
                                      </p:to>
                                    </p:set>
                                    <p:animEffect transition="in" filter="fade">
                                      <p:cBhvr>
                                        <p:cTn id="124" dur="500"/>
                                        <p:tgtEl>
                                          <p:spTgt spid="234"/>
                                        </p:tgtEl>
                                      </p:cBhvr>
                                    </p:animEffect>
                                  </p:childTnLst>
                                </p:cTn>
                              </p:par>
                              <p:par>
                                <p:cTn id="125" presetID="10" presetClass="entr" presetSubtype="0" fill="hold" nodeType="withEffect">
                                  <p:stCondLst>
                                    <p:cond delay="0"/>
                                  </p:stCondLst>
                                  <p:childTnLst>
                                    <p:set>
                                      <p:cBhvr>
                                        <p:cTn id="126" dur="1" fill="hold">
                                          <p:stCondLst>
                                            <p:cond delay="0"/>
                                          </p:stCondLst>
                                        </p:cTn>
                                        <p:tgtEl>
                                          <p:spTgt spid="236"/>
                                        </p:tgtEl>
                                        <p:attrNameLst>
                                          <p:attrName>style.visibility</p:attrName>
                                        </p:attrNameLst>
                                      </p:cBhvr>
                                      <p:to>
                                        <p:strVal val="visible"/>
                                      </p:to>
                                    </p:set>
                                    <p:animEffect transition="in" filter="fade">
                                      <p:cBhvr>
                                        <p:cTn id="127" dur="500"/>
                                        <p:tgtEl>
                                          <p:spTgt spid="236"/>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232"/>
                                        </p:tgtEl>
                                        <p:attrNameLst>
                                          <p:attrName>style.visibility</p:attrName>
                                        </p:attrNameLst>
                                      </p:cBhvr>
                                      <p:to>
                                        <p:strVal val="visible"/>
                                      </p:to>
                                    </p:set>
                                    <p:animEffect transition="in" filter="fade">
                                      <p:cBhvr>
                                        <p:cTn id="130" dur="500"/>
                                        <p:tgtEl>
                                          <p:spTgt spid="232"/>
                                        </p:tgtEl>
                                      </p:cBhvr>
                                    </p:animEffect>
                                  </p:childTnLst>
                                </p:cTn>
                              </p:par>
                              <p:par>
                                <p:cTn id="131" presetID="10" presetClass="entr" presetSubtype="0" fill="hold" nodeType="withEffect">
                                  <p:stCondLst>
                                    <p:cond delay="0"/>
                                  </p:stCondLst>
                                  <p:childTnLst>
                                    <p:set>
                                      <p:cBhvr>
                                        <p:cTn id="132" dur="1" fill="hold">
                                          <p:stCondLst>
                                            <p:cond delay="0"/>
                                          </p:stCondLst>
                                        </p:cTn>
                                        <p:tgtEl>
                                          <p:spTgt spid="52"/>
                                        </p:tgtEl>
                                        <p:attrNameLst>
                                          <p:attrName>style.visibility</p:attrName>
                                        </p:attrNameLst>
                                      </p:cBhvr>
                                      <p:to>
                                        <p:strVal val="visible"/>
                                      </p:to>
                                    </p:set>
                                    <p:animEffect transition="in" filter="fade">
                                      <p:cBhvr>
                                        <p:cTn id="133" dur="500"/>
                                        <p:tgtEl>
                                          <p:spTgt spid="52"/>
                                        </p:tgtEl>
                                      </p:cBhvr>
                                    </p:animEffect>
                                  </p:childTnLst>
                                </p:cTn>
                              </p:par>
                              <p:par>
                                <p:cTn id="134" presetID="10" presetClass="entr" presetSubtype="0" fill="hold" nodeType="withEffect">
                                  <p:stCondLst>
                                    <p:cond delay="0"/>
                                  </p:stCondLst>
                                  <p:childTnLst>
                                    <p:set>
                                      <p:cBhvr>
                                        <p:cTn id="135" dur="1" fill="hold">
                                          <p:stCondLst>
                                            <p:cond delay="0"/>
                                          </p:stCondLst>
                                        </p:cTn>
                                        <p:tgtEl>
                                          <p:spTgt spid="54"/>
                                        </p:tgtEl>
                                        <p:attrNameLst>
                                          <p:attrName>style.visibility</p:attrName>
                                        </p:attrNameLst>
                                      </p:cBhvr>
                                      <p:to>
                                        <p:strVal val="visible"/>
                                      </p:to>
                                    </p:set>
                                    <p:animEffect transition="in" filter="fade">
                                      <p:cBhvr>
                                        <p:cTn id="136" dur="500"/>
                                        <p:tgtEl>
                                          <p:spTgt spid="54"/>
                                        </p:tgtEl>
                                      </p:cBhvr>
                                    </p:animEffect>
                                  </p:childTnLst>
                                </p:cTn>
                              </p:par>
                            </p:childTnLst>
                          </p:cTn>
                        </p:par>
                        <p:par>
                          <p:cTn id="137" fill="hold">
                            <p:stCondLst>
                              <p:cond delay="1000"/>
                            </p:stCondLst>
                            <p:childTnLst>
                              <p:par>
                                <p:cTn id="138" presetID="10" presetClass="entr" presetSubtype="0" fill="hold" grpId="0" nodeType="afterEffect">
                                  <p:stCondLst>
                                    <p:cond delay="0"/>
                                  </p:stCondLst>
                                  <p:childTnLst>
                                    <p:set>
                                      <p:cBhvr>
                                        <p:cTn id="139" dur="1" fill="hold">
                                          <p:stCondLst>
                                            <p:cond delay="0"/>
                                          </p:stCondLst>
                                        </p:cTn>
                                        <p:tgtEl>
                                          <p:spTgt spid="136"/>
                                        </p:tgtEl>
                                        <p:attrNameLst>
                                          <p:attrName>style.visibility</p:attrName>
                                        </p:attrNameLst>
                                      </p:cBhvr>
                                      <p:to>
                                        <p:strVal val="visible"/>
                                      </p:to>
                                    </p:set>
                                    <p:animEffect transition="in" filter="fade">
                                      <p:cBhvr>
                                        <p:cTn id="140"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232" grpId="0" animBg="1"/>
      <p:bldP spid="233" grpId="0" animBg="1"/>
      <p:bldP spid="234" grpId="0" animBg="1"/>
      <p:bldP spid="235" grpId="0" animBg="1"/>
      <p:bldP spid="244" grpId="0" animBg="1"/>
      <p:bldP spid="246" grpId="0" animBg="1"/>
      <p:bldP spid="248" grpId="0" animBg="1"/>
      <p:bldP spid="253" grpId="0" animBg="1"/>
      <p:bldP spid="268" grpId="0" animBg="1"/>
      <p:bldP spid="20" grpId="0"/>
      <p:bldP spid="22" grpId="0"/>
      <p:bldP spid="29" grpId="0"/>
      <p:bldP spid="31" grpId="0"/>
      <p:bldP spid="33" grpId="0"/>
      <p:bldP spid="33" grpId="1"/>
      <p:bldP spid="34" grpId="0"/>
      <p:bldP spid="35" grpId="0"/>
      <p:bldP spid="129" grpId="0" animBg="1"/>
      <p:bldP spid="130" grpId="0" animBg="1"/>
      <p:bldP spid="132" grpId="0" animBg="1"/>
      <p:bldP spid="136" grpId="0"/>
      <p:bldP spid="12" grpId="0" animBg="1"/>
      <p:bldP spid="46" grpId="0" animBg="1"/>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59F23-D5EF-BA7C-B983-980791C04A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8D284C-6F9F-AEF6-E0D6-91078EA75C45}"/>
              </a:ext>
            </a:extLst>
          </p:cNvPr>
          <p:cNvSpPr>
            <a:spLocks noGrp="1"/>
          </p:cNvSpPr>
          <p:nvPr>
            <p:ph type="title"/>
          </p:nvPr>
        </p:nvSpPr>
        <p:spPr>
          <a:xfrm>
            <a:off x="673250" y="132203"/>
            <a:ext cx="6553816" cy="771181"/>
          </a:xfrm>
        </p:spPr>
        <p:txBody>
          <a:bodyPr/>
          <a:lstStyle/>
          <a:p>
            <a:r>
              <a:rPr lang="en-US" dirty="0" err="1"/>
              <a:t>Simulation.update</a:t>
            </a:r>
            <a:r>
              <a:rPr lang="en-US" dirty="0"/>
              <a:t>()</a:t>
            </a:r>
          </a:p>
        </p:txBody>
      </p:sp>
      <p:pic>
        <p:nvPicPr>
          <p:cNvPr id="8" name="Picture 7">
            <a:extLst>
              <a:ext uri="{FF2B5EF4-FFF2-40B4-BE49-F238E27FC236}">
                <a16:creationId xmlns:a16="http://schemas.microsoft.com/office/drawing/2014/main" id="{F99B92B2-6E23-F07A-AAC6-5FD08A79E1E3}"/>
              </a:ext>
            </a:extLst>
          </p:cNvPr>
          <p:cNvPicPr>
            <a:picLocks noChangeAspect="1"/>
          </p:cNvPicPr>
          <p:nvPr/>
        </p:nvPicPr>
        <p:blipFill>
          <a:blip r:embed="rId3"/>
          <a:stretch>
            <a:fillRect/>
          </a:stretch>
        </p:blipFill>
        <p:spPr>
          <a:xfrm>
            <a:off x="777866" y="1229357"/>
            <a:ext cx="4343623" cy="304816"/>
          </a:xfrm>
          <a:prstGeom prst="rect">
            <a:avLst/>
          </a:prstGeom>
        </p:spPr>
      </p:pic>
      <p:pic>
        <p:nvPicPr>
          <p:cNvPr id="10" name="Picture 9">
            <a:extLst>
              <a:ext uri="{FF2B5EF4-FFF2-40B4-BE49-F238E27FC236}">
                <a16:creationId xmlns:a16="http://schemas.microsoft.com/office/drawing/2014/main" id="{D26CD065-BD63-825B-0A25-1DEC20B7C59C}"/>
              </a:ext>
            </a:extLst>
          </p:cNvPr>
          <p:cNvPicPr>
            <a:picLocks noChangeAspect="1"/>
          </p:cNvPicPr>
          <p:nvPr/>
        </p:nvPicPr>
        <p:blipFill>
          <a:blip r:embed="rId4"/>
          <a:stretch>
            <a:fillRect/>
          </a:stretch>
        </p:blipFill>
        <p:spPr>
          <a:xfrm>
            <a:off x="4573118" y="1860146"/>
            <a:ext cx="7391780" cy="3988005"/>
          </a:xfrm>
          <a:prstGeom prst="rect">
            <a:avLst/>
          </a:prstGeom>
        </p:spPr>
      </p:pic>
      <p:sp>
        <p:nvSpPr>
          <p:cNvPr id="17" name="TextBox 16">
            <a:extLst>
              <a:ext uri="{FF2B5EF4-FFF2-40B4-BE49-F238E27FC236}">
                <a16:creationId xmlns:a16="http://schemas.microsoft.com/office/drawing/2014/main" id="{B47223D8-C55C-DCF2-110E-C066572C250A}"/>
              </a:ext>
            </a:extLst>
          </p:cNvPr>
          <p:cNvSpPr txBox="1"/>
          <p:nvPr/>
        </p:nvSpPr>
        <p:spPr>
          <a:xfrm>
            <a:off x="601562" y="2724680"/>
            <a:ext cx="2669040" cy="461665"/>
          </a:xfrm>
          <a:prstGeom prst="rect">
            <a:avLst/>
          </a:prstGeom>
          <a:noFill/>
        </p:spPr>
        <p:txBody>
          <a:bodyPr wrap="square">
            <a:spAutoFit/>
          </a:bodyPr>
          <a:lstStyle/>
          <a:p>
            <a:r>
              <a:rPr lang="en-US" sz="2400" b="1" dirty="0"/>
              <a:t>1. Build Quadtree</a:t>
            </a:r>
          </a:p>
        </p:txBody>
      </p:sp>
      <p:sp>
        <p:nvSpPr>
          <p:cNvPr id="18" name="TextBox 17">
            <a:extLst>
              <a:ext uri="{FF2B5EF4-FFF2-40B4-BE49-F238E27FC236}">
                <a16:creationId xmlns:a16="http://schemas.microsoft.com/office/drawing/2014/main" id="{CB5DBE58-E831-6705-AD33-9AF871EA6C61}"/>
              </a:ext>
            </a:extLst>
          </p:cNvPr>
          <p:cNvSpPr txBox="1"/>
          <p:nvPr/>
        </p:nvSpPr>
        <p:spPr>
          <a:xfrm>
            <a:off x="615860" y="3954053"/>
            <a:ext cx="3431459" cy="830997"/>
          </a:xfrm>
          <a:prstGeom prst="rect">
            <a:avLst/>
          </a:prstGeom>
          <a:noFill/>
        </p:spPr>
        <p:txBody>
          <a:bodyPr wrap="square">
            <a:spAutoFit/>
          </a:bodyPr>
          <a:lstStyle/>
          <a:p>
            <a:r>
              <a:rPr lang="en-US" sz="2400" b="1" dirty="0"/>
              <a:t>2. Calculate the forces  on the bodies</a:t>
            </a:r>
          </a:p>
        </p:txBody>
      </p:sp>
      <p:sp>
        <p:nvSpPr>
          <p:cNvPr id="19" name="TextBox 18">
            <a:extLst>
              <a:ext uri="{FF2B5EF4-FFF2-40B4-BE49-F238E27FC236}">
                <a16:creationId xmlns:a16="http://schemas.microsoft.com/office/drawing/2014/main" id="{1F4E5AC4-41B3-E2DB-A8E0-2503FEA0A06D}"/>
              </a:ext>
            </a:extLst>
          </p:cNvPr>
          <p:cNvSpPr txBox="1"/>
          <p:nvPr/>
        </p:nvSpPr>
        <p:spPr>
          <a:xfrm>
            <a:off x="601562" y="4847596"/>
            <a:ext cx="3431459" cy="830997"/>
          </a:xfrm>
          <a:prstGeom prst="rect">
            <a:avLst/>
          </a:prstGeom>
          <a:noFill/>
        </p:spPr>
        <p:txBody>
          <a:bodyPr wrap="square">
            <a:spAutoFit/>
          </a:bodyPr>
          <a:lstStyle/>
          <a:p>
            <a:r>
              <a:rPr lang="en-US" sz="2400" b="1" dirty="0"/>
              <a:t>3. Update all bodies position and velocity</a:t>
            </a:r>
          </a:p>
        </p:txBody>
      </p:sp>
      <p:sp>
        <p:nvSpPr>
          <p:cNvPr id="3" name="Left Brace 2">
            <a:extLst>
              <a:ext uri="{FF2B5EF4-FFF2-40B4-BE49-F238E27FC236}">
                <a16:creationId xmlns:a16="http://schemas.microsoft.com/office/drawing/2014/main" id="{4313F8EE-B2B5-2C3E-5B4D-AB5DF33D5256}"/>
              </a:ext>
            </a:extLst>
          </p:cNvPr>
          <p:cNvSpPr/>
          <p:nvPr/>
        </p:nvSpPr>
        <p:spPr>
          <a:xfrm>
            <a:off x="3615783" y="2060028"/>
            <a:ext cx="873760" cy="1797269"/>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Left Brace 4">
            <a:extLst>
              <a:ext uri="{FF2B5EF4-FFF2-40B4-BE49-F238E27FC236}">
                <a16:creationId xmlns:a16="http://schemas.microsoft.com/office/drawing/2014/main" id="{C3A56E5F-BCFC-9CA1-F495-1FDFDEF96755}"/>
              </a:ext>
            </a:extLst>
          </p:cNvPr>
          <p:cNvSpPr/>
          <p:nvPr/>
        </p:nvSpPr>
        <p:spPr>
          <a:xfrm>
            <a:off x="3610439" y="4102617"/>
            <a:ext cx="873760" cy="665022"/>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Left Brace 5">
            <a:extLst>
              <a:ext uri="{FF2B5EF4-FFF2-40B4-BE49-F238E27FC236}">
                <a16:creationId xmlns:a16="http://schemas.microsoft.com/office/drawing/2014/main" id="{ABCF22C9-AA5F-66BF-9997-3F4E7FC2ECDB}"/>
              </a:ext>
            </a:extLst>
          </p:cNvPr>
          <p:cNvSpPr/>
          <p:nvPr/>
        </p:nvSpPr>
        <p:spPr>
          <a:xfrm>
            <a:off x="3630804" y="4857220"/>
            <a:ext cx="873760" cy="830997"/>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Rectangle 6">
            <a:extLst>
              <a:ext uri="{FF2B5EF4-FFF2-40B4-BE49-F238E27FC236}">
                <a16:creationId xmlns:a16="http://schemas.microsoft.com/office/drawing/2014/main" id="{3074B440-CFAF-77DB-1502-4E71B3F3921C}"/>
              </a:ext>
            </a:extLst>
          </p:cNvPr>
          <p:cNvSpPr/>
          <p:nvPr/>
        </p:nvSpPr>
        <p:spPr>
          <a:xfrm>
            <a:off x="4637126" y="2056879"/>
            <a:ext cx="7259218" cy="1797269"/>
          </a:xfrm>
          <a:prstGeom prst="rect">
            <a:avLst/>
          </a:prstGeom>
          <a:noFill/>
          <a:ln w="28575"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6AAD945-A765-C269-495B-D8A5E7A450A8}"/>
              </a:ext>
            </a:extLst>
          </p:cNvPr>
          <p:cNvSpPr/>
          <p:nvPr/>
        </p:nvSpPr>
        <p:spPr>
          <a:xfrm>
            <a:off x="4637126" y="3952516"/>
            <a:ext cx="7259218" cy="815124"/>
          </a:xfrm>
          <a:prstGeom prst="rect">
            <a:avLst/>
          </a:prstGeom>
          <a:noFill/>
          <a:ln w="28575"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9BC016F-EEB0-C0BB-76E3-F571AF1216A5}"/>
              </a:ext>
            </a:extLst>
          </p:cNvPr>
          <p:cNvSpPr/>
          <p:nvPr/>
        </p:nvSpPr>
        <p:spPr>
          <a:xfrm>
            <a:off x="4637126" y="4865157"/>
            <a:ext cx="7259218" cy="815124"/>
          </a:xfrm>
          <a:prstGeom prst="rect">
            <a:avLst/>
          </a:prstGeom>
          <a:noFill/>
          <a:ln w="28575"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515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5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25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25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25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25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25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3" grpId="0" animBg="1"/>
      <p:bldP spid="5" grpId="0" animBg="1"/>
      <p:bldP spid="6" grpId="0" animBg="1"/>
      <p:bldP spid="7" grpId="0" animBg="1"/>
      <p:bldP spid="9"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86D65-91FC-6857-C446-97943905BC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98E998-28D6-7656-A5D2-2E344A7A5576}"/>
              </a:ext>
            </a:extLst>
          </p:cNvPr>
          <p:cNvSpPr>
            <a:spLocks noGrp="1"/>
          </p:cNvSpPr>
          <p:nvPr>
            <p:ph type="title"/>
          </p:nvPr>
        </p:nvSpPr>
        <p:spPr>
          <a:xfrm>
            <a:off x="673250" y="132203"/>
            <a:ext cx="8549408" cy="771181"/>
          </a:xfrm>
        </p:spPr>
        <p:txBody>
          <a:bodyPr>
            <a:normAutofit/>
          </a:bodyPr>
          <a:lstStyle/>
          <a:p>
            <a:r>
              <a:rPr lang="en-US" dirty="0"/>
              <a:t>data flow Diagram</a:t>
            </a:r>
          </a:p>
        </p:txBody>
      </p:sp>
      <p:pic>
        <p:nvPicPr>
          <p:cNvPr id="17" name="Picture 16">
            <a:extLst>
              <a:ext uri="{FF2B5EF4-FFF2-40B4-BE49-F238E27FC236}">
                <a16:creationId xmlns:a16="http://schemas.microsoft.com/office/drawing/2014/main" id="{6E963336-E5D2-4824-9A18-CA488332B633}"/>
              </a:ext>
            </a:extLst>
          </p:cNvPr>
          <p:cNvPicPr>
            <a:picLocks noChangeAspect="1"/>
          </p:cNvPicPr>
          <p:nvPr/>
        </p:nvPicPr>
        <p:blipFill>
          <a:blip r:embed="rId3"/>
          <a:stretch>
            <a:fillRect/>
          </a:stretch>
        </p:blipFill>
        <p:spPr>
          <a:xfrm>
            <a:off x="2285420" y="782004"/>
            <a:ext cx="7621159" cy="6075996"/>
          </a:xfrm>
          <a:prstGeom prst="rect">
            <a:avLst/>
          </a:prstGeom>
        </p:spPr>
      </p:pic>
    </p:spTree>
    <p:extLst>
      <p:ext uri="{BB962C8B-B14F-4D97-AF65-F5344CB8AC3E}">
        <p14:creationId xmlns:p14="http://schemas.microsoft.com/office/powerpoint/2010/main" val="134865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0279E-0D73-C4AA-4188-B3C42F98AF7D}"/>
              </a:ext>
            </a:extLst>
          </p:cNvPr>
          <p:cNvSpPr>
            <a:spLocks noGrp="1"/>
          </p:cNvSpPr>
          <p:nvPr>
            <p:ph type="title"/>
          </p:nvPr>
        </p:nvSpPr>
        <p:spPr>
          <a:xfrm>
            <a:off x="700635" y="154236"/>
            <a:ext cx="5634064" cy="661012"/>
          </a:xfrm>
        </p:spPr>
        <p:txBody>
          <a:bodyPr>
            <a:noAutofit/>
          </a:bodyPr>
          <a:lstStyle/>
          <a:p>
            <a:r>
              <a:rPr lang="en-US" dirty="0"/>
              <a:t>Component Diagram</a:t>
            </a:r>
          </a:p>
        </p:txBody>
      </p:sp>
      <p:pic>
        <p:nvPicPr>
          <p:cNvPr id="16" name="Picture 15">
            <a:extLst>
              <a:ext uri="{FF2B5EF4-FFF2-40B4-BE49-F238E27FC236}">
                <a16:creationId xmlns:a16="http://schemas.microsoft.com/office/drawing/2014/main" id="{19DE9344-69DC-A87E-62B0-9EB667B8D95E}"/>
              </a:ext>
            </a:extLst>
          </p:cNvPr>
          <p:cNvPicPr>
            <a:picLocks noChangeAspect="1"/>
          </p:cNvPicPr>
          <p:nvPr/>
        </p:nvPicPr>
        <p:blipFill>
          <a:blip r:embed="rId3"/>
          <a:stretch>
            <a:fillRect/>
          </a:stretch>
        </p:blipFill>
        <p:spPr>
          <a:xfrm>
            <a:off x="700635" y="821111"/>
            <a:ext cx="10470611" cy="5929274"/>
          </a:xfrm>
          <a:prstGeom prst="rect">
            <a:avLst/>
          </a:prstGeom>
        </p:spPr>
      </p:pic>
    </p:spTree>
    <p:extLst>
      <p:ext uri="{BB962C8B-B14F-4D97-AF65-F5344CB8AC3E}">
        <p14:creationId xmlns:p14="http://schemas.microsoft.com/office/powerpoint/2010/main" val="66601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BF233-BFBA-BB33-2CD1-22872818F9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0D94FC-75B3-B713-8881-D6726501A00A}"/>
              </a:ext>
            </a:extLst>
          </p:cNvPr>
          <p:cNvSpPr>
            <a:spLocks noGrp="1"/>
          </p:cNvSpPr>
          <p:nvPr>
            <p:ph type="title"/>
          </p:nvPr>
        </p:nvSpPr>
        <p:spPr>
          <a:xfrm>
            <a:off x="700634" y="154236"/>
            <a:ext cx="7165171" cy="661012"/>
          </a:xfrm>
        </p:spPr>
        <p:txBody>
          <a:bodyPr>
            <a:noAutofit/>
          </a:bodyPr>
          <a:lstStyle/>
          <a:p>
            <a:r>
              <a:rPr lang="en-US" dirty="0"/>
              <a:t>Parallelism using Futures</a:t>
            </a:r>
          </a:p>
        </p:txBody>
      </p:sp>
      <p:pic>
        <p:nvPicPr>
          <p:cNvPr id="6" name="Picture 5">
            <a:extLst>
              <a:ext uri="{FF2B5EF4-FFF2-40B4-BE49-F238E27FC236}">
                <a16:creationId xmlns:a16="http://schemas.microsoft.com/office/drawing/2014/main" id="{9F76E0FA-AAFE-50E9-A43E-0E190FA088C7}"/>
              </a:ext>
            </a:extLst>
          </p:cNvPr>
          <p:cNvPicPr>
            <a:picLocks noChangeAspect="1"/>
          </p:cNvPicPr>
          <p:nvPr/>
        </p:nvPicPr>
        <p:blipFill>
          <a:blip r:embed="rId3"/>
          <a:stretch>
            <a:fillRect/>
          </a:stretch>
        </p:blipFill>
        <p:spPr>
          <a:xfrm>
            <a:off x="2671466" y="815248"/>
            <a:ext cx="6849068" cy="5676992"/>
          </a:xfrm>
          <a:prstGeom prst="rect">
            <a:avLst/>
          </a:prstGeom>
        </p:spPr>
      </p:pic>
      <p:sp>
        <p:nvSpPr>
          <p:cNvPr id="8" name="Left Brace 7">
            <a:extLst>
              <a:ext uri="{FF2B5EF4-FFF2-40B4-BE49-F238E27FC236}">
                <a16:creationId xmlns:a16="http://schemas.microsoft.com/office/drawing/2014/main" id="{C1857320-0B43-13CF-CB94-E05E916B7F7C}"/>
              </a:ext>
            </a:extLst>
          </p:cNvPr>
          <p:cNvSpPr/>
          <p:nvPr/>
        </p:nvSpPr>
        <p:spPr>
          <a:xfrm>
            <a:off x="1666240" y="2214880"/>
            <a:ext cx="873760" cy="3515360"/>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TextBox 8">
            <a:extLst>
              <a:ext uri="{FF2B5EF4-FFF2-40B4-BE49-F238E27FC236}">
                <a16:creationId xmlns:a16="http://schemas.microsoft.com/office/drawing/2014/main" id="{FD7AB5CD-A284-EA62-8268-3734537E838B}"/>
              </a:ext>
            </a:extLst>
          </p:cNvPr>
          <p:cNvSpPr txBox="1"/>
          <p:nvPr/>
        </p:nvSpPr>
        <p:spPr>
          <a:xfrm>
            <a:off x="232639" y="3557061"/>
            <a:ext cx="1453411" cy="830997"/>
          </a:xfrm>
          <a:prstGeom prst="rect">
            <a:avLst/>
          </a:prstGeom>
          <a:noFill/>
        </p:spPr>
        <p:txBody>
          <a:bodyPr wrap="none" rtlCol="0">
            <a:spAutoFit/>
          </a:bodyPr>
          <a:lstStyle/>
          <a:p>
            <a:r>
              <a:rPr lang="en-US" sz="2400" b="1" dirty="0"/>
              <a:t>Parallel   </a:t>
            </a:r>
          </a:p>
          <a:p>
            <a:r>
              <a:rPr lang="en-US" sz="2400" b="1" dirty="0"/>
              <a:t>Section</a:t>
            </a:r>
          </a:p>
        </p:txBody>
      </p:sp>
      <p:sp>
        <p:nvSpPr>
          <p:cNvPr id="3" name="Arrow: Right 2">
            <a:extLst>
              <a:ext uri="{FF2B5EF4-FFF2-40B4-BE49-F238E27FC236}">
                <a16:creationId xmlns:a16="http://schemas.microsoft.com/office/drawing/2014/main" id="{EFE0DB67-851C-DC88-1CD9-6CD726A1E20C}"/>
              </a:ext>
            </a:extLst>
          </p:cNvPr>
          <p:cNvSpPr/>
          <p:nvPr/>
        </p:nvSpPr>
        <p:spPr>
          <a:xfrm rot="10800000">
            <a:off x="9648824" y="2567305"/>
            <a:ext cx="409575" cy="271145"/>
          </a:xfrm>
          <a:prstGeom prst="rightArrow">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52638590-15E0-C679-98B1-0312B3F6C6D5}"/>
              </a:ext>
            </a:extLst>
          </p:cNvPr>
          <p:cNvSpPr/>
          <p:nvPr/>
        </p:nvSpPr>
        <p:spPr>
          <a:xfrm rot="10800000">
            <a:off x="9648824" y="2910205"/>
            <a:ext cx="409575" cy="271145"/>
          </a:xfrm>
          <a:prstGeom prst="rightArrow">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9F2FCDA5-3D89-F110-4376-088CC6C09E4B}"/>
              </a:ext>
            </a:extLst>
          </p:cNvPr>
          <p:cNvSpPr/>
          <p:nvPr/>
        </p:nvSpPr>
        <p:spPr>
          <a:xfrm rot="10800000">
            <a:off x="9648824" y="3445828"/>
            <a:ext cx="409575" cy="271145"/>
          </a:xfrm>
          <a:prstGeom prst="rightArrow">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309DA287-ECC2-08C1-B78D-2807E903231C}"/>
              </a:ext>
            </a:extLst>
          </p:cNvPr>
          <p:cNvSpPr/>
          <p:nvPr/>
        </p:nvSpPr>
        <p:spPr>
          <a:xfrm rot="10800000">
            <a:off x="9667873" y="3836986"/>
            <a:ext cx="409575" cy="271145"/>
          </a:xfrm>
          <a:prstGeom prst="rightArrow">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D48C0550-D425-E328-3EB3-9E88D0827285}"/>
              </a:ext>
            </a:extLst>
          </p:cNvPr>
          <p:cNvSpPr/>
          <p:nvPr/>
        </p:nvSpPr>
        <p:spPr>
          <a:xfrm rot="10800000">
            <a:off x="9667872" y="4394249"/>
            <a:ext cx="409575" cy="271145"/>
          </a:xfrm>
          <a:prstGeom prst="rightArrow">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EA2C51F9-7584-8272-D20D-35860F709021}"/>
              </a:ext>
            </a:extLst>
          </p:cNvPr>
          <p:cNvSpPr/>
          <p:nvPr/>
        </p:nvSpPr>
        <p:spPr>
          <a:xfrm rot="10800000">
            <a:off x="9648823" y="5207098"/>
            <a:ext cx="409575" cy="271145"/>
          </a:xfrm>
          <a:prstGeom prst="rightArrow">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4926913A-4F6C-7046-25AF-277874B1BE3F}"/>
              </a:ext>
            </a:extLst>
          </p:cNvPr>
          <p:cNvCxnSpPr/>
          <p:nvPr/>
        </p:nvCxnSpPr>
        <p:spPr>
          <a:xfrm>
            <a:off x="2965450" y="2717800"/>
            <a:ext cx="30670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D3D4ABD-749A-B580-65E3-9B4DDE83D682}"/>
              </a:ext>
            </a:extLst>
          </p:cNvPr>
          <p:cNvCxnSpPr>
            <a:cxnSpLocks/>
          </p:cNvCxnSpPr>
          <p:nvPr/>
        </p:nvCxnSpPr>
        <p:spPr>
          <a:xfrm>
            <a:off x="2965450" y="3035300"/>
            <a:ext cx="25146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576715F-A403-8B91-B439-CB230C685B7B}"/>
              </a:ext>
            </a:extLst>
          </p:cNvPr>
          <p:cNvCxnSpPr>
            <a:cxnSpLocks/>
          </p:cNvCxnSpPr>
          <p:nvPr/>
        </p:nvCxnSpPr>
        <p:spPr>
          <a:xfrm>
            <a:off x="3225800" y="3675856"/>
            <a:ext cx="37719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55182D4-AF92-3E9C-8442-2BCABD4928DE}"/>
              </a:ext>
            </a:extLst>
          </p:cNvPr>
          <p:cNvCxnSpPr>
            <a:cxnSpLocks/>
          </p:cNvCxnSpPr>
          <p:nvPr/>
        </p:nvCxnSpPr>
        <p:spPr>
          <a:xfrm>
            <a:off x="3467100" y="4132737"/>
            <a:ext cx="46545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CDD8E49-7617-CF68-3FB1-ED2CB9EFA4A6}"/>
              </a:ext>
            </a:extLst>
          </p:cNvPr>
          <p:cNvCxnSpPr>
            <a:cxnSpLocks/>
          </p:cNvCxnSpPr>
          <p:nvPr/>
        </p:nvCxnSpPr>
        <p:spPr>
          <a:xfrm>
            <a:off x="3467100" y="3986687"/>
            <a:ext cx="20637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CB6D98-CD8F-BAAD-1986-27E9FDB34E51}"/>
              </a:ext>
            </a:extLst>
          </p:cNvPr>
          <p:cNvCxnSpPr>
            <a:cxnSpLocks/>
          </p:cNvCxnSpPr>
          <p:nvPr/>
        </p:nvCxnSpPr>
        <p:spPr>
          <a:xfrm>
            <a:off x="3727450" y="4608987"/>
            <a:ext cx="27876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AC9C639-D375-D063-C1E4-1EF4918377D3}"/>
              </a:ext>
            </a:extLst>
          </p:cNvPr>
          <p:cNvCxnSpPr>
            <a:cxnSpLocks/>
          </p:cNvCxnSpPr>
          <p:nvPr/>
        </p:nvCxnSpPr>
        <p:spPr>
          <a:xfrm>
            <a:off x="3203575" y="5561487"/>
            <a:ext cx="52387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71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5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5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250"/>
                                        <p:tgtEl>
                                          <p:spTgt spid="3"/>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25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250"/>
                                        <p:tgtEl>
                                          <p:spTgt spid="3"/>
                                        </p:tgtEl>
                                      </p:cBhvr>
                                    </p:animEffect>
                                    <p:set>
                                      <p:cBhvr>
                                        <p:cTn id="26" dur="1" fill="hold">
                                          <p:stCondLst>
                                            <p:cond delay="249"/>
                                          </p:stCondLst>
                                        </p:cTn>
                                        <p:tgtEl>
                                          <p:spTgt spid="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250"/>
                                        <p:tgtEl>
                                          <p:spTgt spid="15"/>
                                        </p:tgtEl>
                                      </p:cBhvr>
                                    </p:animEffect>
                                    <p:set>
                                      <p:cBhvr>
                                        <p:cTn id="29" dur="1" fill="hold">
                                          <p:stCondLst>
                                            <p:cond delay="249"/>
                                          </p:stCondLst>
                                        </p:cTn>
                                        <p:tgtEl>
                                          <p:spTgt spid="15"/>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25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25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250"/>
                                        <p:tgtEl>
                                          <p:spTgt spid="5"/>
                                        </p:tgtEl>
                                      </p:cBhvr>
                                    </p:animEffect>
                                    <p:set>
                                      <p:cBhvr>
                                        <p:cTn id="40" dur="1" fill="hold">
                                          <p:stCondLst>
                                            <p:cond delay="249"/>
                                          </p:stCondLst>
                                        </p:cTn>
                                        <p:tgtEl>
                                          <p:spTgt spid="5"/>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250"/>
                                        <p:tgtEl>
                                          <p:spTgt spid="7"/>
                                        </p:tgtEl>
                                      </p:cBhvr>
                                    </p:animEffect>
                                  </p:childTnLst>
                                </p:cTn>
                              </p:par>
                              <p:par>
                                <p:cTn id="44" presetID="10" presetClass="exit" presetSubtype="0" fill="hold" nodeType="withEffect">
                                  <p:stCondLst>
                                    <p:cond delay="0"/>
                                  </p:stCondLst>
                                  <p:childTnLst>
                                    <p:animEffect transition="out" filter="fade">
                                      <p:cBhvr>
                                        <p:cTn id="45" dur="250"/>
                                        <p:tgtEl>
                                          <p:spTgt spid="16"/>
                                        </p:tgtEl>
                                      </p:cBhvr>
                                    </p:animEffect>
                                    <p:set>
                                      <p:cBhvr>
                                        <p:cTn id="46" dur="1" fill="hold">
                                          <p:stCondLst>
                                            <p:cond delay="249"/>
                                          </p:stCondLst>
                                        </p:cTn>
                                        <p:tgtEl>
                                          <p:spTgt spid="16"/>
                                        </p:tgtEl>
                                        <p:attrNameLst>
                                          <p:attrName>style.visibility</p:attrName>
                                        </p:attrNameLst>
                                      </p:cBhvr>
                                      <p:to>
                                        <p:strVal val="hidden"/>
                                      </p:to>
                                    </p:set>
                                  </p:childTnLst>
                                </p:cTn>
                              </p:par>
                              <p:par>
                                <p:cTn id="47" presetID="10"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25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250"/>
                                        <p:tgtEl>
                                          <p:spTgt spid="7"/>
                                        </p:tgtEl>
                                      </p:cBhvr>
                                    </p:animEffect>
                                    <p:set>
                                      <p:cBhvr>
                                        <p:cTn id="54" dur="1" fill="hold">
                                          <p:stCondLst>
                                            <p:cond delay="249"/>
                                          </p:stCondLst>
                                        </p:cTn>
                                        <p:tgtEl>
                                          <p:spTgt spid="7"/>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250"/>
                                        <p:tgtEl>
                                          <p:spTgt spid="18"/>
                                        </p:tgtEl>
                                      </p:cBhvr>
                                    </p:animEffect>
                                    <p:set>
                                      <p:cBhvr>
                                        <p:cTn id="57" dur="1" fill="hold">
                                          <p:stCondLst>
                                            <p:cond delay="249"/>
                                          </p:stCondLst>
                                        </p:cTn>
                                        <p:tgtEl>
                                          <p:spTgt spid="18"/>
                                        </p:tgtEl>
                                        <p:attrNameLst>
                                          <p:attrName>style.visibility</p:attrName>
                                        </p:attrNameLst>
                                      </p:cBhvr>
                                      <p:to>
                                        <p:strVal val="hidden"/>
                                      </p:to>
                                    </p:set>
                                  </p:childTnLst>
                                </p:cTn>
                              </p:par>
                              <p:par>
                                <p:cTn id="58" presetID="10" presetClass="entr" presetSubtype="0" fill="hold" grpId="0" nodeType="with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fade">
                                      <p:cBhvr>
                                        <p:cTn id="60" dur="250"/>
                                        <p:tgtEl>
                                          <p:spTgt spid="10"/>
                                        </p:tgtEl>
                                      </p:cBhvr>
                                    </p:animEffect>
                                  </p:childTnLst>
                                </p:cTn>
                              </p:par>
                              <p:par>
                                <p:cTn id="61" presetID="10" presetClass="entr" presetSubtype="0"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250"/>
                                        <p:tgtEl>
                                          <p:spTgt spid="22"/>
                                        </p:tgtEl>
                                      </p:cBhvr>
                                    </p:animEffect>
                                  </p:childTnLst>
                                </p:cTn>
                              </p:par>
                              <p:par>
                                <p:cTn id="64" presetID="10" presetClass="entr" presetSubtype="0" fill="hold"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25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250"/>
                                        <p:tgtEl>
                                          <p:spTgt spid="10"/>
                                        </p:tgtEl>
                                      </p:cBhvr>
                                    </p:animEffect>
                                    <p:set>
                                      <p:cBhvr>
                                        <p:cTn id="71" dur="1" fill="hold">
                                          <p:stCondLst>
                                            <p:cond delay="249"/>
                                          </p:stCondLst>
                                        </p:cTn>
                                        <p:tgtEl>
                                          <p:spTgt spid="10"/>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250"/>
                                        <p:tgtEl>
                                          <p:spTgt spid="22"/>
                                        </p:tgtEl>
                                      </p:cBhvr>
                                    </p:animEffect>
                                    <p:set>
                                      <p:cBhvr>
                                        <p:cTn id="74" dur="1" fill="hold">
                                          <p:stCondLst>
                                            <p:cond delay="249"/>
                                          </p:stCondLst>
                                        </p:cTn>
                                        <p:tgtEl>
                                          <p:spTgt spid="22"/>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250"/>
                                        <p:tgtEl>
                                          <p:spTgt spid="20"/>
                                        </p:tgtEl>
                                      </p:cBhvr>
                                    </p:animEffect>
                                    <p:set>
                                      <p:cBhvr>
                                        <p:cTn id="77" dur="1" fill="hold">
                                          <p:stCondLst>
                                            <p:cond delay="249"/>
                                          </p:stCondLst>
                                        </p:cTn>
                                        <p:tgtEl>
                                          <p:spTgt spid="20"/>
                                        </p:tgtEl>
                                        <p:attrNameLst>
                                          <p:attrName>style.visibility</p:attrName>
                                        </p:attrNameLst>
                                      </p:cBhvr>
                                      <p:to>
                                        <p:strVal val="hidden"/>
                                      </p:to>
                                    </p:set>
                                  </p:childTnLst>
                                </p:cTn>
                              </p:par>
                              <p:par>
                                <p:cTn id="78" presetID="10" presetClass="entr" presetSubtype="0" fill="hold" grpId="0" nodeType="with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fade">
                                      <p:cBhvr>
                                        <p:cTn id="80" dur="250"/>
                                        <p:tgtEl>
                                          <p:spTgt spid="11"/>
                                        </p:tgtEl>
                                      </p:cBhvr>
                                    </p:animEffect>
                                  </p:childTnLst>
                                </p:cTn>
                              </p:par>
                              <p:par>
                                <p:cTn id="81" presetID="10" presetClass="entr" presetSubtype="0" fill="hold"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250"/>
                                        <p:tgtEl>
                                          <p:spTgt spid="24"/>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nodeType="clickEffect">
                                  <p:stCondLst>
                                    <p:cond delay="0"/>
                                  </p:stCondLst>
                                  <p:childTnLst>
                                    <p:animEffect transition="out" filter="fade">
                                      <p:cBhvr>
                                        <p:cTn id="87" dur="250"/>
                                        <p:tgtEl>
                                          <p:spTgt spid="24"/>
                                        </p:tgtEl>
                                      </p:cBhvr>
                                    </p:animEffect>
                                    <p:set>
                                      <p:cBhvr>
                                        <p:cTn id="88" dur="1" fill="hold">
                                          <p:stCondLst>
                                            <p:cond delay="249"/>
                                          </p:stCondLst>
                                        </p:cTn>
                                        <p:tgtEl>
                                          <p:spTgt spid="24"/>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250"/>
                                        <p:tgtEl>
                                          <p:spTgt spid="11"/>
                                        </p:tgtEl>
                                      </p:cBhvr>
                                    </p:animEffect>
                                    <p:set>
                                      <p:cBhvr>
                                        <p:cTn id="91" dur="1" fill="hold">
                                          <p:stCondLst>
                                            <p:cond delay="249"/>
                                          </p:stCondLst>
                                        </p:cTn>
                                        <p:tgtEl>
                                          <p:spTgt spid="11"/>
                                        </p:tgtEl>
                                        <p:attrNameLst>
                                          <p:attrName>style.visibility</p:attrName>
                                        </p:attrNameLst>
                                      </p:cBhvr>
                                      <p:to>
                                        <p:strVal val="hidden"/>
                                      </p:to>
                                    </p:set>
                                  </p:childTnLst>
                                </p:cTn>
                              </p:par>
                              <p:par>
                                <p:cTn id="92" presetID="10" presetClass="entr" presetSubtype="0" fill="hold" grpId="0" nodeType="with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fade">
                                      <p:cBhvr>
                                        <p:cTn id="94" dur="250"/>
                                        <p:tgtEl>
                                          <p:spTgt spid="12"/>
                                        </p:tgtEl>
                                      </p:cBhvr>
                                    </p:animEffect>
                                  </p:childTnLst>
                                </p:cTn>
                              </p:par>
                              <p:par>
                                <p:cTn id="95" presetID="10" presetClass="entr" presetSubtype="0" fill="hold" nodeType="withEffect">
                                  <p:stCondLst>
                                    <p:cond delay="0"/>
                                  </p:stCondLst>
                                  <p:childTnLst>
                                    <p:set>
                                      <p:cBhvr>
                                        <p:cTn id="96" dur="1" fill="hold">
                                          <p:stCondLst>
                                            <p:cond delay="0"/>
                                          </p:stCondLst>
                                        </p:cTn>
                                        <p:tgtEl>
                                          <p:spTgt spid="27"/>
                                        </p:tgtEl>
                                        <p:attrNameLst>
                                          <p:attrName>style.visibility</p:attrName>
                                        </p:attrNameLst>
                                      </p:cBhvr>
                                      <p:to>
                                        <p:strVal val="visible"/>
                                      </p:to>
                                    </p:set>
                                    <p:animEffect transition="in" filter="fade">
                                      <p:cBhvr>
                                        <p:cTn id="97" dur="2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3" grpId="0" animBg="1"/>
      <p:bldP spid="3" grpId="1" animBg="1"/>
      <p:bldP spid="5" grpId="0" animBg="1"/>
      <p:bldP spid="5" grpId="1" animBg="1"/>
      <p:bldP spid="7" grpId="0" animBg="1"/>
      <p:bldP spid="7" grpId="1" animBg="1"/>
      <p:bldP spid="10" grpId="0" animBg="1"/>
      <p:bldP spid="10" grpId="1" animBg="1"/>
      <p:bldP spid="11" grpId="0" animBg="1"/>
      <p:bldP spid="11" grpId="1" animBg="1"/>
      <p:bldP spid="12" grpId="0" animBg="1"/>
    </p:bldLst>
  </p:timing>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5864</TotalTime>
  <Words>1070</Words>
  <Application>Microsoft Office PowerPoint</Application>
  <PresentationFormat>Widescreen</PresentationFormat>
  <Paragraphs>119</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Arial</vt:lpstr>
      <vt:lpstr>Calisto MT</vt:lpstr>
      <vt:lpstr>Cambria Math</vt:lpstr>
      <vt:lpstr>MuseoSans</vt:lpstr>
      <vt:lpstr>Univers Condensed</vt:lpstr>
      <vt:lpstr>ChronicleVTI</vt:lpstr>
      <vt:lpstr>N-Body Simulator</vt:lpstr>
      <vt:lpstr>Goal</vt:lpstr>
      <vt:lpstr>Technologies</vt:lpstr>
      <vt:lpstr>Barnes-hut algorithm</vt:lpstr>
      <vt:lpstr>Building Quad-Tree</vt:lpstr>
      <vt:lpstr>Simulation.update()</vt:lpstr>
      <vt:lpstr>data flow Diagram</vt:lpstr>
      <vt:lpstr>Component Diagram</vt:lpstr>
      <vt:lpstr>Parallelism using Futures</vt:lpstr>
      <vt:lpstr>Future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Matthew D Benfield</dc:creator>
  <cp:lastModifiedBy>Matthew D Benfield</cp:lastModifiedBy>
  <cp:revision>22</cp:revision>
  <dcterms:created xsi:type="dcterms:W3CDTF">2025-04-17T15:06:46Z</dcterms:created>
  <dcterms:modified xsi:type="dcterms:W3CDTF">2025-04-29T01:52:37Z</dcterms:modified>
</cp:coreProperties>
</file>