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2" r:id="rId2"/>
    <p:sldId id="256" r:id="rId3"/>
    <p:sldId id="261" r:id="rId4"/>
    <p:sldId id="259" r:id="rId5"/>
    <p:sldId id="260"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26"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4DADE-3604-4E08-9937-A9372F1B17C2}" type="datetimeFigureOut">
              <a:rPr lang="en-MY" smtClean="0"/>
              <a:t>28/7/2023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81E13-4B9A-4DDF-B7CA-CF039C4C0903}" type="slidenum">
              <a:rPr lang="en-MY" smtClean="0"/>
              <a:t>‹#›</a:t>
            </a:fld>
            <a:endParaRPr lang="en-MY"/>
          </a:p>
        </p:txBody>
      </p:sp>
    </p:spTree>
    <p:extLst>
      <p:ext uri="{BB962C8B-B14F-4D97-AF65-F5344CB8AC3E}">
        <p14:creationId xmlns:p14="http://schemas.microsoft.com/office/powerpoint/2010/main" val="117689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1D1E8-1932-4CB2-92C5-5A30C1CAC9E1}" type="datetimeFigureOut">
              <a:rPr lang="en-MY" smtClean="0"/>
              <a:t>28/7/2023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D8CA2E-1B54-4E28-83E4-1DAF905D2E71}"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97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1D1E8-1932-4CB2-92C5-5A30C1CAC9E1}" type="datetimeFigureOut">
              <a:rPr lang="en-MY" smtClean="0"/>
              <a:t>28/7/2023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63084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1D1E8-1932-4CB2-92C5-5A30C1CAC9E1}" type="datetimeFigureOut">
              <a:rPr lang="en-MY" smtClean="0"/>
              <a:t>28/7/2023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23128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1D1E8-1932-4CB2-92C5-5A30C1CAC9E1}" type="datetimeFigureOut">
              <a:rPr lang="en-MY" smtClean="0"/>
              <a:t>28/7/2023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95486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1D1E8-1932-4CB2-92C5-5A30C1CAC9E1}" type="datetimeFigureOut">
              <a:rPr lang="en-MY" smtClean="0"/>
              <a:t>28/7/2023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D8CA2E-1B54-4E28-83E4-1DAF905D2E71}"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3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1D1E8-1932-4CB2-92C5-5A30C1CAC9E1}" type="datetimeFigureOut">
              <a:rPr lang="en-MY" smtClean="0"/>
              <a:t>28/7/2023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100938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1D1E8-1932-4CB2-92C5-5A30C1CAC9E1}" type="datetimeFigureOut">
              <a:rPr lang="en-MY" smtClean="0"/>
              <a:t>28/7/2023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18442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1D1E8-1932-4CB2-92C5-5A30C1CAC9E1}" type="datetimeFigureOut">
              <a:rPr lang="en-MY" smtClean="0"/>
              <a:t>28/7/2023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410888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91D1E8-1932-4CB2-92C5-5A30C1CAC9E1}" type="datetimeFigureOut">
              <a:rPr lang="en-MY" smtClean="0"/>
              <a:t>28/7/2023</a:t>
            </a:fld>
            <a:endParaRPr lang="en-MY"/>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MY"/>
          </a:p>
        </p:txBody>
      </p:sp>
      <p:sp>
        <p:nvSpPr>
          <p:cNvPr id="9" name="Slide Number Placeholder 8"/>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158818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91D1E8-1932-4CB2-92C5-5A30C1CAC9E1}" type="datetimeFigureOut">
              <a:rPr lang="en-MY" smtClean="0"/>
              <a:t>28/7/2023</a:t>
            </a:fld>
            <a:endParaRPr lang="en-MY"/>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D8CA2E-1B54-4E28-83E4-1DAF905D2E71}" type="slidenum">
              <a:rPr lang="en-MY" smtClean="0"/>
              <a:t>‹#›</a:t>
            </a:fld>
            <a:endParaRPr lang="en-MY"/>
          </a:p>
        </p:txBody>
      </p:sp>
    </p:spTree>
    <p:extLst>
      <p:ext uri="{BB962C8B-B14F-4D97-AF65-F5344CB8AC3E}">
        <p14:creationId xmlns:p14="http://schemas.microsoft.com/office/powerpoint/2010/main" val="65429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1D1E8-1932-4CB2-92C5-5A30C1CAC9E1}" type="datetimeFigureOut">
              <a:rPr lang="en-MY" smtClean="0"/>
              <a:t>28/7/2023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ED8CA2E-1B54-4E28-83E4-1DAF905D2E71}" type="slidenum">
              <a:rPr lang="en-MY" smtClean="0"/>
              <a:t>‹#›</a:t>
            </a:fld>
            <a:endParaRPr lang="en-MY"/>
          </a:p>
        </p:txBody>
      </p:sp>
    </p:spTree>
    <p:extLst>
      <p:ext uri="{BB962C8B-B14F-4D97-AF65-F5344CB8AC3E}">
        <p14:creationId xmlns:p14="http://schemas.microsoft.com/office/powerpoint/2010/main" val="330371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91D1E8-1932-4CB2-92C5-5A30C1CAC9E1}" type="datetimeFigureOut">
              <a:rPr lang="en-MY" smtClean="0"/>
              <a:t>28/7/2023</a:t>
            </a:fld>
            <a:endParaRPr lang="en-MY"/>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MY"/>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D8CA2E-1B54-4E28-83E4-1DAF905D2E71}" type="slidenum">
              <a:rPr lang="en-MY" smtClean="0"/>
              <a:t>‹#›</a:t>
            </a:fld>
            <a:endParaRPr lang="en-MY"/>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8260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4CFD7D9-EDE8-A38F-2630-E36980876E4F}"/>
              </a:ext>
            </a:extLst>
          </p:cNvPr>
          <p:cNvCxnSpPr>
            <a:cxnSpLocks/>
          </p:cNvCxnSpPr>
          <p:nvPr/>
        </p:nvCxnSpPr>
        <p:spPr>
          <a:xfrm>
            <a:off x="841706" y="3321992"/>
            <a:ext cx="10508588" cy="0"/>
          </a:xfrm>
          <a:prstGeom prst="line">
            <a:avLst/>
          </a:prstGeom>
          <a:ln w="57150">
            <a:solidFill>
              <a:srgbClr val="9F033E">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87C67A9-5865-290E-423B-7AB3944BAB3C}"/>
              </a:ext>
            </a:extLst>
          </p:cNvPr>
          <p:cNvSpPr/>
          <p:nvPr/>
        </p:nvSpPr>
        <p:spPr>
          <a:xfrm>
            <a:off x="1505562" y="1219680"/>
            <a:ext cx="9230418" cy="1859877"/>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a:solidFill>
                  <a:schemeClr val="tx1"/>
                </a:solidFill>
                <a:effectLst>
                  <a:outerShdw blurRad="50800" dist="38100" dir="2700000" algn="tl" rotWithShape="0">
                    <a:prstClr val="black">
                      <a:alpha val="40000"/>
                    </a:prstClr>
                  </a:outerShdw>
                </a:effectLst>
                <a:latin typeface="Agency FB" panose="020B0503020202020204" pitchFamily="34" charset="0"/>
              </a:rPr>
              <a:t>Inverted Paging</a:t>
            </a:r>
            <a:endParaRPr lang="en-MY" sz="11500" b="1">
              <a:solidFill>
                <a:schemeClr val="tx1"/>
              </a:solidFill>
              <a:effectLst>
                <a:outerShdw blurRad="50800" dist="38100" dir="2700000" algn="tl" rotWithShape="0">
                  <a:prstClr val="black">
                    <a:alpha val="40000"/>
                  </a:prstClr>
                </a:outerShdw>
              </a:effectLst>
              <a:latin typeface="Agency FB" panose="020B0503020202020204" pitchFamily="34" charset="0"/>
            </a:endParaRPr>
          </a:p>
        </p:txBody>
      </p:sp>
      <p:sp>
        <p:nvSpPr>
          <p:cNvPr id="34" name="Rectangle 33">
            <a:extLst>
              <a:ext uri="{FF2B5EF4-FFF2-40B4-BE49-F238E27FC236}">
                <a16:creationId xmlns:a16="http://schemas.microsoft.com/office/drawing/2014/main" id="{ED33C26D-A432-5A7C-7635-49F03142B0CE}"/>
              </a:ext>
            </a:extLst>
          </p:cNvPr>
          <p:cNvSpPr/>
          <p:nvPr/>
        </p:nvSpPr>
        <p:spPr>
          <a:xfrm>
            <a:off x="3627667" y="3129843"/>
            <a:ext cx="4813932" cy="353114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800"/>
              </a:spcAft>
            </a:pPr>
            <a:r>
              <a:rPr lang="en-MY" sz="2000" i="1" u="sng">
                <a:solidFill>
                  <a:schemeClr val="tx1"/>
                </a:solidFill>
                <a:latin typeface="Comic Sans MS" panose="030F0702030302020204" pitchFamily="66" charset="0"/>
              </a:rPr>
              <a:t>prepared by Group 1:</a:t>
            </a:r>
          </a:p>
          <a:p>
            <a:pPr marL="457200" indent="-457200">
              <a:spcAft>
                <a:spcPts val="800"/>
              </a:spcAft>
              <a:buFont typeface="+mj-lt"/>
              <a:buAutoNum type="arabicPeriod"/>
            </a:pPr>
            <a:r>
              <a:rPr lang="en-MY" sz="1900" b="1">
                <a:solidFill>
                  <a:schemeClr val="tx1"/>
                </a:solidFill>
                <a:latin typeface="Comic Sans MS" panose="030F0702030302020204" pitchFamily="66" charset="0"/>
              </a:rPr>
              <a:t>On Wu Xu	  	  2290113-DCS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Lim Yee Jie	  2290025-DCS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Yap Kah Seng	  2290146-DCS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Huai Zi Yao	  2290085-DCS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Tan Thee Wei	  2290107-DCS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Lee Mun Hinn	  2270117-DCS</a:t>
            </a:r>
          </a:p>
        </p:txBody>
      </p:sp>
      <p:sp>
        <p:nvSpPr>
          <p:cNvPr id="10" name="Rectangle 9">
            <a:extLst>
              <a:ext uri="{FF2B5EF4-FFF2-40B4-BE49-F238E27FC236}">
                <a16:creationId xmlns:a16="http://schemas.microsoft.com/office/drawing/2014/main" id="{95A0C77B-289C-D078-69AB-7A4C3ABB0B0D}"/>
              </a:ext>
            </a:extLst>
          </p:cNvPr>
          <p:cNvSpPr/>
          <p:nvPr/>
        </p:nvSpPr>
        <p:spPr>
          <a:xfrm>
            <a:off x="1708825" y="690278"/>
            <a:ext cx="8774348" cy="558577"/>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400" u="sng">
                <a:solidFill>
                  <a:schemeClr val="tx1"/>
                </a:solidFill>
                <a:effectLst>
                  <a:outerShdw blurRad="50800" dist="38100" dir="2700000" algn="tl" rotWithShape="0">
                    <a:prstClr val="black">
                      <a:alpha val="40000"/>
                    </a:prstClr>
                  </a:outerShdw>
                </a:effectLst>
                <a:latin typeface="Agency FB" panose="020B0503020202020204" pitchFamily="34" charset="0"/>
              </a:rPr>
              <a:t>M</a:t>
            </a:r>
            <a:r>
              <a:rPr lang="en-US" altLang="zh-CN" sz="4400" u="sng">
                <a:solidFill>
                  <a:schemeClr val="tx1"/>
                </a:solidFill>
                <a:effectLst>
                  <a:outerShdw blurRad="50800" dist="38100" dir="2700000" algn="tl" rotWithShape="0">
                    <a:prstClr val="black">
                      <a:alpha val="40000"/>
                    </a:prstClr>
                  </a:outerShdw>
                </a:effectLst>
                <a:latin typeface="Agency FB" panose="020B0503020202020204" pitchFamily="34" charset="0"/>
              </a:rPr>
              <a:t>emory Management Techniques</a:t>
            </a:r>
            <a:endParaRPr lang="en-MY" sz="4400" u="sng">
              <a:solidFill>
                <a:schemeClr val="tx1"/>
              </a:solidFill>
              <a:effectLst>
                <a:outerShdw blurRad="50800" dist="38100" dir="2700000" algn="tl" rotWithShape="0">
                  <a:prstClr val="black">
                    <a:alpha val="40000"/>
                  </a:prstClr>
                </a:outerShdw>
              </a:effectLst>
              <a:latin typeface="Agency FB" panose="020B0503020202020204" pitchFamily="34" charset="0"/>
            </a:endParaRPr>
          </a:p>
        </p:txBody>
      </p:sp>
    </p:spTree>
    <p:extLst>
      <p:ext uri="{BB962C8B-B14F-4D97-AF65-F5344CB8AC3E}">
        <p14:creationId xmlns:p14="http://schemas.microsoft.com/office/powerpoint/2010/main" val="355907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095BEC4-7F99-C73A-E4BF-B2501E583381}"/>
              </a:ext>
            </a:extLst>
          </p:cNvPr>
          <p:cNvPicPr>
            <a:picLocks noChangeAspect="1"/>
          </p:cNvPicPr>
          <p:nvPr/>
        </p:nvPicPr>
        <p:blipFill rotWithShape="1">
          <a:blip r:embed="rId2"/>
          <a:srcRect t="4536" b="1"/>
          <a:stretch/>
        </p:blipFill>
        <p:spPr>
          <a:xfrm>
            <a:off x="919423" y="2121129"/>
            <a:ext cx="2554770" cy="3184967"/>
          </a:xfrm>
          <a:prstGeom prst="rect">
            <a:avLst/>
          </a:prstGeom>
        </p:spPr>
      </p:pic>
      <p:pic>
        <p:nvPicPr>
          <p:cNvPr id="14" name="Picture 13">
            <a:extLst>
              <a:ext uri="{FF2B5EF4-FFF2-40B4-BE49-F238E27FC236}">
                <a16:creationId xmlns:a16="http://schemas.microsoft.com/office/drawing/2014/main" id="{4D1C006A-E412-4DFF-930A-4F0A38F7A8DD}"/>
              </a:ext>
            </a:extLst>
          </p:cNvPr>
          <p:cNvPicPr>
            <a:picLocks noChangeAspect="1"/>
          </p:cNvPicPr>
          <p:nvPr/>
        </p:nvPicPr>
        <p:blipFill rotWithShape="1">
          <a:blip r:embed="rId3"/>
          <a:srcRect t="4116"/>
          <a:stretch/>
        </p:blipFill>
        <p:spPr>
          <a:xfrm>
            <a:off x="3513721" y="2158098"/>
            <a:ext cx="2303507" cy="2221613"/>
          </a:xfrm>
          <a:prstGeom prst="rect">
            <a:avLst/>
          </a:prstGeom>
        </p:spPr>
      </p:pic>
      <p:pic>
        <p:nvPicPr>
          <p:cNvPr id="16" name="Picture 15">
            <a:extLst>
              <a:ext uri="{FF2B5EF4-FFF2-40B4-BE49-F238E27FC236}">
                <a16:creationId xmlns:a16="http://schemas.microsoft.com/office/drawing/2014/main" id="{D5AD1839-EAAD-9ACE-FD7A-9390A217D117}"/>
              </a:ext>
            </a:extLst>
          </p:cNvPr>
          <p:cNvPicPr>
            <a:picLocks noChangeAspect="1"/>
          </p:cNvPicPr>
          <p:nvPr/>
        </p:nvPicPr>
        <p:blipFill rotWithShape="1">
          <a:blip r:embed="rId4"/>
          <a:srcRect t="2011"/>
          <a:stretch/>
        </p:blipFill>
        <p:spPr>
          <a:xfrm>
            <a:off x="5995333" y="2158098"/>
            <a:ext cx="2393448" cy="3795294"/>
          </a:xfrm>
          <a:prstGeom prst="rect">
            <a:avLst/>
          </a:prstGeom>
        </p:spPr>
      </p:pic>
      <p:sp>
        <p:nvSpPr>
          <p:cNvPr id="2" name="Rectangle 1">
            <a:extLst>
              <a:ext uri="{FF2B5EF4-FFF2-40B4-BE49-F238E27FC236}">
                <a16:creationId xmlns:a16="http://schemas.microsoft.com/office/drawing/2014/main" id="{9E480332-D2EA-2AEB-6509-D91D8FDB74F5}"/>
              </a:ext>
            </a:extLst>
          </p:cNvPr>
          <p:cNvSpPr/>
          <p:nvPr/>
        </p:nvSpPr>
        <p:spPr>
          <a:xfrm>
            <a:off x="4232613" y="860599"/>
            <a:ext cx="3726774" cy="2970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3200" b="1">
                <a:solidFill>
                  <a:schemeClr val="tx1"/>
                </a:solidFill>
              </a:rPr>
              <a:t>Paging Table</a:t>
            </a:r>
          </a:p>
        </p:txBody>
      </p:sp>
      <p:sp>
        <p:nvSpPr>
          <p:cNvPr id="3" name="Rectangle: Rounded Corners 2">
            <a:extLst>
              <a:ext uri="{FF2B5EF4-FFF2-40B4-BE49-F238E27FC236}">
                <a16:creationId xmlns:a16="http://schemas.microsoft.com/office/drawing/2014/main" id="{DAC2FFAB-37B3-1004-49B6-11A8107A7144}"/>
              </a:ext>
            </a:extLst>
          </p:cNvPr>
          <p:cNvSpPr/>
          <p:nvPr/>
        </p:nvSpPr>
        <p:spPr>
          <a:xfrm>
            <a:off x="9370503" y="2776756"/>
            <a:ext cx="2105636" cy="1401619"/>
          </a:xfrm>
          <a:prstGeom prst="roundRect">
            <a:avLst/>
          </a:prstGeom>
          <a:solidFill>
            <a:srgbClr val="7EFA4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Memory</a:t>
            </a:r>
            <a:endParaRPr lang="en-MY" b="1">
              <a:solidFill>
                <a:schemeClr val="tx1"/>
              </a:solidFill>
            </a:endParaRPr>
          </a:p>
        </p:txBody>
      </p:sp>
      <p:cxnSp>
        <p:nvCxnSpPr>
          <p:cNvPr id="7" name="Connector: Elbow 6">
            <a:extLst>
              <a:ext uri="{FF2B5EF4-FFF2-40B4-BE49-F238E27FC236}">
                <a16:creationId xmlns:a16="http://schemas.microsoft.com/office/drawing/2014/main" id="{E244E54F-4CC9-BFEE-DDD4-FA7B9A4E1A82}"/>
              </a:ext>
            </a:extLst>
          </p:cNvPr>
          <p:cNvCxnSpPr>
            <a:stCxn id="14" idx="0"/>
            <a:endCxn id="3" idx="0"/>
          </p:cNvCxnSpPr>
          <p:nvPr/>
        </p:nvCxnSpPr>
        <p:spPr>
          <a:xfrm rot="16200000" flipH="1">
            <a:off x="7235069" y="-411496"/>
            <a:ext cx="618658" cy="5757846"/>
          </a:xfrm>
          <a:prstGeom prst="bentConnector3">
            <a:avLst>
              <a:gd name="adj1" fmla="val -6542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F127C6F4-A988-22DE-DFB6-AD140E19FFBB}"/>
              </a:ext>
            </a:extLst>
          </p:cNvPr>
          <p:cNvCxnSpPr>
            <a:cxnSpLocks/>
            <a:stCxn id="12" idx="0"/>
            <a:endCxn id="3" idx="1"/>
          </p:cNvCxnSpPr>
          <p:nvPr/>
        </p:nvCxnSpPr>
        <p:spPr>
          <a:xfrm rot="16200000" flipH="1">
            <a:off x="5105436" y="-787500"/>
            <a:ext cx="1356437" cy="7173695"/>
          </a:xfrm>
          <a:prstGeom prst="bentConnector4">
            <a:avLst>
              <a:gd name="adj1" fmla="val -27985"/>
              <a:gd name="adj2" fmla="val 9176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E0F1D05-8779-CE99-8CD2-D240A457371A}"/>
              </a:ext>
            </a:extLst>
          </p:cNvPr>
          <p:cNvCxnSpPr>
            <a:cxnSpLocks/>
            <a:stCxn id="16" idx="0"/>
            <a:endCxn id="3" idx="3"/>
          </p:cNvCxnSpPr>
          <p:nvPr/>
        </p:nvCxnSpPr>
        <p:spPr>
          <a:xfrm rot="16200000" flipH="1">
            <a:off x="8674364" y="675791"/>
            <a:ext cx="1319468" cy="4284082"/>
          </a:xfrm>
          <a:prstGeom prst="bentConnector4">
            <a:avLst>
              <a:gd name="adj1" fmla="val -30677"/>
              <a:gd name="adj2" fmla="val 10533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61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73EF42-8ABB-A149-A1FD-D296FF09F9C2}"/>
              </a:ext>
            </a:extLst>
          </p:cNvPr>
          <p:cNvSpPr/>
          <p:nvPr/>
        </p:nvSpPr>
        <p:spPr>
          <a:xfrm>
            <a:off x="4232613" y="849320"/>
            <a:ext cx="3726774" cy="3444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3200" b="1">
                <a:solidFill>
                  <a:schemeClr val="tx1"/>
                </a:solidFill>
              </a:rPr>
              <a:t>Inverted Page Table</a:t>
            </a:r>
          </a:p>
        </p:txBody>
      </p:sp>
      <p:graphicFrame>
        <p:nvGraphicFramePr>
          <p:cNvPr id="5" name="Table 5">
            <a:extLst>
              <a:ext uri="{FF2B5EF4-FFF2-40B4-BE49-F238E27FC236}">
                <a16:creationId xmlns:a16="http://schemas.microsoft.com/office/drawing/2014/main" id="{539C57D9-3980-2AEC-37BF-7051E8FA6455}"/>
              </a:ext>
            </a:extLst>
          </p:cNvPr>
          <p:cNvGraphicFramePr>
            <a:graphicFrameLocks noGrp="1"/>
          </p:cNvGraphicFramePr>
          <p:nvPr/>
        </p:nvGraphicFramePr>
        <p:xfrm>
          <a:off x="1252294" y="1647569"/>
          <a:ext cx="4531360" cy="4023360"/>
        </p:xfrm>
        <a:graphic>
          <a:graphicData uri="http://schemas.openxmlformats.org/drawingml/2006/table">
            <a:tbl>
              <a:tblPr>
                <a:tableStyleId>{D7AC3CCA-C797-4891-BE02-D94E43425B78}</a:tableStyleId>
              </a:tblPr>
              <a:tblGrid>
                <a:gridCol w="1300869">
                  <a:extLst>
                    <a:ext uri="{9D8B030D-6E8A-4147-A177-3AD203B41FA5}">
                      <a16:colId xmlns:a16="http://schemas.microsoft.com/office/drawing/2014/main" val="2663313633"/>
                    </a:ext>
                  </a:extLst>
                </a:gridCol>
                <a:gridCol w="1590896">
                  <a:extLst>
                    <a:ext uri="{9D8B030D-6E8A-4147-A177-3AD203B41FA5}">
                      <a16:colId xmlns:a16="http://schemas.microsoft.com/office/drawing/2014/main" val="957462302"/>
                    </a:ext>
                  </a:extLst>
                </a:gridCol>
                <a:gridCol w="1639595">
                  <a:extLst>
                    <a:ext uri="{9D8B030D-6E8A-4147-A177-3AD203B41FA5}">
                      <a16:colId xmlns:a16="http://schemas.microsoft.com/office/drawing/2014/main" val="1934407777"/>
                    </a:ext>
                  </a:extLst>
                </a:gridCol>
              </a:tblGrid>
              <a:tr h="334982">
                <a:tc>
                  <a:txBody>
                    <a:bodyPr/>
                    <a:lstStyle/>
                    <a:p>
                      <a:pPr algn="ctr"/>
                      <a:r>
                        <a:rPr lang="en-MY" sz="2000" b="1">
                          <a:solidFill>
                            <a:schemeClr val="tx1"/>
                          </a:solidFill>
                        </a:rPr>
                        <a:t>Frame.no</a:t>
                      </a:r>
                      <a:endParaRPr lang="en-MY" sz="200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000" b="1">
                          <a:solidFill>
                            <a:schemeClr val="tx1"/>
                          </a:solidFill>
                        </a:rPr>
                        <a:t>Page.no </a:t>
                      </a:r>
                      <a:endParaRPr lang="en-MY"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MY" sz="2000" b="1">
                          <a:solidFill>
                            <a:schemeClr val="tx1"/>
                          </a:solidFill>
                        </a:rPr>
                        <a:t>ProcessID</a:t>
                      </a:r>
                      <a:endParaRPr lang="en-MY" sz="2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1756687"/>
                  </a:ext>
                </a:extLst>
              </a:tr>
              <a:tr h="334982">
                <a:tc>
                  <a:txBody>
                    <a:bodyPr/>
                    <a:lstStyle/>
                    <a:p>
                      <a:pPr algn="ctr"/>
                      <a:r>
                        <a:rPr lang="en-MY" sz="280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80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MY" sz="280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205460"/>
                  </a:ext>
                </a:extLst>
              </a:tr>
              <a:tr h="334982">
                <a:tc>
                  <a:txBody>
                    <a:bodyPr/>
                    <a:lstStyle/>
                    <a:p>
                      <a:pPr algn="ctr"/>
                      <a:r>
                        <a:rPr lang="en-MY" sz="280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80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280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8901311"/>
                  </a:ext>
                </a:extLst>
              </a:tr>
              <a:tr h="334982">
                <a:tc>
                  <a:txBody>
                    <a:bodyPr/>
                    <a:lstStyle/>
                    <a:p>
                      <a:pPr algn="ctr"/>
                      <a:r>
                        <a:rPr lang="en-MY" sz="280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80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280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9298747"/>
                  </a:ext>
                </a:extLst>
              </a:tr>
              <a:tr h="334982">
                <a:tc>
                  <a:txBody>
                    <a:bodyPr/>
                    <a:lstStyle/>
                    <a:p>
                      <a:pPr algn="ctr"/>
                      <a:r>
                        <a:rPr lang="en-MY" sz="280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80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280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5902375"/>
                  </a:ext>
                </a:extLst>
              </a:tr>
              <a:tr h="334982">
                <a:tc>
                  <a:txBody>
                    <a:bodyPr/>
                    <a:lstStyle/>
                    <a:p>
                      <a:pPr algn="ctr"/>
                      <a:r>
                        <a:rPr lang="en-MY" sz="280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80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280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6984373"/>
                  </a:ext>
                </a:extLst>
              </a:tr>
              <a:tr h="334982">
                <a:tc>
                  <a:txBody>
                    <a:bodyPr/>
                    <a:lstStyle/>
                    <a:p>
                      <a:pPr algn="ctr"/>
                      <a:r>
                        <a:rPr lang="en-MY" sz="280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8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280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8049937"/>
                  </a:ext>
                </a:extLst>
              </a:tr>
              <a:tr h="334982">
                <a:tc>
                  <a:txBody>
                    <a:bodyPr/>
                    <a:lstStyle/>
                    <a:p>
                      <a:pPr algn="ctr"/>
                      <a:r>
                        <a:rPr lang="en-MY" sz="280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MY" sz="28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280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6721129"/>
                  </a:ext>
                </a:extLst>
              </a:tr>
            </a:tbl>
          </a:graphicData>
        </a:graphic>
      </p:graphicFrame>
      <p:sp>
        <p:nvSpPr>
          <p:cNvPr id="3" name="Rectangle: Rounded Corners 2">
            <a:extLst>
              <a:ext uri="{FF2B5EF4-FFF2-40B4-BE49-F238E27FC236}">
                <a16:creationId xmlns:a16="http://schemas.microsoft.com/office/drawing/2014/main" id="{D7A54696-1134-A5B8-2ED6-EC9630E55AF3}"/>
              </a:ext>
            </a:extLst>
          </p:cNvPr>
          <p:cNvSpPr/>
          <p:nvPr/>
        </p:nvSpPr>
        <p:spPr>
          <a:xfrm>
            <a:off x="9370503" y="2958439"/>
            <a:ext cx="2105636" cy="1401619"/>
          </a:xfrm>
          <a:prstGeom prst="roundRect">
            <a:avLst/>
          </a:prstGeom>
          <a:solidFill>
            <a:srgbClr val="7EFA4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Memory</a:t>
            </a:r>
            <a:endParaRPr lang="en-MY" b="1">
              <a:solidFill>
                <a:schemeClr val="tx1"/>
              </a:solidFill>
            </a:endParaRPr>
          </a:p>
        </p:txBody>
      </p:sp>
      <p:cxnSp>
        <p:nvCxnSpPr>
          <p:cNvPr id="6" name="Connector: Elbow 5">
            <a:extLst>
              <a:ext uri="{FF2B5EF4-FFF2-40B4-BE49-F238E27FC236}">
                <a16:creationId xmlns:a16="http://schemas.microsoft.com/office/drawing/2014/main" id="{E8DEC637-FAD6-2BA5-16FF-7635E3D50CE0}"/>
              </a:ext>
            </a:extLst>
          </p:cNvPr>
          <p:cNvCxnSpPr>
            <a:cxnSpLocks/>
            <a:endCxn id="3" idx="1"/>
          </p:cNvCxnSpPr>
          <p:nvPr/>
        </p:nvCxnSpPr>
        <p:spPr>
          <a:xfrm>
            <a:off x="5783654" y="2405449"/>
            <a:ext cx="3586849" cy="1253800"/>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93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5D196-2BCB-FABB-62A7-FDE679BF4906}"/>
              </a:ext>
            </a:extLst>
          </p:cNvPr>
          <p:cNvSpPr txBox="1"/>
          <p:nvPr/>
        </p:nvSpPr>
        <p:spPr>
          <a:xfrm>
            <a:off x="548640" y="170907"/>
            <a:ext cx="11408229" cy="6088846"/>
          </a:xfrm>
          <a:prstGeom prst="rect">
            <a:avLst/>
          </a:prstGeom>
          <a:noFill/>
        </p:spPr>
        <p:txBody>
          <a:bodyPr wrap="square">
            <a:spAutoFit/>
          </a:bodyPr>
          <a:lstStyle/>
          <a:p>
            <a:pPr algn="just" fontAlgn="base">
              <a:lnSpc>
                <a:spcPct val="150000"/>
              </a:lnSpc>
            </a:pPr>
            <a:r>
              <a:rPr lang="en-US" sz="2800" b="1" i="0" dirty="0">
                <a:solidFill>
                  <a:srgbClr val="C5310D"/>
                </a:solidFill>
                <a:effectLst/>
                <a:latin typeface="arial" panose="020B0604020202020204" pitchFamily="34" charset="0"/>
              </a:rPr>
              <a:t>Working</a:t>
            </a:r>
            <a:endParaRPr lang="en-US" b="1" i="0" dirty="0">
              <a:solidFill>
                <a:srgbClr val="C5310D"/>
              </a:solidFill>
              <a:effectLst/>
              <a:latin typeface="Arial" panose="020B0604020202020204" pitchFamily="34" charset="0"/>
            </a:endParaRPr>
          </a:p>
          <a:p>
            <a:pPr algn="just" fontAlgn="base">
              <a:lnSpc>
                <a:spcPct val="150000"/>
              </a:lnSpc>
            </a:pPr>
            <a:r>
              <a:rPr lang="en-US" sz="1800" b="0" i="0" dirty="0">
                <a:solidFill>
                  <a:srgbClr val="242424"/>
                </a:solidFill>
                <a:effectLst/>
                <a:latin typeface="arial" panose="020B0604020202020204" pitchFamily="34" charset="0"/>
              </a:rPr>
              <a:t>In inverted page table indexing is done with frame numbers instead of the logical page number. Each entry in the page table contains the following fields.</a:t>
            </a:r>
            <a:endParaRPr lang="en-US" b="0" i="0" dirty="0">
              <a:solidFill>
                <a:srgbClr val="242424"/>
              </a:solidFill>
              <a:effectLst/>
              <a:latin typeface="Arial" panose="020B0604020202020204" pitchFamily="34" charset="0"/>
            </a:endParaRPr>
          </a:p>
          <a:p>
            <a:pPr algn="just" fontAlgn="base">
              <a:lnSpc>
                <a:spcPct val="150000"/>
              </a:lnSpc>
              <a:buFont typeface="Arial" panose="020B0604020202020204" pitchFamily="34" charset="0"/>
              <a:buChar char="•"/>
            </a:pPr>
            <a:r>
              <a:rPr lang="en-US" sz="1800" b="0" i="0" dirty="0">
                <a:solidFill>
                  <a:srgbClr val="242424"/>
                </a:solidFill>
                <a:effectLst/>
                <a:latin typeface="arial" panose="020B0604020202020204" pitchFamily="34" charset="0"/>
              </a:rPr>
              <a:t>Frame No: It specifies the Frame where the page no is actually present in main memory</a:t>
            </a:r>
            <a:endParaRPr lang="en-US" b="0" i="0" dirty="0">
              <a:solidFill>
                <a:srgbClr val="242424"/>
              </a:solidFill>
              <a:effectLst/>
              <a:latin typeface="Arial" panose="020B0604020202020204" pitchFamily="34" charset="0"/>
            </a:endParaRPr>
          </a:p>
          <a:p>
            <a:pPr algn="just" fontAlgn="base">
              <a:lnSpc>
                <a:spcPct val="150000"/>
              </a:lnSpc>
              <a:buFont typeface="Arial" panose="020B0604020202020204" pitchFamily="34" charset="0"/>
              <a:buChar char="•"/>
            </a:pPr>
            <a:r>
              <a:rPr lang="en-US" sz="1800" b="0" i="0" dirty="0">
                <a:solidFill>
                  <a:srgbClr val="242424"/>
                </a:solidFill>
                <a:effectLst/>
                <a:latin typeface="arial" panose="020B0604020202020204" pitchFamily="34" charset="0"/>
              </a:rPr>
              <a:t>Page number: It specifies the page number which is required.</a:t>
            </a:r>
            <a:endParaRPr lang="en-US" b="0" i="0" dirty="0">
              <a:solidFill>
                <a:srgbClr val="242424"/>
              </a:solidFill>
              <a:effectLst/>
              <a:latin typeface="Arial" panose="020B0604020202020204" pitchFamily="34" charset="0"/>
            </a:endParaRPr>
          </a:p>
          <a:p>
            <a:pPr algn="just" fontAlgn="base">
              <a:lnSpc>
                <a:spcPct val="150000"/>
              </a:lnSpc>
              <a:buFont typeface="Arial" panose="020B0604020202020204" pitchFamily="34" charset="0"/>
              <a:buChar char="•"/>
            </a:pPr>
            <a:r>
              <a:rPr lang="en-US" sz="1800" b="0" i="0" dirty="0">
                <a:solidFill>
                  <a:srgbClr val="242424"/>
                </a:solidFill>
                <a:effectLst/>
                <a:latin typeface="arial" panose="020B0604020202020204" pitchFamily="34" charset="0"/>
              </a:rPr>
              <a:t>Process id: An inverted page table contains pages of all the processes in execution. So page No may be same of different process but Process Id of each process is unique. Through Process ID we get the desired page of that process.</a:t>
            </a:r>
            <a:endParaRPr lang="en-US" b="0" i="0" dirty="0">
              <a:solidFill>
                <a:srgbClr val="242424"/>
              </a:solidFill>
              <a:effectLst/>
              <a:latin typeface="Arial" panose="020B0604020202020204" pitchFamily="34" charset="0"/>
            </a:endParaRPr>
          </a:p>
          <a:p>
            <a:pPr algn="just" fontAlgn="base">
              <a:lnSpc>
                <a:spcPct val="150000"/>
              </a:lnSpc>
              <a:buFont typeface="Arial" panose="020B0604020202020204" pitchFamily="34" charset="0"/>
              <a:buChar char="•"/>
            </a:pPr>
            <a:r>
              <a:rPr lang="en-US" sz="1800" b="0" i="0" dirty="0">
                <a:solidFill>
                  <a:srgbClr val="242424"/>
                </a:solidFill>
                <a:effectLst/>
                <a:latin typeface="arial" panose="020B0604020202020204" pitchFamily="34" charset="0"/>
              </a:rPr>
              <a:t>Control bits –These bits are used to store paging table entry information. These include the valid/invalid bit, protection, dirty bit, reference bits, and other information bit.</a:t>
            </a:r>
          </a:p>
          <a:p>
            <a:pPr algn="just" fontAlgn="base">
              <a:lnSpc>
                <a:spcPct val="150000"/>
              </a:lnSpc>
              <a:buFont typeface="Arial" panose="020B0604020202020204" pitchFamily="34" charset="0"/>
              <a:buChar char="•"/>
            </a:pPr>
            <a:endParaRPr lang="en-US" dirty="0">
              <a:solidFill>
                <a:srgbClr val="242424"/>
              </a:solidFill>
              <a:latin typeface="arial" panose="020B0604020202020204" pitchFamily="34" charset="0"/>
            </a:endParaRPr>
          </a:p>
          <a:p>
            <a:pPr algn="just" fontAlgn="base">
              <a:lnSpc>
                <a:spcPct val="150000"/>
              </a:lnSpc>
              <a:buFont typeface="Arial" panose="020B0604020202020204" pitchFamily="34" charset="0"/>
              <a:buChar char="•"/>
            </a:pPr>
            <a:endParaRPr lang="en-US" b="0" i="0" dirty="0">
              <a:solidFill>
                <a:srgbClr val="242424"/>
              </a:solidFill>
              <a:effectLst/>
              <a:latin typeface="Arial" panose="020B0604020202020204" pitchFamily="34" charset="0"/>
            </a:endParaRPr>
          </a:p>
          <a:p>
            <a:pPr algn="just" fontAlgn="base">
              <a:lnSpc>
                <a:spcPct val="150000"/>
              </a:lnSpc>
              <a:buFont typeface="Arial" panose="020B0604020202020204" pitchFamily="34" charset="0"/>
              <a:buChar char="•"/>
            </a:pPr>
            <a:r>
              <a:rPr lang="en-US" sz="1800" b="0" i="0" dirty="0">
                <a:solidFill>
                  <a:srgbClr val="242424"/>
                </a:solidFill>
                <a:effectLst/>
                <a:latin typeface="arial" panose="020B0604020202020204" pitchFamily="34" charset="0"/>
              </a:rPr>
              <a:t>Chained </a:t>
            </a:r>
            <a:r>
              <a:rPr lang="en-US" sz="1800" b="0" i="0" dirty="0" err="1">
                <a:solidFill>
                  <a:srgbClr val="242424"/>
                </a:solidFill>
                <a:effectLst/>
                <a:latin typeface="arial" panose="020B0604020202020204" pitchFamily="34" charset="0"/>
              </a:rPr>
              <a:t>pointer:It</a:t>
            </a:r>
            <a:r>
              <a:rPr lang="en-US" sz="1800" b="0" i="0" dirty="0">
                <a:solidFill>
                  <a:srgbClr val="242424"/>
                </a:solidFill>
                <a:effectLst/>
                <a:latin typeface="arial" panose="020B0604020202020204" pitchFamily="34" charset="0"/>
              </a:rPr>
              <a:t> is possible when two or more processes share some part of main memory. In simple words, when two or more logical pages need to map to same Page Table Entry then a chaining pointer is used.</a:t>
            </a:r>
            <a:endParaRPr lang="en-US" b="0" i="0" dirty="0">
              <a:solidFill>
                <a:srgbClr val="242424"/>
              </a:solidFill>
              <a:effectLst/>
              <a:latin typeface="Arial" panose="020B0604020202020204" pitchFamily="34" charset="0"/>
            </a:endParaRPr>
          </a:p>
        </p:txBody>
      </p:sp>
      <p:pic>
        <p:nvPicPr>
          <p:cNvPr id="5" name="Picture 4">
            <a:extLst>
              <a:ext uri="{FF2B5EF4-FFF2-40B4-BE49-F238E27FC236}">
                <a16:creationId xmlns:a16="http://schemas.microsoft.com/office/drawing/2014/main" id="{0FB990F4-A8FF-97DF-D2B2-07F20E6EF449}"/>
              </a:ext>
            </a:extLst>
          </p:cNvPr>
          <p:cNvPicPr>
            <a:picLocks noChangeAspect="1"/>
          </p:cNvPicPr>
          <p:nvPr/>
        </p:nvPicPr>
        <p:blipFill>
          <a:blip r:embed="rId2"/>
          <a:stretch>
            <a:fillRect/>
          </a:stretch>
        </p:blipFill>
        <p:spPr>
          <a:xfrm>
            <a:off x="798020" y="4589223"/>
            <a:ext cx="9784928" cy="579170"/>
          </a:xfrm>
          <a:prstGeom prst="rect">
            <a:avLst/>
          </a:prstGeom>
        </p:spPr>
      </p:pic>
    </p:spTree>
    <p:extLst>
      <p:ext uri="{BB962C8B-B14F-4D97-AF65-F5344CB8AC3E}">
        <p14:creationId xmlns:p14="http://schemas.microsoft.com/office/powerpoint/2010/main" val="107306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86100E-934D-B893-F370-9CA2E644D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443" y="599731"/>
            <a:ext cx="10155973" cy="5658538"/>
          </a:xfrm>
          <a:prstGeom prst="rect">
            <a:avLst/>
          </a:prstGeom>
        </p:spPr>
      </p:pic>
      <p:pic>
        <p:nvPicPr>
          <p:cNvPr id="8" name="Picture 7">
            <a:extLst>
              <a:ext uri="{FF2B5EF4-FFF2-40B4-BE49-F238E27FC236}">
                <a16:creationId xmlns:a16="http://schemas.microsoft.com/office/drawing/2014/main" id="{94117C17-A376-C74F-A9E5-007ABC74C6C0}"/>
              </a:ext>
            </a:extLst>
          </p:cNvPr>
          <p:cNvPicPr>
            <a:picLocks noChangeAspect="1"/>
          </p:cNvPicPr>
          <p:nvPr/>
        </p:nvPicPr>
        <p:blipFill>
          <a:blip r:embed="rId3"/>
          <a:stretch>
            <a:fillRect/>
          </a:stretch>
        </p:blipFill>
        <p:spPr>
          <a:xfrm>
            <a:off x="287659" y="963228"/>
            <a:ext cx="1836579" cy="876376"/>
          </a:xfrm>
          <a:prstGeom prst="rect">
            <a:avLst/>
          </a:prstGeom>
        </p:spPr>
      </p:pic>
      <p:sp>
        <p:nvSpPr>
          <p:cNvPr id="10" name="TextBox 9">
            <a:extLst>
              <a:ext uri="{FF2B5EF4-FFF2-40B4-BE49-F238E27FC236}">
                <a16:creationId xmlns:a16="http://schemas.microsoft.com/office/drawing/2014/main" id="{3F417EAD-1C6A-64D5-5F2B-3F193902EE38}"/>
              </a:ext>
            </a:extLst>
          </p:cNvPr>
          <p:cNvSpPr txBox="1"/>
          <p:nvPr/>
        </p:nvSpPr>
        <p:spPr>
          <a:xfrm>
            <a:off x="0" y="5565338"/>
            <a:ext cx="10599089" cy="1292662"/>
          </a:xfrm>
          <a:prstGeom prst="rect">
            <a:avLst/>
          </a:prstGeom>
          <a:noFill/>
        </p:spPr>
        <p:txBody>
          <a:bodyPr wrap="square">
            <a:spAutoFit/>
          </a:bodyPr>
          <a:lstStyle/>
          <a:p>
            <a:pPr marL="342900" indent="-342900">
              <a:buAutoNum type="arabicPeriod"/>
            </a:pPr>
            <a:r>
              <a:rPr lang="en-MY" sz="1300" dirty="0" err="1"/>
              <a:t>Cpu</a:t>
            </a:r>
            <a:r>
              <a:rPr lang="zh-CN" altLang="en-US" sz="1300" dirty="0"/>
              <a:t> </a:t>
            </a:r>
            <a:r>
              <a:rPr lang="en-MY" altLang="zh-CN" sz="1300" dirty="0"/>
              <a:t>generate</a:t>
            </a:r>
            <a:r>
              <a:rPr lang="zh-CN" altLang="en-US" sz="1300" dirty="0"/>
              <a:t>一个</a:t>
            </a:r>
            <a:r>
              <a:rPr lang="en-MY" altLang="zh-CN" sz="1300" dirty="0"/>
              <a:t>Logical Address , </a:t>
            </a:r>
            <a:r>
              <a:rPr lang="zh-CN" altLang="en-US" sz="1300" dirty="0"/>
              <a:t>里面有 </a:t>
            </a:r>
            <a:r>
              <a:rPr lang="en-MY" altLang="zh-CN" sz="1300" dirty="0"/>
              <a:t>Process ID , page number </a:t>
            </a:r>
            <a:r>
              <a:rPr lang="zh-CN" altLang="en-US" sz="1300" dirty="0"/>
              <a:t>和 </a:t>
            </a:r>
            <a:r>
              <a:rPr lang="en-MY" altLang="zh-CN" sz="1300" dirty="0"/>
              <a:t>offset</a:t>
            </a:r>
          </a:p>
          <a:p>
            <a:pPr marL="342900" indent="-342900">
              <a:buAutoNum type="arabicPeriod"/>
            </a:pPr>
            <a:r>
              <a:rPr lang="en-US" altLang="zh-CN" sz="1300" dirty="0"/>
              <a:t>Virtual address</a:t>
            </a:r>
            <a:r>
              <a:rPr lang="zh-CN" altLang="en-US" sz="1300" dirty="0"/>
              <a:t>的</a:t>
            </a:r>
            <a:r>
              <a:rPr lang="en-US" altLang="zh-CN" sz="1300" dirty="0" err="1"/>
              <a:t>PiD</a:t>
            </a:r>
            <a:r>
              <a:rPr lang="zh-CN" altLang="en-US" sz="1300" dirty="0"/>
              <a:t>会用于</a:t>
            </a:r>
            <a:r>
              <a:rPr lang="en-US" altLang="zh-CN" sz="1300" dirty="0"/>
              <a:t>Map/search </a:t>
            </a:r>
            <a:r>
              <a:rPr lang="zh-CN" altLang="en-US" sz="1300" dirty="0"/>
              <a:t>整个</a:t>
            </a:r>
            <a:r>
              <a:rPr lang="en-US" altLang="zh-CN" sz="1300" dirty="0"/>
              <a:t>page table</a:t>
            </a:r>
          </a:p>
          <a:p>
            <a:pPr marL="342900" indent="-342900">
              <a:buAutoNum type="arabicPeriod"/>
            </a:pPr>
            <a:r>
              <a:rPr lang="zh-CN" altLang="en-US" sz="1300" dirty="0"/>
              <a:t>当</a:t>
            </a:r>
            <a:r>
              <a:rPr lang="en-US" altLang="zh-CN" sz="1300" dirty="0" err="1"/>
              <a:t>PiD</a:t>
            </a:r>
            <a:r>
              <a:rPr lang="zh-CN" altLang="en-US" sz="1300" dirty="0"/>
              <a:t>和</a:t>
            </a:r>
            <a:r>
              <a:rPr lang="en-MY" altLang="zh-CN" sz="1300" dirty="0"/>
              <a:t>Page Number</a:t>
            </a:r>
            <a:r>
              <a:rPr lang="zh-CN" altLang="en-US" sz="1300" dirty="0"/>
              <a:t>都匹配，就表示找到了想要的</a:t>
            </a:r>
            <a:r>
              <a:rPr lang="en-US" altLang="zh-CN" sz="1300" dirty="0"/>
              <a:t>Data</a:t>
            </a:r>
            <a:endParaRPr lang="en-MY" altLang="zh-CN" sz="1300" dirty="0"/>
          </a:p>
          <a:p>
            <a:pPr marL="342900" indent="-342900">
              <a:buAutoNum type="arabicPeriod"/>
            </a:pPr>
            <a:r>
              <a:rPr lang="zh-CN" altLang="en-US" sz="1300" dirty="0"/>
              <a:t>然后通过这个</a:t>
            </a:r>
            <a:r>
              <a:rPr lang="en-US" altLang="zh-CN" sz="1300" dirty="0"/>
              <a:t>data</a:t>
            </a:r>
            <a:r>
              <a:rPr lang="zh-CN" altLang="en-US" sz="1300" dirty="0"/>
              <a:t>的上方共有多少个</a:t>
            </a:r>
            <a:r>
              <a:rPr lang="en-US" altLang="zh-CN" sz="1300" dirty="0"/>
              <a:t>frame</a:t>
            </a:r>
            <a:r>
              <a:rPr lang="zh-CN" altLang="en-US" sz="1300" dirty="0"/>
              <a:t>来计算出</a:t>
            </a:r>
            <a:r>
              <a:rPr lang="en-US" altLang="zh-CN" sz="1300" dirty="0" err="1"/>
              <a:t>i</a:t>
            </a:r>
            <a:r>
              <a:rPr lang="zh-CN" altLang="en-US" sz="1300" dirty="0"/>
              <a:t>的值</a:t>
            </a:r>
            <a:r>
              <a:rPr lang="en-US" altLang="zh-CN" sz="1300" dirty="0"/>
              <a:t> </a:t>
            </a:r>
            <a:r>
              <a:rPr lang="zh-CN" altLang="en-US" sz="1300" dirty="0"/>
              <a:t>（其实就是</a:t>
            </a:r>
            <a:r>
              <a:rPr lang="en-US" altLang="zh-CN" sz="1300" dirty="0"/>
              <a:t>data</a:t>
            </a:r>
            <a:r>
              <a:rPr lang="zh-CN" altLang="en-US" sz="1300" dirty="0"/>
              <a:t>本身的</a:t>
            </a:r>
            <a:r>
              <a:rPr lang="en-US" altLang="zh-CN" sz="1300" dirty="0"/>
              <a:t>frame No </a:t>
            </a:r>
            <a:r>
              <a:rPr lang="zh-CN" altLang="en-US" sz="1300" dirty="0"/>
              <a:t>，不需要算），比如</a:t>
            </a:r>
            <a:r>
              <a:rPr lang="en-US" altLang="zh-CN" sz="1300" dirty="0"/>
              <a:t>frameNo3</a:t>
            </a:r>
            <a:r>
              <a:rPr lang="zh-CN" altLang="en-US" sz="1300" dirty="0"/>
              <a:t>的上面是 </a:t>
            </a:r>
            <a:r>
              <a:rPr lang="en-MY" altLang="zh-CN" sz="1300" dirty="0"/>
              <a:t>0,1,2(</a:t>
            </a:r>
            <a:r>
              <a:rPr lang="zh-CN" altLang="en-US" sz="1300" dirty="0"/>
              <a:t>也就是</a:t>
            </a:r>
            <a:r>
              <a:rPr lang="en-MY" altLang="zh-CN" sz="1300" dirty="0"/>
              <a:t>3</a:t>
            </a:r>
            <a:r>
              <a:rPr lang="zh-CN" altLang="en-US" sz="1300" dirty="0"/>
              <a:t>个</a:t>
            </a:r>
            <a:r>
              <a:rPr lang="en-US" altLang="zh-CN" sz="1300" dirty="0"/>
              <a:t>frame,</a:t>
            </a:r>
            <a:r>
              <a:rPr lang="zh-CN" altLang="en-US" sz="1300" dirty="0"/>
              <a:t>其实都一样</a:t>
            </a:r>
            <a:r>
              <a:rPr lang="en-MY" altLang="zh-CN" sz="1300" dirty="0"/>
              <a:t>)</a:t>
            </a:r>
          </a:p>
          <a:p>
            <a:pPr marL="342900" indent="-342900">
              <a:buAutoNum type="arabicPeriod"/>
            </a:pPr>
            <a:r>
              <a:rPr lang="zh-CN" altLang="en-US" sz="1300" dirty="0"/>
              <a:t>通过这个</a:t>
            </a:r>
            <a:r>
              <a:rPr lang="en-US" altLang="zh-CN" sz="1300" dirty="0" err="1"/>
              <a:t>i</a:t>
            </a:r>
            <a:r>
              <a:rPr lang="zh-CN" altLang="en-US" sz="1300" dirty="0"/>
              <a:t>和</a:t>
            </a:r>
            <a:r>
              <a:rPr lang="en-MY" altLang="zh-CN" sz="1300" dirty="0"/>
              <a:t>CPU generate</a:t>
            </a:r>
            <a:r>
              <a:rPr lang="zh-CN" altLang="en-US" sz="1300" dirty="0"/>
              <a:t>的</a:t>
            </a:r>
            <a:r>
              <a:rPr lang="en-US" altLang="zh-CN" sz="1300" dirty="0"/>
              <a:t>offset</a:t>
            </a:r>
            <a:r>
              <a:rPr lang="zh-CN" altLang="en-US" sz="1300" dirty="0"/>
              <a:t>组成一个东西来去 </a:t>
            </a:r>
            <a:r>
              <a:rPr lang="en-US" altLang="zh-CN" sz="1300" dirty="0"/>
              <a:t>Physical Memory</a:t>
            </a:r>
            <a:r>
              <a:rPr lang="zh-CN" altLang="en-US" sz="1300" dirty="0"/>
              <a:t>找</a:t>
            </a:r>
            <a:r>
              <a:rPr lang="en-US" altLang="zh-CN" sz="1300" dirty="0"/>
              <a:t>data</a:t>
            </a:r>
            <a:r>
              <a:rPr lang="zh-CN" altLang="en-US" sz="1300" dirty="0"/>
              <a:t>了</a:t>
            </a:r>
            <a:endParaRPr lang="en-MY" sz="1300" dirty="0"/>
          </a:p>
        </p:txBody>
      </p:sp>
    </p:spTree>
    <p:extLst>
      <p:ext uri="{BB962C8B-B14F-4D97-AF65-F5344CB8AC3E}">
        <p14:creationId xmlns:p14="http://schemas.microsoft.com/office/powerpoint/2010/main" val="36701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303EC-86BE-8B84-E37B-F4906023232A}"/>
              </a:ext>
            </a:extLst>
          </p:cNvPr>
          <p:cNvPicPr>
            <a:picLocks noChangeAspect="1"/>
          </p:cNvPicPr>
          <p:nvPr/>
        </p:nvPicPr>
        <p:blipFill>
          <a:blip r:embed="rId2"/>
          <a:stretch>
            <a:fillRect/>
          </a:stretch>
        </p:blipFill>
        <p:spPr>
          <a:xfrm>
            <a:off x="1119993" y="998529"/>
            <a:ext cx="9308728" cy="5593101"/>
          </a:xfrm>
          <a:prstGeom prst="rect">
            <a:avLst/>
          </a:prstGeom>
        </p:spPr>
      </p:pic>
    </p:spTree>
    <p:extLst>
      <p:ext uri="{BB962C8B-B14F-4D97-AF65-F5344CB8AC3E}">
        <p14:creationId xmlns:p14="http://schemas.microsoft.com/office/powerpoint/2010/main" val="37582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601DF1-4327-87D8-06B8-84FC10188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76" y="0"/>
            <a:ext cx="10757647" cy="6858000"/>
          </a:xfrm>
          <a:prstGeom prst="rect">
            <a:avLst/>
          </a:prstGeom>
        </p:spPr>
      </p:pic>
      <p:pic>
        <p:nvPicPr>
          <p:cNvPr id="7" name="Picture 6">
            <a:extLst>
              <a:ext uri="{FF2B5EF4-FFF2-40B4-BE49-F238E27FC236}">
                <a16:creationId xmlns:a16="http://schemas.microsoft.com/office/drawing/2014/main" id="{0C2F062E-6668-D153-8198-50F24D6BD5B5}"/>
              </a:ext>
            </a:extLst>
          </p:cNvPr>
          <p:cNvPicPr>
            <a:picLocks noChangeAspect="1"/>
          </p:cNvPicPr>
          <p:nvPr/>
        </p:nvPicPr>
        <p:blipFill>
          <a:blip r:embed="rId3"/>
          <a:stretch>
            <a:fillRect/>
          </a:stretch>
        </p:blipFill>
        <p:spPr>
          <a:xfrm>
            <a:off x="2647590" y="2211772"/>
            <a:ext cx="662997" cy="335309"/>
          </a:xfrm>
          <a:prstGeom prst="rect">
            <a:avLst/>
          </a:prstGeom>
        </p:spPr>
      </p:pic>
      <p:sp>
        <p:nvSpPr>
          <p:cNvPr id="8" name="TextBox 7">
            <a:extLst>
              <a:ext uri="{FF2B5EF4-FFF2-40B4-BE49-F238E27FC236}">
                <a16:creationId xmlns:a16="http://schemas.microsoft.com/office/drawing/2014/main" id="{289A9960-880E-9149-7F57-5872688B361C}"/>
              </a:ext>
            </a:extLst>
          </p:cNvPr>
          <p:cNvSpPr txBox="1"/>
          <p:nvPr/>
        </p:nvSpPr>
        <p:spPr>
          <a:xfrm>
            <a:off x="3576762" y="2271478"/>
            <a:ext cx="2679590" cy="338554"/>
          </a:xfrm>
          <a:prstGeom prst="rect">
            <a:avLst/>
          </a:prstGeom>
          <a:noFill/>
        </p:spPr>
        <p:txBody>
          <a:bodyPr wrap="square" rtlCol="0">
            <a:spAutoFit/>
          </a:bodyPr>
          <a:lstStyle/>
          <a:p>
            <a:r>
              <a:rPr lang="en-MY" sz="1600" dirty="0" err="1"/>
              <a:t>PiD</a:t>
            </a:r>
            <a:r>
              <a:rPr lang="en-MY" sz="1600" dirty="0"/>
              <a:t>  </a:t>
            </a:r>
            <a:r>
              <a:rPr lang="en-MY" sz="1600" dirty="0" err="1"/>
              <a:t>PageNo</a:t>
            </a:r>
            <a:r>
              <a:rPr lang="en-MY" sz="1600" dirty="0"/>
              <a:t>  d(offset)</a:t>
            </a:r>
          </a:p>
        </p:txBody>
      </p:sp>
      <p:sp>
        <p:nvSpPr>
          <p:cNvPr id="9" name="TextBox 8">
            <a:extLst>
              <a:ext uri="{FF2B5EF4-FFF2-40B4-BE49-F238E27FC236}">
                <a16:creationId xmlns:a16="http://schemas.microsoft.com/office/drawing/2014/main" id="{73DFD18B-247E-1643-342D-EB31ED6B5556}"/>
              </a:ext>
            </a:extLst>
          </p:cNvPr>
          <p:cNvSpPr txBox="1"/>
          <p:nvPr/>
        </p:nvSpPr>
        <p:spPr>
          <a:xfrm>
            <a:off x="6674338" y="2229416"/>
            <a:ext cx="1599304" cy="369332"/>
          </a:xfrm>
          <a:prstGeom prst="rect">
            <a:avLst/>
          </a:prstGeom>
          <a:noFill/>
        </p:spPr>
        <p:txBody>
          <a:bodyPr wrap="square" rtlCol="0">
            <a:spAutoFit/>
          </a:bodyPr>
          <a:lstStyle/>
          <a:p>
            <a:r>
              <a:rPr lang="en-MY" dirty="0"/>
              <a:t>Frame No       d</a:t>
            </a:r>
          </a:p>
        </p:txBody>
      </p:sp>
      <p:pic>
        <p:nvPicPr>
          <p:cNvPr id="11" name="Picture 10">
            <a:extLst>
              <a:ext uri="{FF2B5EF4-FFF2-40B4-BE49-F238E27FC236}">
                <a16:creationId xmlns:a16="http://schemas.microsoft.com/office/drawing/2014/main" id="{C66B70E6-110A-F2E7-8F45-66CA07DAB28C}"/>
              </a:ext>
            </a:extLst>
          </p:cNvPr>
          <p:cNvPicPr>
            <a:picLocks noChangeAspect="1"/>
          </p:cNvPicPr>
          <p:nvPr/>
        </p:nvPicPr>
        <p:blipFill>
          <a:blip r:embed="rId4"/>
          <a:stretch>
            <a:fillRect/>
          </a:stretch>
        </p:blipFill>
        <p:spPr>
          <a:xfrm>
            <a:off x="8369248" y="2112703"/>
            <a:ext cx="800169" cy="434378"/>
          </a:xfrm>
          <a:prstGeom prst="rect">
            <a:avLst/>
          </a:prstGeom>
        </p:spPr>
      </p:pic>
      <p:sp>
        <p:nvSpPr>
          <p:cNvPr id="12" name="TextBox 11">
            <a:extLst>
              <a:ext uri="{FF2B5EF4-FFF2-40B4-BE49-F238E27FC236}">
                <a16:creationId xmlns:a16="http://schemas.microsoft.com/office/drawing/2014/main" id="{3F45D597-073D-BCA5-FFB7-522C2CFAA46F}"/>
              </a:ext>
            </a:extLst>
          </p:cNvPr>
          <p:cNvSpPr txBox="1"/>
          <p:nvPr/>
        </p:nvSpPr>
        <p:spPr>
          <a:xfrm>
            <a:off x="7275444" y="2598748"/>
            <a:ext cx="556591" cy="369332"/>
          </a:xfrm>
          <a:prstGeom prst="rect">
            <a:avLst/>
          </a:prstGeom>
          <a:noFill/>
        </p:spPr>
        <p:txBody>
          <a:bodyPr wrap="square" rtlCol="0">
            <a:spAutoFit/>
          </a:bodyPr>
          <a:lstStyle/>
          <a:p>
            <a:r>
              <a:rPr lang="en-MY" dirty="0"/>
              <a:t>(f3)</a:t>
            </a:r>
          </a:p>
        </p:txBody>
      </p:sp>
      <p:pic>
        <p:nvPicPr>
          <p:cNvPr id="16" name="Picture 15">
            <a:extLst>
              <a:ext uri="{FF2B5EF4-FFF2-40B4-BE49-F238E27FC236}">
                <a16:creationId xmlns:a16="http://schemas.microsoft.com/office/drawing/2014/main" id="{79F2E849-E0E2-341E-174A-7AEFE1BC22D7}"/>
              </a:ext>
            </a:extLst>
          </p:cNvPr>
          <p:cNvPicPr>
            <a:picLocks noChangeAspect="1"/>
          </p:cNvPicPr>
          <p:nvPr/>
        </p:nvPicPr>
        <p:blipFill>
          <a:blip r:embed="rId5"/>
          <a:stretch>
            <a:fillRect/>
          </a:stretch>
        </p:blipFill>
        <p:spPr>
          <a:xfrm>
            <a:off x="2880019" y="4002283"/>
            <a:ext cx="213038" cy="1327384"/>
          </a:xfrm>
          <a:prstGeom prst="rect">
            <a:avLst/>
          </a:prstGeom>
        </p:spPr>
      </p:pic>
      <p:sp>
        <p:nvSpPr>
          <p:cNvPr id="17" name="TextBox 16">
            <a:extLst>
              <a:ext uri="{FF2B5EF4-FFF2-40B4-BE49-F238E27FC236}">
                <a16:creationId xmlns:a16="http://schemas.microsoft.com/office/drawing/2014/main" id="{81ED4B54-6E25-46C9-9AA4-607E99FCE175}"/>
              </a:ext>
            </a:extLst>
          </p:cNvPr>
          <p:cNvSpPr txBox="1"/>
          <p:nvPr/>
        </p:nvSpPr>
        <p:spPr>
          <a:xfrm>
            <a:off x="2178657" y="4481309"/>
            <a:ext cx="914400" cy="369332"/>
          </a:xfrm>
          <a:prstGeom prst="rect">
            <a:avLst/>
          </a:prstGeom>
          <a:noFill/>
        </p:spPr>
        <p:txBody>
          <a:bodyPr wrap="square" rtlCol="0">
            <a:spAutoFit/>
          </a:bodyPr>
          <a:lstStyle/>
          <a:p>
            <a:r>
              <a:rPr lang="en-MY" dirty="0"/>
              <a:t>Search</a:t>
            </a:r>
          </a:p>
        </p:txBody>
      </p:sp>
      <p:sp>
        <p:nvSpPr>
          <p:cNvPr id="19" name="TextBox 18">
            <a:extLst>
              <a:ext uri="{FF2B5EF4-FFF2-40B4-BE49-F238E27FC236}">
                <a16:creationId xmlns:a16="http://schemas.microsoft.com/office/drawing/2014/main" id="{D12B4D11-FEC1-A922-E32B-35E52A9DC1FA}"/>
              </a:ext>
            </a:extLst>
          </p:cNvPr>
          <p:cNvSpPr txBox="1"/>
          <p:nvPr/>
        </p:nvSpPr>
        <p:spPr>
          <a:xfrm>
            <a:off x="5667411" y="4659784"/>
            <a:ext cx="4329247" cy="923330"/>
          </a:xfrm>
          <a:prstGeom prst="rect">
            <a:avLst/>
          </a:prstGeom>
          <a:noFill/>
        </p:spPr>
        <p:txBody>
          <a:bodyPr wrap="square" rtlCol="0">
            <a:spAutoFit/>
          </a:bodyPr>
          <a:lstStyle/>
          <a:p>
            <a:r>
              <a:rPr lang="zh-CN" altLang="en-US" dirty="0"/>
              <a:t>假设我找到的数据的</a:t>
            </a:r>
            <a:r>
              <a:rPr lang="en-US" altLang="zh-CN" dirty="0"/>
              <a:t>frame no</a:t>
            </a:r>
            <a:r>
              <a:rPr lang="zh-CN" altLang="en-US" dirty="0"/>
              <a:t>为</a:t>
            </a:r>
            <a:r>
              <a:rPr lang="en-MY" altLang="zh-CN" dirty="0"/>
              <a:t>3</a:t>
            </a:r>
            <a:r>
              <a:rPr lang="zh-CN" altLang="en-US" dirty="0"/>
              <a:t>，也就是 </a:t>
            </a:r>
            <a:r>
              <a:rPr lang="en-MY" altLang="zh-CN" dirty="0"/>
              <a:t>00100 </a:t>
            </a:r>
            <a:r>
              <a:rPr lang="zh-CN" altLang="en-US" dirty="0"/>
              <a:t>，去到</a:t>
            </a:r>
            <a:r>
              <a:rPr lang="en-US" altLang="zh-CN" dirty="0"/>
              <a:t>main memory</a:t>
            </a:r>
            <a:r>
              <a:rPr lang="zh-CN" altLang="en-US" dirty="0"/>
              <a:t>也是通过</a:t>
            </a:r>
            <a:r>
              <a:rPr lang="en-MY" altLang="zh-CN" dirty="0"/>
              <a:t>00100</a:t>
            </a:r>
            <a:r>
              <a:rPr lang="zh-CN" altLang="en-US" dirty="0"/>
              <a:t>找到对应的</a:t>
            </a:r>
            <a:r>
              <a:rPr lang="en-US" altLang="zh-CN" dirty="0"/>
              <a:t>Frame No 00100</a:t>
            </a:r>
            <a:endParaRPr lang="en-MY" dirty="0"/>
          </a:p>
        </p:txBody>
      </p:sp>
    </p:spTree>
    <p:extLst>
      <p:ext uri="{BB962C8B-B14F-4D97-AF65-F5344CB8AC3E}">
        <p14:creationId xmlns:p14="http://schemas.microsoft.com/office/powerpoint/2010/main" val="36121500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414</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arial</vt:lpstr>
      <vt:lpstr>arial</vt:lpstr>
      <vt:lpstr>Calibri</vt:lpstr>
      <vt:lpstr>Calibri Light</vt:lpstr>
      <vt:lpstr>Comic Sans MS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Yee Jie Lim</dc:creator>
  <cp:lastModifiedBy>asusa51522@outlook.com</cp:lastModifiedBy>
  <cp:revision>15</cp:revision>
  <dcterms:created xsi:type="dcterms:W3CDTF">2023-07-27T13:02:56Z</dcterms:created>
  <dcterms:modified xsi:type="dcterms:W3CDTF">2023-07-28T04:00:17Z</dcterms:modified>
</cp:coreProperties>
</file>