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00" r:id="rId2"/>
    <p:sldId id="354" r:id="rId3"/>
    <p:sldId id="344" r:id="rId4"/>
    <p:sldId id="345" r:id="rId5"/>
    <p:sldId id="357" r:id="rId6"/>
    <p:sldId id="341" r:id="rId7"/>
    <p:sldId id="346" r:id="rId8"/>
    <p:sldId id="342" r:id="rId9"/>
    <p:sldId id="352" r:id="rId10"/>
    <p:sldId id="353" r:id="rId11"/>
    <p:sldId id="356" r:id="rId12"/>
    <p:sldId id="355" r:id="rId13"/>
    <p:sldId id="347" r:id="rId14"/>
    <p:sldId id="349" r:id="rId15"/>
    <p:sldId id="348" r:id="rId16"/>
    <p:sldId id="350" r:id="rId17"/>
    <p:sldId id="351" r:id="rId18"/>
    <p:sldId id="343" r:id="rId19"/>
    <p:sldId id="331" r:id="rId20"/>
    <p:sldId id="333" r:id="rId21"/>
    <p:sldId id="330" r:id="rId22"/>
    <p:sldId id="339" r:id="rId23"/>
    <p:sldId id="334" r:id="rId24"/>
    <p:sldId id="332" r:id="rId25"/>
    <p:sldId id="335" r:id="rId26"/>
    <p:sldId id="340" r:id="rId27"/>
    <p:sldId id="336" r:id="rId28"/>
    <p:sldId id="337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8" autoAdjust="0"/>
    <p:restoredTop sz="80727" autoAdjust="0"/>
  </p:normalViewPr>
  <p:slideViewPr>
    <p:cSldViewPr snapToGrid="0">
      <p:cViewPr varScale="1">
        <p:scale>
          <a:sx n="43" d="100"/>
          <a:sy n="43" d="100"/>
        </p:scale>
        <p:origin x="15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EAC6-2598-478F-AD12-64310331A9A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155-67C8-4F2A-91B9-7F3D5CFB3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4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006-64B7-4615-9376-E9250540CFCA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Image result for tamu cs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7594"/>
            <a:ext cx="2867062" cy="5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47F9-D5D3-483F-820E-9A20461969D8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8E62-F617-4286-A198-F125D8799B50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7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2"/>
            <a:ext cx="1676384" cy="365125"/>
          </a:xfrm>
          <a:prstGeom prst="rect">
            <a:avLst/>
          </a:prstGeom>
        </p:spPr>
        <p:txBody>
          <a:bodyPr/>
          <a:lstStyle/>
          <a:p>
            <a:fld id="{1D37FFA5-BE7F-4CE5-8162-538AA69D8037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0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3527"/>
            <a:ext cx="8229600" cy="563335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no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Image result for tamu cs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6480006"/>
            <a:ext cx="1914756" cy="3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37634"/>
            <a:ext cx="28956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9760" y="6450036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B9F14D6D-D520-4C96-A515-FB91A2C16A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ED-03AD-4ED2-B2E0-D791F1B348B5}" type="datetime1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2754-FEEC-4085-B100-E757F1F6CD9D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A47-E6E3-45D9-BDBF-2D01036DC02E}" type="datetime1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E-1635-467D-9313-54E52B942CC2}" type="datetime1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18E5-E03B-44BA-8852-38A7A689579D}" type="datetime1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B289-BB91-4F94-A92B-7285EF6109F0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E0D-9420-425A-A1C5-1C68C24DE9AF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9D1-796E-4303-A009-AC988AC48308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4D6D-D520-4C96-A515-FB91A2C1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paro.net/ce155/thread-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2/05/c-mutex-examp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2/05/c-mutex-examp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CSCE 313</a:t>
            </a:r>
            <a:br>
              <a:rPr lang="en-US" sz="5400" dirty="0" smtClean="0"/>
            </a:br>
            <a:r>
              <a:rPr lang="en-US" sz="5400" dirty="0" smtClean="0"/>
              <a:t>LAB session</a:t>
            </a:r>
            <a:br>
              <a:rPr lang="en-US" sz="5400" dirty="0" smtClean="0"/>
            </a:br>
            <a:r>
              <a:rPr lang="en-US" sz="4000" dirty="0" smtClean="0"/>
              <a:t>Sec 50x</a:t>
            </a:r>
            <a:endParaRPr lang="en-US" sz="4000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Wei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810978" cy="5633350"/>
              </a:xfrm>
            </p:spPr>
            <p:txBody>
              <a:bodyPr/>
              <a:lstStyle/>
              <a:p>
                <a:r>
                  <a:rPr lang="en-US" dirty="0" smtClean="0"/>
                  <a:t>NOT standardized, you need to implement it.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</m:oMath>
                </a14:m>
                <a:r>
                  <a:rPr lang="en-US" dirty="0" smtClean="0"/>
                  <a:t> be a semaphore</a:t>
                </a: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Two operations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class called semaphore (or other names)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int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 </a:t>
                </a:r>
                <a:r>
                  <a:rPr lang="en-US" dirty="0" err="1">
                    <a:latin typeface="Cambria Math" panose="02040503050406030204" pitchFamily="18" charset="0"/>
                  </a:rPr>
                  <a:t>mutex</a:t>
                </a:r>
                <a:r>
                  <a:rPr lang="en-US" dirty="0">
                    <a:latin typeface="Cambria Math" panose="02040503050406030204" pitchFamily="18" charset="0"/>
                  </a:rPr>
                  <a:t>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𝑚𝑢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conditional variable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810978" cy="5633350"/>
              </a:xfrm>
              <a:blipFill rotWithShape="0">
                <a:blip r:embed="rId2"/>
                <a:stretch>
                  <a:fillRect l="-1869" t="-1732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 hidden="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𝑢𝑡𝑒𝑥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 hidden="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implementation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116" y="1339624"/>
            <a:ext cx="8641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3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-;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</a:rPr>
              <a:t>cond_wait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</a:rPr>
              <a:t>q,</a:t>
            </a:r>
            <a:r>
              <a:rPr lang="en-US" sz="3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</a:rPr>
              <a:t>mu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 hidden="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𝑢𝑡𝑒𝑥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 hidden="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480408" cy="56333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implementation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116" y="1339624"/>
            <a:ext cx="8641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count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++;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latin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32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//if Q is empty 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</a:rPr>
              <a:t>cond_signal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3200" dirty="0" smtClean="0">
                <a:latin typeface="Consolas" panose="020B0609020204030204" pitchFamily="49" charset="0"/>
              </a:rPr>
              <a:t>q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US" sz="3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unlock</a:t>
            </a:r>
            <a:r>
              <a:rPr lang="en-US" sz="32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7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semaphores for the bounded buffer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r>
                  <a:rPr lang="en-US" dirty="0" smtClean="0"/>
                  <a:t>: # full cells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r>
                  <a:rPr lang="en-US" dirty="0" smtClean="0"/>
                  <a:t>: # empty cells</a:t>
                </a:r>
              </a:p>
              <a:p>
                <a:pPr lvl="1"/>
                <a:r>
                  <a:rPr lang="en-US" dirty="0" smtClean="0"/>
                  <a:t>Initially,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Meaning the buffer is empty</a:t>
                </a: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Insert a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++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Retrieve a data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−−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++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1732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 hidden="1"/>
          <p:cNvSpPr/>
          <p:nvPr/>
        </p:nvSpPr>
        <p:spPr>
          <a:xfrm>
            <a:off x="2183272" y="4380336"/>
            <a:ext cx="4786488" cy="135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BUFFER</a:t>
            </a:r>
            <a:endParaRPr lang="en-US" sz="3200" dirty="0"/>
          </a:p>
        </p:txBody>
      </p:sp>
      <p:sp>
        <p:nvSpPr>
          <p:cNvPr id="6" name="Oval 5" hidden="1"/>
          <p:cNvSpPr/>
          <p:nvPr/>
        </p:nvSpPr>
        <p:spPr>
          <a:xfrm>
            <a:off x="227471" y="4743621"/>
            <a:ext cx="1458330" cy="632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" name="Oval 6" hidden="1"/>
          <p:cNvSpPr/>
          <p:nvPr/>
        </p:nvSpPr>
        <p:spPr>
          <a:xfrm>
            <a:off x="7467231" y="4743621"/>
            <a:ext cx="1458330" cy="632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Retrieving data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standardized routine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Remove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data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buffer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Inserting data (</a:t>
                </a:r>
                <a:r>
                  <a:rPr lang="en-US" dirty="0">
                    <a:solidFill>
                      <a:srgbClr val="FF0000"/>
                    </a:solidFill>
                  </a:rPr>
                  <a:t>standardized routine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Add the </a:t>
                </a:r>
                <a:r>
                  <a:rPr lang="en-US" dirty="0">
                    <a:latin typeface="Cambria Math" panose="02040503050406030204" pitchFamily="18" charset="0"/>
                  </a:rPr>
                  <a:t>data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to the </a:t>
                </a:r>
                <a:r>
                  <a:rPr lang="en-US" dirty="0">
                    <a:latin typeface="Cambria Math" panose="02040503050406030204" pitchFamily="18" charset="0"/>
                  </a:rPr>
                  <a:t>buffer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3527"/>
                <a:ext cx="8229600" cy="60616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How to retrieve data from an empty buffer?</a:t>
                </a:r>
              </a:p>
              <a:p>
                <a:pPr lvl="1"/>
                <a:r>
                  <a:rPr lang="en-US" dirty="0" smtClean="0"/>
                  <a:t>Empty: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the retrieving thread will enter the </a:t>
                </a:r>
                <a:r>
                  <a:rPr lang="en-US" dirty="0"/>
                  <a:t>wait queue and </a:t>
                </a:r>
                <a:r>
                  <a:rPr lang="en-US" dirty="0" smtClean="0"/>
                  <a:t>sleep.</a:t>
                </a:r>
              </a:p>
              <a:p>
                <a:pPr lvl="1"/>
                <a:r>
                  <a:rPr lang="en-US" dirty="0" smtClean="0"/>
                  <a:t>Will be waked up by an inserting thread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Insert data to a full buffer?</a:t>
                </a:r>
              </a:p>
              <a:p>
                <a:pPr lvl="1"/>
                <a:r>
                  <a:rPr lang="en-US" dirty="0" smtClean="0"/>
                  <a:t>Full: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smtClean="0"/>
                  <a:t>inserting thread </a:t>
                </a:r>
                <a:r>
                  <a:rPr lang="en-US" dirty="0"/>
                  <a:t>will enter </a:t>
                </a:r>
                <a:r>
                  <a:rPr lang="en-US" dirty="0" smtClean="0"/>
                  <a:t>the </a:t>
                </a:r>
                <a:r>
                  <a:rPr lang="en-US" dirty="0"/>
                  <a:t>wait queue and sleep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Will be waked up by a retrieving thread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3527"/>
                <a:ext cx="8229600" cy="6061634"/>
              </a:xfrm>
              <a:blipFill rotWithShape="0">
                <a:blip r:embed="rId2"/>
                <a:stretch>
                  <a:fillRect l="-1778" t="-281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statistics threads</a:t>
            </a:r>
          </a:p>
          <a:p>
            <a:pPr lvl="1"/>
            <a:r>
              <a:rPr lang="en-US" dirty="0" smtClean="0"/>
              <a:t>Draw histogram</a:t>
            </a:r>
          </a:p>
          <a:p>
            <a:pPr lvl="1"/>
            <a:r>
              <a:rPr lang="en-US" dirty="0" smtClean="0"/>
              <a:t>3 bounded buffers for response reception</a:t>
            </a:r>
          </a:p>
          <a:p>
            <a:pPr lvl="2"/>
            <a:r>
              <a:rPr lang="en-US" dirty="0" smtClean="0"/>
              <a:t>The w worker threads put the corresponding responses to the right buffer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3580883" y="3598811"/>
            <a:ext cx="762000" cy="32766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75783" y="4475111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75783" y="504661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75783" y="5618109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85147" y="4326147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 Bounded </a:t>
            </a:r>
            <a:r>
              <a:rPr lang="en-US" i="1" dirty="0" smtClean="0"/>
              <a:t>buffer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150" y="3980764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Request threads = 3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6232163" y="4451162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32163" y="559416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7530" y="3956815"/>
            <a:ext cx="18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w</a:t>
            </a:r>
            <a:r>
              <a:rPr lang="en-US" i="1" dirty="0" smtClean="0"/>
              <a:t> worker threads 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6273224" y="483984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15" name="Oval 14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2548" y="5745656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Semaphore to sync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5293" y="3980764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Statistics threads = 3</a:t>
            </a:r>
            <a:endParaRPr lang="en-US" i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676383" y="4451160"/>
            <a:ext cx="147018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600182" y="5594158"/>
            <a:ext cx="154638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73979" y="3773249"/>
            <a:ext cx="181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w</a:t>
            </a:r>
            <a:r>
              <a:rPr lang="en-US" i="1" dirty="0" smtClean="0"/>
              <a:t> worker threads</a:t>
            </a:r>
          </a:p>
          <a:p>
            <a:pPr marL="0" lvl="1"/>
            <a:r>
              <a:rPr lang="en-US" i="1" dirty="0"/>
              <a:t>g</a:t>
            </a:r>
            <a:r>
              <a:rPr lang="en-US" i="1" dirty="0" smtClean="0"/>
              <a:t>et the response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816591" y="4855335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22" name="Oval 21"/>
          <p:cNvSpPr/>
          <p:nvPr/>
        </p:nvSpPr>
        <p:spPr>
          <a:xfrm>
            <a:off x="7657583" y="469190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3383" y="451321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3383" y="506273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3383" y="5605960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5975159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Draw histogram</a:t>
            </a:r>
            <a:endParaRPr lang="en-US" i="1" dirty="0"/>
          </a:p>
        </p:txBody>
      </p:sp>
      <p:sp>
        <p:nvSpPr>
          <p:cNvPr id="27" name="Can 26"/>
          <p:cNvSpPr/>
          <p:nvPr/>
        </p:nvSpPr>
        <p:spPr>
          <a:xfrm rot="16200000">
            <a:off x="3508838" y="3312316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n 27"/>
          <p:cNvSpPr/>
          <p:nvPr/>
        </p:nvSpPr>
        <p:spPr>
          <a:xfrm rot="16200000">
            <a:off x="3508838" y="3883487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an 28"/>
          <p:cNvSpPr/>
          <p:nvPr/>
        </p:nvSpPr>
        <p:spPr>
          <a:xfrm rot="16200000">
            <a:off x="3508838" y="4455314"/>
            <a:ext cx="304800" cy="2658689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6150" y="3710370"/>
            <a:ext cx="204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3 bounded buffers for response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67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40" y="2053806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familiar with UNIX Threads</a:t>
            </a:r>
          </a:p>
          <a:p>
            <a:r>
              <a:rPr lang="en-US" dirty="0" smtClean="0"/>
              <a:t>Four files are given</a:t>
            </a:r>
          </a:p>
          <a:p>
            <a:pPr lvl="1"/>
            <a:r>
              <a:rPr lang="en-US" dirty="0" smtClean="0"/>
              <a:t>dataserver.cpp</a:t>
            </a:r>
            <a:r>
              <a:rPr lang="en-US" dirty="0"/>
              <a:t>, </a:t>
            </a:r>
            <a:r>
              <a:rPr lang="en-US" dirty="0" smtClean="0"/>
              <a:t>request_channel.cpp</a:t>
            </a:r>
            <a:r>
              <a:rPr lang="en-US" dirty="0"/>
              <a:t>, </a:t>
            </a:r>
            <a:r>
              <a:rPr lang="en-US" dirty="0" err="1" smtClean="0"/>
              <a:t>request_channel.h</a:t>
            </a:r>
            <a:endParaRPr lang="en-US" dirty="0"/>
          </a:p>
          <a:p>
            <a:pPr lvl="1"/>
            <a:r>
              <a:rPr lang="en-US" dirty="0" smtClean="0"/>
              <a:t>client.cpp</a:t>
            </a:r>
            <a:r>
              <a:rPr lang="en-US" dirty="0"/>
              <a:t>, (</a:t>
            </a:r>
            <a:r>
              <a:rPr lang="en-US" dirty="0">
                <a:solidFill>
                  <a:srgbClr val="FF0000"/>
                </a:solidFill>
              </a:rPr>
              <a:t>You ONLY need to modify this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>
                <a:solidFill>
                  <a:schemeClr val="tx2"/>
                </a:solidFill>
              </a:rPr>
              <a:t>client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dataserver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./client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client process calls fork() and runs the</a:t>
            </a:r>
            <a:br>
              <a:rPr lang="en-US" dirty="0"/>
            </a:br>
            <a:r>
              <a:rPr lang="en-US" dirty="0" err="1"/>
              <a:t>dataserver</a:t>
            </a:r>
            <a:r>
              <a:rPr lang="en-US" dirty="0"/>
              <a:t>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Nov-6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standard concept!</a:t>
            </a:r>
          </a:p>
          <a:p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Unidirectional</a:t>
            </a:r>
          </a:p>
          <a:p>
            <a:r>
              <a:rPr lang="en-US" dirty="0" smtClean="0"/>
              <a:t>Channel is bidirectional</a:t>
            </a:r>
          </a:p>
          <a:p>
            <a:pPr lvl="1"/>
            <a:r>
              <a:rPr lang="en-US" dirty="0" smtClean="0"/>
              <a:t>Two separate pipes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3600940" y="2044303"/>
            <a:ext cx="2153468" cy="633700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16200000">
            <a:off x="4327591" y="1850215"/>
            <a:ext cx="700165" cy="576414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 rot="16200000">
            <a:off x="4327591" y="2738883"/>
            <a:ext cx="700165" cy="576414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27721" y="4584635"/>
            <a:ext cx="2081146" cy="29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27721" y="5468886"/>
            <a:ext cx="2081146" cy="29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04837" y="5459253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0499" y="4533240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837" y="4499974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4740" y="5448620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7200" y="4659465"/>
            <a:ext cx="584791" cy="86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289492" y="4670098"/>
            <a:ext cx="584791" cy="86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1041991" y="4732287"/>
            <a:ext cx="753611" cy="3500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1989" y="5155193"/>
            <a:ext cx="708715" cy="4408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</p:cNvCxnSpPr>
          <p:nvPr/>
        </p:nvCxnSpPr>
        <p:spPr>
          <a:xfrm flipH="1" flipV="1">
            <a:off x="7559746" y="4659465"/>
            <a:ext cx="729746" cy="44536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7600686" y="5104832"/>
            <a:ext cx="688806" cy="5204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7"/>
            <a:ext cx="8569842" cy="563335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control channel.</a:t>
            </a:r>
          </a:p>
          <a:p>
            <a:pPr marL="1042988" lvl="1" indent="-742950"/>
            <a:r>
              <a:rPr lang="en-US" dirty="0"/>
              <a:t>Using </a:t>
            </a:r>
            <a:r>
              <a:rPr lang="en-US" dirty="0" err="1" smtClean="0"/>
              <a:t>RequestChannel</a:t>
            </a:r>
            <a:r>
              <a:rPr lang="en-US" dirty="0" smtClean="0"/>
              <a:t>()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data channel.</a:t>
            </a:r>
          </a:p>
          <a:p>
            <a:pPr marL="1042988" lvl="1" indent="-742950"/>
            <a:r>
              <a:rPr lang="en-US" dirty="0" smtClean="0"/>
              <a:t>Using the control channel and </a:t>
            </a:r>
            <a:r>
              <a:rPr lang="en-US" dirty="0" err="1"/>
              <a:t>RequestChannel</a:t>
            </a:r>
            <a:r>
              <a:rPr lang="en-US" dirty="0"/>
              <a:t>()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Generate DATA in a buffer.</a:t>
            </a:r>
          </a:p>
          <a:p>
            <a:pPr marL="1042988" lvl="1" indent="-742950"/>
            <a:r>
              <a:rPr lang="en-US" dirty="0" smtClean="0"/>
              <a:t>DATA: </a:t>
            </a:r>
            <a:r>
              <a:rPr lang="en-US" i="1" dirty="0" smtClean="0"/>
              <a:t>3</a:t>
            </a:r>
            <a:r>
              <a:rPr lang="en-US" dirty="0" smtClean="0"/>
              <a:t> different strings, </a:t>
            </a:r>
            <a:r>
              <a:rPr lang="en-US" i="1" dirty="0" smtClean="0"/>
              <a:t>n </a:t>
            </a:r>
            <a:r>
              <a:rPr lang="en-US" dirty="0" smtClean="0"/>
              <a:t>for each, </a:t>
            </a:r>
            <a:r>
              <a:rPr lang="en-US" i="1" dirty="0" smtClean="0"/>
              <a:t>3n</a:t>
            </a:r>
            <a:r>
              <a:rPr lang="en-US" dirty="0" smtClean="0"/>
              <a:t> in total.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Retrived</a:t>
            </a:r>
            <a:r>
              <a:rPr lang="en-US" dirty="0" smtClean="0"/>
              <a:t> DATA from the buffer, and send them to the server and receive REPLY.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endParaRPr lang="en-US" b="1" dirty="0" smtClean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0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3562750"/>
            <a:ext cx="2133600" cy="365125"/>
          </a:xfrm>
        </p:spPr>
        <p:txBody>
          <a:bodyPr/>
          <a:lstStyle/>
          <a:p>
            <a:fld id="{B9F14D6D-D520-4C96-A515-FB91A2C16A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596103" y="1800426"/>
            <a:ext cx="492644" cy="262482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14195" y="2186594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48712" y="2145947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484597" y="2829520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 rot="16200000">
            <a:off x="4596103" y="1120503"/>
            <a:ext cx="492644" cy="262482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Control channel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82117" y="222782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CMD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395081" y="226857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CMD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6395081" y="2853486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3" name="Left Arrow 12"/>
          <p:cNvSpPr/>
          <p:nvPr/>
        </p:nvSpPr>
        <p:spPr>
          <a:xfrm>
            <a:off x="6348173" y="318216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2439471" y="314582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315368" y="245921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406666" y="242287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2705" y="2134584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322760" y="2611056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3068" y="3078085"/>
            <a:ext cx="5663006" cy="119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7"/>
            <a:ext cx="8646160" cy="5633350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 smtClean="0"/>
              <a:t>dataChannel</a:t>
            </a:r>
            <a:r>
              <a:rPr lang="en-US" dirty="0" smtClean="0"/>
              <a:t> is the pointer to the data channel.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REPLY</a:t>
            </a:r>
            <a:r>
              <a:rPr lang="en-US" dirty="0" smtClean="0"/>
              <a:t>= </a:t>
            </a:r>
            <a:r>
              <a:rPr lang="en-US" dirty="0" err="1" smtClean="0"/>
              <a:t>dataChannel</a:t>
            </a:r>
            <a:r>
              <a:rPr lang="en-US" dirty="0" smtClean="0"/>
              <a:t>-&gt;</a:t>
            </a:r>
            <a:r>
              <a:rPr lang="en-US" dirty="0" err="1" smtClean="0"/>
              <a:t>send_request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DATA &amp; Receive REPLY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7"/>
            <a:ext cx="8480408" cy="563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process</a:t>
            </a:r>
          </a:p>
          <a:p>
            <a:pPr lvl="1"/>
            <a:r>
              <a:rPr lang="en-US" dirty="0" smtClean="0"/>
              <a:t>Execute a function in parallel with the main process </a:t>
            </a:r>
          </a:p>
          <a:p>
            <a:pPr lvl="1"/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pthread_create</a:t>
            </a:r>
            <a:r>
              <a:rPr lang="en-US" i="1" dirty="0" smtClean="0"/>
              <a:t>(</a:t>
            </a:r>
          </a:p>
          <a:p>
            <a:pPr marL="3429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</a:t>
            </a:r>
            <a:r>
              <a:rPr lang="en-US" i="1" dirty="0" err="1" smtClean="0"/>
              <a:t>pthread_t</a:t>
            </a:r>
            <a:r>
              <a:rPr lang="en-US" i="1" dirty="0" smtClean="0"/>
              <a:t> </a:t>
            </a:r>
            <a:r>
              <a:rPr lang="en-US" i="1" dirty="0"/>
              <a:t>* thread, </a:t>
            </a:r>
            <a:endParaRPr lang="en-US" i="1" dirty="0" smtClean="0"/>
          </a:p>
          <a:p>
            <a:pPr marL="34290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     </a:t>
            </a:r>
            <a:r>
              <a:rPr lang="en-US" i="1" dirty="0" err="1" smtClean="0"/>
              <a:t>pthread_attr_t</a:t>
            </a:r>
            <a:r>
              <a:rPr lang="en-US" i="1" dirty="0" smtClean="0"/>
              <a:t> </a:t>
            </a:r>
            <a:r>
              <a:rPr lang="en-US" i="1" dirty="0"/>
              <a:t>* </a:t>
            </a:r>
            <a:r>
              <a:rPr lang="en-US" i="1" dirty="0" err="1"/>
              <a:t>attr</a:t>
            </a:r>
            <a:r>
              <a:rPr lang="en-US" i="1" dirty="0"/>
              <a:t>, </a:t>
            </a:r>
            <a:endParaRPr lang="en-US" i="1" dirty="0" smtClean="0"/>
          </a:p>
          <a:p>
            <a:pPr marL="342900" lvl="1" indent="0">
              <a:buNone/>
            </a:pPr>
            <a:r>
              <a:rPr lang="en-US" i="1" dirty="0" smtClean="0"/>
              <a:t>				void </a:t>
            </a:r>
            <a:r>
              <a:rPr lang="en-US" i="1" dirty="0"/>
              <a:t>* (*</a:t>
            </a:r>
            <a:r>
              <a:rPr lang="en-US" i="1" dirty="0" err="1">
                <a:solidFill>
                  <a:srgbClr val="FF0000"/>
                </a:solidFill>
              </a:rPr>
              <a:t>start_routine</a:t>
            </a:r>
            <a:r>
              <a:rPr lang="en-US" i="1" dirty="0"/>
              <a:t>)(void *), </a:t>
            </a:r>
            <a:endParaRPr lang="en-US" i="1" dirty="0" smtClean="0"/>
          </a:p>
          <a:p>
            <a:pPr marL="342900" lvl="1" indent="0">
              <a:buNone/>
            </a:pPr>
            <a:r>
              <a:rPr lang="en-US" i="1" dirty="0" smtClean="0"/>
              <a:t>				void </a:t>
            </a:r>
            <a:r>
              <a:rPr lang="en-US" i="1" dirty="0"/>
              <a:t>* </a:t>
            </a:r>
            <a:r>
              <a:rPr lang="en-US" i="1" dirty="0" err="1">
                <a:solidFill>
                  <a:srgbClr val="FF0000"/>
                </a:solidFill>
              </a:rPr>
              <a:t>arg</a:t>
            </a:r>
            <a:r>
              <a:rPr lang="en-US" i="1" dirty="0" smtClean="0"/>
              <a:t>);</a:t>
            </a:r>
          </a:p>
          <a:p>
            <a:pPr lvl="2"/>
            <a:r>
              <a:rPr lang="en-US" i="1" dirty="0" err="1" smtClean="0"/>
              <a:t>start_routine</a:t>
            </a:r>
            <a:r>
              <a:rPr lang="en-US" i="1" dirty="0" smtClean="0"/>
              <a:t> </a:t>
            </a:r>
            <a:r>
              <a:rPr lang="en-US" dirty="0" smtClean="0"/>
              <a:t>is the function</a:t>
            </a:r>
          </a:p>
          <a:p>
            <a:pPr lvl="2"/>
            <a:r>
              <a:rPr lang="en-US" i="1" dirty="0" err="1" smtClean="0"/>
              <a:t>arg</a:t>
            </a:r>
            <a:r>
              <a:rPr lang="en-US" i="1" dirty="0" smtClean="0"/>
              <a:t> </a:t>
            </a:r>
            <a:r>
              <a:rPr lang="en-US" dirty="0" smtClean="0"/>
              <a:t>is the parameter pointer for </a:t>
            </a:r>
            <a:r>
              <a:rPr lang="en-US" i="1" dirty="0" err="1" smtClean="0"/>
              <a:t>start_routine</a:t>
            </a:r>
            <a:endParaRPr lang="en-US" i="1" dirty="0" smtClean="0"/>
          </a:p>
          <a:p>
            <a:pPr lvl="1"/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www.amparo.net/ce155/thread-ex.html</a:t>
            </a:r>
            <a:endParaRPr lang="en-US" i="1" dirty="0" smtClean="0"/>
          </a:p>
          <a:p>
            <a:pPr lvl="2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creates 3 threads</a:t>
            </a:r>
          </a:p>
          <a:p>
            <a:pPr lvl="1"/>
            <a:r>
              <a:rPr lang="en-US" dirty="0" smtClean="0"/>
              <a:t>Generate </a:t>
            </a:r>
            <a:r>
              <a:rPr lang="en-US" i="1" dirty="0" smtClean="0"/>
              <a:t>3n</a:t>
            </a:r>
            <a:r>
              <a:rPr lang="en-US" dirty="0" smtClean="0"/>
              <a:t> DATA in the buffer, </a:t>
            </a:r>
            <a:r>
              <a:rPr lang="en-US" dirty="0" smtClean="0">
                <a:solidFill>
                  <a:srgbClr val="FF0000"/>
                </a:solidFill>
              </a:rPr>
              <a:t>each thread generate one type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creates </a:t>
            </a:r>
            <a:r>
              <a:rPr lang="en-US" i="1" dirty="0" smtClean="0"/>
              <a:t>w</a:t>
            </a:r>
            <a:r>
              <a:rPr lang="en-US" dirty="0" smtClean="0"/>
              <a:t> worker threads</a:t>
            </a:r>
          </a:p>
          <a:p>
            <a:pPr lvl="1"/>
            <a:r>
              <a:rPr lang="en-US" dirty="0" smtClean="0"/>
              <a:t>Each thread creates its own data channel</a:t>
            </a:r>
          </a:p>
          <a:p>
            <a:pPr lvl="1"/>
            <a:r>
              <a:rPr lang="en-US" dirty="0" smtClean="0"/>
              <a:t>And does the same thing as the original code</a:t>
            </a:r>
          </a:p>
          <a:p>
            <a:pPr lvl="2"/>
            <a:r>
              <a:rPr lang="en-US" dirty="0" smtClean="0"/>
              <a:t>You can reuse most of the code given!</a:t>
            </a:r>
          </a:p>
          <a:p>
            <a:pPr lvl="3"/>
            <a:r>
              <a:rPr lang="en-US" dirty="0" smtClean="0"/>
              <a:t>Simply put them in the </a:t>
            </a:r>
            <a:r>
              <a:rPr lang="en-US" i="1" dirty="0" err="1">
                <a:solidFill>
                  <a:srgbClr val="FF0000"/>
                </a:solidFill>
              </a:rPr>
              <a:t>start_routine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 thread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MP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821853" y="2246399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5289" y="2702821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5426" y="2662174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958445" y="3006854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82258" y="3018838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6335350" y="334751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13319" y="3323160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 rot="16200000">
            <a:off x="4792850" y="1304856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29442" y="2065311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353255" y="207729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" name="Left Arrow 14"/>
          <p:cNvSpPr/>
          <p:nvPr/>
        </p:nvSpPr>
        <p:spPr>
          <a:xfrm>
            <a:off x="6306347" y="240597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884316" y="238161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 rot="16200000">
            <a:off x="4821853" y="3342148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58445" y="3994573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382258" y="400655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>
            <a:off x="6335350" y="433523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913319" y="431087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819" y="369635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50273" y="1959641"/>
            <a:ext cx="142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worker threads send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80356" y="2621528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600411" y="3098000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00411" y="2784582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00411" y="3440893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3965" y="1951935"/>
            <a:ext cx="110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threads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96" y="2621528"/>
            <a:ext cx="415062" cy="128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7905" y="1896014"/>
            <a:ext cx="2297937" cy="2931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access one recourse.</a:t>
            </a:r>
          </a:p>
          <a:p>
            <a:pPr lvl="1"/>
            <a:r>
              <a:rPr lang="en-US" dirty="0" smtClean="0"/>
              <a:t>Thread execution can be interrupted at any point of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72" y="1930436"/>
            <a:ext cx="3821215" cy="48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 the recourse shared by multiple threads.</a:t>
            </a:r>
          </a:p>
          <a:p>
            <a:pPr lvl="1"/>
            <a:r>
              <a:rPr lang="en-US" dirty="0" smtClean="0"/>
              <a:t>E.g. if x++ is shared by two threads, then</a:t>
            </a:r>
          </a:p>
          <a:p>
            <a:pPr marL="685800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thread_mutex_lock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x++</a:t>
            </a:r>
          </a:p>
          <a:p>
            <a:pPr marL="685800" lvl="2" indent="0">
              <a:buNone/>
            </a:pPr>
            <a:r>
              <a:rPr lang="en-US" dirty="0" err="1" smtClean="0"/>
              <a:t>pthread_mutex_unlock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sz="3000" dirty="0" err="1" smtClean="0"/>
              <a:t>pthread_mutex_init</a:t>
            </a:r>
            <a:r>
              <a:rPr lang="en-US" sz="3000" dirty="0" smtClean="0"/>
              <a:t>() and </a:t>
            </a:r>
            <a:r>
              <a:rPr lang="en-US" sz="3000" dirty="0" err="1" smtClean="0"/>
              <a:t>pthread_mutex_destroy</a:t>
            </a:r>
            <a:r>
              <a:rPr lang="en-US" sz="3000" dirty="0" smtClean="0"/>
              <a:t>() is also necessary.</a:t>
            </a:r>
          </a:p>
          <a:p>
            <a:r>
              <a:rPr lang="en-US" dirty="0">
                <a:hlinkClick r:id="rId2"/>
              </a:rPr>
              <a:t>http://www.thegeekstuff.com/2012/05/c-mutex-examples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6"/>
            <a:ext cx="8229600" cy="61895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do you make sure there 3n requests sent out and in parallel (in w threads)?</a:t>
            </a:r>
          </a:p>
          <a:p>
            <a:r>
              <a:rPr lang="en-US" dirty="0" smtClean="0"/>
              <a:t>First make 3 request threads </a:t>
            </a:r>
          </a:p>
          <a:p>
            <a:pPr lvl="1"/>
            <a:r>
              <a:rPr lang="en-US" dirty="0" smtClean="0"/>
              <a:t>Each of them pushes n requests to buffer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together, so have to handle race conditions</a:t>
            </a:r>
          </a:p>
          <a:p>
            <a:r>
              <a:rPr lang="en-US" dirty="0" smtClean="0"/>
              <a:t>Once the request threads finish working (i.e., you join them in main)</a:t>
            </a:r>
          </a:p>
          <a:p>
            <a:pPr lvl="1"/>
            <a:r>
              <a:rPr lang="en-US" dirty="0" smtClean="0"/>
              <a:t>Create w worker threads, each with a dedicated request channel</a:t>
            </a:r>
          </a:p>
          <a:p>
            <a:pPr lvl="1"/>
            <a:r>
              <a:rPr lang="en-US" dirty="0" smtClean="0"/>
              <a:t>Pop from the buffer and send the requests to server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Again, have to handle race conditions</a:t>
            </a:r>
          </a:p>
          <a:p>
            <a:r>
              <a:rPr lang="en-US" dirty="0" smtClean="0"/>
              <a:t>After all worker threads finish (i.e., you join them), your program terminates after </a:t>
            </a:r>
          </a:p>
          <a:p>
            <a:pPr lvl="1"/>
            <a:r>
              <a:rPr lang="en-US" dirty="0" smtClean="0"/>
              <a:t>printing results in histogram</a:t>
            </a:r>
          </a:p>
          <a:p>
            <a:pPr lvl="1"/>
            <a:r>
              <a:rPr lang="en-US" dirty="0" smtClean="0"/>
              <a:t>And, doing clean up (i.e., closing each channel)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MP5	 </a:t>
            </a:r>
            <a:r>
              <a:rPr lang="en-US" smtClean="0"/>
              <a:t>-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7"/>
            <a:ext cx="8480408" cy="6061634"/>
          </a:xfrm>
        </p:spPr>
        <p:txBody>
          <a:bodyPr>
            <a:normAutofit/>
          </a:bodyPr>
          <a:lstStyle/>
          <a:p>
            <a:r>
              <a:rPr lang="en-US" dirty="0" smtClean="0"/>
              <a:t>Client creates 3 threads</a:t>
            </a:r>
          </a:p>
          <a:p>
            <a:pPr lvl="1"/>
            <a:r>
              <a:rPr lang="en-US" dirty="0" smtClean="0"/>
              <a:t>Generate </a:t>
            </a:r>
            <a:r>
              <a:rPr lang="en-US" i="1" dirty="0" smtClean="0"/>
              <a:t>3n</a:t>
            </a:r>
            <a:r>
              <a:rPr lang="en-US" dirty="0" smtClean="0"/>
              <a:t> DATA in the buffer, </a:t>
            </a:r>
            <a:r>
              <a:rPr lang="en-US" dirty="0"/>
              <a:t>each thread generate one </a:t>
            </a:r>
            <a:r>
              <a:rPr lang="en-US" dirty="0" smtClean="0"/>
              <a:t>type of data.</a:t>
            </a:r>
          </a:p>
          <a:p>
            <a:pPr lvl="1"/>
            <a:r>
              <a:rPr lang="en-US" dirty="0" smtClean="0"/>
              <a:t>Run in parallel</a:t>
            </a:r>
          </a:p>
          <a:p>
            <a:pPr lvl="2"/>
            <a:r>
              <a:rPr lang="en-US" dirty="0" smtClean="0"/>
              <a:t>Feed the data to the buffer, </a:t>
            </a:r>
            <a:r>
              <a:rPr lang="en-US" dirty="0" smtClean="0">
                <a:solidFill>
                  <a:srgbClr val="FF0000"/>
                </a:solidFill>
              </a:rPr>
              <a:t>handle race condition!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Then creates </a:t>
            </a:r>
            <a:r>
              <a:rPr lang="en-US" i="1" dirty="0" smtClean="0"/>
              <a:t>w</a:t>
            </a:r>
            <a:r>
              <a:rPr lang="en-US" dirty="0" smtClean="0"/>
              <a:t> worker threads</a:t>
            </a:r>
          </a:p>
          <a:p>
            <a:pPr lvl="1"/>
            <a:r>
              <a:rPr lang="en-US" dirty="0" smtClean="0"/>
              <a:t>Each thread creates its own data channel</a:t>
            </a:r>
          </a:p>
          <a:p>
            <a:pPr lvl="1"/>
            <a:r>
              <a:rPr lang="en-US" dirty="0" smtClean="0"/>
              <a:t>Run in parallel</a:t>
            </a:r>
          </a:p>
          <a:p>
            <a:pPr lvl="2"/>
            <a:r>
              <a:rPr lang="en-US" dirty="0" smtClean="0"/>
              <a:t>Retrieve data form the buffer</a:t>
            </a:r>
          </a:p>
          <a:p>
            <a:pPr lvl="2"/>
            <a:r>
              <a:rPr lang="en-US" dirty="0" smtClean="0"/>
              <a:t>Send the data to the server, </a:t>
            </a:r>
            <a:r>
              <a:rPr lang="en-US" dirty="0">
                <a:solidFill>
                  <a:srgbClr val="FF0000"/>
                </a:solidFill>
              </a:rPr>
              <a:t>handle race </a:t>
            </a:r>
            <a:r>
              <a:rPr lang="en-US" dirty="0" smtClean="0">
                <a:solidFill>
                  <a:srgbClr val="FF0000"/>
                </a:solidFill>
              </a:rPr>
              <a:t>condition!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5: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821853" y="2246399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35289" y="2702821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5426" y="2662174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958445" y="3006854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83859" y="3018838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6436951" y="334751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13319" y="3323160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 rot="16200000">
            <a:off x="4792850" y="1304856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29442" y="2065311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454856" y="207729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" name="Left Arrow 14"/>
          <p:cNvSpPr/>
          <p:nvPr/>
        </p:nvSpPr>
        <p:spPr>
          <a:xfrm>
            <a:off x="6407948" y="240597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884316" y="238161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 rot="16200000">
            <a:off x="4821853" y="3342148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58445" y="3994573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483859" y="400655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>
            <a:off x="6436951" y="433523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913319" y="431087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819" y="369635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167" y="1239851"/>
            <a:ext cx="18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 worker threads retrieve and send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8021" y="2621528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600411" y="3098000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00411" y="2784582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00411" y="3440893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3965" y="1951935"/>
            <a:ext cx="110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 threads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gen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96" y="2621528"/>
            <a:ext cx="415062" cy="1285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55434" y="1896014"/>
            <a:ext cx="3370408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52381" y="4310879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Handle race condition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4229" y="1263780"/>
            <a:ext cx="13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Handle race condition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106650" y="3994573"/>
            <a:ext cx="0" cy="3163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45271" y="1937484"/>
            <a:ext cx="3477" cy="6566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 the recourse shared by multiple threads.</a:t>
            </a:r>
          </a:p>
          <a:p>
            <a:pPr lvl="1"/>
            <a:r>
              <a:rPr lang="en-US" dirty="0" smtClean="0"/>
              <a:t>E.g. if x++ is shared by two threads, then</a:t>
            </a:r>
          </a:p>
          <a:p>
            <a:pPr marL="685800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thread_mutex_lock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x++</a:t>
            </a:r>
          </a:p>
          <a:p>
            <a:pPr marL="685800" lvl="2" indent="0">
              <a:buNone/>
            </a:pPr>
            <a:r>
              <a:rPr lang="en-US" dirty="0" err="1" smtClean="0"/>
              <a:t>pthread_mutex_unlock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sz="3000" dirty="0" err="1" smtClean="0"/>
              <a:t>pthread_mutex_init</a:t>
            </a:r>
            <a:r>
              <a:rPr lang="en-US" sz="3000" dirty="0" smtClean="0"/>
              <a:t>() and </a:t>
            </a:r>
            <a:r>
              <a:rPr lang="en-US" sz="3000" dirty="0" err="1" smtClean="0"/>
              <a:t>pthread_mutex_destroy</a:t>
            </a:r>
            <a:r>
              <a:rPr lang="en-US" sz="3000" dirty="0" smtClean="0"/>
              <a:t>() is also necessary.</a:t>
            </a:r>
          </a:p>
          <a:p>
            <a:r>
              <a:rPr lang="en-US" dirty="0">
                <a:hlinkClick r:id="rId2"/>
              </a:rPr>
              <a:t>http://www.thegeekstuff.com/2012/05/c-mutex-examples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MP5</a:t>
            </a:r>
          </a:p>
          <a:p>
            <a:pPr lvl="1"/>
            <a:r>
              <a:rPr lang="en-US" dirty="0" smtClean="0"/>
              <a:t>Fill the buffer first (with 3 threads), then drain the buffer (using w threads)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 fill and drain happen simultaneously?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5 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4832898" y="3668796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46334" y="4125218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algn="ctr"/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6471" y="4084571"/>
            <a:ext cx="838200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969490" y="4429251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94904" y="4441235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6447996" y="476991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24364" y="474555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 rot="16200000">
            <a:off x="4803895" y="2727253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40487" y="3487708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465901" y="3499692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" name="Left Arrow 14"/>
          <p:cNvSpPr/>
          <p:nvPr/>
        </p:nvSpPr>
        <p:spPr>
          <a:xfrm>
            <a:off x="6418993" y="3828373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895361" y="3804014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 rot="16200000">
            <a:off x="4832898" y="4764545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channel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69490" y="5416970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494904" y="5428954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>
            <a:off x="6447996" y="5757635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924364" y="573327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1864" y="511875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59066" y="4043925"/>
            <a:ext cx="600727" cy="12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611456" y="4520397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611456" y="4206979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611456" y="4863290"/>
            <a:ext cx="307676" cy="25546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74319" y="3311390"/>
            <a:ext cx="626924" cy="270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619138" y="3263017"/>
            <a:ext cx="1362058" cy="3024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0833" y="35640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7333" y="3256410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/>
      <p:bldP spid="23" grpId="0" uiExpand="1" animBg="1"/>
      <p:bldP spid="24" grpId="0" uiExpand="1" animBg="1"/>
      <p:bldP spid="25" grpId="0" uiExpand="1" animBg="1"/>
      <p:bldP spid="26" grpId="0" uiExpand="1" animBg="1"/>
      <p:bldP spid="36" grpId="0" animBg="1"/>
      <p:bldP spid="37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buffer can be infinite in MP5</a:t>
            </a:r>
          </a:p>
          <a:p>
            <a:pPr lvl="2"/>
            <a:r>
              <a:rPr lang="en-US" dirty="0" smtClean="0"/>
              <a:t>We have no idea how many data a user can generate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 we limit the size of the buffer?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 5 </a:t>
            </a:r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2579" y="3285067"/>
            <a:ext cx="1429200" cy="287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 same as </a:t>
            </a:r>
            <a:r>
              <a:rPr lang="en-US" dirty="0" smtClean="0"/>
              <a:t>MP5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Eliminate the limitations</a:t>
            </a:r>
          </a:p>
          <a:p>
            <a:r>
              <a:rPr lang="en-US" dirty="0" smtClean="0"/>
              <a:t>Design </a:t>
            </a:r>
            <a:r>
              <a:rPr lang="en-US" dirty="0"/>
              <a:t>a bounded </a:t>
            </a:r>
            <a:r>
              <a:rPr lang="en-US" dirty="0" smtClean="0"/>
              <a:t>buffer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Safe to fill and drain at the same time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Good synchronization is necessary!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392" y="3571370"/>
            <a:ext cx="1113110" cy="287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1135" y="4256285"/>
            <a:ext cx="782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are the difficulties?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  How to Insert data to a full buffer?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  How to retrieve data from an empty buffer?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3526"/>
            <a:ext cx="8229600" cy="61044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synchronization primitive</a:t>
            </a:r>
          </a:p>
          <a:p>
            <a:r>
              <a:rPr lang="en-US" dirty="0" smtClean="0"/>
              <a:t>A </a:t>
            </a:r>
            <a:r>
              <a:rPr lang="en-US" dirty="0"/>
              <a:t>variable that keeps track of how many units of a given resource are available</a:t>
            </a:r>
          </a:p>
          <a:p>
            <a:r>
              <a:rPr lang="en-US" dirty="0" smtClean="0"/>
              <a:t>When </a:t>
            </a:r>
            <a:r>
              <a:rPr lang="en-US" dirty="0"/>
              <a:t>a thread </a:t>
            </a:r>
            <a:r>
              <a:rPr lang="en-US" dirty="0" smtClean="0"/>
              <a:t>needs </a:t>
            </a:r>
            <a:r>
              <a:rPr lang="en-US" dirty="0"/>
              <a:t>the resource it decrements the semaphore, and if the semaphore’s count passes below 0 then the process enters a wait queue and sleeps.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more of the resource becomes available the semaphore count is incremented and, if the count passes from -1 to 0, then the scheduler picks a </a:t>
            </a:r>
            <a:r>
              <a:rPr lang="en-US" dirty="0" smtClean="0"/>
              <a:t>thread from </a:t>
            </a:r>
            <a:r>
              <a:rPr lang="en-US" dirty="0"/>
              <a:t>the semaphore wait queue and wakes it 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76A1045-6D75-4005-A32B-A44110F036A8}" vid="{479D1BC2-C132-4C3E-9BA9-E1DF2DA89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2513</TotalTime>
  <Words>1202</Words>
  <Application>Microsoft Office PowerPoint</Application>
  <PresentationFormat>On-screen Show (4:3)</PresentationFormat>
  <Paragraphs>327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Cambria Math</vt:lpstr>
      <vt:lpstr>Consolas</vt:lpstr>
      <vt:lpstr>Theme1</vt:lpstr>
      <vt:lpstr>CSCE 313 LAB session Sec 50x</vt:lpstr>
      <vt:lpstr>Due date</vt:lpstr>
      <vt:lpstr>MP 5: recap</vt:lpstr>
      <vt:lpstr>PowerPoint Presentation</vt:lpstr>
      <vt:lpstr>Synchronization</vt:lpstr>
      <vt:lpstr>MP 5 limitations</vt:lpstr>
      <vt:lpstr>MP 5 limitations </vt:lpstr>
      <vt:lpstr>MP 6</vt:lpstr>
      <vt:lpstr>Semaphore</vt:lpstr>
      <vt:lpstr>Semaphore</vt:lpstr>
      <vt:lpstr>p() implementation</vt:lpstr>
      <vt:lpstr>v() implementation</vt:lpstr>
      <vt:lpstr>MP 6</vt:lpstr>
      <vt:lpstr>Use semaphore</vt:lpstr>
      <vt:lpstr>Back to the questions</vt:lpstr>
      <vt:lpstr>Last thing</vt:lpstr>
      <vt:lpstr>Questions?</vt:lpstr>
      <vt:lpstr>Backups</vt:lpstr>
      <vt:lpstr>MP 5</vt:lpstr>
      <vt:lpstr>Channel</vt:lpstr>
      <vt:lpstr>Client architecture</vt:lpstr>
      <vt:lpstr>PowerPoint Presentation</vt:lpstr>
      <vt:lpstr>Send DATA &amp; Receive REPLY</vt:lpstr>
      <vt:lpstr>Threads</vt:lpstr>
      <vt:lpstr>The MP 5</vt:lpstr>
      <vt:lpstr>PowerPoint Presentation</vt:lpstr>
      <vt:lpstr>Race condition</vt:lpstr>
      <vt:lpstr>Synchronization</vt:lpstr>
      <vt:lpstr>The MP5  -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Machine Problem 1</dc:title>
  <dc:creator>张韦</dc:creator>
  <cp:lastModifiedBy>张韦</cp:lastModifiedBy>
  <cp:revision>385</cp:revision>
  <dcterms:created xsi:type="dcterms:W3CDTF">2014-09-07T15:17:58Z</dcterms:created>
  <dcterms:modified xsi:type="dcterms:W3CDTF">2016-10-18T20:55:43Z</dcterms:modified>
</cp:coreProperties>
</file>