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6" r:id="rId8"/>
    <p:sldId id="274" r:id="rId9"/>
    <p:sldId id="275" r:id="rId10"/>
    <p:sldId id="277" r:id="rId11"/>
  </p:sldIdLst>
  <p:sldSz cx="9144000" cy="6858000" type="screen4x3"/>
  <p:notesSz cx="7010400" cy="92964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>
      <p:cViewPr varScale="1">
        <p:scale>
          <a:sx n="101" d="100"/>
          <a:sy n="101" d="100"/>
        </p:scale>
        <p:origin x="126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11/10/2016 Thursday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11/10/2016 Thursday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11/10/2016 Thursday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11/10/2016 Thursday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11/10/2016 Thursday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11/10/2016 Thursday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11/10/2016 Thursday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11/10/2016 Thursday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11/10/2016 Thursday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11/10/2016 Thursday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11/10/2016 Thursday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11/10/2016 Thursday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514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MP7: High concurrency without too many threads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524304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MP7: High concurrency with one thread</a:t>
            </a:r>
          </a:p>
        </p:txBody>
      </p:sp>
    </p:spTree>
    <p:extLst>
      <p:ext uri="{BB962C8B-B14F-4D97-AF65-F5344CB8AC3E}">
        <p14:creationId xmlns:p14="http://schemas.microsoft.com/office/powerpoint/2010/main" val="8239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The last problem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273" y="1727299"/>
            <a:ext cx="7315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You have a limited number of envelopes, you want to wait for a reply and then reuse that envelope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You have a limited number of </a:t>
            </a:r>
            <a:r>
              <a:rPr lang="en-US" sz="2800" i="1" dirty="0" err="1">
                <a:solidFill>
                  <a:srgbClr val="C00000"/>
                </a:solidFill>
              </a:rPr>
              <a:t>RequestChannel</a:t>
            </a:r>
            <a:r>
              <a:rPr lang="en-US" sz="2800" dirty="0"/>
              <a:t>, you want to wait for a reply and then reuse that </a:t>
            </a:r>
            <a:r>
              <a:rPr lang="en-US" sz="2800" i="1" dirty="0" err="1">
                <a:solidFill>
                  <a:srgbClr val="C00000"/>
                </a:solidFill>
              </a:rPr>
              <a:t>RequestChannel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002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limitations of MP6</a:t>
            </a:r>
          </a:p>
        </p:txBody>
      </p:sp>
      <p:sp>
        <p:nvSpPr>
          <p:cNvPr id="8" name="Freeform 61"/>
          <p:cNvSpPr>
            <a:spLocks/>
          </p:cNvSpPr>
          <p:nvPr/>
        </p:nvSpPr>
        <p:spPr bwMode="auto">
          <a:xfrm rot="5400000">
            <a:off x="1584465" y="2374218"/>
            <a:ext cx="154693" cy="560917"/>
          </a:xfrm>
          <a:custGeom>
            <a:avLst/>
            <a:gdLst>
              <a:gd name="T0" fmla="*/ 120653 w 232039"/>
              <a:gd name="T1" fmla="*/ 0 h 1835150"/>
              <a:gd name="T2" fmla="*/ 228603 w 232039"/>
              <a:gd name="T3" fmla="*/ 39654 h 1835150"/>
              <a:gd name="T4" fmla="*/ 6353 w 232039"/>
              <a:gd name="T5" fmla="*/ 115788 h 1835150"/>
              <a:gd name="T6" fmla="*/ 222253 w 232039"/>
              <a:gd name="T7" fmla="*/ 191923 h 1835150"/>
              <a:gd name="T8" fmla="*/ 3 w 232039"/>
              <a:gd name="T9" fmla="*/ 266473 h 1835150"/>
              <a:gd name="T10" fmla="*/ 228603 w 232039"/>
              <a:gd name="T11" fmla="*/ 342607 h 1835150"/>
              <a:gd name="T12" fmla="*/ 12703 w 232039"/>
              <a:gd name="T13" fmla="*/ 420328 h 1835150"/>
              <a:gd name="T14" fmla="*/ 114303 w 232039"/>
              <a:gd name="T15" fmla="*/ 458395 h 18351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2039" h="1835150">
                <a:moveTo>
                  <a:pt x="120653" y="0"/>
                </a:moveTo>
                <a:cubicBezTo>
                  <a:pt x="184153" y="40746"/>
                  <a:pt x="247653" y="81492"/>
                  <a:pt x="228603" y="158750"/>
                </a:cubicBezTo>
                <a:cubicBezTo>
                  <a:pt x="209553" y="236008"/>
                  <a:pt x="7411" y="361950"/>
                  <a:pt x="6353" y="463550"/>
                </a:cubicBezTo>
                <a:cubicBezTo>
                  <a:pt x="5295" y="565150"/>
                  <a:pt x="223311" y="667808"/>
                  <a:pt x="222253" y="768350"/>
                </a:cubicBezTo>
                <a:cubicBezTo>
                  <a:pt x="221195" y="868892"/>
                  <a:pt x="-1055" y="966258"/>
                  <a:pt x="3" y="1066800"/>
                </a:cubicBezTo>
                <a:cubicBezTo>
                  <a:pt x="1061" y="1167342"/>
                  <a:pt x="226486" y="1268942"/>
                  <a:pt x="228603" y="1371600"/>
                </a:cubicBezTo>
                <a:cubicBezTo>
                  <a:pt x="230720" y="1474258"/>
                  <a:pt x="31753" y="1605492"/>
                  <a:pt x="12703" y="1682750"/>
                </a:cubicBezTo>
                <a:cubicBezTo>
                  <a:pt x="-6347" y="1760008"/>
                  <a:pt x="114303" y="1835150"/>
                  <a:pt x="114303" y="183515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Can 4"/>
          <p:cNvSpPr/>
          <p:nvPr/>
        </p:nvSpPr>
        <p:spPr>
          <a:xfrm rot="16200000">
            <a:off x="4557219" y="2576868"/>
            <a:ext cx="492644" cy="205911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channel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170655" y="3033290"/>
            <a:ext cx="1240466" cy="120391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Data</a:t>
            </a:r>
          </a:p>
          <a:p>
            <a:pPr algn="ctr"/>
            <a:r>
              <a:rPr lang="en-US" sz="2000" dirty="0"/>
              <a:t>Server</a:t>
            </a:r>
          </a:p>
        </p:txBody>
      </p:sp>
      <p:sp>
        <p:nvSpPr>
          <p:cNvPr id="12" name="Right Arrow 7"/>
          <p:cNvSpPr/>
          <p:nvPr/>
        </p:nvSpPr>
        <p:spPr>
          <a:xfrm>
            <a:off x="2693811" y="3337323"/>
            <a:ext cx="815458" cy="35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</a:t>
            </a:r>
          </a:p>
        </p:txBody>
      </p:sp>
      <p:sp>
        <p:nvSpPr>
          <p:cNvPr id="13" name="Right Arrow 8"/>
          <p:cNvSpPr/>
          <p:nvPr/>
        </p:nvSpPr>
        <p:spPr>
          <a:xfrm>
            <a:off x="6219225" y="3349307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DATA</a:t>
            </a:r>
          </a:p>
        </p:txBody>
      </p:sp>
      <p:sp>
        <p:nvSpPr>
          <p:cNvPr id="14" name="Left Arrow 9"/>
          <p:cNvSpPr/>
          <p:nvPr/>
        </p:nvSpPr>
        <p:spPr>
          <a:xfrm>
            <a:off x="6172317" y="3677988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REP</a:t>
            </a:r>
          </a:p>
        </p:txBody>
      </p:sp>
      <p:sp>
        <p:nvSpPr>
          <p:cNvPr id="15" name="Left Arrow 10"/>
          <p:cNvSpPr/>
          <p:nvPr/>
        </p:nvSpPr>
        <p:spPr>
          <a:xfrm>
            <a:off x="2648685" y="3653629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REP</a:t>
            </a:r>
          </a:p>
        </p:txBody>
      </p:sp>
      <p:sp>
        <p:nvSpPr>
          <p:cNvPr id="16" name="Can 11"/>
          <p:cNvSpPr/>
          <p:nvPr/>
        </p:nvSpPr>
        <p:spPr>
          <a:xfrm rot="16200000">
            <a:off x="4528216" y="1635325"/>
            <a:ext cx="492644" cy="205911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channel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Right Arrow 12"/>
          <p:cNvSpPr/>
          <p:nvPr/>
        </p:nvSpPr>
        <p:spPr>
          <a:xfrm>
            <a:off x="2664808" y="2395780"/>
            <a:ext cx="815458" cy="35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</a:t>
            </a:r>
          </a:p>
        </p:txBody>
      </p:sp>
      <p:sp>
        <p:nvSpPr>
          <p:cNvPr id="18" name="Right Arrow 13"/>
          <p:cNvSpPr/>
          <p:nvPr/>
        </p:nvSpPr>
        <p:spPr>
          <a:xfrm>
            <a:off x="6190222" y="2407764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DATA</a:t>
            </a:r>
          </a:p>
        </p:txBody>
      </p:sp>
      <p:sp>
        <p:nvSpPr>
          <p:cNvPr id="19" name="Left Arrow 14"/>
          <p:cNvSpPr/>
          <p:nvPr/>
        </p:nvSpPr>
        <p:spPr>
          <a:xfrm>
            <a:off x="6143314" y="2736445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REP</a:t>
            </a:r>
          </a:p>
        </p:txBody>
      </p:sp>
      <p:sp>
        <p:nvSpPr>
          <p:cNvPr id="20" name="Left Arrow 15"/>
          <p:cNvSpPr/>
          <p:nvPr/>
        </p:nvSpPr>
        <p:spPr>
          <a:xfrm>
            <a:off x="2619682" y="2712086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REP</a:t>
            </a:r>
          </a:p>
        </p:txBody>
      </p:sp>
      <p:sp>
        <p:nvSpPr>
          <p:cNvPr id="21" name="Can 16"/>
          <p:cNvSpPr/>
          <p:nvPr/>
        </p:nvSpPr>
        <p:spPr>
          <a:xfrm rot="16200000">
            <a:off x="4557219" y="3672617"/>
            <a:ext cx="492644" cy="205911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channel </a:t>
            </a:r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22" name="Right Arrow 17"/>
          <p:cNvSpPr/>
          <p:nvPr/>
        </p:nvSpPr>
        <p:spPr>
          <a:xfrm>
            <a:off x="2693811" y="4325042"/>
            <a:ext cx="815458" cy="35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</a:t>
            </a:r>
          </a:p>
        </p:txBody>
      </p:sp>
      <p:sp>
        <p:nvSpPr>
          <p:cNvPr id="23" name="Right Arrow 18"/>
          <p:cNvSpPr/>
          <p:nvPr/>
        </p:nvSpPr>
        <p:spPr>
          <a:xfrm>
            <a:off x="6219225" y="4337026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4" name="Left Arrow 19"/>
          <p:cNvSpPr/>
          <p:nvPr/>
        </p:nvSpPr>
        <p:spPr>
          <a:xfrm>
            <a:off x="6172317" y="4665707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REP</a:t>
            </a:r>
          </a:p>
        </p:txBody>
      </p:sp>
      <p:sp>
        <p:nvSpPr>
          <p:cNvPr id="25" name="Left Arrow 20"/>
          <p:cNvSpPr/>
          <p:nvPr/>
        </p:nvSpPr>
        <p:spPr>
          <a:xfrm>
            <a:off x="2648685" y="4641348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REP</a:t>
            </a:r>
          </a:p>
        </p:txBody>
      </p:sp>
      <p:sp>
        <p:nvSpPr>
          <p:cNvPr id="26" name="TextBox 21"/>
          <p:cNvSpPr txBox="1"/>
          <p:nvPr/>
        </p:nvSpPr>
        <p:spPr>
          <a:xfrm>
            <a:off x="4536185" y="4026823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</a:t>
            </a:r>
          </a:p>
        </p:txBody>
      </p:sp>
      <p:sp>
        <p:nvSpPr>
          <p:cNvPr id="27" name="TextBox 22"/>
          <p:cNvSpPr txBox="1"/>
          <p:nvPr/>
        </p:nvSpPr>
        <p:spPr>
          <a:xfrm>
            <a:off x="708559" y="1857151"/>
            <a:ext cx="185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0070C0"/>
                </a:solidFill>
              </a:rPr>
              <a:t>w</a:t>
            </a:r>
            <a:r>
              <a:rPr lang="en-US" dirty="0">
                <a:solidFill>
                  <a:srgbClr val="0070C0"/>
                </a:solidFill>
              </a:rPr>
              <a:t> worker threads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90800" y="2226483"/>
            <a:ext cx="3370408" cy="29311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Freeform 61"/>
          <p:cNvSpPr>
            <a:spLocks/>
          </p:cNvSpPr>
          <p:nvPr/>
        </p:nvSpPr>
        <p:spPr bwMode="auto">
          <a:xfrm rot="5400000">
            <a:off x="1584465" y="3354790"/>
            <a:ext cx="154693" cy="560917"/>
          </a:xfrm>
          <a:custGeom>
            <a:avLst/>
            <a:gdLst>
              <a:gd name="T0" fmla="*/ 120653 w 232039"/>
              <a:gd name="T1" fmla="*/ 0 h 1835150"/>
              <a:gd name="T2" fmla="*/ 228603 w 232039"/>
              <a:gd name="T3" fmla="*/ 39654 h 1835150"/>
              <a:gd name="T4" fmla="*/ 6353 w 232039"/>
              <a:gd name="T5" fmla="*/ 115788 h 1835150"/>
              <a:gd name="T6" fmla="*/ 222253 w 232039"/>
              <a:gd name="T7" fmla="*/ 191923 h 1835150"/>
              <a:gd name="T8" fmla="*/ 3 w 232039"/>
              <a:gd name="T9" fmla="*/ 266473 h 1835150"/>
              <a:gd name="T10" fmla="*/ 228603 w 232039"/>
              <a:gd name="T11" fmla="*/ 342607 h 1835150"/>
              <a:gd name="T12" fmla="*/ 12703 w 232039"/>
              <a:gd name="T13" fmla="*/ 420328 h 1835150"/>
              <a:gd name="T14" fmla="*/ 114303 w 232039"/>
              <a:gd name="T15" fmla="*/ 458395 h 18351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2039" h="1835150">
                <a:moveTo>
                  <a:pt x="120653" y="0"/>
                </a:moveTo>
                <a:cubicBezTo>
                  <a:pt x="184153" y="40746"/>
                  <a:pt x="247653" y="81492"/>
                  <a:pt x="228603" y="158750"/>
                </a:cubicBezTo>
                <a:cubicBezTo>
                  <a:pt x="209553" y="236008"/>
                  <a:pt x="7411" y="361950"/>
                  <a:pt x="6353" y="463550"/>
                </a:cubicBezTo>
                <a:cubicBezTo>
                  <a:pt x="5295" y="565150"/>
                  <a:pt x="223311" y="667808"/>
                  <a:pt x="222253" y="768350"/>
                </a:cubicBezTo>
                <a:cubicBezTo>
                  <a:pt x="221195" y="868892"/>
                  <a:pt x="-1055" y="966258"/>
                  <a:pt x="3" y="1066800"/>
                </a:cubicBezTo>
                <a:cubicBezTo>
                  <a:pt x="1061" y="1167342"/>
                  <a:pt x="226486" y="1268942"/>
                  <a:pt x="228603" y="1371600"/>
                </a:cubicBezTo>
                <a:cubicBezTo>
                  <a:pt x="230720" y="1474258"/>
                  <a:pt x="31753" y="1605492"/>
                  <a:pt x="12703" y="1682750"/>
                </a:cubicBezTo>
                <a:cubicBezTo>
                  <a:pt x="-6347" y="1760008"/>
                  <a:pt x="114303" y="1835150"/>
                  <a:pt x="114303" y="183515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Freeform 61"/>
          <p:cNvSpPr>
            <a:spLocks/>
          </p:cNvSpPr>
          <p:nvPr/>
        </p:nvSpPr>
        <p:spPr bwMode="auto">
          <a:xfrm rot="5400000">
            <a:off x="1584465" y="4460056"/>
            <a:ext cx="154693" cy="560917"/>
          </a:xfrm>
          <a:custGeom>
            <a:avLst/>
            <a:gdLst>
              <a:gd name="T0" fmla="*/ 120653 w 232039"/>
              <a:gd name="T1" fmla="*/ 0 h 1835150"/>
              <a:gd name="T2" fmla="*/ 228603 w 232039"/>
              <a:gd name="T3" fmla="*/ 39654 h 1835150"/>
              <a:gd name="T4" fmla="*/ 6353 w 232039"/>
              <a:gd name="T5" fmla="*/ 115788 h 1835150"/>
              <a:gd name="T6" fmla="*/ 222253 w 232039"/>
              <a:gd name="T7" fmla="*/ 191923 h 1835150"/>
              <a:gd name="T8" fmla="*/ 3 w 232039"/>
              <a:gd name="T9" fmla="*/ 266473 h 1835150"/>
              <a:gd name="T10" fmla="*/ 228603 w 232039"/>
              <a:gd name="T11" fmla="*/ 342607 h 1835150"/>
              <a:gd name="T12" fmla="*/ 12703 w 232039"/>
              <a:gd name="T13" fmla="*/ 420328 h 1835150"/>
              <a:gd name="T14" fmla="*/ 114303 w 232039"/>
              <a:gd name="T15" fmla="*/ 458395 h 18351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2039" h="1835150">
                <a:moveTo>
                  <a:pt x="120653" y="0"/>
                </a:moveTo>
                <a:cubicBezTo>
                  <a:pt x="184153" y="40746"/>
                  <a:pt x="247653" y="81492"/>
                  <a:pt x="228603" y="158750"/>
                </a:cubicBezTo>
                <a:cubicBezTo>
                  <a:pt x="209553" y="236008"/>
                  <a:pt x="7411" y="361950"/>
                  <a:pt x="6353" y="463550"/>
                </a:cubicBezTo>
                <a:cubicBezTo>
                  <a:pt x="5295" y="565150"/>
                  <a:pt x="223311" y="667808"/>
                  <a:pt x="222253" y="768350"/>
                </a:cubicBezTo>
                <a:cubicBezTo>
                  <a:pt x="221195" y="868892"/>
                  <a:pt x="-1055" y="966258"/>
                  <a:pt x="3" y="1066800"/>
                </a:cubicBezTo>
                <a:cubicBezTo>
                  <a:pt x="1061" y="1167342"/>
                  <a:pt x="226486" y="1268942"/>
                  <a:pt x="228603" y="1371600"/>
                </a:cubicBezTo>
                <a:cubicBezTo>
                  <a:pt x="230720" y="1474258"/>
                  <a:pt x="31753" y="1605492"/>
                  <a:pt x="12703" y="1682750"/>
                </a:cubicBezTo>
                <a:cubicBezTo>
                  <a:pt x="-6347" y="1760008"/>
                  <a:pt x="114303" y="1835150"/>
                  <a:pt x="114303" y="183515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8200" y="2226483"/>
            <a:ext cx="1570494" cy="29311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9600" y="564896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worker thread function, which part dominates runtime?</a:t>
            </a:r>
          </a:p>
        </p:txBody>
      </p:sp>
    </p:spTree>
    <p:extLst>
      <p:ext uri="{BB962C8B-B14F-4D97-AF65-F5344CB8AC3E}">
        <p14:creationId xmlns:p14="http://schemas.microsoft.com/office/powerpoint/2010/main" val="167354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A closer look at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</a:rPr>
              <a:t>send_request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36232"/>
            <a:ext cx="7772400" cy="1457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7401" y="1752600"/>
            <a:ext cx="192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write into the pipe</a:t>
            </a:r>
          </a:p>
        </p:txBody>
      </p:sp>
      <p:cxnSp>
        <p:nvCxnSpPr>
          <p:cNvPr id="8" name="Connector: Curved 7"/>
          <p:cNvCxnSpPr>
            <a:endCxn id="3" idx="1"/>
          </p:cNvCxnSpPr>
          <p:nvPr/>
        </p:nvCxnSpPr>
        <p:spPr>
          <a:xfrm flipV="1">
            <a:off x="1447800" y="1937266"/>
            <a:ext cx="669601" cy="577334"/>
          </a:xfrm>
          <a:prstGeom prst="curved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7600" y="3130808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read from the pipe</a:t>
            </a:r>
          </a:p>
        </p:txBody>
      </p:sp>
      <p:cxnSp>
        <p:nvCxnSpPr>
          <p:cNvPr id="24" name="Connector: Curved 23"/>
          <p:cNvCxnSpPr>
            <a:endCxn id="9" idx="1"/>
          </p:cNvCxnSpPr>
          <p:nvPr/>
        </p:nvCxnSpPr>
        <p:spPr>
          <a:xfrm>
            <a:off x="3200400" y="2971800"/>
            <a:ext cx="457200" cy="343674"/>
          </a:xfrm>
          <a:prstGeom prst="curved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7200" y="3992523"/>
            <a:ext cx="26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one is blocking you?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12" y="4445977"/>
            <a:ext cx="8096588" cy="91095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81000" y="4648200"/>
            <a:ext cx="35052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5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Invite friends for dinner</a:t>
            </a:r>
          </a:p>
        </p:txBody>
      </p:sp>
      <p:pic>
        <p:nvPicPr>
          <p:cNvPr id="1026" name="Picture 2" descr="Image result for powerpoi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2532281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werpoin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387" y="1255931"/>
            <a:ext cx="742549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werpoint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45224"/>
            <a:ext cx="931322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owerpoint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661" y="4781127"/>
            <a:ext cx="762000" cy="86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5975" y="2847677"/>
            <a:ext cx="5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2993945"/>
            <a:ext cx="13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friends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3383" y="4036516"/>
            <a:ext cx="461665" cy="4097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pic>
        <p:nvPicPr>
          <p:cNvPr id="1034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52622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9054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62538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941065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64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In the MP6 way, clone yourself…</a:t>
            </a:r>
          </a:p>
        </p:txBody>
      </p:sp>
      <p:pic>
        <p:nvPicPr>
          <p:cNvPr id="1026" name="Picture 2" descr="Image result for powerpoi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2532281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werpoin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387" y="1255931"/>
            <a:ext cx="742549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werpoint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45224"/>
            <a:ext cx="931322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owerpoint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661" y="4781127"/>
            <a:ext cx="762000" cy="86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5975" y="2847677"/>
            <a:ext cx="5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2993945"/>
            <a:ext cx="13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friends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3383" y="4036516"/>
            <a:ext cx="461665" cy="4097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pic>
        <p:nvPicPr>
          <p:cNvPr id="1034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52622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9054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62538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941065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powerpoi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1226536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powerpoi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3539489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powerpoi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4781127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17" idx="1"/>
            <a:endCxn id="1028" idx="1"/>
          </p:cNvCxnSpPr>
          <p:nvPr/>
        </p:nvCxnSpPr>
        <p:spPr>
          <a:xfrm>
            <a:off x="1685925" y="1726599"/>
            <a:ext cx="4123462" cy="167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026" idx="1"/>
            <a:endCxn id="1030" idx="1"/>
          </p:cNvCxnSpPr>
          <p:nvPr/>
        </p:nvCxnSpPr>
        <p:spPr>
          <a:xfrm>
            <a:off x="1685925" y="3032344"/>
            <a:ext cx="4029075" cy="1462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8" idx="1"/>
            <a:endCxn id="7" idx="1"/>
          </p:cNvCxnSpPr>
          <p:nvPr/>
        </p:nvCxnSpPr>
        <p:spPr>
          <a:xfrm>
            <a:off x="1685925" y="4039552"/>
            <a:ext cx="4377458" cy="201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9" idx="1"/>
            <a:endCxn id="1032" idx="1"/>
          </p:cNvCxnSpPr>
          <p:nvPr/>
        </p:nvCxnSpPr>
        <p:spPr>
          <a:xfrm flipV="1">
            <a:off x="1685925" y="5215044"/>
            <a:ext cx="4113736" cy="661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600201" y="1894106"/>
            <a:ext cx="4209186" cy="10647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505814" y="3256806"/>
            <a:ext cx="4209186" cy="10647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685925" y="4275616"/>
            <a:ext cx="4209186" cy="10647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612146" y="5372571"/>
            <a:ext cx="4187515" cy="5694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69350" y="2034813"/>
            <a:ext cx="193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reply 3 days later…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01821" y="3368258"/>
            <a:ext cx="205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reply 10 days later…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20285" y="4320414"/>
            <a:ext cx="202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reply 1 week later…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36554" y="5425955"/>
            <a:ext cx="20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reply immediately…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30305" y="6240404"/>
            <a:ext cx="285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Can you do better than this?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0887" y="6045200"/>
            <a:ext cx="428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to using the </a:t>
            </a:r>
            <a:r>
              <a:rPr lang="en-US" dirty="0" err="1"/>
              <a:t>send_request</a:t>
            </a:r>
            <a:r>
              <a:rPr lang="en-US" dirty="0"/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237291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5" grpId="0"/>
      <p:bldP spid="36" grpId="0"/>
      <p:bldP spid="37" grpId="0"/>
      <p:bldP spid="27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In the MP7 way…</a:t>
            </a:r>
          </a:p>
        </p:txBody>
      </p:sp>
      <p:pic>
        <p:nvPicPr>
          <p:cNvPr id="1026" name="Picture 2" descr="Image result for powerpoi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2532281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werpoin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387" y="1255931"/>
            <a:ext cx="742549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werpoint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45224"/>
            <a:ext cx="931322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owerpoint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661" y="4781127"/>
            <a:ext cx="762000" cy="86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5975" y="2847677"/>
            <a:ext cx="5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2993945"/>
            <a:ext cx="13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friends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3383" y="4036516"/>
            <a:ext cx="461665" cy="4097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pic>
        <p:nvPicPr>
          <p:cNvPr id="1034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905" y="1979430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9054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054" y="3297438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70" y="3911911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1026" idx="1"/>
            <a:endCxn id="1028" idx="1"/>
          </p:cNvCxnSpPr>
          <p:nvPr/>
        </p:nvCxnSpPr>
        <p:spPr>
          <a:xfrm flipV="1">
            <a:off x="1685925" y="1894106"/>
            <a:ext cx="4123462" cy="11382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026" idx="1"/>
            <a:endCxn id="1030" idx="1"/>
          </p:cNvCxnSpPr>
          <p:nvPr/>
        </p:nvCxnSpPr>
        <p:spPr>
          <a:xfrm>
            <a:off x="1685925" y="3032344"/>
            <a:ext cx="4029075" cy="1462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26" idx="1"/>
            <a:endCxn id="7" idx="1"/>
          </p:cNvCxnSpPr>
          <p:nvPr/>
        </p:nvCxnSpPr>
        <p:spPr>
          <a:xfrm>
            <a:off x="1685925" y="3032344"/>
            <a:ext cx="4377458" cy="1209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26" idx="1"/>
            <a:endCxn id="1032" idx="1"/>
          </p:cNvCxnSpPr>
          <p:nvPr/>
        </p:nvCxnSpPr>
        <p:spPr>
          <a:xfrm>
            <a:off x="1685925" y="3032344"/>
            <a:ext cx="4113736" cy="2182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752600" y="2000578"/>
            <a:ext cx="4056787" cy="117803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612146" y="3178612"/>
            <a:ext cx="4102854" cy="18466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612146" y="3363277"/>
            <a:ext cx="4282965" cy="101881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612146" y="3532406"/>
            <a:ext cx="4187516" cy="184016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0731675">
            <a:off x="4114745" y="2178456"/>
            <a:ext cx="193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reply 3 days later…</a:t>
            </a:r>
          </a:p>
        </p:txBody>
      </p:sp>
      <p:sp>
        <p:nvSpPr>
          <p:cNvPr id="35" name="TextBox 34"/>
          <p:cNvSpPr txBox="1"/>
          <p:nvPr/>
        </p:nvSpPr>
        <p:spPr>
          <a:xfrm rot="203279">
            <a:off x="3843980" y="3255977"/>
            <a:ext cx="205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reply 10 days later…</a:t>
            </a:r>
          </a:p>
        </p:txBody>
      </p:sp>
      <p:sp>
        <p:nvSpPr>
          <p:cNvPr id="36" name="TextBox 35"/>
          <p:cNvSpPr txBox="1"/>
          <p:nvPr/>
        </p:nvSpPr>
        <p:spPr>
          <a:xfrm rot="825023">
            <a:off x="4167846" y="4178051"/>
            <a:ext cx="202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reply 1 week later…</a:t>
            </a:r>
          </a:p>
        </p:txBody>
      </p:sp>
      <p:sp>
        <p:nvSpPr>
          <p:cNvPr id="37" name="TextBox 36"/>
          <p:cNvSpPr txBox="1"/>
          <p:nvPr/>
        </p:nvSpPr>
        <p:spPr>
          <a:xfrm rot="1345380">
            <a:off x="3839713" y="4999887"/>
            <a:ext cx="20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reply immediately…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0887" y="5635281"/>
            <a:ext cx="39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all the requests (</a:t>
            </a:r>
            <a:r>
              <a:rPr lang="en-US" dirty="0" err="1">
                <a:solidFill>
                  <a:srgbClr val="C00000"/>
                </a:solidFill>
              </a:rPr>
              <a:t>cwrite</a:t>
            </a:r>
            <a:r>
              <a:rPr lang="en-US" dirty="0"/>
              <a:t>) and then read replies (</a:t>
            </a:r>
            <a:r>
              <a:rPr lang="en-US" dirty="0" err="1">
                <a:solidFill>
                  <a:srgbClr val="C00000"/>
                </a:solidFill>
              </a:rPr>
              <a:t>cread</a:t>
            </a:r>
            <a:r>
              <a:rPr lang="en-US" dirty="0"/>
              <a:t>) when available</a:t>
            </a:r>
          </a:p>
        </p:txBody>
      </p:sp>
    </p:spTree>
    <p:extLst>
      <p:ext uri="{BB962C8B-B14F-4D97-AF65-F5344CB8AC3E}">
        <p14:creationId xmlns:p14="http://schemas.microsoft.com/office/powerpoint/2010/main" val="244742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5" grpId="0"/>
      <p:bldP spid="36" grpId="0"/>
      <p:bldP spid="37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Questions…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1991360"/>
            <a:ext cx="762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191000" y="1991360"/>
            <a:ext cx="762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88140" y="1438979"/>
            <a:ext cx="759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client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49412" y="1423590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server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76400" y="2209800"/>
            <a:ext cx="25146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76400" y="2667000"/>
            <a:ext cx="25146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76400" y="3124200"/>
            <a:ext cx="25146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621090">
            <a:off x="2092218" y="2069068"/>
            <a:ext cx="19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RequestChannel</a:t>
            </a:r>
            <a:r>
              <a:rPr lang="en-US" dirty="0">
                <a:solidFill>
                  <a:srgbClr val="C00000"/>
                </a:solidFill>
              </a:rPr>
              <a:t> #1</a:t>
            </a:r>
          </a:p>
        </p:txBody>
      </p:sp>
      <p:sp>
        <p:nvSpPr>
          <p:cNvPr id="39" name="TextBox 38"/>
          <p:cNvSpPr txBox="1"/>
          <p:nvPr/>
        </p:nvSpPr>
        <p:spPr>
          <a:xfrm rot="624595">
            <a:off x="2118570" y="2618689"/>
            <a:ext cx="19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RequestChannel</a:t>
            </a:r>
            <a:r>
              <a:rPr lang="en-US" dirty="0">
                <a:solidFill>
                  <a:srgbClr val="0070C0"/>
                </a:solidFill>
              </a:rPr>
              <a:t> #2</a:t>
            </a:r>
          </a:p>
        </p:txBody>
      </p:sp>
      <p:sp>
        <p:nvSpPr>
          <p:cNvPr id="40" name="TextBox 39"/>
          <p:cNvSpPr txBox="1"/>
          <p:nvPr/>
        </p:nvSpPr>
        <p:spPr>
          <a:xfrm rot="619328">
            <a:off x="2092217" y="3036332"/>
            <a:ext cx="19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RequestChannel</a:t>
            </a:r>
            <a:r>
              <a:rPr lang="en-US" dirty="0">
                <a:solidFill>
                  <a:srgbClr val="00B050"/>
                </a:solidFill>
              </a:rPr>
              <a:t> #3</a:t>
            </a:r>
          </a:p>
        </p:txBody>
      </p:sp>
      <p:cxnSp>
        <p:nvCxnSpPr>
          <p:cNvPr id="19" name="Straight Arrow Connector 18"/>
          <p:cNvCxnSpPr>
            <a:stCxn id="32" idx="1"/>
          </p:cNvCxnSpPr>
          <p:nvPr/>
        </p:nvCxnSpPr>
        <p:spPr>
          <a:xfrm flipH="1">
            <a:off x="1667827" y="3820160"/>
            <a:ext cx="2523173" cy="675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667827" y="4658360"/>
            <a:ext cx="2523173" cy="675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667827" y="4886960"/>
            <a:ext cx="2523173" cy="675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701211">
            <a:off x="1934965" y="3808945"/>
            <a:ext cx="19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RequestChannel</a:t>
            </a:r>
            <a:r>
              <a:rPr lang="en-US" dirty="0">
                <a:solidFill>
                  <a:srgbClr val="0070C0"/>
                </a:solidFill>
              </a:rPr>
              <a:t> #2</a:t>
            </a:r>
          </a:p>
        </p:txBody>
      </p:sp>
      <p:sp>
        <p:nvSpPr>
          <p:cNvPr id="44" name="TextBox 43"/>
          <p:cNvSpPr txBox="1"/>
          <p:nvPr/>
        </p:nvSpPr>
        <p:spPr>
          <a:xfrm rot="20652726">
            <a:off x="1943981" y="4623295"/>
            <a:ext cx="19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RequestChannel</a:t>
            </a:r>
            <a:r>
              <a:rPr lang="en-US" dirty="0">
                <a:solidFill>
                  <a:srgbClr val="C00000"/>
                </a:solidFill>
              </a:rPr>
              <a:t> #1</a:t>
            </a:r>
          </a:p>
        </p:txBody>
      </p:sp>
      <p:sp>
        <p:nvSpPr>
          <p:cNvPr id="45" name="TextBox 44"/>
          <p:cNvSpPr txBox="1"/>
          <p:nvPr/>
        </p:nvSpPr>
        <p:spPr>
          <a:xfrm rot="20692060">
            <a:off x="1982115" y="5263634"/>
            <a:ext cx="19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RequestChannel</a:t>
            </a:r>
            <a:r>
              <a:rPr lang="en-US" dirty="0">
                <a:solidFill>
                  <a:srgbClr val="00B050"/>
                </a:solidFill>
              </a:rPr>
              <a:t> #3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6169" y="1619984"/>
            <a:ext cx="3124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Responses are not in order: thus wait for response sequentially is inefficient.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to know who replied?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check mailbox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the corresponding request?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store requests</a:t>
            </a:r>
          </a:p>
        </p:txBody>
      </p:sp>
    </p:spTree>
    <p:extLst>
      <p:ext uri="{BB962C8B-B14F-4D97-AF65-F5344CB8AC3E}">
        <p14:creationId xmlns:p14="http://schemas.microsoft.com/office/powerpoint/2010/main" val="189888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select()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273" y="1727299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err="1"/>
              <a:t>int</a:t>
            </a:r>
            <a:r>
              <a:rPr lang="en-US" sz="3200" dirty="0"/>
              <a:t> select(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nfds</a:t>
            </a:r>
            <a:r>
              <a:rPr lang="en-US" sz="3200" dirty="0"/>
              <a:t>, </a:t>
            </a:r>
          </a:p>
          <a:p>
            <a:pPr lvl="4"/>
            <a:r>
              <a:rPr lang="en-US" sz="3200" dirty="0" err="1"/>
              <a:t>fd_set</a:t>
            </a:r>
            <a:r>
              <a:rPr lang="en-US" sz="3200" dirty="0"/>
              <a:t> *</a:t>
            </a:r>
            <a:r>
              <a:rPr lang="en-US" sz="3200" dirty="0" err="1">
                <a:solidFill>
                  <a:srgbClr val="C00000"/>
                </a:solidFill>
              </a:rPr>
              <a:t>readfds</a:t>
            </a:r>
            <a:r>
              <a:rPr lang="en-US" sz="3200" dirty="0"/>
              <a:t>,</a:t>
            </a:r>
          </a:p>
          <a:p>
            <a:pPr lvl="4"/>
            <a:r>
              <a:rPr lang="en-US" sz="3200" dirty="0" err="1"/>
              <a:t>fd_set</a:t>
            </a:r>
            <a:r>
              <a:rPr lang="en-US" sz="3200" dirty="0"/>
              <a:t> *</a:t>
            </a:r>
            <a:r>
              <a:rPr lang="en-US" sz="3200" dirty="0" err="1"/>
              <a:t>writefds</a:t>
            </a:r>
            <a:r>
              <a:rPr lang="en-US" sz="3200" dirty="0"/>
              <a:t>, </a:t>
            </a:r>
          </a:p>
          <a:p>
            <a:pPr lvl="4"/>
            <a:r>
              <a:rPr lang="en-US" sz="3200" dirty="0" err="1"/>
              <a:t>fd_set</a:t>
            </a:r>
            <a:r>
              <a:rPr lang="en-US" sz="3200" dirty="0"/>
              <a:t> *</a:t>
            </a:r>
            <a:r>
              <a:rPr lang="en-US" sz="3200" dirty="0" err="1"/>
              <a:t>exceptfds</a:t>
            </a:r>
            <a:r>
              <a:rPr lang="en-US" sz="3200" dirty="0"/>
              <a:t>, </a:t>
            </a:r>
          </a:p>
          <a:p>
            <a:pPr lvl="4"/>
            <a:r>
              <a:rPr lang="en-US" sz="3200" dirty="0"/>
              <a:t>struct </a:t>
            </a:r>
            <a:r>
              <a:rPr lang="en-US" sz="3200" dirty="0" err="1"/>
              <a:t>timeval</a:t>
            </a:r>
            <a:r>
              <a:rPr lang="en-US" sz="3200" dirty="0"/>
              <a:t> *timeout);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105400" y="1357967"/>
            <a:ext cx="3036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file descriptor sets to check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53000" y="1758077"/>
            <a:ext cx="1143000" cy="604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105400" y="1910478"/>
            <a:ext cx="1143000" cy="1094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334000" y="1900656"/>
            <a:ext cx="1253836" cy="1528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52800" y="4365051"/>
            <a:ext cx="4833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block for </a:t>
            </a:r>
            <a:r>
              <a:rPr lang="en-US" sz="2000" dirty="0">
                <a:solidFill>
                  <a:srgbClr val="C00000"/>
                </a:solidFill>
              </a:rPr>
              <a:t>timeout</a:t>
            </a:r>
            <a:r>
              <a:rPr lang="en-US" sz="2000" dirty="0">
                <a:solidFill>
                  <a:srgbClr val="0070C0"/>
                </a:solidFill>
              </a:rPr>
              <a:t> long, or</a:t>
            </a:r>
            <a:r>
              <a:rPr lang="en-US" sz="2000" dirty="0">
                <a:solidFill>
                  <a:srgbClr val="0070C0"/>
                </a:solidFill>
              </a:rPr>
              <a:t> (NULL)</a:t>
            </a:r>
            <a:r>
              <a:rPr lang="en-US" sz="2000" dirty="0">
                <a:solidFill>
                  <a:srgbClr val="0070C0"/>
                </a:solidFill>
              </a:rPr>
              <a:t> indefinitely</a:t>
            </a: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>
            <a:off x="5562600" y="4114800"/>
            <a:ext cx="207144" cy="2502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52578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 err="1">
                <a:solidFill>
                  <a:srgbClr val="C00000"/>
                </a:solidFill>
              </a:rPr>
              <a:t>nfds</a:t>
            </a:r>
            <a:r>
              <a:rPr lang="en-US" dirty="0"/>
              <a:t> is the highest-numbered file descriptor in any of the three sets, plus 1, not # of </a:t>
            </a:r>
            <a:r>
              <a:rPr lang="en-US" dirty="0" err="1"/>
              <a:t>fds</a:t>
            </a:r>
            <a:r>
              <a:rPr lang="en-US" dirty="0"/>
              <a:t>.</a:t>
            </a:r>
          </a:p>
          <a:p>
            <a:r>
              <a:rPr lang="en-US" dirty="0"/>
              <a:t>e.g. </a:t>
            </a:r>
            <a:r>
              <a:rPr lang="en-US" dirty="0" err="1"/>
              <a:t>int</a:t>
            </a:r>
            <a:r>
              <a:rPr lang="en-US" dirty="0"/>
              <a:t> fd1 = 5, fd2 = 6, then </a:t>
            </a:r>
            <a:r>
              <a:rPr lang="en-US" dirty="0" err="1">
                <a:solidFill>
                  <a:srgbClr val="C00000"/>
                </a:solidFill>
              </a:rPr>
              <a:t>nfds</a:t>
            </a:r>
            <a:r>
              <a:rPr lang="en-US" dirty="0"/>
              <a:t> = max(fd1,fd2)+1 = 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334" y="2712392"/>
            <a:ext cx="224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# of </a:t>
            </a:r>
            <a:r>
              <a:rPr lang="en-US" dirty="0" err="1">
                <a:solidFill>
                  <a:srgbClr val="0070C0"/>
                </a:solidFill>
              </a:rPr>
              <a:t>fds</a:t>
            </a:r>
            <a:r>
              <a:rPr lang="en-US" dirty="0">
                <a:solidFill>
                  <a:srgbClr val="0070C0"/>
                </a:solidFill>
              </a:rPr>
              <a:t> that are ready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066800" y="2257438"/>
            <a:ext cx="16789" cy="454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69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</a:rPr>
              <a:t>fd_set</a:t>
            </a:r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273" y="1727299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FD_ZERO(): Initialize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FD_SET(): Add a </a:t>
            </a:r>
            <a:r>
              <a:rPr lang="en-US" sz="3200" dirty="0" err="1"/>
              <a:t>fd</a:t>
            </a:r>
            <a:r>
              <a:rPr lang="en-US" sz="3200" dirty="0"/>
              <a:t> to set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FD_ISSET(): Check if a </a:t>
            </a:r>
            <a:r>
              <a:rPr lang="en-US" sz="3200" dirty="0" err="1"/>
              <a:t>fd</a:t>
            </a:r>
            <a:r>
              <a:rPr lang="en-US" sz="3200" dirty="0"/>
              <a:t> is ready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0273" y="4038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NOTE: select will modify the </a:t>
            </a:r>
            <a:r>
              <a:rPr lang="en-US" sz="2000" dirty="0" err="1">
                <a:solidFill>
                  <a:srgbClr val="C00000"/>
                </a:solidFill>
              </a:rPr>
              <a:t>fd_set</a:t>
            </a:r>
            <a:r>
              <a:rPr lang="en-US" sz="2000" dirty="0">
                <a:solidFill>
                  <a:srgbClr val="C00000"/>
                </a:solidFill>
              </a:rPr>
              <a:t> data structure, so needs to provide a new copy every time</a:t>
            </a:r>
          </a:p>
        </p:txBody>
      </p:sp>
    </p:spTree>
    <p:extLst>
      <p:ext uri="{BB962C8B-B14F-4D97-AF65-F5344CB8AC3E}">
        <p14:creationId xmlns:p14="http://schemas.microsoft.com/office/powerpoint/2010/main" val="247477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I@OYHGMPDIL6CBKDD1" val="6044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2148</TotalTime>
  <Words>400</Words>
  <Application>Microsoft Office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Wingdings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Xiao</dc:creator>
  <cp:lastModifiedBy>Di Xiao</cp:lastModifiedBy>
  <cp:revision>88</cp:revision>
  <dcterms:created xsi:type="dcterms:W3CDTF">2015-08-31T19:31:35Z</dcterms:created>
  <dcterms:modified xsi:type="dcterms:W3CDTF">2016-11-10T18:06:27Z</dcterms:modified>
</cp:coreProperties>
</file>