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8" r:id="rId3"/>
    <p:sldId id="266" r:id="rId4"/>
    <p:sldId id="26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6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Image result for tamu c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7596"/>
            <a:ext cx="2867062" cy="5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6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9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4"/>
            <a:ext cx="167638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2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3527"/>
            <a:ext cx="8229600" cy="563335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no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Image result for tamu cs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6480006"/>
            <a:ext cx="1914756" cy="3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37636"/>
            <a:ext cx="28956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9760" y="6450038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1/12/c-socket-programming/?utm_source=feedburn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1/12/c-socket-programming/?utm_source=feedburn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Problem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Wei Zhang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67D-3223-4D6A-A11D-CC8514FEDB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Close socket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finished using a socket, the socket should be closed:</a:t>
            </a:r>
          </a:p>
          <a:p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status = close(s);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status</a:t>
            </a:r>
            <a:r>
              <a:rPr lang="en-US" altLang="en-US"/>
              <a:t>: 0 if successful, -1 if error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s</a:t>
            </a:r>
            <a:r>
              <a:rPr lang="en-US" altLang="en-US"/>
              <a:t>: the file descriptor (socket being closed)</a:t>
            </a:r>
          </a:p>
          <a:p>
            <a:r>
              <a:rPr lang="en-US" altLang="en-US"/>
              <a:t>Closing a socket</a:t>
            </a:r>
          </a:p>
          <a:p>
            <a:pPr lvl="1"/>
            <a:r>
              <a:rPr lang="en-US" altLang="en-US"/>
              <a:t>closes a connection (for </a:t>
            </a:r>
            <a:r>
              <a:rPr lang="en-US" altLang="en-US">
                <a:latin typeface="Arial" panose="020B0604020202020204" pitchFamily="34" charset="0"/>
              </a:rPr>
              <a:t>SOCK_STREAM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frees up the port used by the socket</a:t>
            </a:r>
          </a:p>
          <a:p>
            <a:pPr lvl="1">
              <a:buFont typeface="ZapfDingbats" pitchFamily="8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4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6"/>
            <a:ext cx="8610600" cy="60282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constructors, for Server and Client side </a:t>
            </a:r>
          </a:p>
          <a:p>
            <a:r>
              <a:rPr lang="en-US" dirty="0" smtClean="0"/>
              <a:t>The server side version:</a:t>
            </a:r>
          </a:p>
          <a:p>
            <a:pPr marL="342900" lvl="1" indent="0">
              <a:buNone/>
            </a:pPr>
            <a:r>
              <a:rPr lang="en-US" dirty="0" smtClean="0"/>
              <a:t>socket(…)</a:t>
            </a:r>
          </a:p>
          <a:p>
            <a:pPr marL="342900" lvl="1" indent="0">
              <a:buNone/>
            </a:pPr>
            <a:r>
              <a:rPr lang="en-US" dirty="0" smtClean="0"/>
              <a:t>bind(…)</a:t>
            </a:r>
          </a:p>
          <a:p>
            <a:pPr marL="342900" lvl="1" indent="0">
              <a:buNone/>
            </a:pPr>
            <a:r>
              <a:rPr lang="en-US" dirty="0" smtClean="0"/>
              <a:t>listen(…)</a:t>
            </a:r>
          </a:p>
          <a:p>
            <a:pPr marL="342900" lvl="1" indent="0">
              <a:buNone/>
            </a:pPr>
            <a:r>
              <a:rPr lang="en-US" dirty="0" smtClean="0"/>
              <a:t>For(;;){</a:t>
            </a:r>
          </a:p>
          <a:p>
            <a:pPr marL="342900" lvl="1" indent="0">
              <a:buNone/>
            </a:pPr>
            <a:r>
              <a:rPr lang="en-US" dirty="0" smtClean="0"/>
              <a:t>    accept(…) </a:t>
            </a:r>
            <a:r>
              <a:rPr lang="en-US" dirty="0" smtClean="0">
                <a:solidFill>
                  <a:srgbClr val="FF0000"/>
                </a:solidFill>
              </a:rPr>
              <a:t>//if client call connect(), this will return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pthread_create</a:t>
            </a:r>
            <a:r>
              <a:rPr lang="en-US" dirty="0" smtClean="0">
                <a:solidFill>
                  <a:srgbClr val="FF0000"/>
                </a:solidFill>
              </a:rPr>
              <a:t>(…)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//create a new thread to handle request of client</a:t>
            </a:r>
          </a:p>
          <a:p>
            <a:pPr marL="342900" lvl="1" indent="0">
              <a:buNone/>
            </a:pPr>
            <a:r>
              <a:rPr lang="en-US" dirty="0" smtClean="0"/>
              <a:t>}</a:t>
            </a:r>
          </a:p>
          <a:p>
            <a:pPr marL="342900" lvl="1" indent="0">
              <a:buNone/>
            </a:pPr>
            <a:r>
              <a:rPr lang="en-US" sz="2600" dirty="0"/>
              <a:t>For detail, refer to </a:t>
            </a:r>
            <a:endParaRPr lang="en-US" sz="2600" dirty="0" smtClean="0"/>
          </a:p>
          <a:p>
            <a:pPr marL="342900" lvl="1" indent="0">
              <a:buNone/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://www.thegeekstuff.com/2011/12/c-socket-programming/?</a:t>
            </a:r>
            <a:r>
              <a:rPr lang="en-US" sz="2600" dirty="0" smtClean="0">
                <a:hlinkClick r:id="rId2"/>
              </a:rPr>
              <a:t>utm_source=feedburner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NetworkRequestChannel</a:t>
            </a:r>
            <a:r>
              <a:rPr lang="en-US" dirty="0"/>
              <a:t> constructor </a:t>
            </a:r>
          </a:p>
        </p:txBody>
      </p:sp>
    </p:spTree>
    <p:extLst>
      <p:ext uri="{BB962C8B-B14F-4D97-AF65-F5344CB8AC3E}">
        <p14:creationId xmlns:p14="http://schemas.microsoft.com/office/powerpoint/2010/main" val="33702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client side </a:t>
            </a:r>
            <a:r>
              <a:rPr lang="en-US" dirty="0"/>
              <a:t>version: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socket(…)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connect(…) //connect to the server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detail, refer </a:t>
            </a:r>
            <a:r>
              <a:rPr lang="en-US" sz="2400" dirty="0" smtClean="0"/>
              <a:t>to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://www.thegeekstuff.com/2011/12/c-socket-programming/?utm_source=feedburner</a:t>
            </a: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NetworkRequestChannel</a:t>
            </a:r>
            <a:r>
              <a:rPr lang="en-US" dirty="0"/>
              <a:t> constructor </a:t>
            </a:r>
          </a:p>
        </p:txBody>
      </p:sp>
    </p:spTree>
    <p:extLst>
      <p:ext uri="{BB962C8B-B14F-4D97-AF65-F5344CB8AC3E}">
        <p14:creationId xmlns:p14="http://schemas.microsoft.com/office/powerpoint/2010/main" val="725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251" y="1436132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08514" y="1436132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DataServer</a:t>
            </a:r>
            <a:endParaRPr lang="en-US" sz="2800" dirty="0"/>
          </a:p>
        </p:txBody>
      </p:sp>
      <p:sp>
        <p:nvSpPr>
          <p:cNvPr id="6" name="Can 5"/>
          <p:cNvSpPr/>
          <p:nvPr/>
        </p:nvSpPr>
        <p:spPr>
          <a:xfrm rot="5400000">
            <a:off x="3895943" y="247461"/>
            <a:ext cx="381000" cy="30480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3895943" y="923157"/>
            <a:ext cx="381000" cy="30480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Channel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051" y="110159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Connect(…)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408" y="1066800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Accept(…)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051" y="19619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Connect(…)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3674" y="1934451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Accept(…)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85621" y="1574392"/>
            <a:ext cx="1024047" cy="3353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85620" y="2274332"/>
            <a:ext cx="1024047" cy="3353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839831" y="283789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8293200" y="283441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 rot="16200000">
            <a:off x="2960738" y="3505754"/>
            <a:ext cx="762000" cy="26613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66058" y="4074441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6058" y="464594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66058" y="5217439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1393" y="3925477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 Bounded </a:t>
            </a:r>
            <a:r>
              <a:rPr lang="en-US" i="1" dirty="0" smtClean="0"/>
              <a:t>buffer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1425" y="3580094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Request threads = 3</a:t>
            </a:r>
            <a:endParaRPr lang="en-US" i="1" dirty="0"/>
          </a:p>
        </p:txBody>
      </p:sp>
      <p:sp>
        <p:nvSpPr>
          <p:cNvPr id="22" name="Right Arrow 21"/>
          <p:cNvSpPr/>
          <p:nvPr/>
        </p:nvSpPr>
        <p:spPr>
          <a:xfrm>
            <a:off x="6367327" y="4050492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367327" y="519349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90" y="3441594"/>
            <a:ext cx="11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W worker</a:t>
            </a:r>
          </a:p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 thread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6552162" y="443917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26" name="Oval 25"/>
          <p:cNvSpPr/>
          <p:nvPr/>
        </p:nvSpPr>
        <p:spPr>
          <a:xfrm>
            <a:off x="7433525" y="429123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2025" y="5867621"/>
            <a:ext cx="128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Semaphore to sync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5312514" y="4248544"/>
            <a:ext cx="628547" cy="13095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0225" y="34915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Channels &gt; 10</a:t>
            </a:r>
            <a:endParaRPr lang="en-US" i="1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2011051" y="5277327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51283" y="5915374"/>
            <a:ext cx="140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>
                <a:solidFill>
                  <a:srgbClr val="FF0000"/>
                </a:solidFill>
              </a:rPr>
              <a:t>Semaphore to sync</a:t>
            </a:r>
          </a:p>
        </p:txBody>
      </p:sp>
      <p:sp>
        <p:nvSpPr>
          <p:cNvPr id="32" name="Down Arrow 31"/>
          <p:cNvSpPr/>
          <p:nvPr/>
        </p:nvSpPr>
        <p:spPr>
          <a:xfrm rot="10800000">
            <a:off x="4415618" y="5279342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36408" y="749471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Listen(…), so it is listening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NetworkRequestChannel</a:t>
            </a:r>
            <a:r>
              <a:rPr lang="en-US" sz="3200" dirty="0"/>
              <a:t>(</a:t>
            </a:r>
            <a:r>
              <a:rPr lang="en-US" sz="3200" dirty="0" err="1"/>
              <a:t>const</a:t>
            </a:r>
            <a:r>
              <a:rPr lang="en-US" sz="3200" dirty="0"/>
              <a:t> unsigned short _</a:t>
            </a:r>
            <a:r>
              <a:rPr lang="en-US" sz="3200" dirty="0" err="1"/>
              <a:t>port_no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void * (*</a:t>
            </a:r>
            <a:r>
              <a:rPr lang="en-US" sz="3200" dirty="0" err="1" smtClean="0">
                <a:solidFill>
                  <a:srgbClr val="FF0000"/>
                </a:solidFill>
              </a:rPr>
              <a:t>connection_handler</a:t>
            </a:r>
            <a:r>
              <a:rPr lang="en-US" sz="3200" dirty="0">
                <a:solidFill>
                  <a:srgbClr val="FF0000"/>
                </a:solidFill>
              </a:rPr>
              <a:t>)(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*)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pPr marL="3429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/>
              <a:t>pthread_create</a:t>
            </a:r>
            <a:r>
              <a:rPr lang="en-US" sz="2800" dirty="0" smtClean="0"/>
              <a:t>(…, </a:t>
            </a:r>
            <a:r>
              <a:rPr lang="en-US" sz="2800" dirty="0" err="1" smtClean="0">
                <a:solidFill>
                  <a:srgbClr val="FF0000"/>
                </a:solidFill>
              </a:rPr>
              <a:t>connection_handler</a:t>
            </a:r>
            <a:r>
              <a:rPr lang="en-US" sz="2800" dirty="0" smtClean="0"/>
              <a:t>, …)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686" y="39624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963949" y="39624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DataServer</a:t>
            </a:r>
            <a:endParaRPr lang="en-US" sz="2800" dirty="0"/>
          </a:p>
        </p:txBody>
      </p:sp>
      <p:sp>
        <p:nvSpPr>
          <p:cNvPr id="6" name="Can 5"/>
          <p:cNvSpPr/>
          <p:nvPr/>
        </p:nvSpPr>
        <p:spPr>
          <a:xfrm rot="5400000">
            <a:off x="3851378" y="2773729"/>
            <a:ext cx="381000" cy="30480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3851378" y="3449425"/>
            <a:ext cx="381000" cy="30480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Channel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1056" y="4100660"/>
            <a:ext cx="1024047" cy="3353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41055" y="4800600"/>
            <a:ext cx="1024047" cy="3353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795266" y="5364160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48635" y="536068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6629400" y="2895600"/>
            <a:ext cx="1823680" cy="1205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629400" y="2895600"/>
            <a:ext cx="1823679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Questions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584" y="1239471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641184" y="1239471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DataServer</a:t>
            </a:r>
            <a:endParaRPr lang="en-US" sz="2800" dirty="0"/>
          </a:p>
        </p:txBody>
      </p:sp>
      <p:sp>
        <p:nvSpPr>
          <p:cNvPr id="8" name="Can 7"/>
          <p:cNvSpPr/>
          <p:nvPr/>
        </p:nvSpPr>
        <p:spPr>
          <a:xfrm rot="5400000">
            <a:off x="4342471" y="515571"/>
            <a:ext cx="381000" cy="304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RequestChannel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584" y="4122371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641184" y="4122371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DataServer</a:t>
            </a:r>
            <a:endParaRPr lang="en-US" sz="2800" dirty="0"/>
          </a:p>
        </p:txBody>
      </p:sp>
      <p:sp>
        <p:nvSpPr>
          <p:cNvPr id="11" name="Can 10"/>
          <p:cNvSpPr/>
          <p:nvPr/>
        </p:nvSpPr>
        <p:spPr>
          <a:xfrm rot="5400000">
            <a:off x="4342471" y="3398471"/>
            <a:ext cx="381000" cy="304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NetworkRequestChannel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24976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MP6/7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548023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450" y="5480239"/>
            <a:ext cx="214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changes here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91157" y="5474078"/>
            <a:ext cx="214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changes here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4687334" y="3603623"/>
            <a:ext cx="1703042" cy="760047"/>
          </a:xfrm>
          <a:prstGeom prst="wedgeEllipseCallout">
            <a:avLst>
              <a:gd name="adj1" fmla="val -48308"/>
              <a:gd name="adj2" fmla="val 8076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 this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53527"/>
            <a:ext cx="8686800" cy="5633350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NetworkRequestChannel</a:t>
            </a:r>
            <a:r>
              <a:rPr lang="en-US" dirty="0" smtClean="0"/>
              <a:t> (.H is given)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Based on network programming (i.e. socket)</a:t>
            </a:r>
          </a:p>
          <a:p>
            <a:pPr lvl="2"/>
            <a:r>
              <a:rPr lang="en-US" dirty="0" smtClean="0"/>
              <a:t>For MP6/7, </a:t>
            </a:r>
            <a:r>
              <a:rPr lang="en-US" dirty="0" smtClean="0"/>
              <a:t>the channel was </a:t>
            </a:r>
            <a:r>
              <a:rPr lang="en-US" dirty="0" smtClean="0"/>
              <a:t>based on </a:t>
            </a:r>
            <a:r>
              <a:rPr lang="en-US" dirty="0" smtClean="0"/>
              <a:t>two Pipes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smtClean="0"/>
              <a:t>side, </a:t>
            </a:r>
            <a:r>
              <a:rPr lang="en-US" dirty="0" smtClean="0"/>
              <a:t>logically </a:t>
            </a:r>
            <a:r>
              <a:rPr lang="en-US" dirty="0" smtClean="0"/>
              <a:t>the same as </a:t>
            </a:r>
            <a:r>
              <a:rPr lang="en-US" dirty="0" smtClean="0"/>
              <a:t>MP6 (but not MP7)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use </a:t>
            </a:r>
            <a:r>
              <a:rPr lang="en-US" dirty="0" err="1" smtClean="0">
                <a:solidFill>
                  <a:srgbClr val="FF0000"/>
                </a:solidFill>
              </a:rPr>
              <a:t>NetworkRequestChannel</a:t>
            </a:r>
            <a:r>
              <a:rPr lang="en-US" dirty="0" smtClean="0">
                <a:solidFill>
                  <a:srgbClr val="FF0000"/>
                </a:solidFill>
              </a:rPr>
              <a:t> instead</a:t>
            </a:r>
          </a:p>
          <a:p>
            <a:r>
              <a:rPr lang="en-US" dirty="0" smtClean="0"/>
              <a:t>Server </a:t>
            </a:r>
            <a:r>
              <a:rPr lang="en-US" dirty="0" smtClean="0"/>
              <a:t>side, </a:t>
            </a:r>
            <a:r>
              <a:rPr lang="en-US" dirty="0"/>
              <a:t>logically the </a:t>
            </a:r>
            <a:r>
              <a:rPr lang="en-US" dirty="0" smtClean="0"/>
              <a:t>same as </a:t>
            </a:r>
            <a:r>
              <a:rPr lang="en-US" dirty="0" smtClean="0"/>
              <a:t>MP6 (but not MP7)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use </a:t>
            </a:r>
            <a:r>
              <a:rPr lang="en-US" dirty="0" err="1" smtClean="0">
                <a:solidFill>
                  <a:srgbClr val="FF0000"/>
                </a:solidFill>
              </a:rPr>
              <a:t>NetworkRequestChannel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instead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NetworkRequestChannel.h</a:t>
            </a:r>
            <a:r>
              <a:rPr lang="en-US" dirty="0"/>
              <a:t> and NetworkRequestChannel.cpp</a:t>
            </a:r>
          </a:p>
          <a:p>
            <a:pPr lvl="0"/>
            <a:r>
              <a:rPr lang="en-US" dirty="0"/>
              <a:t>The updated client.cpp </a:t>
            </a:r>
          </a:p>
          <a:p>
            <a:pPr lvl="0"/>
            <a:r>
              <a:rPr lang="en-US" dirty="0"/>
              <a:t>The updated dataserver.cpp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9EB-BE42-4FB1-84A8-094E7CDB2F8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Creation in C: </a:t>
            </a:r>
            <a:r>
              <a:rPr lang="en-US" altLang="en-US" dirty="0">
                <a:latin typeface="Arial" panose="020B0604020202020204" pitchFamily="34" charset="0"/>
              </a:rPr>
              <a:t>socket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03" y="929282"/>
            <a:ext cx="8153400" cy="59287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s = socket(domain, type, protocol);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lang="en-US" altLang="en-US" dirty="0"/>
              <a:t>: socket descriptor, an integer (like a </a:t>
            </a:r>
            <a:r>
              <a:rPr lang="en-US" altLang="en-US" dirty="0" smtClean="0"/>
              <a:t>file-descriptor)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domain</a:t>
            </a:r>
            <a:r>
              <a:rPr lang="en-US" altLang="en-US" dirty="0"/>
              <a:t>: integer, communication domain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PF_INET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(IPv4 protocol) – typically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type</a:t>
            </a:r>
            <a:r>
              <a:rPr lang="en-US" altLang="en-US" dirty="0"/>
              <a:t>: communication type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SOCK_STREAM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reliable, 2-way, connection-based service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SOCK_DGRAM</a:t>
            </a:r>
            <a:r>
              <a:rPr lang="en-US" altLang="en-US" dirty="0"/>
              <a:t>: unreliable, connectionless,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values: need root permission, rarely used, or obsolete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protocol</a:t>
            </a:r>
            <a:r>
              <a:rPr lang="en-US" altLang="en-US" dirty="0"/>
              <a:t>: specifies protocol (see file 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latin typeface="Arial" panose="020B0604020202020204" pitchFamily="34" charset="0"/>
              </a:rPr>
              <a:t>etc</a:t>
            </a:r>
            <a:r>
              <a:rPr lang="en-US" altLang="en-US" dirty="0">
                <a:latin typeface="Arial" panose="020B0604020202020204" pitchFamily="34" charset="0"/>
              </a:rPr>
              <a:t>/protocols</a:t>
            </a:r>
            <a:r>
              <a:rPr lang="en-US" altLang="en-US" dirty="0"/>
              <a:t> for a list of options) - </a:t>
            </a:r>
            <a:r>
              <a:rPr lang="en-US" altLang="en-US" dirty="0">
                <a:solidFill>
                  <a:srgbClr val="FF0000"/>
                </a:solidFill>
              </a:rPr>
              <a:t>usually set to 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NOTE: </a:t>
            </a:r>
            <a:r>
              <a:rPr lang="en-US" altLang="en-US" sz="2400" dirty="0">
                <a:latin typeface="Arial" panose="020B0604020202020204" pitchFamily="34" charset="0"/>
              </a:rPr>
              <a:t>socket</a:t>
            </a:r>
            <a:r>
              <a:rPr lang="en-US" altLang="en-US" sz="2400" dirty="0"/>
              <a:t> call does not specify where data will be coming from, nor where it will be going to – it just creates the interface!</a:t>
            </a:r>
          </a:p>
        </p:txBody>
      </p:sp>
    </p:spTree>
    <p:extLst>
      <p:ext uri="{BB962C8B-B14F-4D97-AF65-F5344CB8AC3E}">
        <p14:creationId xmlns:p14="http://schemas.microsoft.com/office/powerpoint/2010/main" val="325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0930-4043-4F76-B4C2-740E11B16B0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Arial" panose="020B0604020202020204" pitchFamily="34" charset="0"/>
              </a:rPr>
              <a:t>bind</a:t>
            </a:r>
            <a:r>
              <a:rPr lang="en-US" altLang="en-US" dirty="0"/>
              <a:t> function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53527"/>
            <a:ext cx="8229600" cy="606163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associates and (can exclusively) reserves a port for use by the socket</a:t>
            </a:r>
          </a:p>
          <a:p>
            <a:r>
              <a:rPr lang="en-US" altLang="en-US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 status = bind(</a:t>
            </a:r>
            <a:r>
              <a:rPr lang="en-US" altLang="en-US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sockid</a:t>
            </a: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, &amp;</a:t>
            </a:r>
            <a:r>
              <a:rPr lang="en-US" altLang="en-US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addrport</a:t>
            </a: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, size);</a:t>
            </a:r>
          </a:p>
          <a:p>
            <a:pPr lvl="1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status</a:t>
            </a:r>
            <a:r>
              <a:rPr lang="en-US" altLang="en-US" sz="2400" dirty="0"/>
              <a:t>: error status, = -1 if bind failed</a:t>
            </a:r>
          </a:p>
          <a:p>
            <a:pPr lvl="1"/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sockid</a:t>
            </a:r>
            <a:r>
              <a:rPr lang="en-US" altLang="en-US" sz="2400" dirty="0"/>
              <a:t>: integer, socket </a:t>
            </a:r>
            <a:r>
              <a:rPr lang="en-US" altLang="en-US" sz="2400" dirty="0" smtClean="0"/>
              <a:t>descriptor (i.e. the return value of socket(...))</a:t>
            </a:r>
            <a:endParaRPr lang="en-US" altLang="en-US" sz="2400" dirty="0"/>
          </a:p>
          <a:p>
            <a:pPr lvl="1"/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addrport</a:t>
            </a:r>
            <a:r>
              <a:rPr lang="en-US" altLang="en-US" sz="2400" dirty="0"/>
              <a:t>: </a:t>
            </a:r>
            <a:r>
              <a:rPr lang="en-US" altLang="en-US" sz="2400" dirty="0" err="1">
                <a:latin typeface="Arial" panose="020B0604020202020204" pitchFamily="34" charset="0"/>
              </a:rPr>
              <a:t>struct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sockaddr</a:t>
            </a:r>
            <a:r>
              <a:rPr lang="en-US" altLang="en-US" sz="2400" dirty="0"/>
              <a:t>, the (IP) address and port of the machine (address usually set to </a:t>
            </a:r>
            <a:r>
              <a:rPr lang="en-US" altLang="en-US" sz="2400" dirty="0">
                <a:latin typeface="Arial" panose="020B0604020202020204" pitchFamily="34" charset="0"/>
              </a:rPr>
              <a:t>INADDR_ANY </a:t>
            </a:r>
            <a:r>
              <a:rPr lang="en-US" altLang="en-US" sz="2400" dirty="0"/>
              <a:t>– chooses a local address)</a:t>
            </a:r>
          </a:p>
          <a:p>
            <a:pPr lvl="1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size</a:t>
            </a:r>
            <a:r>
              <a:rPr lang="en-US" altLang="en-US" sz="2400" dirty="0"/>
              <a:t>: the size (in bytes) of the </a:t>
            </a:r>
            <a:r>
              <a:rPr lang="en-US" altLang="en-US" sz="2400" dirty="0" err="1">
                <a:latin typeface="Arial" panose="020B0604020202020204" pitchFamily="34" charset="0"/>
              </a:rPr>
              <a:t>addrport</a:t>
            </a:r>
            <a:r>
              <a:rPr lang="en-US" altLang="en-US" sz="2400" dirty="0"/>
              <a:t> structure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bind </a:t>
            </a:r>
            <a:r>
              <a:rPr lang="en-US" altLang="en-US" sz="2800" dirty="0"/>
              <a:t>can be skipped for both types of sockets.  When and why?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71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0DF-A42C-4E8E-94F3-701044CB82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altLang="en-US" dirty="0"/>
              <a:t>Connection setup:</a:t>
            </a:r>
            <a:r>
              <a:rPr lang="en-US" altLang="en-US" dirty="0">
                <a:latin typeface="Arial" panose="020B0604020202020204" pitchFamily="34" charset="0"/>
              </a:rPr>
              <a:t> listen</a:t>
            </a:r>
            <a:r>
              <a:rPr lang="en-US" altLang="en-US" dirty="0"/>
              <a:t> &amp; </a:t>
            </a:r>
            <a:r>
              <a:rPr lang="en-US" altLang="en-US" dirty="0">
                <a:latin typeface="Arial" panose="020B0604020202020204" pitchFamily="34" charset="0"/>
              </a:rPr>
              <a:t>accept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Called by passive participant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 status = listen(sock, </a:t>
            </a: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queuelen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status</a:t>
            </a:r>
            <a:r>
              <a:rPr lang="en-US" altLang="en-US" sz="2000" dirty="0"/>
              <a:t>: 0 if listening, -1 if error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sock</a:t>
            </a:r>
            <a:r>
              <a:rPr lang="en-US" altLang="en-US" sz="2000" dirty="0"/>
              <a:t>: integer, socket descriptor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queuelen</a:t>
            </a:r>
            <a:r>
              <a:rPr lang="en-US" altLang="en-US" sz="2000" dirty="0"/>
              <a:t>: integer, # of active participants that can “wait” for a connection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listen</a:t>
            </a:r>
            <a:r>
              <a:rPr lang="en-US" altLang="en-US" sz="2000" dirty="0"/>
              <a:t> is </a:t>
            </a:r>
            <a:r>
              <a:rPr lang="en-US" altLang="en-US" sz="2000" b="1" u="sng" dirty="0"/>
              <a:t>non-blocking</a:t>
            </a:r>
            <a:r>
              <a:rPr lang="en-US" altLang="en-US" sz="2000" dirty="0"/>
              <a:t>: returns immediately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 s = accept(sock, &amp;name, &amp;</a:t>
            </a: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namelen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000" dirty="0"/>
              <a:t>: integer, the new socket (used for data-transfer)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sock</a:t>
            </a:r>
            <a:r>
              <a:rPr lang="en-US" altLang="en-US" sz="2000" dirty="0"/>
              <a:t>: integer, the orig. socket (being listened on)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name</a:t>
            </a:r>
            <a:r>
              <a:rPr lang="en-US" altLang="en-US" sz="2000" dirty="0"/>
              <a:t>: </a:t>
            </a:r>
            <a:r>
              <a:rPr lang="en-US" altLang="en-US" sz="2000" dirty="0" err="1"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sockaddr</a:t>
            </a:r>
            <a:r>
              <a:rPr lang="en-US" altLang="en-US" sz="2000" dirty="0"/>
              <a:t>, address of the active participant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namelen</a:t>
            </a:r>
            <a:r>
              <a:rPr lang="en-US" altLang="en-US" sz="2000" dirty="0"/>
              <a:t>: </a:t>
            </a:r>
            <a:r>
              <a:rPr lang="en-US" altLang="en-US" sz="2000" dirty="0" err="1">
                <a:latin typeface="Arial" panose="020B0604020202020204" pitchFamily="34" charset="0"/>
              </a:rPr>
              <a:t>sizeof</a:t>
            </a:r>
            <a:r>
              <a:rPr lang="en-US" altLang="en-US" sz="2000" dirty="0">
                <a:latin typeface="Arial" panose="020B0604020202020204" pitchFamily="34" charset="0"/>
              </a:rPr>
              <a:t>(name):</a:t>
            </a:r>
            <a:r>
              <a:rPr lang="en-US" altLang="en-US" sz="2000" dirty="0"/>
              <a:t> value/result parameter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must be set appropriately before call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adjusted by OS upon return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accept </a:t>
            </a:r>
            <a:r>
              <a:rPr lang="en-US" altLang="en-US" sz="2000" dirty="0"/>
              <a:t>is </a:t>
            </a:r>
            <a:r>
              <a:rPr lang="en-US" altLang="en-US" sz="2000" b="1" u="sng" dirty="0"/>
              <a:t>blocking</a:t>
            </a:r>
            <a:r>
              <a:rPr lang="en-US" altLang="en-US" sz="2000" dirty="0"/>
              <a:t>: waits for connection before returning </a:t>
            </a:r>
          </a:p>
        </p:txBody>
      </p:sp>
    </p:spTree>
    <p:extLst>
      <p:ext uri="{BB962C8B-B14F-4D97-AF65-F5344CB8AC3E}">
        <p14:creationId xmlns:p14="http://schemas.microsoft.com/office/powerpoint/2010/main" val="68416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E12F-0485-4D9F-89E5-1655C3E3B6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Connect </a:t>
            </a:r>
            <a:r>
              <a:rPr lang="en-US" altLang="en-US" dirty="0"/>
              <a:t>call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int status = connect(sock, &amp;name, namelen);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status</a:t>
            </a:r>
            <a:r>
              <a:rPr lang="en-US" altLang="en-US"/>
              <a:t>: 0 if successful connect, -1 otherwise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sock</a:t>
            </a:r>
            <a:r>
              <a:rPr lang="en-US" altLang="en-US"/>
              <a:t>: integer, socket to be used in connection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name</a:t>
            </a:r>
            <a:r>
              <a:rPr lang="en-US" altLang="en-US"/>
              <a:t>: </a:t>
            </a:r>
            <a:r>
              <a:rPr lang="en-US" altLang="en-US">
                <a:latin typeface="Arial" panose="020B0604020202020204" pitchFamily="34" charset="0"/>
              </a:rPr>
              <a:t>struct sockaddr</a:t>
            </a:r>
            <a:r>
              <a:rPr lang="en-US" altLang="en-US"/>
              <a:t>: address of passive participant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namelen</a:t>
            </a:r>
            <a:r>
              <a:rPr lang="en-US" altLang="en-US"/>
              <a:t>: integer, </a:t>
            </a:r>
            <a:r>
              <a:rPr lang="en-US" altLang="en-US">
                <a:latin typeface="Arial" panose="020B0604020202020204" pitchFamily="34" charset="0"/>
              </a:rPr>
              <a:t>sizeof(name)</a:t>
            </a:r>
          </a:p>
          <a:p>
            <a:r>
              <a:rPr lang="en-US" altLang="en-US">
                <a:latin typeface="Arial" panose="020B0604020202020204" pitchFamily="34" charset="0"/>
              </a:rPr>
              <a:t>connect </a:t>
            </a:r>
            <a:r>
              <a:rPr lang="en-US" altLang="en-US"/>
              <a:t>is </a:t>
            </a:r>
            <a:r>
              <a:rPr lang="en-US" altLang="en-US" b="1" u="sng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2031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B50-F7B8-43E4-B4D9-4DC41655095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/ Receiving Data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03" y="1049081"/>
            <a:ext cx="8077200" cy="57660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With a  connection (</a:t>
            </a:r>
            <a:r>
              <a:rPr lang="en-US" altLang="en-US" dirty="0">
                <a:latin typeface="Arial" panose="020B0604020202020204" pitchFamily="34" charset="0"/>
              </a:rPr>
              <a:t>SOCK_STREAM</a:t>
            </a:r>
            <a:r>
              <a:rPr lang="en-US" altLang="en-US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count = send(sock, &amp;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buf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len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, flags);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dirty="0"/>
              <a:t>: # bytes transmitted (-1 if error)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buf</a:t>
            </a:r>
            <a:r>
              <a:rPr lang="en-US" altLang="en-US" dirty="0"/>
              <a:t>: </a:t>
            </a:r>
            <a:r>
              <a:rPr lang="en-US" altLang="en-US" dirty="0">
                <a:latin typeface="Arial" panose="020B0604020202020204" pitchFamily="34" charset="0"/>
              </a:rPr>
              <a:t>char[],</a:t>
            </a:r>
            <a:r>
              <a:rPr lang="en-US" altLang="en-US" dirty="0"/>
              <a:t> buffer to be transmitted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len</a:t>
            </a:r>
            <a:r>
              <a:rPr lang="en-US" altLang="en-US" dirty="0"/>
              <a:t>: integer, length of buffer (in bytes) to transmit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flags</a:t>
            </a:r>
            <a:r>
              <a:rPr lang="en-US" altLang="en-US" dirty="0"/>
              <a:t>: integer, special options, usually just 0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count = 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recv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(sock, &amp;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buf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,  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len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, flags);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dirty="0"/>
              <a:t>: # bytes received (-1 if error)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buf</a:t>
            </a:r>
            <a:r>
              <a:rPr lang="en-US" altLang="en-US" dirty="0"/>
              <a:t>: </a:t>
            </a:r>
            <a:r>
              <a:rPr lang="en-US" altLang="en-US" dirty="0">
                <a:latin typeface="Arial" panose="020B0604020202020204" pitchFamily="34" charset="0"/>
              </a:rPr>
              <a:t>void[],</a:t>
            </a:r>
            <a:r>
              <a:rPr lang="en-US" altLang="en-US" dirty="0"/>
              <a:t> stores received bytes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len</a:t>
            </a:r>
            <a:r>
              <a:rPr lang="en-US" altLang="en-US" dirty="0"/>
              <a:t>: # bytes received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flags</a:t>
            </a:r>
            <a:r>
              <a:rPr lang="en-US" altLang="en-US" dirty="0"/>
              <a:t>: integer, special options, usually just 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Calls are </a:t>
            </a:r>
            <a:r>
              <a:rPr lang="en-US" altLang="en-US" b="1" u="sng" dirty="0"/>
              <a:t>blocking</a:t>
            </a:r>
            <a:r>
              <a:rPr lang="en-US" altLang="en-US" dirty="0"/>
              <a:t> [returns only after data is sent (to socket </a:t>
            </a:r>
            <a:r>
              <a:rPr lang="en-US" altLang="en-US" dirty="0" err="1"/>
              <a:t>buf</a:t>
            </a:r>
            <a:r>
              <a:rPr lang="en-US" altLang="en-US" dirty="0"/>
              <a:t>) / received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You can use write/read instead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C2205890-215A-444A-8E18-210E9EEB36D3}" vid="{C29E094C-FA3A-408D-A8D1-9387A460ED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894</TotalTime>
  <Words>847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ZapfDingbats</vt:lpstr>
      <vt:lpstr>宋体</vt:lpstr>
      <vt:lpstr>Arial</vt:lpstr>
      <vt:lpstr>Calibri</vt:lpstr>
      <vt:lpstr>Theme4</vt:lpstr>
      <vt:lpstr>Machine Problem 8</vt:lpstr>
      <vt:lpstr>Concept</vt:lpstr>
      <vt:lpstr>What to do</vt:lpstr>
      <vt:lpstr>What to submit</vt:lpstr>
      <vt:lpstr>Socket Creation in C: socket</vt:lpstr>
      <vt:lpstr>The bind function</vt:lpstr>
      <vt:lpstr>Connection setup: listen &amp; accept</vt:lpstr>
      <vt:lpstr>Connect call</vt:lpstr>
      <vt:lpstr>Sending / Receiving Data </vt:lpstr>
      <vt:lpstr>Close socket</vt:lpstr>
      <vt:lpstr>NetworkRequestChannel constructor </vt:lpstr>
      <vt:lpstr>NetworkRequestChannel constructor </vt:lpstr>
      <vt:lpstr>PowerPoint Presentation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Problem 3</dc:title>
  <dc:creator>rahul</dc:creator>
  <cp:lastModifiedBy>张韦</cp:lastModifiedBy>
  <cp:revision>70</cp:revision>
  <cp:lastPrinted>2014-10-20T17:40:54Z</cp:lastPrinted>
  <dcterms:created xsi:type="dcterms:W3CDTF">2006-08-16T00:00:00Z</dcterms:created>
  <dcterms:modified xsi:type="dcterms:W3CDTF">2016-11-22T16:21:46Z</dcterms:modified>
</cp:coreProperties>
</file>