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7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3080"/>
                    </a14:imgEffect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e-you-real-or-fake-news.herokuapp.com/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feilberg/onion/blob/master/OnionOrNot.csv" TargetMode="External"/><Relationship Id="rId2" Type="http://schemas.openxmlformats.org/officeDocument/2006/relationships/hyperlink" Target="https://www.kaggle.com/clmentbisaillon/fake-and-real-news-dataset?select=Fake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peaking into a microphone&#10;&#10;Description automatically generated with low confidence">
            <a:extLst>
              <a:ext uri="{FF2B5EF4-FFF2-40B4-BE49-F238E27FC236}">
                <a16:creationId xmlns:a16="http://schemas.microsoft.com/office/drawing/2014/main" id="{12189CC7-014F-1548-A895-946E0FF6F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0E77D-D2D0-794B-94B0-ACF55B6637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758825"/>
            <a:ext cx="9055100" cy="3794125"/>
          </a:xfrm>
        </p:spPr>
        <p:txBody>
          <a:bodyPr>
            <a:normAutofit/>
          </a:bodyPr>
          <a:lstStyle/>
          <a:p>
            <a:r>
              <a:rPr lang="en-US" sz="8800">
                <a:ln w="15875">
                  <a:solidFill>
                    <a:srgbClr val="FFFFFF"/>
                  </a:solidFill>
                </a:ln>
                <a:noFill/>
              </a:rPr>
              <a:t>Project 3 – Is It Real or 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7ADCB-7D1C-2548-BA87-129A110298E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14192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Matthew </a:t>
            </a:r>
            <a:r>
              <a:rPr lang="en-US" sz="2400" dirty="0" err="1">
                <a:solidFill>
                  <a:schemeClr val="tx1"/>
                </a:solidFill>
              </a:rPr>
              <a:t>Belevski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Christy Wang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Sherry Javed</a:t>
            </a:r>
          </a:p>
        </p:txBody>
      </p:sp>
    </p:spTree>
    <p:extLst>
      <p:ext uri="{BB962C8B-B14F-4D97-AF65-F5344CB8AC3E}">
        <p14:creationId xmlns:p14="http://schemas.microsoft.com/office/powerpoint/2010/main" val="2344558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A5EE-D474-B042-B406-F827B98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Exploratory</a:t>
            </a:r>
            <a:br>
              <a:rPr lang="en-US" sz="3600" dirty="0"/>
            </a:br>
            <a:r>
              <a:rPr lang="en-US" sz="3600" b="1" dirty="0"/>
              <a:t>﻿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﻿</a:t>
            </a:r>
            <a:r>
              <a:rPr lang="en-US" sz="3600" b="1" dirty="0"/>
              <a:t>﻿Count of Dates</a:t>
            </a:r>
            <a:br>
              <a:rPr lang="en-US" sz="3600" dirty="0"/>
            </a:br>
            <a:r>
              <a:rPr lang="en-US" sz="2200" dirty="0"/>
              <a:t>(Output from Tableau)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521BA29-7DCF-284B-B041-BEA1DDCA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81" y="1000898"/>
            <a:ext cx="8292908" cy="5053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D790F-D9E7-6A45-A4C0-6D18A37253D4}"/>
              </a:ext>
            </a:extLst>
          </p:cNvPr>
          <p:cNvSpPr txBox="1"/>
          <p:nvPr/>
        </p:nvSpPr>
        <p:spPr>
          <a:xfrm>
            <a:off x="4550229" y="6308209"/>
            <a:ext cx="369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are mainly between 2016-2017</a:t>
            </a:r>
          </a:p>
        </p:txBody>
      </p:sp>
    </p:spTree>
    <p:extLst>
      <p:ext uri="{BB962C8B-B14F-4D97-AF65-F5344CB8AC3E}">
        <p14:creationId xmlns:p14="http://schemas.microsoft.com/office/powerpoint/2010/main" val="335269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2F56-A14F-514B-BF26-5BAEBBDB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Data Exploratory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﻿ ﻿﻿Word Clouds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(Output from Python)</a:t>
            </a: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E958AE6A-9348-AA41-8A54-721212DB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236142"/>
            <a:ext cx="5828261" cy="3045266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2D740-4CC7-C840-8F94-00968893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82" y="2250713"/>
            <a:ext cx="5828261" cy="3030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73843-F6B5-BC4F-9BEA-BA85F4064814}"/>
              </a:ext>
            </a:extLst>
          </p:cNvPr>
          <p:cNvSpPr txBox="1"/>
          <p:nvPr/>
        </p:nvSpPr>
        <p:spPr>
          <a:xfrm>
            <a:off x="1316087" y="5472957"/>
            <a:ext cx="433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Frequently used words in title for True 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E1594-CFC1-BA47-800D-E1D5E9E939CF}"/>
              </a:ext>
            </a:extLst>
          </p:cNvPr>
          <p:cNvSpPr txBox="1"/>
          <p:nvPr/>
        </p:nvSpPr>
        <p:spPr>
          <a:xfrm>
            <a:off x="6969515" y="5487528"/>
            <a:ext cx="434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Frequently used words in title for Fake News</a:t>
            </a:r>
          </a:p>
        </p:txBody>
      </p:sp>
    </p:spTree>
    <p:extLst>
      <p:ext uri="{BB962C8B-B14F-4D97-AF65-F5344CB8AC3E}">
        <p14:creationId xmlns:p14="http://schemas.microsoft.com/office/powerpoint/2010/main" val="278608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EECF-F711-5243-9356-1EA03294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head towards our Practical demonstration </a:t>
            </a:r>
          </a:p>
        </p:txBody>
      </p:sp>
      <p:pic>
        <p:nvPicPr>
          <p:cNvPr id="5" name="Content Placeholder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3BB7F6A2-33EA-814D-8545-EEBB2D2FD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162" y="724257"/>
            <a:ext cx="7015421" cy="527574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059E3-93BD-CA47-B0F5-37B16FD3E05C}"/>
              </a:ext>
            </a:extLst>
          </p:cNvPr>
          <p:cNvSpPr/>
          <p:nvPr/>
        </p:nvSpPr>
        <p:spPr>
          <a:xfrm>
            <a:off x="5170372" y="6228834"/>
            <a:ext cx="2841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IS IT REAL OR FAKE NEWS?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80"/>
                    </a14:imgEffect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52A60-F929-E541-AADA-BFB09FFE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Proposal of our Project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6B0B-23FF-5C45-9696-66BDE961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3000" dirty="0"/>
              <a:t>To find out if the News published on the website are “</a:t>
            </a:r>
            <a:r>
              <a:rPr lang="en-US" sz="3000" i="1" dirty="0"/>
              <a:t>Real</a:t>
            </a:r>
            <a:r>
              <a:rPr lang="en-US" sz="3000" dirty="0"/>
              <a:t>” or “</a:t>
            </a:r>
            <a:r>
              <a:rPr lang="en-US" sz="3000" i="1" dirty="0"/>
              <a:t>Fake</a:t>
            </a:r>
            <a:r>
              <a:rPr lang="en-US" sz="3000" dirty="0"/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5C1D-B703-5843-B236-3EC108F7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8" y="1123837"/>
            <a:ext cx="3249827" cy="4601183"/>
          </a:xfrm>
        </p:spPr>
        <p:txBody>
          <a:bodyPr>
            <a:normAutofit/>
          </a:bodyPr>
          <a:lstStyle/>
          <a:p>
            <a:r>
              <a:rPr lang="en-US" sz="4000" dirty="0"/>
              <a:t>Final Project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54D4-99F2-AB47-83A1-F75DB626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000" dirty="0"/>
              <a:t>Technologies learned and used in our project:</a:t>
            </a:r>
          </a:p>
          <a:p>
            <a:pPr lvl="1"/>
            <a:r>
              <a:rPr lang="en-AU" sz="3000" dirty="0"/>
              <a:t>Logistic Regression</a:t>
            </a:r>
          </a:p>
          <a:p>
            <a:pPr lvl="1"/>
            <a:r>
              <a:rPr lang="en-AU" sz="3000" dirty="0"/>
              <a:t>Python Pandas</a:t>
            </a:r>
          </a:p>
          <a:p>
            <a:pPr lvl="1"/>
            <a:r>
              <a:rPr lang="en-AU" sz="3000" dirty="0"/>
              <a:t>HTML/CSS</a:t>
            </a:r>
          </a:p>
          <a:p>
            <a:pPr lvl="1"/>
            <a:r>
              <a:rPr lang="en-AU" sz="3000" dirty="0"/>
              <a:t>Tableau</a:t>
            </a:r>
          </a:p>
          <a:p>
            <a:pPr lvl="1"/>
            <a:r>
              <a:rPr lang="en-AU" sz="3000" dirty="0"/>
              <a:t>Hosting application using Heroku tool.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8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0B3B-52F8-ED4C-AF9A-F4FAA37F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Datasets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3B7F-CB62-6548-BC53-4526866F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500" dirty="0"/>
              <a:t>Fake and real news dataset – </a:t>
            </a:r>
            <a:r>
              <a:rPr lang="en-AU" sz="2500" dirty="0" err="1"/>
              <a:t>Kaggle.com</a:t>
            </a:r>
            <a:endParaRPr lang="en-AU" sz="2500" dirty="0"/>
          </a:p>
          <a:p>
            <a:pPr lvl="1"/>
            <a:r>
              <a:rPr lang="en-AU" sz="2500" dirty="0">
                <a:hlinkClick r:id="rId2"/>
              </a:rPr>
              <a:t>https://www.kaggle.com/clmentbisaillon/fake-and-real-news-dataset?select=Fake.csv</a:t>
            </a:r>
            <a:endParaRPr lang="en-AU" sz="2500" dirty="0"/>
          </a:p>
          <a:p>
            <a:endParaRPr lang="en-AU" sz="2500" dirty="0"/>
          </a:p>
          <a:p>
            <a:r>
              <a:rPr lang="en-AU" sz="2500" dirty="0" err="1"/>
              <a:t>Github</a:t>
            </a:r>
            <a:r>
              <a:rPr lang="en-AU" sz="2500" dirty="0"/>
              <a:t> repo with headlines from r/</a:t>
            </a:r>
            <a:r>
              <a:rPr lang="en-AU" sz="2500" dirty="0" err="1"/>
              <a:t>nottheonion</a:t>
            </a:r>
            <a:r>
              <a:rPr lang="en-AU" sz="2500" dirty="0"/>
              <a:t> and </a:t>
            </a:r>
            <a:r>
              <a:rPr lang="en-AU" sz="2500" dirty="0" err="1"/>
              <a:t>theonion.com</a:t>
            </a:r>
            <a:endParaRPr lang="en-AU" sz="2500" dirty="0"/>
          </a:p>
          <a:p>
            <a:pPr lvl="1"/>
            <a:r>
              <a:rPr lang="en-AU" sz="2500" dirty="0">
                <a:hlinkClick r:id="rId3"/>
              </a:rPr>
              <a:t>https://github.com/lukefeilberg/onion/blob/master/OnionOrNot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57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D03-20E6-4DD4-8B39-3D0FE3CE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500" dirty="0"/>
              <a:t>Use of pandas to:</a:t>
            </a:r>
          </a:p>
          <a:p>
            <a:pPr lvl="1"/>
            <a:r>
              <a:rPr lang="en-AU" sz="2500" dirty="0"/>
              <a:t>Import the Real and Fake news csv files from Kaggle into </a:t>
            </a:r>
            <a:r>
              <a:rPr lang="en-AU" sz="2500" dirty="0" err="1"/>
              <a:t>dataframe</a:t>
            </a:r>
            <a:endParaRPr lang="en-AU" sz="2500" dirty="0"/>
          </a:p>
          <a:p>
            <a:pPr lvl="2"/>
            <a:r>
              <a:rPr lang="en-AU" sz="2500" dirty="0"/>
              <a:t>Real News = 1</a:t>
            </a:r>
          </a:p>
          <a:p>
            <a:pPr lvl="2"/>
            <a:r>
              <a:rPr lang="en-AU" sz="2500" dirty="0"/>
              <a:t>Fake News = 0</a:t>
            </a:r>
          </a:p>
          <a:p>
            <a:pPr lvl="1"/>
            <a:r>
              <a:rPr lang="en-AU" sz="2500" dirty="0"/>
              <a:t>Import </a:t>
            </a:r>
            <a:r>
              <a:rPr lang="en-AU" sz="2500" dirty="0" err="1"/>
              <a:t>OnionOrNot</a:t>
            </a:r>
            <a:r>
              <a:rPr lang="en-AU" sz="2500" dirty="0"/>
              <a:t> csv into </a:t>
            </a:r>
            <a:r>
              <a:rPr lang="en-AU" sz="2500" dirty="0" err="1"/>
              <a:t>dataframe</a:t>
            </a:r>
            <a:r>
              <a:rPr lang="en-AU" sz="2500" dirty="0"/>
              <a:t> and swap the 0 and 1 values to match our system</a:t>
            </a:r>
          </a:p>
          <a:p>
            <a:pPr lvl="1"/>
            <a:r>
              <a:rPr lang="en-AU" sz="2500" dirty="0"/>
              <a:t>Combine both </a:t>
            </a:r>
            <a:r>
              <a:rPr lang="en-AU" sz="2500" dirty="0" err="1"/>
              <a:t>dataframes</a:t>
            </a:r>
            <a:r>
              <a:rPr lang="en-AU" sz="2500" dirty="0"/>
              <a:t> into one </a:t>
            </a:r>
            <a:r>
              <a:rPr lang="en-AU" sz="2500" dirty="0" err="1"/>
              <a:t>dataframe</a:t>
            </a:r>
            <a:endParaRPr lang="en-AU" sz="2500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422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D03-20E6-4DD4-8B39-3D0FE3CE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500" dirty="0"/>
              <a:t>Removal of stop words</a:t>
            </a:r>
          </a:p>
          <a:p>
            <a:r>
              <a:rPr lang="en-AU" sz="2500" dirty="0"/>
              <a:t>Train Test Split – 75-25 split</a:t>
            </a:r>
          </a:p>
          <a:p>
            <a:r>
              <a:rPr lang="en-AU" sz="2500" dirty="0"/>
              <a:t>Count vectorizer to create matrix of counts for each word in headline</a:t>
            </a:r>
          </a:p>
          <a:p>
            <a:r>
              <a:rPr lang="en-AU" sz="2500" dirty="0"/>
              <a:t>Use of Logistic Regression</a:t>
            </a:r>
          </a:p>
          <a:p>
            <a:r>
              <a:rPr lang="en-AU" sz="2500" dirty="0"/>
              <a:t>Tested our model using Area Under Curve (ROC_AUC) which gave us 94% accuracy</a:t>
            </a:r>
          </a:p>
          <a:p>
            <a:r>
              <a:rPr lang="en-AU" sz="2500" dirty="0"/>
              <a:t>Save model and count vectorizer for use on the website</a:t>
            </a:r>
          </a:p>
        </p:txBody>
      </p:sp>
    </p:spTree>
    <p:extLst>
      <p:ext uri="{BB962C8B-B14F-4D97-AF65-F5344CB8AC3E}">
        <p14:creationId xmlns:p14="http://schemas.microsoft.com/office/powerpoint/2010/main" val="332886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50357" cy="1325563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tx1"/>
                </a:solidFill>
              </a:rPr>
              <a:t>Machine Learning – Confusion Matrix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E23DD10D-5AAE-4F1F-BC3A-06375A34B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3" y="1304316"/>
            <a:ext cx="7566991" cy="504466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915AA2-853F-4744-86DA-1FB7757B85D9}"/>
              </a:ext>
            </a:extLst>
          </p:cNvPr>
          <p:cNvSpPr/>
          <p:nvPr/>
        </p:nvSpPr>
        <p:spPr>
          <a:xfrm>
            <a:off x="3551582" y="3038063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(7600)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D392FE-4449-43A3-96BB-F18B81BEE3A9}"/>
              </a:ext>
            </a:extLst>
          </p:cNvPr>
          <p:cNvSpPr/>
          <p:nvPr/>
        </p:nvSpPr>
        <p:spPr>
          <a:xfrm>
            <a:off x="5900529" y="3038063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(610)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C0BDF-ADDE-4D62-89B0-0889DF0A7683}"/>
              </a:ext>
            </a:extLst>
          </p:cNvPr>
          <p:cNvSpPr/>
          <p:nvPr/>
        </p:nvSpPr>
        <p:spPr>
          <a:xfrm>
            <a:off x="3551581" y="5008288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(440)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BDD31-1AC0-4314-94F8-9F0F1D67BA79}"/>
              </a:ext>
            </a:extLst>
          </p:cNvPr>
          <p:cNvSpPr/>
          <p:nvPr/>
        </p:nvSpPr>
        <p:spPr>
          <a:xfrm>
            <a:off x="5900529" y="5008288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(8600)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147F2-8491-46D3-842F-759CA8CFB1EA}"/>
              </a:ext>
            </a:extLst>
          </p:cNvPr>
          <p:cNvSpPr/>
          <p:nvPr/>
        </p:nvSpPr>
        <p:spPr>
          <a:xfrm>
            <a:off x="1461051" y="4448797"/>
            <a:ext cx="1470991" cy="57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EA9D-4298-49E1-8103-48752F3E4A4B}"/>
              </a:ext>
            </a:extLst>
          </p:cNvPr>
          <p:cNvSpPr/>
          <p:nvPr/>
        </p:nvSpPr>
        <p:spPr>
          <a:xfrm>
            <a:off x="1461050" y="2537239"/>
            <a:ext cx="1470991" cy="57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60385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0D3B-1419-7142-9B9F-8AACDFCE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70" y="1283778"/>
            <a:ext cx="7920038" cy="707572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Data Exploratory</a:t>
            </a:r>
            <a:br>
              <a:rPr lang="en-US" sz="3200" dirty="0"/>
            </a:br>
            <a:r>
              <a:rPr lang="en-US" sz="3200" dirty="0"/>
              <a:t>﻿</a:t>
            </a:r>
            <a:r>
              <a:rPr lang="en-US" sz="3200" b="1" dirty="0"/>
              <a:t>Number of Fake news vs. True news</a:t>
            </a:r>
            <a:br>
              <a:rPr lang="en-US" sz="3200" dirty="0"/>
            </a:br>
            <a:r>
              <a:rPr lang="en-US" sz="2000" dirty="0"/>
              <a:t>(Output from Tableau)</a:t>
            </a:r>
            <a:endParaRPr lang="en-US" sz="3200" dirty="0"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4CF1845-AA69-FA44-8B90-D5119019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46" y="1991350"/>
            <a:ext cx="6312650" cy="4683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09595-B611-604B-9DF4-E8E2B4F632B7}"/>
              </a:ext>
            </a:extLst>
          </p:cNvPr>
          <p:cNvSpPr txBox="1"/>
          <p:nvPr/>
        </p:nvSpPr>
        <p:spPr>
          <a:xfrm>
            <a:off x="4931229" y="6237514"/>
            <a:ext cx="245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Nearly 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275717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C390-B698-8244-AE3A-0329009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Exploratory</a:t>
            </a:r>
            <a:br>
              <a:rPr lang="en-US" sz="3600" dirty="0"/>
            </a:br>
            <a:r>
              <a:rPr lang="en-US" sz="3600" b="1" dirty="0"/>
              <a:t>﻿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﻿</a:t>
            </a:r>
            <a:r>
              <a:rPr lang="en-US" sz="3600" b="1" dirty="0"/>
              <a:t>News Categories Counts</a:t>
            </a:r>
            <a:br>
              <a:rPr lang="en-US" dirty="0"/>
            </a:br>
            <a:r>
              <a:rPr lang="en-US" sz="2200" dirty="0"/>
              <a:t>(Output from Tableau)</a:t>
            </a:r>
            <a:endParaRPr lang="en-US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BE32333-BBB4-DA4A-94F5-F9541320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72" y="1304054"/>
            <a:ext cx="7676256" cy="4240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64831-8899-464C-A54A-4576ED55CE4A}"/>
              </a:ext>
            </a:extLst>
          </p:cNvPr>
          <p:cNvSpPr txBox="1"/>
          <p:nvPr/>
        </p:nvSpPr>
        <p:spPr>
          <a:xfrm>
            <a:off x="3962400" y="6308209"/>
            <a:ext cx="47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Politics news dominates one third of the datasets</a:t>
            </a:r>
          </a:p>
        </p:txBody>
      </p:sp>
    </p:spTree>
    <p:extLst>
      <p:ext uri="{BB962C8B-B14F-4D97-AF65-F5344CB8AC3E}">
        <p14:creationId xmlns:p14="http://schemas.microsoft.com/office/powerpoint/2010/main" val="40238634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1771</TotalTime>
  <Words>354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Project 3 – Is It Real or Fake News</vt:lpstr>
      <vt:lpstr>Proposal of our Project </vt:lpstr>
      <vt:lpstr>Final Project Requirements:</vt:lpstr>
      <vt:lpstr>Datasets</vt:lpstr>
      <vt:lpstr>Cleaning the data</vt:lpstr>
      <vt:lpstr>Machine Learning</vt:lpstr>
      <vt:lpstr>Machine Learning – Confusion Matrix</vt:lpstr>
      <vt:lpstr>   Data Exploratory ﻿Number of Fake news vs. True news (Output from Tableau)</vt:lpstr>
      <vt:lpstr>Data Exploratory ﻿ ﻿News Categories Counts (Output from Tableau)</vt:lpstr>
      <vt:lpstr>Data Exploratory ﻿ ﻿﻿Count of Dates (Output from Tableau)</vt:lpstr>
      <vt:lpstr>Data Exploratory ﻿ ﻿﻿Word Clouds (Output from Python)</vt:lpstr>
      <vt:lpstr>Let's head towards our Practical demonstration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– Is It Real or Fake News</dc:title>
  <dc:creator>Sherry Javed</dc:creator>
  <cp:lastModifiedBy>Sherry Javed</cp:lastModifiedBy>
  <cp:revision>15</cp:revision>
  <dcterms:created xsi:type="dcterms:W3CDTF">2021-02-16T07:59:39Z</dcterms:created>
  <dcterms:modified xsi:type="dcterms:W3CDTF">2021-02-18T07:21:14Z</dcterms:modified>
</cp:coreProperties>
</file>