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19"/>
  </p:notesMasterIdLst>
  <p:sldIdLst>
    <p:sldId id="256" r:id="rId3"/>
    <p:sldId id="266" r:id="rId4"/>
    <p:sldId id="267" r:id="rId5"/>
    <p:sldId id="257" r:id="rId6"/>
    <p:sldId id="265" r:id="rId7"/>
    <p:sldId id="269" r:id="rId8"/>
    <p:sldId id="264" r:id="rId9"/>
    <p:sldId id="268" r:id="rId10"/>
    <p:sldId id="270" r:id="rId11"/>
    <p:sldId id="273" r:id="rId12"/>
    <p:sldId id="274" r:id="rId13"/>
    <p:sldId id="259" r:id="rId14"/>
    <p:sldId id="260" r:id="rId15"/>
    <p:sldId id="261" r:id="rId16"/>
    <p:sldId id="262" r:id="rId17"/>
    <p:sldId id="263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99"/>
    <a:srgbClr val="99FF99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36" autoAdjust="0"/>
  </p:normalViewPr>
  <p:slideViewPr>
    <p:cSldViewPr snapToGrid="0">
      <p:cViewPr>
        <p:scale>
          <a:sx n="100" d="100"/>
          <a:sy n="100" d="100"/>
        </p:scale>
        <p:origin x="540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US" sz="1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 smtClean="0"/>
              <a:t>EEG affected by literally</a:t>
            </a:r>
            <a:r>
              <a:rPr lang="en-IN" baseline="0" dirty="0" smtClean="0"/>
              <a:t> any brain activity- voluntary and involuntary.</a:t>
            </a:r>
          </a:p>
          <a:p>
            <a:pPr lvl="0">
              <a:spcBef>
                <a:spcPts val="0"/>
              </a:spcBef>
              <a:buNone/>
            </a:pPr>
            <a:r>
              <a:rPr lang="en-IN" baseline="0" dirty="0" smtClean="0"/>
              <a:t>EEG- Noise filtering part- How to go about it</a:t>
            </a:r>
            <a:endParaRPr dirty="0"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dirty="0" smtClean="0"/>
              <a:t>Intro to Auto encoders and Feature extraction</a:t>
            </a:r>
          </a:p>
          <a:p>
            <a:pPr lvl="0">
              <a:spcBef>
                <a:spcPts val="0"/>
              </a:spcBef>
              <a:buNone/>
            </a:pPr>
            <a:r>
              <a:rPr lang="en-IN" dirty="0" smtClean="0"/>
              <a:t>Python: Open source + MATLAB Licence</a:t>
            </a:r>
          </a:p>
          <a:p>
            <a:pPr lvl="0">
              <a:spcBef>
                <a:spcPts val="0"/>
              </a:spcBef>
              <a:buNone/>
            </a:pPr>
            <a:r>
              <a:rPr lang="en-IN" dirty="0" smtClean="0"/>
              <a:t>Database: Using Database server as MySQL ;</a:t>
            </a:r>
            <a:r>
              <a:rPr lang="en-IN" baseline="0" dirty="0" smtClean="0"/>
              <a:t> created the database model, setup.</a:t>
            </a:r>
            <a:endParaRPr lang="en-I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11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22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35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49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66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Security : Password protected</a:t>
            </a:r>
            <a:r>
              <a:rPr lang="en-IN" baseline="0" dirty="0" smtClean="0"/>
              <a:t> database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6651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2004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067300" y="2247900"/>
            <a:ext cx="495300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028699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2628900" y="-190499"/>
            <a:ext cx="388620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76200"/>
            <a:ext cx="9144000" cy="57912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5638800"/>
            <a:ext cx="9144000" cy="12191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5638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6019800"/>
            <a:ext cx="968374" cy="43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42861"/>
            <a:ext cx="9144000" cy="347662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762000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7924799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0" y="0"/>
            <a:ext cx="51053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0" y="1524000"/>
            <a:ext cx="79247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2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9600" y="6096000"/>
            <a:ext cx="5364161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hewbrawley/SeizurePredictionTeam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s://trello.com/b/aYWosa6e/seizure-prediction-sprint-2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gi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685799" y="19748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Seizure Prediction</a:t>
            </a:r>
            <a:b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 smtClean="0"/>
              <a:t>Team 1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By: Rashmi, Matthew, Shruti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31 October, 2016</a:t>
            </a:r>
            <a:br>
              <a:rPr lang="en-US" sz="2400" dirty="0" smtClean="0"/>
            </a:br>
            <a:endParaRPr lang="en-US" sz="2400" b="0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1392380" y="4352221"/>
            <a:ext cx="6934199" cy="1114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l">
              <a:buSzPct val="25000"/>
            </a:pP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github.com/matthewbrawley/SeizurePredictionTeam1</a:t>
            </a:r>
            <a:endParaRPr lang="en-US" sz="1800" dirty="0" smtClean="0"/>
          </a:p>
          <a:p>
            <a:pPr lvl="0" algn="l">
              <a:buSzPct val="25000"/>
            </a:pPr>
            <a:endParaRPr lang="en-US" sz="1800" dirty="0" smtClean="0"/>
          </a:p>
          <a:p>
            <a:pPr lvl="0" algn="l">
              <a:buSzPct val="25000"/>
            </a:pP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trello.com/b/aYWosa6e/seizure-prediction-sprint-2</a:t>
            </a:r>
            <a:r>
              <a:rPr lang="en-US" sz="1800" dirty="0" smtClean="0"/>
              <a:t> </a:t>
            </a:r>
          </a:p>
          <a:p>
            <a:pPr lvl="0" algn="l">
              <a:buSzPct val="25000"/>
            </a:pPr>
            <a:endParaRPr lang="en-US" sz="1800" dirty="0"/>
          </a:p>
        </p:txBody>
      </p:sp>
      <p:pic>
        <p:nvPicPr>
          <p:cNvPr id="1026" name="Picture 2" descr="Image result for trell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80" y="4933783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it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3" t="20753" r="29141" b="26042"/>
          <a:stretch/>
        </p:blipFill>
        <p:spPr bwMode="auto">
          <a:xfrm>
            <a:off x="859580" y="4255690"/>
            <a:ext cx="532800" cy="52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 smtClean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2" y="1386839"/>
            <a:ext cx="7893050" cy="4547235"/>
          </a:xfrm>
          <a:prstGeom prst="rect">
            <a:avLst/>
          </a:prstGeom>
        </p:spPr>
      </p:pic>
      <p:sp>
        <p:nvSpPr>
          <p:cNvPr id="5" name="Shape 102"/>
          <p:cNvSpPr txBox="1">
            <a:spLocks noGrp="1"/>
          </p:cNvSpPr>
          <p:nvPr>
            <p:ph type="title"/>
          </p:nvPr>
        </p:nvSpPr>
        <p:spPr>
          <a:xfrm>
            <a:off x="193963" y="493711"/>
            <a:ext cx="8340437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IN" b="0" dirty="0"/>
              <a:t>Database Model</a:t>
            </a:r>
          </a:p>
        </p:txBody>
      </p:sp>
    </p:spTree>
    <p:extLst>
      <p:ext uri="{BB962C8B-B14F-4D97-AF65-F5344CB8AC3E}">
        <p14:creationId xmlns:p14="http://schemas.microsoft.com/office/powerpoint/2010/main" val="26614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 smtClean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-1" r="13880" b="68839"/>
          <a:stretch/>
        </p:blipFill>
        <p:spPr>
          <a:xfrm>
            <a:off x="570080" y="2023742"/>
            <a:ext cx="7964320" cy="3096898"/>
          </a:xfrm>
          <a:prstGeom prst="rect">
            <a:avLst/>
          </a:prstGeom>
        </p:spPr>
      </p:pic>
      <p:sp>
        <p:nvSpPr>
          <p:cNvPr id="8" name="Shape 102"/>
          <p:cNvSpPr txBox="1">
            <a:spLocks/>
          </p:cNvSpPr>
          <p:nvPr/>
        </p:nvSpPr>
        <p:spPr>
          <a:xfrm>
            <a:off x="193963" y="493711"/>
            <a:ext cx="8340437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Database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0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600" y="644433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Accomplishments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600" y="1554480"/>
            <a:ext cx="8194766" cy="43494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Ran neural network and </a:t>
            </a:r>
            <a:r>
              <a:rPr lang="en-US" b="1" dirty="0" smtClean="0"/>
              <a:t>generated trained deepnet</a:t>
            </a:r>
            <a:endParaRPr lang="en-US" b="1"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/>
              <a:t>T</a:t>
            </a:r>
            <a:r>
              <a:rPr lang="en-US" dirty="0" smtClean="0"/>
              <a:t>ested files on trained deepnet and </a:t>
            </a:r>
            <a:r>
              <a:rPr lang="en-US" b="1" dirty="0" smtClean="0"/>
              <a:t>generated seizure predictions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Researched </a:t>
            </a:r>
            <a:r>
              <a:rPr lang="en-US" b="1" dirty="0" smtClean="0"/>
              <a:t>feature extraction </a:t>
            </a:r>
            <a:r>
              <a:rPr lang="en-US" dirty="0" smtClean="0"/>
              <a:t>of EEG signals and neural networks</a:t>
            </a:r>
          </a:p>
          <a:p>
            <a:pPr indent="-342900" algn="just"/>
            <a:r>
              <a:rPr lang="en-US" dirty="0"/>
              <a:t>Got access to </a:t>
            </a:r>
            <a:r>
              <a:rPr lang="en-US" dirty="0" smtClean="0"/>
              <a:t>the </a:t>
            </a:r>
            <a:r>
              <a:rPr lang="en-US" b="1" dirty="0" smtClean="0"/>
              <a:t>Shared </a:t>
            </a:r>
            <a:r>
              <a:rPr lang="en-US" b="1" dirty="0"/>
              <a:t>Computing Cluster </a:t>
            </a:r>
            <a:r>
              <a:rPr lang="en-US" dirty="0" smtClean="0"/>
              <a:t>(SCC) </a:t>
            </a:r>
            <a:r>
              <a:rPr lang="en-US" dirty="0"/>
              <a:t>and uploaded the EEG data to the shared cluster for multicore parallel computing feature extraction method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Established </a:t>
            </a:r>
            <a:r>
              <a:rPr lang="en-US" b="1" dirty="0" smtClean="0"/>
              <a:t>MATLAB to MySQL Database Connection </a:t>
            </a:r>
            <a:r>
              <a:rPr lang="en-US" dirty="0" smtClean="0"/>
              <a:t>and stored sample data from MATLAB to database tables.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endParaRPr lang="en-US" dirty="0"/>
          </a:p>
        </p:txBody>
      </p:sp>
      <p:sp>
        <p:nvSpPr>
          <p:cNvPr id="118" name="Shape 118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09600" y="487677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Challenges 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09600" y="1356354"/>
            <a:ext cx="7924799" cy="43586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EEG Feature extraction is very complex</a:t>
            </a:r>
          </a:p>
          <a:p>
            <a:pPr lvl="1" indent="-342900"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 smtClean="0"/>
              <a:t>Attempting to understand &amp; extract 8 different signal characteristics</a:t>
            </a:r>
          </a:p>
          <a:p>
            <a:pPr lvl="1" indent="-342900"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 smtClean="0"/>
              <a:t>Data drop out/ artefacts increases the difficulty of the challenge </a:t>
            </a:r>
          </a:p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Preliminary results from the auto-encoder code is generating no-seizure output for test files</a:t>
            </a:r>
          </a:p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Filtering the noise from EEG signals</a:t>
            </a:r>
          </a:p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Processing power required is immense</a:t>
            </a:r>
          </a:p>
          <a:p>
            <a:pPr marL="342900" marR="0" lvl="0" indent="-34290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</a:pPr>
            <a:r>
              <a:rPr lang="en-US" dirty="0" smtClean="0"/>
              <a:t>Executing multicore MATLAB parallel computing toolbox batch jobs on SCC</a:t>
            </a:r>
            <a:endParaRPr lang="en-US" dirty="0"/>
          </a:p>
        </p:txBody>
      </p:sp>
      <p:sp>
        <p:nvSpPr>
          <p:cNvPr id="126" name="Shape 126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518160" y="304799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DEMO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413"/>
            <a:ext cx="9144000" cy="5147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Next Sprint Plan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0233"/>
            <a:ext cx="9144000" cy="4243994"/>
          </a:xfrm>
          <a:prstGeom prst="rect">
            <a:avLst/>
          </a:prstGeom>
        </p:spPr>
      </p:pic>
      <p:sp>
        <p:nvSpPr>
          <p:cNvPr id="140" name="Shape 140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6629400" y="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722312" y="367538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4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YOU!</a:t>
            </a:r>
            <a:br>
              <a:rPr lang="en-US" sz="40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dirty="0" smtClean="0"/>
              <a:t>QUESTIONS?</a:t>
            </a:r>
            <a:endParaRPr lang="en-US"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12775" y="720725"/>
            <a:ext cx="7924800" cy="685800"/>
          </a:xfrm>
        </p:spPr>
        <p:txBody>
          <a:bodyPr/>
          <a:lstStyle/>
          <a:p>
            <a:r>
              <a:rPr lang="en-US" altLang="en-US" dirty="0" smtClean="0"/>
              <a:t>Project Goal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305800" cy="4038600"/>
          </a:xfrm>
        </p:spPr>
        <p:txBody>
          <a:bodyPr/>
          <a:lstStyle/>
          <a:p>
            <a:pPr algn="just">
              <a:defRPr/>
            </a:pPr>
            <a:r>
              <a:rPr lang="en-IN" dirty="0"/>
              <a:t>Develop a system to predict epileptic seizures using EEG recordings; treating the recordings as real time EEG data of an epileptic patient.</a:t>
            </a:r>
          </a:p>
          <a:p>
            <a:pPr algn="just">
              <a:defRPr/>
            </a:pPr>
            <a:endParaRPr lang="en-IN" dirty="0"/>
          </a:p>
          <a:p>
            <a:pPr algn="just">
              <a:defRPr/>
            </a:pPr>
            <a:r>
              <a:rPr lang="en-IN" dirty="0"/>
              <a:t>Develop an app to provide notification to the patient and an emergency contact during the seizure stages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5" name="Shape 10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r>
              <a:rPr lang="en-US" sz="4400" b="1" i="0" u="none" dirty="0" smtClean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 smtClean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38" b="18041"/>
          <a:stretch/>
        </p:blipFill>
        <p:spPr>
          <a:xfrm>
            <a:off x="-1" y="1427471"/>
            <a:ext cx="9144000" cy="4476441"/>
          </a:xfrm>
          <a:prstGeom prst="rect">
            <a:avLst/>
          </a:prstGeom>
        </p:spPr>
      </p:pic>
      <p:sp>
        <p:nvSpPr>
          <p:cNvPr id="6" name="Shape 102"/>
          <p:cNvSpPr txBox="1">
            <a:spLocks/>
          </p:cNvSpPr>
          <p:nvPr/>
        </p:nvSpPr>
        <p:spPr>
          <a:xfrm>
            <a:off x="193963" y="493711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Trello Sprint 2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93963" y="493711"/>
            <a:ext cx="79247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/>
              <a:t>Trello Sprint 2 Diagram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93963" y="1368422"/>
            <a:ext cx="8686801" cy="4535490"/>
          </a:xfrm>
        </p:spPr>
        <p:txBody>
          <a:bodyPr/>
          <a:lstStyle/>
          <a:p>
            <a:r>
              <a:rPr lang="en-IN" sz="2800" dirty="0" smtClean="0"/>
              <a:t>Signal Processing</a:t>
            </a:r>
          </a:p>
          <a:p>
            <a:pPr marL="895350" lvl="1" indent="-342900"/>
            <a:r>
              <a:rPr lang="en-IN" sz="2400" dirty="0" smtClean="0"/>
              <a:t>Study of methods of Signal Processing (in MATLAB), generate preliminary results</a:t>
            </a:r>
          </a:p>
          <a:p>
            <a:pPr lvl="2"/>
            <a:r>
              <a:rPr lang="en-IN" sz="2000" dirty="0" smtClean="0"/>
              <a:t>Auto-encoders</a:t>
            </a:r>
            <a:endParaRPr lang="en-IN" sz="2000" dirty="0"/>
          </a:p>
          <a:p>
            <a:pPr lvl="2"/>
            <a:r>
              <a:rPr lang="en-IN" sz="2000" dirty="0" smtClean="0"/>
              <a:t>Feature Extraction</a:t>
            </a:r>
          </a:p>
          <a:p>
            <a:pPr marL="1009650" lvl="1" indent="-457200">
              <a:buFont typeface="+mj-lt"/>
              <a:buAutoNum type="arabicPeriod"/>
            </a:pPr>
            <a:endParaRPr lang="en-IN" sz="2000" dirty="0"/>
          </a:p>
          <a:p>
            <a:pPr marL="895350" lvl="1" indent="-342900"/>
            <a:r>
              <a:rPr lang="en-IN" sz="2400" dirty="0" smtClean="0"/>
              <a:t>Try the sample solutions in Python (Open Source)</a:t>
            </a:r>
          </a:p>
          <a:p>
            <a:pPr marL="552450" lvl="1" indent="0">
              <a:buNone/>
            </a:pPr>
            <a:endParaRPr lang="en-IN" dirty="0" smtClean="0"/>
          </a:p>
          <a:p>
            <a:r>
              <a:rPr lang="en-IN" sz="2800" dirty="0" smtClean="0"/>
              <a:t>Database</a:t>
            </a:r>
            <a:endParaRPr lang="en-IN" dirty="0" smtClean="0"/>
          </a:p>
          <a:p>
            <a:pPr marL="895350" lvl="1" indent="-342900"/>
            <a:r>
              <a:rPr lang="en-IN" sz="2400" dirty="0"/>
              <a:t>Creation of the database with preliminary results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6629400" y="0"/>
            <a:ext cx="19049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Arial"/>
              <a:buNone/>
            </a:pPr>
            <a:r>
              <a:rPr lang="en-US" sz="1200" b="0" i="0" u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93963" y="493711"/>
            <a:ext cx="8340437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103" name="Shape 10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TextBox 14"/>
          <p:cNvSpPr txBox="1">
            <a:spLocks noChangeArrowheads="1"/>
          </p:cNvSpPr>
          <p:nvPr/>
        </p:nvSpPr>
        <p:spPr bwMode="auto">
          <a:xfrm>
            <a:off x="6096000" y="6474617"/>
            <a:ext cx="32067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900" dirty="0">
                <a:latin typeface="Times" panose="02020603050405020304" pitchFamily="18" charset="0"/>
              </a:rPr>
              <a:t>[1]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168" r="36690"/>
          <a:stretch/>
        </p:blipFill>
        <p:spPr>
          <a:xfrm>
            <a:off x="180108" y="2692393"/>
            <a:ext cx="1069123" cy="18934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640" b="50409"/>
          <a:stretch/>
        </p:blipFill>
        <p:spPr>
          <a:xfrm>
            <a:off x="1668325" y="2043112"/>
            <a:ext cx="1666875" cy="1780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2034"/>
          <a:stretch/>
        </p:blipFill>
        <p:spPr>
          <a:xfrm>
            <a:off x="1757224" y="4391025"/>
            <a:ext cx="1666875" cy="1214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3400" y="3858491"/>
            <a:ext cx="400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..........</a:t>
            </a:r>
            <a:endParaRPr lang="en-IN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242888" y="2692393"/>
            <a:ext cx="1156421" cy="327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399309" y="2073691"/>
            <a:ext cx="353290" cy="618703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399309" y="3020284"/>
            <a:ext cx="398106" cy="258499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66453" y="2262941"/>
            <a:ext cx="1156421" cy="292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930494" y="2073691"/>
            <a:ext cx="738626" cy="175617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918555" y="2555721"/>
            <a:ext cx="696734" cy="3006576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r="1244" b="2824"/>
          <a:stretch/>
        </p:blipFill>
        <p:spPr>
          <a:xfrm>
            <a:off x="3681185" y="2073691"/>
            <a:ext cx="3677920" cy="19067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/>
          <a:srcRect l="1752" t="771" r="1507" b="2008"/>
          <a:stretch/>
        </p:blipFill>
        <p:spPr>
          <a:xfrm>
            <a:off x="7693025" y="2078830"/>
            <a:ext cx="1437481" cy="192612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352088" y="2736852"/>
            <a:ext cx="400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..........</a:t>
            </a:r>
            <a:endParaRPr lang="en-IN" sz="11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9120" y="4790772"/>
            <a:ext cx="3676650" cy="771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9"/>
          <a:srcRect l="406" r="-1"/>
          <a:stretch/>
        </p:blipFill>
        <p:spPr>
          <a:xfrm>
            <a:off x="7675245" y="4786009"/>
            <a:ext cx="1441926" cy="78105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38753" y="4884526"/>
            <a:ext cx="400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..........</a:t>
            </a:r>
            <a:endParaRPr lang="en-IN" sz="1100" b="1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5543453" y="4096800"/>
            <a:ext cx="400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..........</a:t>
            </a:r>
            <a:endParaRPr lang="en-IN" sz="1100" b="1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8334086" y="4096800"/>
            <a:ext cx="400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 smtClean="0"/>
              <a:t>..........</a:t>
            </a:r>
            <a:endParaRPr lang="en-IN" sz="1100" b="1" dirty="0"/>
          </a:p>
        </p:txBody>
      </p:sp>
      <p:sp>
        <p:nvSpPr>
          <p:cNvPr id="47" name="TextBox 3"/>
          <p:cNvSpPr txBox="1">
            <a:spLocks noChangeArrowheads="1"/>
          </p:cNvSpPr>
          <p:nvPr/>
        </p:nvSpPr>
        <p:spPr bwMode="auto">
          <a:xfrm>
            <a:off x="180108" y="1312690"/>
            <a:ext cx="273844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dirty="0" smtClean="0">
                <a:latin typeface="Times" panose="02020603050405020304" pitchFamily="18" charset="0"/>
              </a:rPr>
              <a:t>Files</a:t>
            </a:r>
            <a:endParaRPr lang="en-IN" altLang="en-US" sz="2000" dirty="0">
              <a:latin typeface="Times" panose="02020603050405020304" pitchFamily="18" charset="0"/>
            </a:endParaRPr>
          </a:p>
        </p:txBody>
      </p:sp>
      <p:sp>
        <p:nvSpPr>
          <p:cNvPr id="48" name="TextBox 3"/>
          <p:cNvSpPr txBox="1">
            <a:spLocks noChangeArrowheads="1"/>
          </p:cNvSpPr>
          <p:nvPr/>
        </p:nvSpPr>
        <p:spPr bwMode="auto">
          <a:xfrm>
            <a:off x="3681185" y="1311015"/>
            <a:ext cx="54359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dirty="0" smtClean="0">
                <a:latin typeface="Times" panose="02020603050405020304" pitchFamily="18" charset="0"/>
              </a:rPr>
              <a:t>16 Channel EEG data </a:t>
            </a:r>
            <a:endParaRPr lang="en-IN" altLang="en-US" sz="200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5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1" grpId="0" animBg="1"/>
      <p:bldP spid="29" grpId="0"/>
      <p:bldP spid="33" grpId="0"/>
      <p:bldP spid="34" grpId="0"/>
      <p:bldP spid="35" grpId="0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93964" y="493711"/>
            <a:ext cx="3764452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103" name="Shape 10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246215" y="1538770"/>
            <a:ext cx="248095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dirty="0" smtClean="0">
                <a:latin typeface="Times" panose="02020603050405020304" pitchFamily="18" charset="0"/>
              </a:rPr>
              <a:t>16 Channel  EEG data </a:t>
            </a:r>
            <a:endParaRPr lang="en-IN" altLang="en-US" sz="2000" dirty="0">
              <a:latin typeface="Times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93963" y="2401947"/>
            <a:ext cx="2715958" cy="1408349"/>
            <a:chOff x="193963" y="2401947"/>
            <a:chExt cx="2715958" cy="1408349"/>
          </a:xfrm>
        </p:grpSpPr>
        <p:sp>
          <p:nvSpPr>
            <p:cNvPr id="26" name="TextBox 3"/>
            <p:cNvSpPr txBox="1">
              <a:spLocks noChangeArrowheads="1"/>
            </p:cNvSpPr>
            <p:nvPr/>
          </p:nvSpPr>
          <p:spPr bwMode="auto">
            <a:xfrm>
              <a:off x="324592" y="2967184"/>
              <a:ext cx="147511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sz="2000" dirty="0" smtClean="0">
                  <a:latin typeface="Times" panose="02020603050405020304" pitchFamily="18" charset="0"/>
                </a:rPr>
                <a:t>Inter-ictal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sz="2000" dirty="0" smtClean="0">
                  <a:latin typeface="Times" panose="02020603050405020304" pitchFamily="18" charset="0"/>
                </a:rPr>
                <a:t>Pre-ictal</a:t>
              </a:r>
              <a:endParaRPr lang="en-IN" altLang="en-US" sz="2000" dirty="0">
                <a:latin typeface="Times" panose="02020603050405020304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3963" y="2401947"/>
              <a:ext cx="2715958" cy="14083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3"/>
            <p:cNvSpPr txBox="1">
              <a:spLocks noChangeArrowheads="1"/>
            </p:cNvSpPr>
            <p:nvPr/>
          </p:nvSpPr>
          <p:spPr bwMode="auto">
            <a:xfrm>
              <a:off x="324592" y="2497164"/>
              <a:ext cx="2350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sz="2000" dirty="0" smtClean="0">
                  <a:latin typeface="Times" panose="02020603050405020304" pitchFamily="18" charset="0"/>
                </a:rPr>
                <a:t>TRAINING DATA</a:t>
              </a:r>
              <a:endParaRPr lang="en-IN" altLang="en-US" sz="2000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93963" y="4217826"/>
            <a:ext cx="2715958" cy="1408349"/>
            <a:chOff x="193963" y="4217826"/>
            <a:chExt cx="2715958" cy="1408349"/>
          </a:xfrm>
        </p:grpSpPr>
        <p:sp>
          <p:nvSpPr>
            <p:cNvPr id="31" name="TextBox 3"/>
            <p:cNvSpPr txBox="1">
              <a:spLocks noChangeArrowheads="1"/>
            </p:cNvSpPr>
            <p:nvPr/>
          </p:nvSpPr>
          <p:spPr bwMode="auto">
            <a:xfrm>
              <a:off x="324592" y="4783063"/>
              <a:ext cx="2350322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sz="2000" dirty="0" smtClean="0">
                  <a:latin typeface="Times" panose="02020603050405020304" pitchFamily="18" charset="0"/>
                </a:rPr>
                <a:t>Need to process &amp; identify</a:t>
              </a:r>
              <a:endParaRPr lang="en-IN" altLang="en-US" sz="2000" dirty="0">
                <a:latin typeface="Times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3963" y="4217826"/>
              <a:ext cx="2715958" cy="140834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>
              <a:off x="324592" y="4313043"/>
              <a:ext cx="235032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sz="2000" dirty="0" smtClean="0">
                  <a:latin typeface="Times" panose="02020603050405020304" pitchFamily="18" charset="0"/>
                </a:rPr>
                <a:t>TESTING DATA</a:t>
              </a:r>
              <a:endParaRPr lang="en-IN" altLang="en-US" sz="2000" dirty="0">
                <a:latin typeface="Times" panose="02020603050405020304" pitchFamily="18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9" b="878"/>
          <a:stretch/>
        </p:blipFill>
        <p:spPr>
          <a:xfrm>
            <a:off x="3958415" y="3165042"/>
            <a:ext cx="4320000" cy="301752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3"/>
          <a:stretch/>
        </p:blipFill>
        <p:spPr>
          <a:xfrm>
            <a:off x="3958415" y="708253"/>
            <a:ext cx="4320000" cy="2400885"/>
          </a:xfrm>
          <a:prstGeom prst="rect">
            <a:avLst/>
          </a:prstGeom>
        </p:spPr>
      </p:pic>
      <p:cxnSp>
        <p:nvCxnSpPr>
          <p:cNvPr id="20" name="Elbow Connector 19"/>
          <p:cNvCxnSpPr>
            <a:endCxn id="15" idx="1"/>
          </p:cNvCxnSpPr>
          <p:nvPr/>
        </p:nvCxnSpPr>
        <p:spPr>
          <a:xfrm flipV="1">
            <a:off x="1528354" y="1908696"/>
            <a:ext cx="2430061" cy="1256346"/>
          </a:xfrm>
          <a:prstGeom prst="bentConnector3">
            <a:avLst>
              <a:gd name="adj1" fmla="val 74727"/>
            </a:avLst>
          </a:prstGeom>
          <a:ln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4" idx="1"/>
          </p:cNvCxnSpPr>
          <p:nvPr/>
        </p:nvCxnSpPr>
        <p:spPr>
          <a:xfrm>
            <a:off x="1528354" y="3460750"/>
            <a:ext cx="2430061" cy="1213053"/>
          </a:xfrm>
          <a:prstGeom prst="bentConnector3">
            <a:avLst>
              <a:gd name="adj1" fmla="val 74772"/>
            </a:avLst>
          </a:prstGeom>
          <a:ln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5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93963" y="493711"/>
            <a:ext cx="8340437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System Diagram</a:t>
            </a:r>
            <a:endParaRPr lang="en-US" dirty="0"/>
          </a:p>
        </p:txBody>
      </p:sp>
      <p:sp>
        <p:nvSpPr>
          <p:cNvPr id="103" name="Shape 10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90488" y="1486306"/>
            <a:ext cx="8472488" cy="4600169"/>
            <a:chOff x="-90488" y="1486306"/>
            <a:chExt cx="8472488" cy="4600169"/>
          </a:xfrm>
        </p:grpSpPr>
        <p:sp>
          <p:nvSpPr>
            <p:cNvPr id="42" name="TextBox 6"/>
            <p:cNvSpPr txBox="1">
              <a:spLocks noChangeArrowheads="1"/>
            </p:cNvSpPr>
            <p:nvPr/>
          </p:nvSpPr>
          <p:spPr bwMode="auto">
            <a:xfrm>
              <a:off x="1669476" y="1486306"/>
              <a:ext cx="5472000" cy="27546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en-IN" altLang="en-US" dirty="0">
                  <a:latin typeface="Times" panose="02020603050405020304" pitchFamily="18" charset="0"/>
                </a:rPr>
                <a:t>Processing </a:t>
              </a:r>
              <a:r>
                <a:rPr lang="en-IN" altLang="en-US" dirty="0" smtClean="0">
                  <a:latin typeface="Times" panose="02020603050405020304" pitchFamily="18" charset="0"/>
                </a:rPr>
                <a:t>Unit</a:t>
              </a:r>
            </a:p>
            <a:p>
              <a:pPr>
                <a:spcBef>
                  <a:spcPct val="0"/>
                </a:spcBef>
                <a:buClrTx/>
                <a:buNone/>
              </a:pPr>
              <a:endParaRPr lang="en-IN" altLang="en-US" dirty="0" smtClean="0">
                <a:latin typeface="Times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None/>
              </a:pPr>
              <a:endParaRPr lang="en-IN" altLang="en-US" dirty="0">
                <a:latin typeface="Times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None/>
              </a:pPr>
              <a:endParaRPr lang="en-IN" altLang="en-US" dirty="0" smtClean="0">
                <a:latin typeface="Times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None/>
              </a:pPr>
              <a:endParaRPr lang="en-IN" altLang="en-US" dirty="0">
                <a:latin typeface="Times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None/>
              </a:pPr>
              <a:endParaRPr lang="en-IN" altLang="en-US" dirty="0" smtClean="0">
                <a:latin typeface="Times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None/>
              </a:pPr>
              <a:endParaRPr lang="en-IN" altLang="en-US" sz="2000" dirty="0">
                <a:latin typeface="Times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IN" altLang="en-US" sz="900" dirty="0">
                <a:latin typeface="Times" panose="02020603050405020304" pitchFamily="18" charset="0"/>
              </a:endParaRPr>
            </a:p>
          </p:txBody>
        </p:sp>
        <p:pic>
          <p:nvPicPr>
            <p:cNvPr id="38" name="Picture 8" descr="https://lh6.googleusercontent.com/FDBb2lpfPeKltI2hjWEZXJVBT-9PXOaJgAjpH3HecHIUsMsDM_MA36C6FeqHaEvTz8M47i41Jg3lmVYCfyR-GtOYu4_eOk4qzuGQWU5VZPL9xcPTOvDh7RY0JuZFIN1quNYheZB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93" b="12509"/>
            <a:stretch/>
          </p:blipFill>
          <p:spPr bwMode="auto">
            <a:xfrm>
              <a:off x="1731817" y="2000250"/>
              <a:ext cx="5366217" cy="2189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25"/>
            <p:cNvSpPr txBox="1">
              <a:spLocks noChangeArrowheads="1"/>
            </p:cNvSpPr>
            <p:nvPr/>
          </p:nvSpPr>
          <p:spPr bwMode="auto">
            <a:xfrm>
              <a:off x="7086674" y="4732053"/>
              <a:ext cx="1295326" cy="64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sz="1600" dirty="0">
                  <a:latin typeface="Times" panose="02020603050405020304" pitchFamily="18" charset="0"/>
                </a:rPr>
                <a:t>Emergency Contact</a:t>
              </a:r>
            </a:p>
          </p:txBody>
        </p:sp>
        <p:sp>
          <p:nvSpPr>
            <p:cNvPr id="43" name="TextBox 3"/>
            <p:cNvSpPr txBox="1">
              <a:spLocks noChangeArrowheads="1"/>
            </p:cNvSpPr>
            <p:nvPr/>
          </p:nvSpPr>
          <p:spPr bwMode="auto">
            <a:xfrm>
              <a:off x="384175" y="2044615"/>
              <a:ext cx="835432" cy="91951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dirty="0">
                  <a:latin typeface="Times" panose="02020603050405020304" pitchFamily="18" charset="0"/>
                </a:rPr>
                <a:t>EEG Data</a:t>
              </a:r>
            </a:p>
          </p:txBody>
        </p:sp>
        <p:sp>
          <p:nvSpPr>
            <p:cNvPr id="44" name="Cylinder 5"/>
            <p:cNvSpPr>
              <a:spLocks noChangeArrowheads="1"/>
            </p:cNvSpPr>
            <p:nvPr/>
          </p:nvSpPr>
          <p:spPr bwMode="auto">
            <a:xfrm>
              <a:off x="2819716" y="4445854"/>
              <a:ext cx="1371522" cy="1096114"/>
            </a:xfrm>
            <a:prstGeom prst="can">
              <a:avLst>
                <a:gd name="adj" fmla="val 25000"/>
              </a:avLst>
            </a:prstGeom>
            <a:solidFill>
              <a:srgbClr val="99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IN" altLang="en-US" dirty="0">
                <a:latin typeface="Times" panose="02020603050405020304" pitchFamily="18" charset="0"/>
              </a:endParaRPr>
            </a:p>
          </p:txBody>
        </p:sp>
        <p:cxnSp>
          <p:nvCxnSpPr>
            <p:cNvPr id="45" name="Straight Arrow Connector 8"/>
            <p:cNvCxnSpPr>
              <a:cxnSpLocks noChangeShapeType="1"/>
            </p:cNvCxnSpPr>
            <p:nvPr/>
          </p:nvCxnSpPr>
          <p:spPr bwMode="auto">
            <a:xfrm flipH="1">
              <a:off x="3500719" y="4240906"/>
              <a:ext cx="4758" cy="20256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13"/>
            <p:cNvSpPr txBox="1">
              <a:spLocks noChangeArrowheads="1"/>
            </p:cNvSpPr>
            <p:nvPr/>
          </p:nvSpPr>
          <p:spPr bwMode="auto">
            <a:xfrm>
              <a:off x="2895912" y="4811423"/>
              <a:ext cx="1371522" cy="505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dirty="0">
                  <a:latin typeface="Times" panose="02020603050405020304" pitchFamily="18" charset="0"/>
                </a:rPr>
                <a:t>Database</a:t>
              </a:r>
            </a:p>
          </p:txBody>
        </p:sp>
        <p:cxnSp>
          <p:nvCxnSpPr>
            <p:cNvPr id="47" name="Straight Arrow Connector 20"/>
            <p:cNvCxnSpPr>
              <a:cxnSpLocks noChangeShapeType="1"/>
            </p:cNvCxnSpPr>
            <p:nvPr/>
          </p:nvCxnSpPr>
          <p:spPr bwMode="auto">
            <a:xfrm>
              <a:off x="4191238" y="5022214"/>
              <a:ext cx="129532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Box 22"/>
            <p:cNvSpPr txBox="1">
              <a:spLocks noChangeArrowheads="1"/>
            </p:cNvSpPr>
            <p:nvPr/>
          </p:nvSpPr>
          <p:spPr bwMode="auto">
            <a:xfrm>
              <a:off x="5486565" y="4769265"/>
              <a:ext cx="1142935" cy="505899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dirty="0">
                  <a:latin typeface="Times" panose="02020603050405020304" pitchFamily="18" charset="0"/>
                </a:rPr>
                <a:t>   App</a:t>
              </a:r>
            </a:p>
          </p:txBody>
        </p:sp>
        <p:cxnSp>
          <p:nvCxnSpPr>
            <p:cNvPr id="49" name="Straight Arrow Connector 24"/>
            <p:cNvCxnSpPr>
              <a:cxnSpLocks noChangeShapeType="1"/>
            </p:cNvCxnSpPr>
            <p:nvPr/>
          </p:nvCxnSpPr>
          <p:spPr bwMode="auto">
            <a:xfrm>
              <a:off x="6629500" y="5022214"/>
              <a:ext cx="457174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35"/>
            <p:cNvSpPr txBox="1">
              <a:spLocks noChangeArrowheads="1"/>
            </p:cNvSpPr>
            <p:nvPr/>
          </p:nvSpPr>
          <p:spPr bwMode="auto">
            <a:xfrm>
              <a:off x="5787719" y="5584575"/>
              <a:ext cx="1295327" cy="374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sz="1600" dirty="0">
                  <a:latin typeface="Times" panose="02020603050405020304" pitchFamily="18" charset="0"/>
                </a:rPr>
                <a:t>Patient</a:t>
              </a:r>
            </a:p>
          </p:txBody>
        </p:sp>
        <p:cxnSp>
          <p:nvCxnSpPr>
            <p:cNvPr id="52" name="Straight Arrow Connector 31"/>
            <p:cNvCxnSpPr>
              <a:cxnSpLocks noChangeShapeType="1"/>
            </p:cNvCxnSpPr>
            <p:nvPr/>
          </p:nvCxnSpPr>
          <p:spPr bwMode="auto">
            <a:xfrm>
              <a:off x="6096000" y="5265453"/>
              <a:ext cx="4763" cy="3381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Arrow Connector 24"/>
            <p:cNvCxnSpPr>
              <a:cxnSpLocks noChangeShapeType="1"/>
            </p:cNvCxnSpPr>
            <p:nvPr/>
          </p:nvCxnSpPr>
          <p:spPr bwMode="auto">
            <a:xfrm>
              <a:off x="1229305" y="2439122"/>
              <a:ext cx="4320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-90488" y="5716588"/>
              <a:ext cx="49672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sz="9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Kavya Devarajan, E. Jyostna, K. Jayasri, and Vinitha Balasampath EEG-Based Epilepsy Detection and Prediction, IACSIT International Journal of Engineering and Technology, Vol. 6, No. 3, June 2014 </a:t>
              </a:r>
              <a:endParaRPr lang="en-IN" altLang="en-US" sz="900" dirty="0">
                <a:latin typeface="Times" panose="02020603050405020304" pitchFamily="18" charset="0"/>
              </a:endParaRPr>
            </a:p>
          </p:txBody>
        </p:sp>
        <p:sp>
          <p:nvSpPr>
            <p:cNvPr id="55" name="TextBox 14"/>
            <p:cNvSpPr txBox="1">
              <a:spLocks noChangeArrowheads="1"/>
            </p:cNvSpPr>
            <p:nvPr/>
          </p:nvSpPr>
          <p:spPr bwMode="auto">
            <a:xfrm>
              <a:off x="6748463" y="1955800"/>
              <a:ext cx="320675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sz="900" dirty="0">
                  <a:latin typeface="Times" panose="02020603050405020304" pitchFamily="18" charset="0"/>
                </a:rPr>
                <a:t>[1]</a:t>
              </a:r>
            </a:p>
          </p:txBody>
        </p:sp>
        <p:sp>
          <p:nvSpPr>
            <p:cNvPr id="56" name="TextBox 34"/>
            <p:cNvSpPr txBox="1">
              <a:spLocks noChangeArrowheads="1"/>
            </p:cNvSpPr>
            <p:nvPr/>
          </p:nvSpPr>
          <p:spPr bwMode="auto">
            <a:xfrm>
              <a:off x="-76200" y="5562600"/>
              <a:ext cx="319088" cy="230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sz="900" dirty="0">
                  <a:latin typeface="Times" panose="02020603050405020304" pitchFamily="18" charset="0"/>
                </a:rPr>
                <a:t>[1]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6276195" y="555109"/>
            <a:ext cx="2874505" cy="400110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txBody>
          <a:bodyPr wrap="none">
            <a:spAutoFit/>
          </a:bodyPr>
          <a:lstStyle/>
          <a:p>
            <a:r>
              <a:rPr lang="en-US" sz="2000" dirty="0"/>
              <a:t>(Level 1: From Sprint 1)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595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93963" y="493711"/>
            <a:ext cx="8340437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System Diagram A</a:t>
            </a:r>
            <a:endParaRPr lang="en-US" dirty="0"/>
          </a:p>
        </p:txBody>
      </p:sp>
      <p:sp>
        <p:nvSpPr>
          <p:cNvPr id="103" name="Shape 10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52605" y="549131"/>
            <a:ext cx="1181734" cy="400110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txBody>
          <a:bodyPr wrap="none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smtClean="0"/>
              <a:t>Level 2)</a:t>
            </a:r>
            <a:endParaRPr lang="en-IN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07805" y="1315936"/>
            <a:ext cx="1558637" cy="2931401"/>
            <a:chOff x="107805" y="1315936"/>
            <a:chExt cx="1558637" cy="29314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t="50304" r="36690"/>
            <a:stretch/>
          </p:blipFill>
          <p:spPr>
            <a:xfrm>
              <a:off x="205729" y="2068709"/>
              <a:ext cx="1069123" cy="971745"/>
            </a:xfrm>
            <a:prstGeom prst="rect">
              <a:avLst/>
            </a:prstGeom>
          </p:spPr>
        </p:pic>
        <p:sp>
          <p:nvSpPr>
            <p:cNvPr id="28" name="TextBox 3"/>
            <p:cNvSpPr txBox="1">
              <a:spLocks noChangeArrowheads="1"/>
            </p:cNvSpPr>
            <p:nvPr/>
          </p:nvSpPr>
          <p:spPr bwMode="auto">
            <a:xfrm>
              <a:off x="107805" y="1315936"/>
              <a:ext cx="1558637" cy="461665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75B4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5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IN" altLang="en-US" dirty="0">
                  <a:latin typeface="Times" panose="02020603050405020304" pitchFamily="18" charset="0"/>
                </a:rPr>
                <a:t>EEG Data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t="3169" r="36690" b="47053"/>
            <a:stretch/>
          </p:blipFill>
          <p:spPr>
            <a:xfrm>
              <a:off x="205729" y="3273996"/>
              <a:ext cx="1069123" cy="973341"/>
            </a:xfrm>
            <a:prstGeom prst="rect">
              <a:avLst/>
            </a:prstGeom>
          </p:spPr>
        </p:pic>
      </p:grpSp>
      <p:cxnSp>
        <p:nvCxnSpPr>
          <p:cNvPr id="44" name="Straight Arrow Connector 43"/>
          <p:cNvCxnSpPr/>
          <p:nvPr/>
        </p:nvCxnSpPr>
        <p:spPr>
          <a:xfrm rot="5400000">
            <a:off x="3342762" y="2851117"/>
            <a:ext cx="3960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82488" y="2068883"/>
            <a:ext cx="2459866" cy="584776"/>
            <a:chOff x="2182488" y="2068883"/>
            <a:chExt cx="2459866" cy="584776"/>
          </a:xfrm>
        </p:grpSpPr>
        <p:sp>
          <p:nvSpPr>
            <p:cNvPr id="16" name="TextBox 15"/>
            <p:cNvSpPr txBox="1"/>
            <p:nvPr/>
          </p:nvSpPr>
          <p:spPr>
            <a:xfrm>
              <a:off x="2663676" y="2068884"/>
              <a:ext cx="1978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 smtClean="0"/>
                <a:t>MATLAB </a:t>
              </a:r>
              <a:r>
                <a:rPr lang="en-IN" sz="1600" b="1" dirty="0" smtClean="0">
                  <a:solidFill>
                    <a:srgbClr val="0000CC"/>
                  </a:solidFill>
                </a:rPr>
                <a:t>Auto-encoder</a:t>
              </a:r>
              <a:r>
                <a:rPr lang="en-IN" sz="1600" dirty="0" smtClean="0"/>
                <a:t> code</a:t>
              </a:r>
              <a:endParaRPr lang="en-IN" sz="1600" dirty="0"/>
            </a:p>
          </p:txBody>
        </p:sp>
        <p:pic>
          <p:nvPicPr>
            <p:cNvPr id="60" name="Picture 2" descr="Image result for matla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489" y="2091214"/>
              <a:ext cx="573775" cy="50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/>
            <p:cNvSpPr/>
            <p:nvPr/>
          </p:nvSpPr>
          <p:spPr>
            <a:xfrm>
              <a:off x="2182488" y="2068883"/>
              <a:ext cx="2459865" cy="5811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flipV="1">
            <a:off x="1274851" y="2321336"/>
            <a:ext cx="907636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249452" y="3737021"/>
            <a:ext cx="907636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182487" y="3073398"/>
            <a:ext cx="2459866" cy="1449273"/>
            <a:chOff x="2182487" y="3073398"/>
            <a:chExt cx="2459866" cy="1449273"/>
          </a:xfrm>
        </p:grpSpPr>
        <p:sp>
          <p:nvSpPr>
            <p:cNvPr id="65" name="TextBox 64"/>
            <p:cNvSpPr txBox="1"/>
            <p:nvPr/>
          </p:nvSpPr>
          <p:spPr>
            <a:xfrm>
              <a:off x="2919766" y="3157965"/>
              <a:ext cx="1722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Trained Deepnet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82487" y="3073398"/>
              <a:ext cx="2450688" cy="14492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63140" y="3690313"/>
              <a:ext cx="23700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Can now take ‘Test’ files and identify similar features as ‘Train’ files</a:t>
              </a:r>
              <a:endParaRPr lang="en-IN" dirty="0"/>
            </a:p>
          </p:txBody>
        </p:sp>
        <p:pic>
          <p:nvPicPr>
            <p:cNvPr id="73" name="Picture 2" descr="Image result for matla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4335" y="3095347"/>
              <a:ext cx="573775" cy="50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4" name="Straight Arrow Connector 73"/>
          <p:cNvCxnSpPr/>
          <p:nvPr/>
        </p:nvCxnSpPr>
        <p:spPr>
          <a:xfrm rot="5400000">
            <a:off x="3342762" y="4720671"/>
            <a:ext cx="3960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182486" y="4932885"/>
            <a:ext cx="2465927" cy="1183848"/>
            <a:chOff x="2182486" y="4932885"/>
            <a:chExt cx="2465927" cy="1183848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5"/>
            <a:srcRect t="11973" b="53497"/>
            <a:stretch/>
          </p:blipFill>
          <p:spPr>
            <a:xfrm>
              <a:off x="2307852" y="5368291"/>
              <a:ext cx="2340561" cy="708048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2182486" y="4932885"/>
              <a:ext cx="2459868" cy="1183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21645" y="5003583"/>
              <a:ext cx="1454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Seizure </a:t>
              </a:r>
              <a:r>
                <a:rPr lang="en-IN" sz="1600" dirty="0" smtClean="0"/>
                <a:t>Class</a:t>
              </a:r>
              <a:endParaRPr lang="en-IN" sz="1600" dirty="0"/>
            </a:p>
          </p:txBody>
        </p:sp>
      </p:grpSp>
      <p:sp>
        <p:nvSpPr>
          <p:cNvPr id="29" name="TextBox 3"/>
          <p:cNvSpPr txBox="1">
            <a:spLocks noChangeArrowheads="1"/>
          </p:cNvSpPr>
          <p:nvPr/>
        </p:nvSpPr>
        <p:spPr bwMode="auto">
          <a:xfrm>
            <a:off x="2182488" y="1315936"/>
            <a:ext cx="2450686" cy="461665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dirty="0" smtClean="0">
                <a:latin typeface="Times" panose="02020603050405020304" pitchFamily="18" charset="0"/>
              </a:rPr>
              <a:t>Processing Unit</a:t>
            </a:r>
            <a:endParaRPr lang="en-IN" altLang="en-US" dirty="0">
              <a:latin typeface="Times" panose="02020603050405020304" pitchFamily="18" charset="0"/>
            </a:endParaRPr>
          </a:p>
        </p:txBody>
      </p:sp>
      <p:sp>
        <p:nvSpPr>
          <p:cNvPr id="30" name="TextBox 13"/>
          <p:cNvSpPr txBox="1">
            <a:spLocks noChangeArrowheads="1"/>
          </p:cNvSpPr>
          <p:nvPr/>
        </p:nvSpPr>
        <p:spPr bwMode="auto">
          <a:xfrm>
            <a:off x="5135417" y="4358171"/>
            <a:ext cx="1371522" cy="4608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dirty="0">
                <a:latin typeface="Times" panose="02020603050405020304" pitchFamily="18" charset="0"/>
              </a:rPr>
              <a:t>Database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645978" y="5531292"/>
            <a:ext cx="46800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13"/>
          <p:cNvSpPr txBox="1">
            <a:spLocks noChangeArrowheads="1"/>
          </p:cNvSpPr>
          <p:nvPr/>
        </p:nvSpPr>
        <p:spPr bwMode="auto">
          <a:xfrm>
            <a:off x="8054766" y="4363720"/>
            <a:ext cx="933827" cy="460800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dirty="0" smtClean="0">
                <a:latin typeface="Times" panose="02020603050405020304" pitchFamily="18" charset="0"/>
              </a:rPr>
              <a:t>App</a:t>
            </a:r>
            <a:endParaRPr lang="en-IN" altLang="en-US" dirty="0">
              <a:latin typeface="Times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30168" y="4934630"/>
            <a:ext cx="2628000" cy="1152000"/>
            <a:chOff x="5130168" y="4934630"/>
            <a:chExt cx="2628000" cy="115200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/>
            <a:srcRect t="-1" r="48059" b="80051"/>
            <a:stretch/>
          </p:blipFill>
          <p:spPr>
            <a:xfrm>
              <a:off x="5172333" y="4988643"/>
              <a:ext cx="2532555" cy="1045342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5130168" y="4934630"/>
              <a:ext cx="2628000" cy="11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6" name="Elbow Connector 5"/>
          <p:cNvCxnSpPr/>
          <p:nvPr/>
        </p:nvCxnSpPr>
        <p:spPr>
          <a:xfrm flipV="1">
            <a:off x="7758168" y="4818971"/>
            <a:ext cx="763512" cy="68611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03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93963" y="493711"/>
            <a:ext cx="8340437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 smtClean="0"/>
              <a:t>System Diagram B</a:t>
            </a:r>
            <a:endParaRPr lang="en-US" dirty="0"/>
          </a:p>
        </p:txBody>
      </p:sp>
      <p:sp>
        <p:nvSpPr>
          <p:cNvPr id="103" name="Shape 103"/>
          <p:cNvSpPr txBox="1"/>
          <p:nvPr/>
        </p:nvSpPr>
        <p:spPr>
          <a:xfrm>
            <a:off x="7086600" y="5903912"/>
            <a:ext cx="1447800" cy="68579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25000"/>
              <a:buFont typeface="Arial"/>
              <a:buNone/>
            </a:pPr>
            <a:fld id="{00000000-1234-1234-1234-123412341234}" type="slidenum">
              <a:rPr lang="en-US" sz="4400" b="1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4400" b="1" i="0" u="none" dirty="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52605" y="549131"/>
            <a:ext cx="1181734" cy="400110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txBody>
          <a:bodyPr wrap="none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smtClean="0"/>
              <a:t>Level 2)</a:t>
            </a:r>
            <a:endParaRPr lang="en-IN" sz="2000" dirty="0"/>
          </a:p>
        </p:txBody>
      </p:sp>
      <p:sp>
        <p:nvSpPr>
          <p:cNvPr id="28" name="TextBox 3"/>
          <p:cNvSpPr txBox="1">
            <a:spLocks noChangeArrowheads="1"/>
          </p:cNvSpPr>
          <p:nvPr/>
        </p:nvSpPr>
        <p:spPr bwMode="auto">
          <a:xfrm>
            <a:off x="107805" y="1315936"/>
            <a:ext cx="1558637" cy="4616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dirty="0">
                <a:latin typeface="Times" panose="02020603050405020304" pitchFamily="18" charset="0"/>
              </a:rPr>
              <a:t>EEG Data</a:t>
            </a: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2182488" y="1315936"/>
            <a:ext cx="2450686" cy="461665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dirty="0" smtClean="0">
                <a:latin typeface="Times" panose="02020603050405020304" pitchFamily="18" charset="0"/>
              </a:rPr>
              <a:t>Processing Unit</a:t>
            </a:r>
            <a:endParaRPr lang="en-IN" altLang="en-US" dirty="0">
              <a:latin typeface="Times" panose="02020603050405020304" pitchFamily="18" charset="0"/>
            </a:endParaRPr>
          </a:p>
        </p:txBody>
      </p:sp>
      <p:sp>
        <p:nvSpPr>
          <p:cNvPr id="57" name="TextBox 13"/>
          <p:cNvSpPr txBox="1">
            <a:spLocks noChangeArrowheads="1"/>
          </p:cNvSpPr>
          <p:nvPr/>
        </p:nvSpPr>
        <p:spPr bwMode="auto">
          <a:xfrm>
            <a:off x="5157209" y="3882692"/>
            <a:ext cx="1371522" cy="46080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dirty="0">
                <a:latin typeface="Times" panose="02020603050405020304" pitchFamily="18" charset="0"/>
              </a:rPr>
              <a:t>Database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78291" y="2991883"/>
            <a:ext cx="504000" cy="4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07805" y="2048201"/>
            <a:ext cx="1558637" cy="1934988"/>
            <a:chOff x="107805" y="2048201"/>
            <a:chExt cx="1558637" cy="193498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t="50304" r="36690"/>
            <a:stretch/>
          </p:blipFill>
          <p:spPr>
            <a:xfrm>
              <a:off x="205729" y="2068709"/>
              <a:ext cx="1069123" cy="97174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t="3169" r="36690" b="47053"/>
            <a:stretch/>
          </p:blipFill>
          <p:spPr>
            <a:xfrm>
              <a:off x="217578" y="3009848"/>
              <a:ext cx="1069123" cy="973341"/>
            </a:xfrm>
            <a:prstGeom prst="rect">
              <a:avLst/>
            </a:prstGeom>
          </p:spPr>
        </p:pic>
        <p:sp>
          <p:nvSpPr>
            <p:cNvPr id="67" name="Rectangle 66"/>
            <p:cNvSpPr/>
            <p:nvPr/>
          </p:nvSpPr>
          <p:spPr>
            <a:xfrm>
              <a:off x="107805" y="2048201"/>
              <a:ext cx="1558637" cy="19349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rot="5400000">
            <a:off x="3319631" y="4217189"/>
            <a:ext cx="468000" cy="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195651" y="4463889"/>
            <a:ext cx="2437523" cy="1183848"/>
            <a:chOff x="2195651" y="4463889"/>
            <a:chExt cx="2437523" cy="1183848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4"/>
            <a:srcRect t="11973" r="18717" b="53497"/>
            <a:stretch/>
          </p:blipFill>
          <p:spPr>
            <a:xfrm>
              <a:off x="2434578" y="4860269"/>
              <a:ext cx="1902482" cy="708048"/>
            </a:xfrm>
            <a:prstGeom prst="rect">
              <a:avLst/>
            </a:prstGeom>
          </p:spPr>
        </p:pic>
        <p:sp>
          <p:nvSpPr>
            <p:cNvPr id="70" name="Rectangle 69"/>
            <p:cNvSpPr/>
            <p:nvPr/>
          </p:nvSpPr>
          <p:spPr>
            <a:xfrm>
              <a:off x="2195651" y="4463889"/>
              <a:ext cx="2437523" cy="11838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72724" y="4562855"/>
              <a:ext cx="18713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Seizure </a:t>
              </a:r>
              <a:r>
                <a:rPr lang="en-IN" sz="1600" dirty="0" smtClean="0"/>
                <a:t>Class</a:t>
              </a:r>
              <a:endParaRPr lang="en-IN" sz="1600" dirty="0"/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V="1">
            <a:off x="4622050" y="5055813"/>
            <a:ext cx="50400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13"/>
          <p:cNvSpPr txBox="1">
            <a:spLocks noChangeArrowheads="1"/>
          </p:cNvSpPr>
          <p:nvPr/>
        </p:nvSpPr>
        <p:spPr bwMode="auto">
          <a:xfrm>
            <a:off x="8076558" y="3888241"/>
            <a:ext cx="933827" cy="460800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dirty="0" smtClean="0">
                <a:latin typeface="Times" panose="02020603050405020304" pitchFamily="18" charset="0"/>
              </a:rPr>
              <a:t>App</a:t>
            </a:r>
            <a:endParaRPr lang="en-IN" altLang="en-US" dirty="0">
              <a:latin typeface="Times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95652" y="2048201"/>
            <a:ext cx="2437522" cy="1934988"/>
            <a:chOff x="2195652" y="2048201"/>
            <a:chExt cx="2437522" cy="1934988"/>
          </a:xfrm>
        </p:grpSpPr>
        <p:cxnSp>
          <p:nvCxnSpPr>
            <p:cNvPr id="44" name="Straight Arrow Connector 43"/>
            <p:cNvCxnSpPr/>
            <p:nvPr/>
          </p:nvCxnSpPr>
          <p:spPr>
            <a:xfrm rot="5400000">
              <a:off x="3522269" y="2992305"/>
              <a:ext cx="396000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2195652" y="2048201"/>
              <a:ext cx="2437522" cy="1934988"/>
              <a:chOff x="2195652" y="2048201"/>
              <a:chExt cx="2437522" cy="193498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832428" y="2227221"/>
                <a:ext cx="18007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 smtClean="0"/>
                  <a:t>MATLAB </a:t>
                </a:r>
                <a:r>
                  <a:rPr lang="en-IN" sz="1600" b="1" dirty="0" smtClean="0">
                    <a:solidFill>
                      <a:srgbClr val="0000CC"/>
                    </a:solidFill>
                  </a:rPr>
                  <a:t>Feature Extraction </a:t>
                </a:r>
                <a:r>
                  <a:rPr lang="en-IN" sz="1600" dirty="0" smtClean="0"/>
                  <a:t>code</a:t>
                </a:r>
                <a:endParaRPr lang="en-IN" sz="1600" dirty="0"/>
              </a:p>
            </p:txBody>
          </p:sp>
          <p:pic>
            <p:nvPicPr>
              <p:cNvPr id="60" name="Picture 2" descr="Image result for matlab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0072" y="2251700"/>
                <a:ext cx="573775" cy="50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2195652" y="2048201"/>
                <a:ext cx="2437522" cy="1934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pic>
            <p:nvPicPr>
              <p:cNvPr id="3078" name="Picture 6" descr="Image result for python ico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25" t="31887" r="34742" b="23861"/>
              <a:stretch/>
            </p:blipFill>
            <p:spPr bwMode="auto">
              <a:xfrm>
                <a:off x="2284552" y="3117677"/>
                <a:ext cx="572400" cy="5983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925627" y="3212532"/>
                <a:ext cx="16143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 smtClean="0"/>
                  <a:t>Python Feature Extraction code</a:t>
                </a:r>
                <a:endParaRPr lang="en-IN" sz="1600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5151960" y="4459151"/>
            <a:ext cx="2628000" cy="1152000"/>
            <a:chOff x="5151960" y="4459151"/>
            <a:chExt cx="2628000" cy="115200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7"/>
            <a:srcRect t="-1" r="48059" b="80051"/>
            <a:stretch/>
          </p:blipFill>
          <p:spPr>
            <a:xfrm>
              <a:off x="5194125" y="4513164"/>
              <a:ext cx="2532555" cy="1045342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5151960" y="4459151"/>
              <a:ext cx="2628000" cy="11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32" name="Elbow Connector 31"/>
          <p:cNvCxnSpPr/>
          <p:nvPr/>
        </p:nvCxnSpPr>
        <p:spPr>
          <a:xfrm flipV="1">
            <a:off x="7770888" y="4369703"/>
            <a:ext cx="763512" cy="68611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57" grpId="0" animBg="1"/>
      <p:bldP spid="78" grpId="0" animBg="1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467</Words>
  <Application>Microsoft Office PowerPoint</Application>
  <PresentationFormat>On-screen Show (4:3)</PresentationFormat>
  <Paragraphs>118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Noto Sans Symbols</vt:lpstr>
      <vt:lpstr>Osaka</vt:lpstr>
      <vt:lpstr>Times</vt:lpstr>
      <vt:lpstr>Times New Roman</vt:lpstr>
      <vt:lpstr>Wingdings</vt:lpstr>
      <vt:lpstr>1_Blank Presentation</vt:lpstr>
      <vt:lpstr>Blank Presentation</vt:lpstr>
      <vt:lpstr>Seizure Prediction Team 1  By: Rashmi, Matthew, Shruti 31 October, 2016 </vt:lpstr>
      <vt:lpstr>Project Goal</vt:lpstr>
      <vt:lpstr>PowerPoint Presentation</vt:lpstr>
      <vt:lpstr>Trello Sprint 2 Diagram</vt:lpstr>
      <vt:lpstr>Data Set</vt:lpstr>
      <vt:lpstr>Data Set</vt:lpstr>
      <vt:lpstr>System Diagram</vt:lpstr>
      <vt:lpstr>System Diagram A</vt:lpstr>
      <vt:lpstr>System Diagram B</vt:lpstr>
      <vt:lpstr>Database Model</vt:lpstr>
      <vt:lpstr>PowerPoint Presentation</vt:lpstr>
      <vt:lpstr>Accomplishments</vt:lpstr>
      <vt:lpstr>Challenges </vt:lpstr>
      <vt:lpstr>DEMO</vt:lpstr>
      <vt:lpstr>Next Sprint Plan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Seizure Prediction Team 1</dc:title>
  <dc:creator>Shruti Kannan</dc:creator>
  <cp:lastModifiedBy>Shruti Kannan</cp:lastModifiedBy>
  <cp:revision>75</cp:revision>
  <dcterms:modified xsi:type="dcterms:W3CDTF">2016-11-28T15:12:08Z</dcterms:modified>
</cp:coreProperties>
</file>