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4" r:id="rId2"/>
  </p:sldMasterIdLst>
  <p:notesMasterIdLst>
    <p:notesMasterId r:id="rId16"/>
  </p:notesMasterIdLst>
  <p:sldIdLst>
    <p:sldId id="256" r:id="rId3"/>
    <p:sldId id="257" r:id="rId4"/>
    <p:sldId id="264" r:id="rId5"/>
    <p:sldId id="263" r:id="rId6"/>
    <p:sldId id="265" r:id="rId7"/>
    <p:sldId id="258" r:id="rId8"/>
    <p:sldId id="268" r:id="rId9"/>
    <p:sldId id="259" r:id="rId10"/>
    <p:sldId id="269" r:id="rId11"/>
    <p:sldId id="260" r:id="rId12"/>
    <p:sldId id="266" r:id="rId13"/>
    <p:sldId id="267" r:id="rId14"/>
    <p:sldId id="262" r:id="rId15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85E75-9223-4310-9A26-C359E5D6371F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F8438CB-BBC8-4D6F-A556-98454971B944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774203-5560-4543-9C48-D02E0C8758BC}" type="parTrans" cxnId="{92485361-D962-4C9D-BA22-3D536C8E0734}">
      <dgm:prSet/>
      <dgm:spPr/>
      <dgm:t>
        <a:bodyPr/>
        <a:lstStyle/>
        <a:p>
          <a:endParaRPr lang="en-US" sz="3200"/>
        </a:p>
      </dgm:t>
    </dgm:pt>
    <dgm:pt modelId="{29E3913B-BB9C-4D8C-BC24-EAFC8B4630F6}" type="sibTrans" cxnId="{92485361-D962-4C9D-BA22-3D536C8E073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D5C6D1B8-67F0-4701-981D-EEA15D188EBA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FE7A0B-099F-4CE2-8BC5-DF07809C6511}" type="parTrans" cxnId="{CD58771E-D97E-49AC-8369-942E83201DAA}">
      <dgm:prSet/>
      <dgm:spPr/>
      <dgm:t>
        <a:bodyPr/>
        <a:lstStyle/>
        <a:p>
          <a:endParaRPr lang="en-US" sz="3200"/>
        </a:p>
      </dgm:t>
    </dgm:pt>
    <dgm:pt modelId="{082F104D-8FD0-47FA-A4FE-1C8A1E945C7B}" type="sibTrans" cxnId="{CD58771E-D97E-49AC-8369-942E83201DA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6C308E1C-4AB8-4C62-B82B-F38E5637C88A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9B3E22-0A1E-41AA-8CC3-0DCB99AB3B7C}" type="parTrans" cxnId="{3F39BBFE-72A8-45BB-914B-4F4E179A4EC2}">
      <dgm:prSet/>
      <dgm:spPr/>
      <dgm:t>
        <a:bodyPr/>
        <a:lstStyle/>
        <a:p>
          <a:endParaRPr lang="en-US" sz="3200"/>
        </a:p>
      </dgm:t>
    </dgm:pt>
    <dgm:pt modelId="{6A67FC94-A55B-4331-9202-C5406A12CE09}" type="sibTrans" cxnId="{3F39BBFE-72A8-45BB-914B-4F4E179A4EC2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09A65C1E-EF97-4D56-8306-FF3A8C49ACBF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D552F1-0400-476C-B749-65175514ECE8}" type="parTrans" cxnId="{FD173D25-C904-4877-9506-AA8BDFED785B}">
      <dgm:prSet/>
      <dgm:spPr/>
      <dgm:t>
        <a:bodyPr/>
        <a:lstStyle/>
        <a:p>
          <a:endParaRPr lang="en-US" sz="3200"/>
        </a:p>
      </dgm:t>
    </dgm:pt>
    <dgm:pt modelId="{499C9C6E-C637-405C-AE84-2E77C0B59E53}" type="sibTrans" cxnId="{FD173D25-C904-4877-9506-AA8BDFED785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3EDF825F-7530-42DC-A2F5-8194DC48069C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dirty="0" smtClean="0">
              <a:solidFill>
                <a:sysClr val="windowText" lastClr="000000"/>
              </a:solidFill>
            </a:rPr>
            <a:t>Notification</a:t>
          </a:r>
          <a:endParaRPr lang="en-US" sz="1400" b="0" dirty="0">
            <a:solidFill>
              <a:sysClr val="windowText" lastClr="000000"/>
            </a:solidFill>
          </a:endParaRPr>
        </a:p>
      </dgm:t>
    </dgm:pt>
    <dgm:pt modelId="{191A1F46-6AFF-4B17-9FDD-FC5ECB9C4128}" type="parTrans" cxnId="{CE312C4B-80A6-4F6D-9BE3-38DD36D623E2}">
      <dgm:prSet/>
      <dgm:spPr/>
      <dgm:t>
        <a:bodyPr/>
        <a:lstStyle/>
        <a:p>
          <a:endParaRPr lang="en-US" sz="3200"/>
        </a:p>
      </dgm:t>
    </dgm:pt>
    <dgm:pt modelId="{8BAA85B7-F056-4991-A81A-AE6CCCC20CAD}" type="sibTrans" cxnId="{CE312C4B-80A6-4F6D-9BE3-38DD36D623E2}">
      <dgm:prSet/>
      <dgm:spPr/>
      <dgm:t>
        <a:bodyPr/>
        <a:lstStyle/>
        <a:p>
          <a:endParaRPr lang="en-US" sz="3200"/>
        </a:p>
      </dgm:t>
    </dgm:pt>
    <dgm:pt modelId="{CF204CD5-F4A9-4E5F-9F4A-34EB41A889FC}" type="pres">
      <dgm:prSet presAssocID="{18885E75-9223-4310-9A26-C359E5D6371F}" presName="Name0" presStyleCnt="0">
        <dgm:presLayoutVars>
          <dgm:dir/>
          <dgm:resizeHandles val="exact"/>
        </dgm:presLayoutVars>
      </dgm:prSet>
      <dgm:spPr/>
    </dgm:pt>
    <dgm:pt modelId="{EF5CD24E-A0EB-4A11-911A-E9EE057CC1F8}" type="pres">
      <dgm:prSet presAssocID="{2F8438CB-BBC8-4D6F-A556-98454971B944}" presName="node" presStyleLbl="node1" presStyleIdx="0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E8C05-937B-4212-B36B-AC4A9067A77F}" type="pres">
      <dgm:prSet presAssocID="{29E3913B-BB9C-4D8C-BC24-EAFC8B4630F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BFBEFDA-F83B-4BD0-ADE4-F95499729EE5}" type="pres">
      <dgm:prSet presAssocID="{29E3913B-BB9C-4D8C-BC24-EAFC8B4630F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DFDEBA0-967E-43F7-BCD2-16B0D9F71BEB}" type="pres">
      <dgm:prSet presAssocID="{D5C6D1B8-67F0-4701-981D-EEA15D188EBA}" presName="node" presStyleLbl="node1" presStyleIdx="1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608B6-E4A1-4E28-B802-E511CFEAFAF6}" type="pres">
      <dgm:prSet presAssocID="{082F104D-8FD0-47FA-A4FE-1C8A1E945C7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91D135B-47FC-4067-B53C-15D7D9A2A978}" type="pres">
      <dgm:prSet presAssocID="{082F104D-8FD0-47FA-A4FE-1C8A1E945C7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EA2479-C57D-47F1-ACE4-0DCB4E160D01}" type="pres">
      <dgm:prSet presAssocID="{6C308E1C-4AB8-4C62-B82B-F38E5637C88A}" presName="node" presStyleLbl="node1" presStyleIdx="2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7B768-C55B-4E5C-890B-48B02F65EE9E}" type="pres">
      <dgm:prSet presAssocID="{6A67FC94-A55B-4331-9202-C5406A12CE0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DF94268-5729-483A-8EA2-B04B7FB32884}" type="pres">
      <dgm:prSet presAssocID="{6A67FC94-A55B-4331-9202-C5406A12CE0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306472-0F7F-40C3-BC60-B544A63C3A49}" type="pres">
      <dgm:prSet presAssocID="{09A65C1E-EF97-4D56-8306-FF3A8C49ACB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84FD3-354F-45A4-B97D-D9F1C44C832B}" type="pres">
      <dgm:prSet presAssocID="{499C9C6E-C637-405C-AE84-2E77C0B59E5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DDD2D8-EDB6-4C4E-B54A-CA97BBDDA7C5}" type="pres">
      <dgm:prSet presAssocID="{499C9C6E-C637-405C-AE84-2E77C0B59E5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347E7ED-27F3-480C-8459-0A450A72F66A}" type="pres">
      <dgm:prSet presAssocID="{3EDF825F-7530-42DC-A2F5-8194DC4806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94DCA7-AA42-49DC-AE75-40CEE61B2B07}" type="presOf" srcId="{3EDF825F-7530-42DC-A2F5-8194DC48069C}" destId="{6347E7ED-27F3-480C-8459-0A450A72F66A}" srcOrd="0" destOrd="0" presId="urn:microsoft.com/office/officeart/2005/8/layout/process1"/>
    <dgm:cxn modelId="{CD58771E-D97E-49AC-8369-942E83201DAA}" srcId="{18885E75-9223-4310-9A26-C359E5D6371F}" destId="{D5C6D1B8-67F0-4701-981D-EEA15D188EBA}" srcOrd="1" destOrd="0" parTransId="{D0FE7A0B-099F-4CE2-8BC5-DF07809C6511}" sibTransId="{082F104D-8FD0-47FA-A4FE-1C8A1E945C7B}"/>
    <dgm:cxn modelId="{9E494FE1-1297-4DEA-8BCF-6E8E1BF9BB3B}" type="presOf" srcId="{6A67FC94-A55B-4331-9202-C5406A12CE09}" destId="{3947B768-C55B-4E5C-890B-48B02F65EE9E}" srcOrd="0" destOrd="0" presId="urn:microsoft.com/office/officeart/2005/8/layout/process1"/>
    <dgm:cxn modelId="{31E3FD0A-C851-4A8A-B7CA-8E74A00E02A5}" type="presOf" srcId="{18885E75-9223-4310-9A26-C359E5D6371F}" destId="{CF204CD5-F4A9-4E5F-9F4A-34EB41A889FC}" srcOrd="0" destOrd="0" presId="urn:microsoft.com/office/officeart/2005/8/layout/process1"/>
    <dgm:cxn modelId="{39E13548-0C06-4395-8E40-013E9287788D}" type="presOf" srcId="{499C9C6E-C637-405C-AE84-2E77C0B59E53}" destId="{DFDDD2D8-EDB6-4C4E-B54A-CA97BBDDA7C5}" srcOrd="1" destOrd="0" presId="urn:microsoft.com/office/officeart/2005/8/layout/process1"/>
    <dgm:cxn modelId="{EF55DE4A-FFEC-44FE-B169-5602FC6D0658}" type="presOf" srcId="{6C308E1C-4AB8-4C62-B82B-F38E5637C88A}" destId="{43EA2479-C57D-47F1-ACE4-0DCB4E160D01}" srcOrd="0" destOrd="0" presId="urn:microsoft.com/office/officeart/2005/8/layout/process1"/>
    <dgm:cxn modelId="{4ED2562A-9B5A-4AB7-A60F-DBAC0BBDC80B}" type="presOf" srcId="{499C9C6E-C637-405C-AE84-2E77C0B59E53}" destId="{37084FD3-354F-45A4-B97D-D9F1C44C832B}" srcOrd="0" destOrd="0" presId="urn:microsoft.com/office/officeart/2005/8/layout/process1"/>
    <dgm:cxn modelId="{A6D1FA8B-AD5A-4203-9E59-70931D0CD558}" type="presOf" srcId="{29E3913B-BB9C-4D8C-BC24-EAFC8B4630F6}" destId="{6BFBEFDA-F83B-4BD0-ADE4-F95499729EE5}" srcOrd="1" destOrd="0" presId="urn:microsoft.com/office/officeart/2005/8/layout/process1"/>
    <dgm:cxn modelId="{CC27A8E1-DEA5-4B96-A47C-DAFD3303EFD5}" type="presOf" srcId="{09A65C1E-EF97-4D56-8306-FF3A8C49ACBF}" destId="{4F306472-0F7F-40C3-BC60-B544A63C3A49}" srcOrd="0" destOrd="0" presId="urn:microsoft.com/office/officeart/2005/8/layout/process1"/>
    <dgm:cxn modelId="{CE312C4B-80A6-4F6D-9BE3-38DD36D623E2}" srcId="{18885E75-9223-4310-9A26-C359E5D6371F}" destId="{3EDF825F-7530-42DC-A2F5-8194DC48069C}" srcOrd="4" destOrd="0" parTransId="{191A1F46-6AFF-4B17-9FDD-FC5ECB9C4128}" sibTransId="{8BAA85B7-F056-4991-A81A-AE6CCCC20CAD}"/>
    <dgm:cxn modelId="{06B5562F-B754-4E31-8100-F178EB479DE0}" type="presOf" srcId="{6A67FC94-A55B-4331-9202-C5406A12CE09}" destId="{BDF94268-5729-483A-8EA2-B04B7FB32884}" srcOrd="1" destOrd="0" presId="urn:microsoft.com/office/officeart/2005/8/layout/process1"/>
    <dgm:cxn modelId="{3101A0A4-F5FF-44C7-BF6A-89E601C45315}" type="presOf" srcId="{29E3913B-BB9C-4D8C-BC24-EAFC8B4630F6}" destId="{F4CE8C05-937B-4212-B36B-AC4A9067A77F}" srcOrd="0" destOrd="0" presId="urn:microsoft.com/office/officeart/2005/8/layout/process1"/>
    <dgm:cxn modelId="{FD173D25-C904-4877-9506-AA8BDFED785B}" srcId="{18885E75-9223-4310-9A26-C359E5D6371F}" destId="{09A65C1E-EF97-4D56-8306-FF3A8C49ACBF}" srcOrd="3" destOrd="0" parTransId="{7AD552F1-0400-476C-B749-65175514ECE8}" sibTransId="{499C9C6E-C637-405C-AE84-2E77C0B59E53}"/>
    <dgm:cxn modelId="{547511A2-508B-4B51-ADE5-FBB6D3FCB8FF}" type="presOf" srcId="{082F104D-8FD0-47FA-A4FE-1C8A1E945C7B}" destId="{7DB608B6-E4A1-4E28-B802-E511CFEAFAF6}" srcOrd="0" destOrd="0" presId="urn:microsoft.com/office/officeart/2005/8/layout/process1"/>
    <dgm:cxn modelId="{92485361-D962-4C9D-BA22-3D536C8E0734}" srcId="{18885E75-9223-4310-9A26-C359E5D6371F}" destId="{2F8438CB-BBC8-4D6F-A556-98454971B944}" srcOrd="0" destOrd="0" parTransId="{31774203-5560-4543-9C48-D02E0C8758BC}" sibTransId="{29E3913B-BB9C-4D8C-BC24-EAFC8B4630F6}"/>
    <dgm:cxn modelId="{3F39BBFE-72A8-45BB-914B-4F4E179A4EC2}" srcId="{18885E75-9223-4310-9A26-C359E5D6371F}" destId="{6C308E1C-4AB8-4C62-B82B-F38E5637C88A}" srcOrd="2" destOrd="0" parTransId="{E59B3E22-0A1E-41AA-8CC3-0DCB99AB3B7C}" sibTransId="{6A67FC94-A55B-4331-9202-C5406A12CE09}"/>
    <dgm:cxn modelId="{CE6B4055-4331-4957-B616-55CB39245213}" type="presOf" srcId="{D5C6D1B8-67F0-4701-981D-EEA15D188EBA}" destId="{CDFDEBA0-967E-43F7-BCD2-16B0D9F71BEB}" srcOrd="0" destOrd="0" presId="urn:microsoft.com/office/officeart/2005/8/layout/process1"/>
    <dgm:cxn modelId="{D2D57CCE-8A8F-47A4-9200-410D69B2A0AA}" type="presOf" srcId="{082F104D-8FD0-47FA-A4FE-1C8A1E945C7B}" destId="{691D135B-47FC-4067-B53C-15D7D9A2A978}" srcOrd="1" destOrd="0" presId="urn:microsoft.com/office/officeart/2005/8/layout/process1"/>
    <dgm:cxn modelId="{DCBD0A96-B6DB-4F28-811A-EA514A4356A2}" type="presOf" srcId="{2F8438CB-BBC8-4D6F-A556-98454971B944}" destId="{EF5CD24E-A0EB-4A11-911A-E9EE057CC1F8}" srcOrd="0" destOrd="0" presId="urn:microsoft.com/office/officeart/2005/8/layout/process1"/>
    <dgm:cxn modelId="{FD999A22-6CAB-43EA-91FB-1B4F9A0EED5F}" type="presParOf" srcId="{CF204CD5-F4A9-4E5F-9F4A-34EB41A889FC}" destId="{EF5CD24E-A0EB-4A11-911A-E9EE057CC1F8}" srcOrd="0" destOrd="0" presId="urn:microsoft.com/office/officeart/2005/8/layout/process1"/>
    <dgm:cxn modelId="{3187806E-BE89-44D3-93BD-E025F9BAC34A}" type="presParOf" srcId="{CF204CD5-F4A9-4E5F-9F4A-34EB41A889FC}" destId="{F4CE8C05-937B-4212-B36B-AC4A9067A77F}" srcOrd="1" destOrd="0" presId="urn:microsoft.com/office/officeart/2005/8/layout/process1"/>
    <dgm:cxn modelId="{0142407C-BFE2-40F3-A83D-D567E012452D}" type="presParOf" srcId="{F4CE8C05-937B-4212-B36B-AC4A9067A77F}" destId="{6BFBEFDA-F83B-4BD0-ADE4-F95499729EE5}" srcOrd="0" destOrd="0" presId="urn:microsoft.com/office/officeart/2005/8/layout/process1"/>
    <dgm:cxn modelId="{64419179-68B0-4181-82A9-DF4BF1DF8F69}" type="presParOf" srcId="{CF204CD5-F4A9-4E5F-9F4A-34EB41A889FC}" destId="{CDFDEBA0-967E-43F7-BCD2-16B0D9F71BEB}" srcOrd="2" destOrd="0" presId="urn:microsoft.com/office/officeart/2005/8/layout/process1"/>
    <dgm:cxn modelId="{78F0A735-EA6A-4A86-BC5B-684273A1D118}" type="presParOf" srcId="{CF204CD5-F4A9-4E5F-9F4A-34EB41A889FC}" destId="{7DB608B6-E4A1-4E28-B802-E511CFEAFAF6}" srcOrd="3" destOrd="0" presId="urn:microsoft.com/office/officeart/2005/8/layout/process1"/>
    <dgm:cxn modelId="{9AA1E98D-73EE-4DA9-B3FA-9BB1FAF47B46}" type="presParOf" srcId="{7DB608B6-E4A1-4E28-B802-E511CFEAFAF6}" destId="{691D135B-47FC-4067-B53C-15D7D9A2A978}" srcOrd="0" destOrd="0" presId="urn:microsoft.com/office/officeart/2005/8/layout/process1"/>
    <dgm:cxn modelId="{603E9E3B-897C-4674-AF31-EB3831FE4B83}" type="presParOf" srcId="{CF204CD5-F4A9-4E5F-9F4A-34EB41A889FC}" destId="{43EA2479-C57D-47F1-ACE4-0DCB4E160D01}" srcOrd="4" destOrd="0" presId="urn:microsoft.com/office/officeart/2005/8/layout/process1"/>
    <dgm:cxn modelId="{1B6DEEF9-FECB-4FAF-B84F-6D46E7C0DB4C}" type="presParOf" srcId="{CF204CD5-F4A9-4E5F-9F4A-34EB41A889FC}" destId="{3947B768-C55B-4E5C-890B-48B02F65EE9E}" srcOrd="5" destOrd="0" presId="urn:microsoft.com/office/officeart/2005/8/layout/process1"/>
    <dgm:cxn modelId="{5437D5E6-A600-41B3-A070-6A1A979C69D4}" type="presParOf" srcId="{3947B768-C55B-4E5C-890B-48B02F65EE9E}" destId="{BDF94268-5729-483A-8EA2-B04B7FB32884}" srcOrd="0" destOrd="0" presId="urn:microsoft.com/office/officeart/2005/8/layout/process1"/>
    <dgm:cxn modelId="{7A3F20CE-3A06-4AE8-A576-DA93B3234DCA}" type="presParOf" srcId="{CF204CD5-F4A9-4E5F-9F4A-34EB41A889FC}" destId="{4F306472-0F7F-40C3-BC60-B544A63C3A49}" srcOrd="6" destOrd="0" presId="urn:microsoft.com/office/officeart/2005/8/layout/process1"/>
    <dgm:cxn modelId="{AC7B3266-54C0-40BE-A54C-204EB4BA41BF}" type="presParOf" srcId="{CF204CD5-F4A9-4E5F-9F4A-34EB41A889FC}" destId="{37084FD3-354F-45A4-B97D-D9F1C44C832B}" srcOrd="7" destOrd="0" presId="urn:microsoft.com/office/officeart/2005/8/layout/process1"/>
    <dgm:cxn modelId="{C24AE24D-1338-4ECA-A902-CCB50EBB3305}" type="presParOf" srcId="{37084FD3-354F-45A4-B97D-D9F1C44C832B}" destId="{DFDDD2D8-EDB6-4C4E-B54A-CA97BBDDA7C5}" srcOrd="0" destOrd="0" presId="urn:microsoft.com/office/officeart/2005/8/layout/process1"/>
    <dgm:cxn modelId="{66796FBE-940B-4C10-AB12-C9B278BD6BA6}" type="presParOf" srcId="{CF204CD5-F4A9-4E5F-9F4A-34EB41A889FC}" destId="{6347E7ED-27F3-480C-8459-0A450A72F66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CD24E-A0EB-4A11-911A-E9EE057CC1F8}">
      <dsp:nvSpPr>
        <dsp:cNvPr id="0" name=""/>
        <dsp:cNvSpPr/>
      </dsp:nvSpPr>
      <dsp:spPr>
        <a:xfrm>
          <a:off x="1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244" y="214085"/>
        <a:ext cx="1001590" cy="586359"/>
      </dsp:txXfrm>
    </dsp:sp>
    <dsp:sp modelId="{F4CE8C05-937B-4212-B36B-AC4A9067A77F}">
      <dsp:nvSpPr>
        <dsp:cNvPr id="0" name=""/>
        <dsp:cNvSpPr/>
      </dsp:nvSpPr>
      <dsp:spPr>
        <a:xfrm>
          <a:off x="1141885" y="378543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1141885" y="430031"/>
        <a:ext cx="154050" cy="154466"/>
      </dsp:txXfrm>
    </dsp:sp>
    <dsp:sp modelId="{CDFDEBA0-967E-43F7-BCD2-16B0D9F71BEB}">
      <dsp:nvSpPr>
        <dsp:cNvPr id="0" name=""/>
        <dsp:cNvSpPr/>
      </dsp:nvSpPr>
      <dsp:spPr>
        <a:xfrm>
          <a:off x="1453308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1551" y="214085"/>
        <a:ext cx="1001590" cy="586359"/>
      </dsp:txXfrm>
    </dsp:sp>
    <dsp:sp modelId="{7DB608B6-E4A1-4E28-B802-E511CFEAFAF6}">
      <dsp:nvSpPr>
        <dsp:cNvPr id="0" name=""/>
        <dsp:cNvSpPr/>
      </dsp:nvSpPr>
      <dsp:spPr>
        <a:xfrm>
          <a:off x="2595192" y="378543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2595192" y="430031"/>
        <a:ext cx="154050" cy="154466"/>
      </dsp:txXfrm>
    </dsp:sp>
    <dsp:sp modelId="{43EA2479-C57D-47F1-ACE4-0DCB4E160D01}">
      <dsp:nvSpPr>
        <dsp:cNvPr id="0" name=""/>
        <dsp:cNvSpPr/>
      </dsp:nvSpPr>
      <dsp:spPr>
        <a:xfrm>
          <a:off x="2906615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24858" y="214085"/>
        <a:ext cx="1001590" cy="586359"/>
      </dsp:txXfrm>
    </dsp:sp>
    <dsp:sp modelId="{3947B768-C55B-4E5C-890B-48B02F65EE9E}">
      <dsp:nvSpPr>
        <dsp:cNvPr id="0" name=""/>
        <dsp:cNvSpPr/>
      </dsp:nvSpPr>
      <dsp:spPr>
        <a:xfrm rot="14229">
          <a:off x="4049334" y="381583"/>
          <a:ext cx="221847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4049334" y="432933"/>
        <a:ext cx="155293" cy="154466"/>
      </dsp:txXfrm>
    </dsp:sp>
    <dsp:sp modelId="{4F306472-0F7F-40C3-BC60-B544A63C3A49}">
      <dsp:nvSpPr>
        <dsp:cNvPr id="0" name=""/>
        <dsp:cNvSpPr/>
      </dsp:nvSpPr>
      <dsp:spPr>
        <a:xfrm>
          <a:off x="4363268" y="201871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81511" y="220114"/>
        <a:ext cx="1001590" cy="586359"/>
      </dsp:txXfrm>
    </dsp:sp>
    <dsp:sp modelId="{37084FD3-354F-45A4-B97D-D9F1C44C832B}">
      <dsp:nvSpPr>
        <dsp:cNvPr id="0" name=""/>
        <dsp:cNvSpPr/>
      </dsp:nvSpPr>
      <dsp:spPr>
        <a:xfrm>
          <a:off x="5505152" y="384572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5505152" y="436060"/>
        <a:ext cx="154050" cy="154466"/>
      </dsp:txXfrm>
    </dsp:sp>
    <dsp:sp modelId="{6347E7ED-27F3-480C-8459-0A450A72F66A}">
      <dsp:nvSpPr>
        <dsp:cNvPr id="0" name=""/>
        <dsp:cNvSpPr/>
      </dsp:nvSpPr>
      <dsp:spPr>
        <a:xfrm>
          <a:off x="5816575" y="201871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ysClr val="windowText" lastClr="000000"/>
              </a:solidFill>
            </a:rPr>
            <a:t>Notification</a:t>
          </a:r>
          <a:endParaRPr lang="en-US" sz="1400" b="0" kern="1200" dirty="0">
            <a:solidFill>
              <a:sysClr val="windowText" lastClr="000000"/>
            </a:solidFill>
          </a:endParaRPr>
        </a:p>
      </dsp:txBody>
      <dsp:txXfrm>
        <a:off x="5834818" y="220114"/>
        <a:ext cx="1001590" cy="586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77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14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028702" y="2400300"/>
            <a:ext cx="48005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479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5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86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291465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92869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7501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3486150" y="1371600"/>
            <a:ext cx="291465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92869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7501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7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227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69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2" y="1371600"/>
            <a:ext cx="59435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6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41734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41734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4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3800475" y="1685929"/>
            <a:ext cx="3714750" cy="14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771524" y="257175"/>
            <a:ext cx="371475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6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971675" y="-142874"/>
            <a:ext cx="2914650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6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44218" y="3600453"/>
            <a:ext cx="41147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344218" y="459581"/>
            <a:ext cx="41147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344218" y="4025503"/>
            <a:ext cx="41147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1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5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42902" y="204791"/>
            <a:ext cx="2256235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681288" y="204788"/>
            <a:ext cx="3833813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78581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60722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42863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42902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1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57150"/>
            <a:ext cx="6858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4229104"/>
            <a:ext cx="6858000" cy="914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4229100"/>
            <a:ext cx="6858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8951" y="4514853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2" y="1371600"/>
            <a:ext cx="59435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634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32146"/>
            <a:ext cx="6858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2" y="571501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2" y="1371600"/>
            <a:ext cx="59435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7202" y="4"/>
            <a:ext cx="38290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314950" y="4427938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57202" y="1143003"/>
            <a:ext cx="5943599" cy="205977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75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675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972052" y="4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7202" y="4572000"/>
            <a:ext cx="4023121" cy="2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472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brawley/SeizurePredictionTeam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869526"/>
            <a:ext cx="6390450" cy="160691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 lvl="0"/>
            <a:r>
              <a:rPr lang="en-US" sz="4050" dirty="0" err="1"/>
              <a:t>EpiSure</a:t>
            </a:r>
            <a:r>
              <a:rPr lang="en-US" sz="4050" dirty="0"/>
              <a:t/>
            </a:r>
            <a:br>
              <a:rPr lang="en-US" sz="4050" dirty="0"/>
            </a:br>
            <a:r>
              <a:rPr lang="en-US" sz="2700" dirty="0"/>
              <a:t>Seizure Prediction </a:t>
            </a:r>
            <a:r>
              <a:rPr lang="en-US" sz="2400" dirty="0"/>
              <a:t>Team 1 </a:t>
            </a:r>
            <a:br>
              <a:rPr lang="en-US" sz="2400" dirty="0"/>
            </a:br>
            <a:r>
              <a:rPr lang="en-US" sz="2400" dirty="0"/>
              <a:t>Sprint 4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81" y="2432353"/>
            <a:ext cx="6390450" cy="80659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/>
          </a:p>
          <a:p>
            <a:pPr lvl="0"/>
            <a:r>
              <a:rPr lang="en-US" dirty="0"/>
              <a:t>By: Rashmi, Matthew, Shruti</a:t>
            </a:r>
            <a:br>
              <a:rPr lang="en-US" dirty="0"/>
            </a:br>
            <a:r>
              <a:rPr lang="en-US" dirty="0" smtClean="0"/>
              <a:t>12 Dec, 2016</a:t>
            </a:r>
          </a:p>
        </p:txBody>
      </p:sp>
      <p:sp>
        <p:nvSpPr>
          <p:cNvPr id="4" name="Shape 97"/>
          <p:cNvSpPr txBox="1">
            <a:spLocks/>
          </p:cNvSpPr>
          <p:nvPr/>
        </p:nvSpPr>
        <p:spPr>
          <a:xfrm>
            <a:off x="2814001" y="3349011"/>
            <a:ext cx="1404707" cy="111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25000"/>
            </a:pPr>
            <a:r>
              <a:rPr lang="en-US" sz="1400" dirty="0" smtClean="0">
                <a:hlinkClick r:id="rId3"/>
              </a:rPr>
              <a:t>GitHub Link</a:t>
            </a:r>
            <a:endParaRPr lang="en-US" sz="1400" dirty="0" smtClean="0"/>
          </a:p>
        </p:txBody>
      </p:sp>
      <p:pic>
        <p:nvPicPr>
          <p:cNvPr id="6" name="Picture 6" descr="Image result for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 t="20753" r="29141" b="26042"/>
          <a:stretch/>
        </p:blipFill>
        <p:spPr bwMode="auto">
          <a:xfrm>
            <a:off x="2558889" y="3410084"/>
            <a:ext cx="254999" cy="2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1" y="33251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2" y="924791"/>
            <a:ext cx="5943599" cy="316403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600" dirty="0"/>
              <a:t>Top three things that worked </a:t>
            </a:r>
            <a:r>
              <a:rPr lang="en" sz="1600" dirty="0" smtClean="0"/>
              <a:t>well</a:t>
            </a:r>
          </a:p>
          <a:p>
            <a:pPr marL="214313" lvl="6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Android Application </a:t>
            </a:r>
          </a:p>
          <a:p>
            <a:pPr marL="214313" lvl="4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Feature Extraction, Machine Learning</a:t>
            </a:r>
          </a:p>
          <a:p>
            <a:pPr marL="214313" lvl="4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Shared Computing Cluster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600" dirty="0" smtClean="0"/>
              <a:t>Top </a:t>
            </a:r>
            <a:r>
              <a:rPr lang="en" sz="1600" dirty="0"/>
              <a:t>three things that you have </a:t>
            </a:r>
            <a:r>
              <a:rPr lang="en" sz="1600" dirty="0" smtClean="0"/>
              <a:t>learned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EEG Signal Characteristics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Execute Matlab Scripts on SCC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Android App Development &amp; MATLAB to database connectivity</a:t>
            </a:r>
            <a:endParaRPr lang="en" sz="1100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600" dirty="0"/>
              <a:t>Top three things that did not go </a:t>
            </a:r>
            <a:r>
              <a:rPr lang="en" sz="1600" dirty="0" smtClean="0"/>
              <a:t>well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Neural Network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Adding more EEG signal features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Competition Deadline</a:t>
            </a:r>
            <a:endParaRPr lang="en" sz="1100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600" dirty="0"/>
              <a:t>One thing you as a team will do differently in the </a:t>
            </a:r>
            <a:r>
              <a:rPr lang="en" sz="1600" dirty="0" smtClean="0"/>
              <a:t>future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Decide the final approach earlier</a:t>
            </a:r>
            <a:endParaRPr lang="en" sz="1100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600" dirty="0"/>
              <a:t>Any future plans for your </a:t>
            </a:r>
            <a:r>
              <a:rPr lang="en" sz="1600" dirty="0" smtClean="0"/>
              <a:t>project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100" dirty="0" smtClean="0"/>
              <a:t>Continue to improve prediction accuracy via additional features</a:t>
            </a:r>
            <a:endParaRPr lang="en" sz="1100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endParaRPr sz="1400" dirty="0"/>
          </a:p>
          <a:p>
            <a:pPr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1450" y="370285"/>
            <a:ext cx="5943600" cy="514350"/>
          </a:xfrm>
        </p:spPr>
        <p:txBody>
          <a:bodyPr/>
          <a:lstStyle/>
          <a:p>
            <a:r>
              <a:rPr lang="en-US" altLang="en-US" sz="2800" dirty="0"/>
              <a:t>Main use cases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5943600" cy="32004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1800" dirty="0" smtClean="0"/>
              <a:t>Epileptic Patient</a:t>
            </a:r>
          </a:p>
          <a:p>
            <a:pPr lvl="1" algn="just"/>
            <a:r>
              <a:rPr lang="en-US" altLang="en-US" sz="1200" dirty="0" smtClean="0"/>
              <a:t>To reduce persistent anxiety</a:t>
            </a:r>
          </a:p>
          <a:p>
            <a:pPr lvl="1" algn="just"/>
            <a:r>
              <a:rPr lang="en-US" altLang="en-US" sz="1200" dirty="0" smtClean="0"/>
              <a:t>To help them avoid doing potentially dangerous activities </a:t>
            </a:r>
          </a:p>
          <a:p>
            <a:pPr lvl="1" algn="just"/>
            <a:r>
              <a:rPr lang="en-US" altLang="en-US" sz="1200" dirty="0" smtClean="0"/>
              <a:t>To seek timely medical assistance</a:t>
            </a:r>
          </a:p>
          <a:p>
            <a:pPr lvl="1" algn="just"/>
            <a:r>
              <a:rPr lang="en-US" altLang="en-US" sz="1200" dirty="0" smtClean="0"/>
              <a:t>To ensure more effective use of medication</a:t>
            </a:r>
          </a:p>
          <a:p>
            <a:pPr marL="0" indent="0" algn="just">
              <a:buNone/>
            </a:pPr>
            <a:r>
              <a:rPr lang="en-US" altLang="en-US" sz="1800" dirty="0" smtClean="0"/>
              <a:t>Emergency Contact</a:t>
            </a:r>
          </a:p>
          <a:p>
            <a:pPr lvl="1" algn="just"/>
            <a:r>
              <a:rPr lang="en-US" altLang="en-US" sz="1200" dirty="0" smtClean="0"/>
              <a:t>To make an emergency contact aware about the patient’s oncoming seizure</a:t>
            </a:r>
          </a:p>
          <a:p>
            <a:pPr marL="0" indent="0" algn="just">
              <a:buNone/>
            </a:pPr>
            <a:r>
              <a:rPr lang="en-US" altLang="en-US" sz="1800" dirty="0" smtClean="0"/>
              <a:t>Doctor</a:t>
            </a:r>
          </a:p>
          <a:p>
            <a:pPr lvl="1" algn="just"/>
            <a:r>
              <a:rPr lang="en-US" altLang="en-US" sz="1200" dirty="0" smtClean="0"/>
              <a:t>To provide the patient with timely medical assistance, if needed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sp>
        <p:nvSpPr>
          <p:cNvPr id="819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557213" indent="-214313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857250" indent="-1714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200150" indent="-1714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1543050" indent="-1714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0B7AC-7CDB-4EB3-B3E7-F1FFC7BECC2F}" type="datetime1">
              <a:rPr lang="en-US" altLang="en-US" sz="900">
                <a:solidFill>
                  <a:srgbClr val="80808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12/12/2016</a:t>
            </a:fld>
            <a:endParaRPr lang="en-US" altLang="en-US" sz="9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0"/>
            <a:ext cx="5943598" cy="2914650"/>
          </a:xfrm>
        </p:spPr>
        <p:txBody>
          <a:bodyPr/>
          <a:lstStyle/>
          <a:p>
            <a:pPr>
              <a:defRPr/>
            </a:pPr>
            <a:r>
              <a:rPr lang="en-IN" sz="1600" dirty="0"/>
              <a:t>Data Processing</a:t>
            </a:r>
          </a:p>
          <a:p>
            <a:pPr lvl="1">
              <a:defRPr/>
            </a:pPr>
            <a:r>
              <a:rPr lang="en-IN" sz="1400" dirty="0" smtClean="0"/>
              <a:t>MATLAB</a:t>
            </a:r>
          </a:p>
          <a:p>
            <a:pPr lvl="2">
              <a:defRPr/>
            </a:pPr>
            <a:r>
              <a:rPr lang="en-IN" sz="1400" dirty="0" smtClean="0"/>
              <a:t>Parallel Computing Toolbox</a:t>
            </a:r>
          </a:p>
          <a:p>
            <a:pPr lvl="2">
              <a:defRPr/>
            </a:pPr>
            <a:r>
              <a:rPr lang="en-IN" sz="1400" dirty="0" smtClean="0"/>
              <a:t>Statistical and Machine Learning toolbox</a:t>
            </a:r>
          </a:p>
          <a:p>
            <a:pPr lvl="2">
              <a:defRPr/>
            </a:pPr>
            <a:r>
              <a:rPr lang="en-IN" sz="1400" dirty="0" smtClean="0"/>
              <a:t>Signal Processing Toolbox</a:t>
            </a:r>
          </a:p>
          <a:p>
            <a:pPr>
              <a:defRPr/>
            </a:pPr>
            <a:r>
              <a:rPr lang="en-IN" sz="1437" dirty="0" smtClean="0"/>
              <a:t>Data Validation</a:t>
            </a:r>
          </a:p>
          <a:p>
            <a:pPr lvl="1">
              <a:defRPr/>
            </a:pPr>
            <a:r>
              <a:rPr lang="en-IN" sz="1400" dirty="0" smtClean="0"/>
              <a:t>BU Shared </a:t>
            </a:r>
            <a:r>
              <a:rPr lang="en-IN" sz="1400" dirty="0"/>
              <a:t>Computing Cluster </a:t>
            </a:r>
          </a:p>
          <a:p>
            <a:pPr>
              <a:defRPr/>
            </a:pPr>
            <a:r>
              <a:rPr lang="en-IN" sz="1600" dirty="0" smtClean="0"/>
              <a:t>Database</a:t>
            </a:r>
          </a:p>
          <a:p>
            <a:pPr lvl="1">
              <a:defRPr/>
            </a:pPr>
            <a:r>
              <a:rPr lang="en-IN" sz="1400" dirty="0" smtClean="0"/>
              <a:t>SQLite</a:t>
            </a:r>
          </a:p>
          <a:p>
            <a:pPr lvl="1">
              <a:defRPr/>
            </a:pPr>
            <a:r>
              <a:rPr lang="en-IN" sz="1400" dirty="0" smtClean="0"/>
              <a:t>MySQL</a:t>
            </a:r>
            <a:endParaRPr lang="en-IN" sz="1100" dirty="0"/>
          </a:p>
          <a:p>
            <a:pPr>
              <a:defRPr/>
            </a:pPr>
            <a:r>
              <a:rPr lang="en-IN" sz="1600" dirty="0"/>
              <a:t>Front End</a:t>
            </a:r>
          </a:p>
          <a:p>
            <a:pPr lvl="1">
              <a:defRPr/>
            </a:pPr>
            <a:r>
              <a:rPr lang="en-IN" sz="1400" dirty="0" smtClean="0"/>
              <a:t>Android Studio</a:t>
            </a:r>
            <a:endParaRPr lang="en-IN" sz="1100" dirty="0"/>
          </a:p>
          <a:p>
            <a:pPr marL="342900" lvl="1" indent="0">
              <a:buNone/>
              <a:defRPr/>
            </a:pPr>
            <a:endParaRPr lang="en-IN" sz="1100" dirty="0"/>
          </a:p>
          <a:p>
            <a:pPr lvl="1">
              <a:defRPr/>
            </a:pPr>
            <a:endParaRPr lang="en-IN" sz="1100" dirty="0"/>
          </a:p>
          <a:p>
            <a:pPr marL="342900" lvl="1" indent="0">
              <a:buNone/>
              <a:defRPr/>
            </a:pPr>
            <a:endParaRPr lang="en-IN" sz="1100" dirty="0"/>
          </a:p>
        </p:txBody>
      </p:sp>
      <p:pic>
        <p:nvPicPr>
          <p:cNvPr id="16389" name="Picture 8" descr="C:\Users\mbrawl01\Desktop\Android_rob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91" y="2408906"/>
            <a:ext cx="920276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0" descr="C:\Users\mbrawl01\Desktop\64848_wl_cc_logo_membrane_2002_w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85" y="1045913"/>
            <a:ext cx="1236488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5" descr="C:\Users\mbrawl01\Desktop\Mysql-dolphin-squa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73" y="1045913"/>
            <a:ext cx="1080827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sql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73" y="2408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29" y="3709554"/>
            <a:ext cx="1100610" cy="7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8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just">
              <a:defRPr/>
            </a:pPr>
            <a:r>
              <a:rPr lang="en-IN" dirty="0" smtClean="0"/>
              <a:t>Successfully developed </a:t>
            </a:r>
            <a:r>
              <a:rPr lang="en-IN" dirty="0"/>
              <a:t>a system to predict epileptic seizures using EEG recordings; treating the recordings as real time EEG data of an epileptic </a:t>
            </a:r>
            <a:r>
              <a:rPr lang="en-IN" dirty="0" smtClean="0"/>
              <a:t>patient</a:t>
            </a:r>
            <a:endParaRPr lang="en-IN" dirty="0"/>
          </a:p>
          <a:p>
            <a:pPr algn="just">
              <a:defRPr/>
            </a:pPr>
            <a:endParaRPr lang="en-IN" dirty="0"/>
          </a:p>
          <a:p>
            <a:pPr algn="just">
              <a:defRPr/>
            </a:pPr>
            <a:r>
              <a:rPr lang="en-IN" dirty="0" smtClean="0"/>
              <a:t>Developed an efficient </a:t>
            </a:r>
            <a:r>
              <a:rPr lang="en-IN" dirty="0"/>
              <a:t>app to provide notification to the patient and an emergency contact during the seizure </a:t>
            </a:r>
            <a:r>
              <a:rPr lang="en-IN" dirty="0" smtClean="0"/>
              <a:t>stages</a:t>
            </a:r>
          </a:p>
          <a:p>
            <a:pPr algn="just">
              <a:defRPr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0224209"/>
              </p:ext>
            </p:extLst>
          </p:nvPr>
        </p:nvGraphicFramePr>
        <p:xfrm>
          <a:off x="0" y="3043006"/>
          <a:ext cx="6858000" cy="102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68290" y="590826"/>
            <a:ext cx="6255328" cy="514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800" dirty="0"/>
              <a:t>Product Highlights Detailed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14950" y="4427935"/>
            <a:ext cx="1085850" cy="514349"/>
          </a:xfrm>
          <a:prstGeom prst="rect">
            <a:avLst/>
          </a:prstGeom>
          <a:noFill/>
          <a:ln>
            <a:noFill/>
          </a:ln>
        </p:spPr>
        <p:txBody>
          <a:bodyPr lIns="68569" tIns="0" rIns="68569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3</a:t>
            </a:fld>
            <a:endParaRPr lang="en-US" sz="3300" b="1" dirty="0">
              <a:solidFill>
                <a:srgbClr val="D9D9D9"/>
              </a:solidFill>
            </a:endParaRP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83127" y="1839194"/>
            <a:ext cx="116897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1639139" y="1839194"/>
            <a:ext cx="1838015" cy="36933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dirty="0">
                <a:latin typeface="Times" panose="02020603050405020304" pitchFamily="18" charset="0"/>
              </a:rPr>
              <a:t>Processing Unit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261139" y="2023543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49012" y="2388393"/>
            <a:ext cx="1828142" cy="914579"/>
            <a:chOff x="1646739" y="1536151"/>
            <a:chExt cx="1828142" cy="914579"/>
          </a:xfrm>
        </p:grpSpPr>
        <p:sp>
          <p:nvSpPr>
            <p:cNvPr id="16" name="TextBox 15"/>
            <p:cNvSpPr txBox="1"/>
            <p:nvPr/>
          </p:nvSpPr>
          <p:spPr>
            <a:xfrm>
              <a:off x="2124321" y="1670416"/>
              <a:ext cx="135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MATLAB </a:t>
              </a:r>
              <a:r>
                <a:rPr lang="en-IN" sz="1200" b="1" dirty="0">
                  <a:solidFill>
                    <a:srgbClr val="0000CC"/>
                  </a:solidFill>
                </a:rPr>
                <a:t>Feature Extraction </a:t>
              </a:r>
              <a:r>
                <a:rPr lang="en-IN" sz="1200" dirty="0"/>
                <a:t>code</a:t>
              </a:r>
            </a:p>
          </p:txBody>
        </p:sp>
        <p:pic>
          <p:nvPicPr>
            <p:cNvPr id="60" name="Picture 2" descr="Image result for matla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554" y="1688775"/>
              <a:ext cx="430331" cy="37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1646739" y="1536151"/>
              <a:ext cx="1828142" cy="914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</p:grp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3883921" y="1839194"/>
            <a:ext cx="1028642" cy="36933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dirty="0">
                <a:latin typeface="Times" panose="02020603050405020304" pitchFamily="18" charset="0"/>
              </a:rPr>
              <a:t>Database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77154" y="2820393"/>
            <a:ext cx="37800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6073433" y="1843356"/>
            <a:ext cx="700370" cy="3693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800" dirty="0">
                <a:latin typeface="Times" panose="02020603050405020304" pitchFamily="18" charset="0"/>
              </a:rPr>
              <a:t>App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883921" y="2388393"/>
            <a:ext cx="1971000" cy="864000"/>
            <a:chOff x="5151960" y="4459151"/>
            <a:chExt cx="2628000" cy="11520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/>
            <a:srcRect t="-1" r="48059" b="80051"/>
            <a:stretch/>
          </p:blipFill>
          <p:spPr>
            <a:xfrm>
              <a:off x="5194125" y="4513164"/>
              <a:ext cx="2532555" cy="1045342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5151960" y="4459151"/>
              <a:ext cx="2628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</p:grpSp>
      <p:cxnSp>
        <p:nvCxnSpPr>
          <p:cNvPr id="40" name="Elbow Connector 39"/>
          <p:cNvCxnSpPr>
            <a:stCxn id="39" idx="3"/>
            <a:endCxn id="36" idx="2"/>
          </p:cNvCxnSpPr>
          <p:nvPr/>
        </p:nvCxnSpPr>
        <p:spPr>
          <a:xfrm flipV="1">
            <a:off x="5854921" y="2212688"/>
            <a:ext cx="568697" cy="60770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Product Highlights </a:t>
            </a:r>
            <a:r>
              <a:rPr lang="en-US" sz="2800" dirty="0" smtClean="0"/>
              <a:t>Detailed: </a:t>
            </a:r>
            <a:br>
              <a:rPr lang="en-US" sz="2800" dirty="0" smtClean="0"/>
            </a:br>
            <a:r>
              <a:rPr lang="en-US" sz="2800" dirty="0" smtClean="0"/>
              <a:t>Model Generation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304" r="36690"/>
          <a:stretch/>
        </p:blipFill>
        <p:spPr>
          <a:xfrm>
            <a:off x="457202" y="2021892"/>
            <a:ext cx="854144" cy="776347"/>
          </a:xfrm>
          <a:prstGeom prst="rect">
            <a:avLst/>
          </a:prstGeom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57202" y="1648446"/>
            <a:ext cx="103519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113" y="277155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70%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85372" y="2352414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14510" y="1994566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Feature Extraction Code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8642" y="2063664"/>
            <a:ext cx="1052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Generate Model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0642" y="2355734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56366" y="3320403"/>
            <a:ext cx="97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Times" panose="02020603050405020304" pitchFamily="18" charset="0"/>
                <a:ea typeface="Osaka" pitchFamily="5" charset="-128"/>
              </a:rPr>
              <a:t>Trained Model</a:t>
            </a:r>
            <a:endParaRPr lang="en-IN" sz="1600" b="1" dirty="0">
              <a:solidFill>
                <a:srgbClr val="002060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96635" y="2638992"/>
            <a:ext cx="317" cy="4987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7936" y="3370828"/>
            <a:ext cx="102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Cross validate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50304" r="36690"/>
          <a:stretch/>
        </p:blipFill>
        <p:spPr>
          <a:xfrm>
            <a:off x="457202" y="3179256"/>
            <a:ext cx="854144" cy="7763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4113" y="3928915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30</a:t>
            </a:r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%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77615" y="3612791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0642" y="3612791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2323" y="2509053"/>
            <a:ext cx="1963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Generate Confusion matrices: </a:t>
            </a:r>
          </a:p>
          <a:p>
            <a:pPr marL="342900" indent="-342900">
              <a:buAutoNum type="arabicParenR"/>
            </a:pPr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Original 0.5 threshold</a:t>
            </a:r>
          </a:p>
          <a:p>
            <a:pPr marL="342900" indent="-342900">
              <a:buAutoNum type="arabicParenR"/>
            </a:pPr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Additional 0.5 threshold</a:t>
            </a:r>
          </a:p>
          <a:p>
            <a:pPr marL="342900" indent="-342900">
              <a:buFontTx/>
              <a:buAutoNum type="arabicParenR"/>
            </a:pPr>
            <a:r>
              <a:rPr lang="en-IN" sz="1600" b="1" dirty="0">
                <a:solidFill>
                  <a:srgbClr val="00B050"/>
                </a:solidFill>
                <a:latin typeface="Times" panose="02020603050405020304" pitchFamily="18" charset="0"/>
                <a:ea typeface="Osaka" pitchFamily="5" charset="-128"/>
              </a:rPr>
              <a:t>Additional 0.4 </a:t>
            </a:r>
            <a:r>
              <a:rPr lang="en-IN" sz="1600" b="1" dirty="0" smtClean="0">
                <a:solidFill>
                  <a:srgbClr val="00B050"/>
                </a:solidFill>
                <a:latin typeface="Times" panose="02020603050405020304" pitchFamily="18" charset="0"/>
                <a:ea typeface="Osaka" pitchFamily="5" charset="-128"/>
              </a:rPr>
              <a:t>threshold</a:t>
            </a:r>
          </a:p>
          <a:p>
            <a:endParaRPr lang="en-IN" sz="1600" dirty="0" smtClean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1927936" y="1648446"/>
            <a:ext cx="250508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ClrTx/>
              <a:buFontTx/>
              <a:defRPr sz="160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r>
              <a:rPr lang="en-IN" altLang="en-US" dirty="0"/>
              <a:t>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42254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Product Highlights </a:t>
            </a:r>
            <a:r>
              <a:rPr lang="en-US" sz="2800" dirty="0" smtClean="0"/>
              <a:t>Detailed: </a:t>
            </a:r>
            <a:br>
              <a:rPr lang="en-US" sz="2800" dirty="0" smtClean="0"/>
            </a:br>
            <a:r>
              <a:rPr lang="en-US" sz="2800" dirty="0" smtClean="0"/>
              <a:t>Final Product</a:t>
            </a:r>
            <a:endParaRPr lang="en-US" sz="2800" dirty="0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85788" y="1690009"/>
            <a:ext cx="103519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699" y="281311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100</a:t>
            </a:r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%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3958" y="2393977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4392" y="2047098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Feature Extraction Code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2152" y="2101907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Compare to Trained Model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44152" y="2393977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59459" y="3396932"/>
            <a:ext cx="137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  <a:latin typeface="Times" panose="02020603050405020304" pitchFamily="18" charset="0"/>
                <a:ea typeface="Osaka" pitchFamily="5" charset="-128"/>
              </a:rPr>
              <a:t>Prediction</a:t>
            </a:r>
            <a:endParaRPr lang="en-IN" sz="1600" b="1" dirty="0">
              <a:solidFill>
                <a:srgbClr val="002060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44986" y="2898230"/>
            <a:ext cx="317" cy="4987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3169" r="36690" b="47053"/>
          <a:stretch/>
        </p:blipFill>
        <p:spPr>
          <a:xfrm>
            <a:off x="744269" y="2119840"/>
            <a:ext cx="820823" cy="747286"/>
          </a:xfrm>
          <a:prstGeom prst="rect">
            <a:avLst/>
          </a:prstGeom>
        </p:spPr>
      </p:pic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1967818" y="1700978"/>
            <a:ext cx="250508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ClrTx/>
              <a:buFontTx/>
              <a:defRPr sz="160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r>
              <a:rPr lang="en-IN" altLang="en-US" dirty="0"/>
              <a:t>Processing Unit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4460691" y="2948445"/>
            <a:ext cx="1028642" cy="33855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Database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5577308" y="3401176"/>
            <a:ext cx="626318" cy="33855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App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32390" y="3595972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17308" y="3570453"/>
            <a:ext cx="360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ylinder 5"/>
          <p:cNvSpPr>
            <a:spLocks noChangeArrowheads="1"/>
          </p:cNvSpPr>
          <p:nvPr/>
        </p:nvSpPr>
        <p:spPr bwMode="auto">
          <a:xfrm>
            <a:off x="4732716" y="3360799"/>
            <a:ext cx="484592" cy="470346"/>
          </a:xfrm>
          <a:prstGeom prst="can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dirty="0">
              <a:latin typeface="Times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710625" y="3921700"/>
            <a:ext cx="360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8057" y="4040866"/>
            <a:ext cx="120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Notification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6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311726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Demonstration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42" y="888421"/>
            <a:ext cx="2234557" cy="359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7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" name="Shape 72"/>
          <p:cNvSpPr txBox="1">
            <a:spLocks noGrp="1"/>
          </p:cNvSpPr>
          <p:nvPr>
            <p:ph type="title"/>
          </p:nvPr>
        </p:nvSpPr>
        <p:spPr>
          <a:xfrm>
            <a:off x="457202" y="498764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Test </a:t>
            </a:r>
            <a:r>
              <a:rPr lang="en" sz="2800" dirty="0" smtClean="0"/>
              <a:t>results: AWS</a:t>
            </a:r>
            <a:endParaRPr lang="e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119"/>
            <a:ext cx="6170699" cy="31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Test </a:t>
            </a:r>
            <a:r>
              <a:rPr lang="en" sz="2800" dirty="0" smtClean="0"/>
              <a:t>results: AWS</a:t>
            </a: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362215"/>
            <a:ext cx="6051312" cy="2918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9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" name="Shape 72"/>
          <p:cNvSpPr txBox="1">
            <a:spLocks noGrp="1"/>
          </p:cNvSpPr>
          <p:nvPr>
            <p:ph type="title"/>
          </p:nvPr>
        </p:nvSpPr>
        <p:spPr>
          <a:xfrm>
            <a:off x="457201" y="44681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Test </a:t>
            </a:r>
            <a:r>
              <a:rPr lang="en" sz="2800" dirty="0" smtClean="0"/>
              <a:t>results: AWS</a:t>
            </a:r>
            <a:endParaRPr lang="e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" y="1028653"/>
            <a:ext cx="6549189" cy="30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85752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8A6BAB72-F403-43C7-99F3-650F0EB3440E}" vid="{A81F90D5-ED61-4CCE-9EEA-96F371E16BAD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115</TotalTime>
  <Words>317</Words>
  <Application>Microsoft Office PowerPoint</Application>
  <PresentationFormat>Custom</PresentationFormat>
  <Paragraphs>92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Noto Sans Symbols</vt:lpstr>
      <vt:lpstr>Osaka</vt:lpstr>
      <vt:lpstr>Times</vt:lpstr>
      <vt:lpstr>Times New Roman</vt:lpstr>
      <vt:lpstr>BU</vt:lpstr>
      <vt:lpstr>Blank Presentation</vt:lpstr>
      <vt:lpstr>EpiSure Seizure Prediction Team 1  Sprint 4</vt:lpstr>
      <vt:lpstr>Product Highlights</vt:lpstr>
      <vt:lpstr>Product Highlights Detailed</vt:lpstr>
      <vt:lpstr>Product Highlights Detailed:  Model Generation</vt:lpstr>
      <vt:lpstr>Product Highlights Detailed:  Final Product</vt:lpstr>
      <vt:lpstr>Demonstration</vt:lpstr>
      <vt:lpstr>Test results: AWS</vt:lpstr>
      <vt:lpstr>Test results: AWS</vt:lpstr>
      <vt:lpstr>Test results: AWS</vt:lpstr>
      <vt:lpstr>Lessons Learned</vt:lpstr>
      <vt:lpstr>Main use cases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EpiSure Seizure Prediction Team 1 (Sprint 4)</dc:title>
  <cp:lastModifiedBy>rr</cp:lastModifiedBy>
  <cp:revision>48</cp:revision>
  <dcterms:modified xsi:type="dcterms:W3CDTF">2016-12-12T05:09:35Z</dcterms:modified>
</cp:coreProperties>
</file>