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fit the model with this _____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can fit the model with this _____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These can be plugged into a formula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- building a model to fit an interaction term - this is what you’d do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Account for relationship - 2 or 3 interaction terms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Patsy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</a:t>
            </a:r>
            <a:r>
              <a:rPr lang="en"/>
              <a:t>or Statistical Modeling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Mark Mummert - DC DSI4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April 4,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0" y="324175"/>
            <a:ext cx="9144000" cy="43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4200">
                <a:solidFill>
                  <a:schemeClr val="dk2"/>
                </a:solidFill>
              </a:rPr>
              <a:t>price</a:t>
            </a:r>
            <a:r>
              <a:rPr lang="en" sz="4200"/>
              <a:t> ~ </a:t>
            </a:r>
            <a:r>
              <a:rPr lang="en" sz="4200">
                <a:solidFill>
                  <a:srgbClr val="0000FF"/>
                </a:solidFill>
              </a:rPr>
              <a:t>sq__ft</a:t>
            </a:r>
            <a:r>
              <a:rPr lang="en" sz="4200"/>
              <a:t> + </a:t>
            </a:r>
            <a:r>
              <a:rPr lang="en" sz="4200">
                <a:solidFill>
                  <a:srgbClr val="980000"/>
                </a:solidFill>
              </a:rPr>
              <a:t>beds</a:t>
            </a:r>
            <a:r>
              <a:rPr lang="en" sz="4200"/>
              <a:t> + </a:t>
            </a:r>
            <a:r>
              <a:rPr lang="en" sz="4200">
                <a:solidFill>
                  <a:srgbClr val="674EA7"/>
                </a:solidFill>
              </a:rPr>
              <a:t>sq__ft : beds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Patsy?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3000">
                <a:solidFill>
                  <a:srgbClr val="000000"/>
                </a:solidFill>
              </a:rPr>
              <a:t>Python library used to specify model formulas within statsmodels</a:t>
            </a: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3000">
                <a:solidFill>
                  <a:schemeClr val="dk1"/>
                </a:solidFill>
              </a:rPr>
              <a:t>Can more easily account for higher order and interaction terms in statsmodels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0" y="247975"/>
            <a:ext cx="9144000" cy="43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chemeClr val="dk2"/>
                </a:solidFill>
              </a:rPr>
              <a:t>price</a:t>
            </a:r>
            <a:r>
              <a:rPr lang="en" sz="3600"/>
              <a:t> ~ </a:t>
            </a:r>
            <a:r>
              <a:rPr lang="en" sz="3600">
                <a:solidFill>
                  <a:srgbClr val="0000FF"/>
                </a:solidFill>
              </a:rPr>
              <a:t>sq__ft</a:t>
            </a:r>
            <a:r>
              <a:rPr lang="en" sz="3600"/>
              <a:t> + </a:t>
            </a:r>
            <a:r>
              <a:rPr lang="en" sz="3600">
                <a:solidFill>
                  <a:srgbClr val="980000"/>
                </a:solidFill>
              </a:rPr>
              <a:t>beds</a:t>
            </a:r>
            <a:r>
              <a:rPr lang="en" sz="3600"/>
              <a:t> + </a:t>
            </a:r>
            <a:r>
              <a:rPr lang="en" sz="3600">
                <a:solidFill>
                  <a:srgbClr val="674EA7"/>
                </a:solidFill>
              </a:rPr>
              <a:t>sq__ft : beds</a:t>
            </a:r>
          </a:p>
        </p:txBody>
      </p:sp>
      <p:cxnSp>
        <p:nvCxnSpPr>
          <p:cNvPr id="123" name="Shape 123"/>
          <p:cNvCxnSpPr/>
          <p:nvPr/>
        </p:nvCxnSpPr>
        <p:spPr>
          <a:xfrm rot="10800000">
            <a:off x="954350" y="1064875"/>
            <a:ext cx="0" cy="107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4" name="Shape 124"/>
          <p:cNvSpPr txBox="1"/>
          <p:nvPr/>
        </p:nvSpPr>
        <p:spPr>
          <a:xfrm>
            <a:off x="331550" y="522475"/>
            <a:ext cx="1245600" cy="542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Y Value</a:t>
            </a:r>
          </a:p>
        </p:txBody>
      </p:sp>
      <p:cxnSp>
        <p:nvCxnSpPr>
          <p:cNvPr id="125" name="Shape 125"/>
          <p:cNvCxnSpPr/>
          <p:nvPr/>
        </p:nvCxnSpPr>
        <p:spPr>
          <a:xfrm rot="10800000">
            <a:off x="4352050" y="1064875"/>
            <a:ext cx="0" cy="10749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6" name="Shape 126"/>
          <p:cNvSpPr txBox="1"/>
          <p:nvPr/>
        </p:nvSpPr>
        <p:spPr>
          <a:xfrm>
            <a:off x="3425500" y="522475"/>
            <a:ext cx="1853100" cy="5424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980000"/>
                </a:solidFill>
              </a:rPr>
              <a:t>B Variable</a:t>
            </a:r>
          </a:p>
        </p:txBody>
      </p:sp>
      <p:cxnSp>
        <p:nvCxnSpPr>
          <p:cNvPr id="127" name="Shape 127"/>
          <p:cNvCxnSpPr/>
          <p:nvPr/>
        </p:nvCxnSpPr>
        <p:spPr>
          <a:xfrm rot="10800000">
            <a:off x="2770225" y="2686850"/>
            <a:ext cx="0" cy="10749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8" name="Shape 128"/>
          <p:cNvSpPr txBox="1"/>
          <p:nvPr/>
        </p:nvSpPr>
        <p:spPr>
          <a:xfrm>
            <a:off x="1942975" y="3761750"/>
            <a:ext cx="1654500" cy="5424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FF"/>
                </a:solidFill>
              </a:rPr>
              <a:t>A Variable</a:t>
            </a:r>
          </a:p>
        </p:txBody>
      </p:sp>
      <p:cxnSp>
        <p:nvCxnSpPr>
          <p:cNvPr id="129" name="Shape 129"/>
          <p:cNvCxnSpPr/>
          <p:nvPr/>
        </p:nvCxnSpPr>
        <p:spPr>
          <a:xfrm rot="10800000">
            <a:off x="6933325" y="2686850"/>
            <a:ext cx="0" cy="1074900"/>
          </a:xfrm>
          <a:prstGeom prst="straightConnector1">
            <a:avLst/>
          </a:prstGeom>
          <a:noFill/>
          <a:ln cap="flat" cmpd="sng" w="28575">
            <a:solidFill>
              <a:srgbClr val="674EA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0" name="Shape 130"/>
          <p:cNvSpPr txBox="1"/>
          <p:nvPr/>
        </p:nvSpPr>
        <p:spPr>
          <a:xfrm>
            <a:off x="5459875" y="3761750"/>
            <a:ext cx="2826900" cy="542400"/>
          </a:xfrm>
          <a:prstGeom prst="rect">
            <a:avLst/>
          </a:prstGeom>
          <a:noFill/>
          <a:ln cap="flat" cmpd="sng" w="2857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74EA7"/>
                </a:solidFill>
              </a:rPr>
              <a:t>Interaction Term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Explaining Patsy Terms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21800"/>
            <a:ext cx="632100" cy="106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~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943800" y="1316075"/>
            <a:ext cx="6428100" cy="51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Divides left and right side of the equation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 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830275"/>
            <a:ext cx="632100" cy="106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+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943800" y="2128625"/>
            <a:ext cx="6428100" cy="51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Completes a union of the two variables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 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2593500"/>
            <a:ext cx="632100" cy="106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-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943800" y="2891850"/>
            <a:ext cx="6428100" cy="51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Finds the difference between two variables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Explaining Interaction Terms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87900" y="1152475"/>
            <a:ext cx="632100" cy="106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: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848575" y="1541050"/>
            <a:ext cx="6428100" cy="51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Describes the interaction between variables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 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848575" y="2578575"/>
            <a:ext cx="6428100" cy="51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Includes original terms and interaction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50" name="Shape 150"/>
          <p:cNvSpPr txBox="1"/>
          <p:nvPr/>
        </p:nvSpPr>
        <p:spPr>
          <a:xfrm>
            <a:off x="188750" y="3538075"/>
            <a:ext cx="4341300" cy="12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latin typeface="Proxima Nova"/>
                <a:ea typeface="Proxima Nova"/>
                <a:cs typeface="Proxima Nova"/>
                <a:sym typeface="Proxima Nova"/>
              </a:rPr>
              <a:t>A + B + A : B  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4844625" y="3539900"/>
            <a:ext cx="3706200" cy="12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60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6000">
                <a:latin typeface="Proxima Nova"/>
                <a:ea typeface="Proxima Nova"/>
                <a:cs typeface="Proxima Nova"/>
                <a:sym typeface="Proxima Nova"/>
              </a:rPr>
              <a:t>=     A * B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41150" y="2497675"/>
            <a:ext cx="632100" cy="106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*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Not Just For Interactions</a:t>
            </a:r>
          </a:p>
        </p:txBody>
      </p:sp>
      <p:sp>
        <p:nvSpPr>
          <p:cNvPr id="158" name="Shape 158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Can be used to create any linear model formula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Code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Code</a:t>
            </a:r>
          </a:p>
        </p:txBody>
      </p:sp>
      <p:sp>
        <p:nvSpPr>
          <p:cNvPr id="170" name="Shape 170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Generate Matrices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Turn Matrices to Models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Generating Matrices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311700" y="1143000"/>
            <a:ext cx="8648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y</a:t>
            </a:r>
            <a:r>
              <a:rPr lang="en" sz="2000"/>
              <a:t> ,  X =  patsy.dmatrices("price ~ sq__ft + beds + sq__ft : beds", data=shd)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1545025" y="1867575"/>
            <a:ext cx="877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y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5805000" y="1867575"/>
            <a:ext cx="877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X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1094125" y="2520075"/>
            <a:ext cx="1779300" cy="23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[ 	 59222 ]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[ 	  68212 ]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[ 	   6880 ]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3960725" y="2520075"/>
            <a:ext cx="1779300" cy="23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[  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[  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[  1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4184712" y="2520075"/>
            <a:ext cx="1779300" cy="23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      836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 	 1167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      796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7122925" y="2520075"/>
            <a:ext cx="1931700" cy="23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	  1672 ]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    	  3501 ]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       1592 ]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6021650" y="2520075"/>
            <a:ext cx="1931700" cy="23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	  2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    	  3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       2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Generating a Linear Model: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= 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smf.ols(formula=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 sz="35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price ~ sq__ft + beds + sq__ft * beds"</a:t>
            </a:r>
            <a:r>
              <a:rPr lang="en" sz="3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= shd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).fit()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Review Objectives</a:t>
            </a:r>
          </a:p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939500" y="724200"/>
            <a:ext cx="39363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937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600">
                <a:solidFill>
                  <a:srgbClr val="FFFFFF"/>
                </a:solidFill>
              </a:rPr>
              <a:t>Interaction Terms</a:t>
            </a:r>
          </a:p>
          <a:p>
            <a:pPr indent="-3937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600">
                <a:solidFill>
                  <a:srgbClr val="FFFFFF"/>
                </a:solidFill>
              </a:rPr>
              <a:t>Patsy Syntax</a:t>
            </a:r>
          </a:p>
          <a:p>
            <a:pPr indent="-3937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600">
                <a:solidFill>
                  <a:srgbClr val="FFFFFF"/>
                </a:solidFill>
              </a:rPr>
              <a:t>Uses</a:t>
            </a:r>
          </a:p>
          <a:p>
            <a:pPr indent="-393700" lvl="1" marL="9144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600">
                <a:solidFill>
                  <a:srgbClr val="FFFFFF"/>
                </a:solidFill>
              </a:rPr>
              <a:t>Generate Matrices</a:t>
            </a:r>
          </a:p>
          <a:p>
            <a:pPr indent="-393700" lvl="1" marL="9144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600">
                <a:solidFill>
                  <a:srgbClr val="FFFFFF"/>
                </a:solidFill>
              </a:rPr>
              <a:t>Linear Modeling</a:t>
            </a:r>
          </a:p>
          <a:p>
            <a:pPr indent="-393700" lvl="1" marL="9144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600">
                <a:solidFill>
                  <a:srgbClr val="FFFFFF"/>
                </a:solidFill>
              </a:rPr>
              <a:t>Logistic Regression</a:t>
            </a:r>
          </a:p>
          <a:p>
            <a:pPr indent="-3937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600">
                <a:solidFill>
                  <a:srgbClr val="FFFFFF"/>
                </a:solidFill>
              </a:rPr>
              <a:t>Implementation in python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Patsy for Logistic Regression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152475"/>
            <a:ext cx="8738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50800" marR="50800" rtl="0">
              <a:lnSpc>
                <a:spcPct val="121429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= sm.logit(</a:t>
            </a:r>
            <a:br>
              <a:rPr lang="en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360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"high_quality ~ residual_sugar +  </a:t>
            </a:r>
          </a:p>
          <a:p>
            <a:pPr indent="0" lvl="0" marL="50800" marR="50800" rtl="0">
              <a:lnSpc>
                <a:spcPct val="121429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360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alcohol + residual_sugar : alcohol"</a:t>
            </a:r>
            <a:r>
              <a:rPr lang="en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br>
              <a:rPr lang="en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data = df</a:t>
            </a:r>
            <a:br>
              <a:rPr lang="en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).fit()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Documentation</a:t>
            </a:r>
          </a:p>
        </p:txBody>
      </p:sp>
      <p:sp>
        <p:nvSpPr>
          <p:cNvPr id="202" name="Shape 20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CFCFC"/>
                </a:solidFill>
              </a:rPr>
              <a:t>http://patsy.readthedocs.io/en/latest/index.html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Interaction Terms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Review of Interaction Terms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Why do we use interaction terms?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Account for interaction of dependent variables in multivariate linear regressions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Account for relationships in logistic modeling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Accounting for Interaction Terms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775" y="1451275"/>
            <a:ext cx="3102074" cy="323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Accounting for Interaction Terms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796511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2530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Accounting for Interaction Terms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41650"/>
            <a:ext cx="8839199" cy="1467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With Patsy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8646724" cy="414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