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6" r:id="rId3"/>
    <p:sldId id="257" r:id="rId4"/>
    <p:sldId id="258" r:id="rId5"/>
    <p:sldId id="259" r:id="rId6"/>
    <p:sldId id="262" r:id="rId7"/>
    <p:sldId id="261" r:id="rId8"/>
    <p:sldId id="260" r:id="rId9"/>
    <p:sldId id="264"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452"/>
    <p:restoredTop sz="58699"/>
  </p:normalViewPr>
  <p:slideViewPr>
    <p:cSldViewPr snapToGrid="0" snapToObjects="1">
      <p:cViewPr varScale="1">
        <p:scale>
          <a:sx n="29" d="100"/>
          <a:sy n="29" d="100"/>
        </p:scale>
        <p:origin x="240"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1E992-B43D-004E-97B6-DDCC2E58B136}" type="datetimeFigureOut">
              <a:rPr lang="en-US" smtClean="0"/>
              <a:t>3/28/17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56B32-D6EF-3B40-BEBF-A5007CAA4E25}" type="slidenum">
              <a:rPr lang="en-US" smtClean="0"/>
              <a:t>‹#›</a:t>
            </a:fld>
            <a:endParaRPr lang="en-US"/>
          </a:p>
        </p:txBody>
      </p:sp>
    </p:spTree>
    <p:extLst>
      <p:ext uri="{BB962C8B-B14F-4D97-AF65-F5344CB8AC3E}">
        <p14:creationId xmlns:p14="http://schemas.microsoft.com/office/powerpoint/2010/main" val="199372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morning I will be reviewing the practice of cross validation, we’ll talk about how this</a:t>
            </a:r>
            <a:r>
              <a:rPr lang="en-US" baseline="0" dirty="0" smtClean="0"/>
              <a:t> concept is </a:t>
            </a:r>
            <a:r>
              <a:rPr lang="en-US" dirty="0" smtClean="0"/>
              <a:t> applied and the importance of it</a:t>
            </a:r>
          </a:p>
          <a:p>
            <a:endParaRPr lang="en-US" dirty="0" smtClean="0"/>
          </a:p>
          <a:p>
            <a:r>
              <a:rPr lang="en-US" dirty="0" smtClean="0"/>
              <a:t>When building a predictive model our # goal is accuracy. </a:t>
            </a:r>
          </a:p>
          <a:p>
            <a:endParaRPr lang="en-US" dirty="0" smtClean="0"/>
          </a:p>
          <a:p>
            <a:r>
              <a:rPr lang="en-US" dirty="0" smtClean="0"/>
              <a:t>That what defines the success of a predictive model</a:t>
            </a:r>
          </a:p>
          <a:p>
            <a:endParaRPr lang="en-US" dirty="0" smtClean="0"/>
          </a:p>
          <a:p>
            <a:r>
              <a:rPr lang="en-US" sz="1200" b="1" i="0" kern="1200" dirty="0" smtClean="0">
                <a:solidFill>
                  <a:schemeClr val="tx1"/>
                </a:solidFill>
                <a:effectLst/>
                <a:latin typeface="+mn-lt"/>
                <a:ea typeface="+mn-ea"/>
                <a:cs typeface="+mn-cs"/>
              </a:rPr>
              <a:t>Step 1: Defining the Objective</a:t>
            </a:r>
          </a:p>
          <a:p>
            <a:r>
              <a:rPr lang="en-US" sz="1200" b="1" i="0" kern="1200" dirty="0" smtClean="0">
                <a:solidFill>
                  <a:schemeClr val="tx1"/>
                </a:solidFill>
                <a:effectLst/>
                <a:latin typeface="+mn-lt"/>
                <a:ea typeface="+mn-ea"/>
                <a:cs typeface="+mn-cs"/>
              </a:rPr>
              <a:t>Step 2: Gathering the Data</a:t>
            </a:r>
            <a:r>
              <a:rPr lang="en-US" dirty="0" smtClean="0"/>
              <a:t/>
            </a:r>
            <a:br>
              <a:rPr lang="en-US" dirty="0" smtClean="0"/>
            </a:br>
            <a:r>
              <a:rPr lang="en-US" sz="1200" b="1" i="0" kern="1200" dirty="0" smtClean="0">
                <a:solidFill>
                  <a:schemeClr val="tx1"/>
                </a:solidFill>
                <a:effectLst/>
                <a:latin typeface="+mn-lt"/>
                <a:ea typeface="+mn-ea"/>
                <a:cs typeface="+mn-cs"/>
              </a:rPr>
              <a:t>Step 3: Preparing the Data for Modeling</a:t>
            </a:r>
            <a:r>
              <a:rPr lang="en-US" dirty="0" smtClean="0"/>
              <a:t/>
            </a:r>
            <a:br>
              <a:rPr lang="en-US" dirty="0" smtClean="0"/>
            </a:br>
            <a:r>
              <a:rPr lang="en-US" sz="1200" b="1" i="0" kern="1200" dirty="0" smtClean="0">
                <a:solidFill>
                  <a:schemeClr val="tx1"/>
                </a:solidFill>
                <a:effectLst/>
                <a:latin typeface="+mn-lt"/>
                <a:ea typeface="+mn-ea"/>
                <a:cs typeface="+mn-cs"/>
              </a:rPr>
              <a:t>Step 4: Selecting and Transforming the Variables</a:t>
            </a:r>
            <a:r>
              <a:rPr lang="en-US" dirty="0" smtClean="0"/>
              <a:t/>
            </a:r>
            <a:br>
              <a:rPr lang="en-US" dirty="0" smtClean="0"/>
            </a:br>
            <a:r>
              <a:rPr lang="en-US" sz="1200" b="1" i="0" kern="1200" dirty="0" smtClean="0">
                <a:solidFill>
                  <a:schemeClr val="tx1"/>
                </a:solidFill>
                <a:effectLst/>
                <a:latin typeface="+mn-lt"/>
                <a:ea typeface="+mn-ea"/>
                <a:cs typeface="+mn-cs"/>
              </a:rPr>
              <a:t>Step 5: Processing and Evaluating the Model</a:t>
            </a:r>
            <a:r>
              <a:rPr lang="en-US" dirty="0" smtClean="0"/>
              <a:t/>
            </a:r>
            <a:br>
              <a:rPr lang="en-US" dirty="0" smtClean="0"/>
            </a:br>
            <a:r>
              <a:rPr lang="en-US" sz="1200" b="1" i="0" kern="1200" dirty="0" smtClean="0">
                <a:solidFill>
                  <a:schemeClr val="tx1"/>
                </a:solidFill>
                <a:effectLst/>
                <a:latin typeface="+mn-lt"/>
                <a:ea typeface="+mn-ea"/>
                <a:cs typeface="+mn-cs"/>
              </a:rPr>
              <a:t>Step 6: Validating the Model </a:t>
            </a:r>
            <a:r>
              <a:rPr lang="en-US" dirty="0" smtClean="0"/>
              <a:t/>
            </a:r>
            <a:br>
              <a:rPr lang="en-US" dirty="0" smtClean="0"/>
            </a:br>
            <a:r>
              <a:rPr lang="en-US" sz="1200" b="0" i="0" kern="1200" dirty="0" smtClean="0">
                <a:solidFill>
                  <a:schemeClr val="tx1"/>
                </a:solidFill>
                <a:effectLst/>
                <a:latin typeface="+mn-lt"/>
                <a:ea typeface="+mn-ea"/>
                <a:cs typeface="+mn-cs"/>
              </a:rPr>
              <a:t>Step</a:t>
            </a:r>
            <a:r>
              <a:rPr lang="en-US" sz="1200" b="1" i="0" kern="1200" dirty="0" smtClean="0">
                <a:solidFill>
                  <a:schemeClr val="tx1"/>
                </a:solidFill>
                <a:effectLst/>
                <a:latin typeface="+mn-lt"/>
                <a:ea typeface="+mn-ea"/>
                <a:cs typeface="+mn-cs"/>
              </a:rPr>
              <a:t> 7: Implementing and Maintaining the Model</a:t>
            </a:r>
            <a:r>
              <a:rPr lang="en-US" dirty="0" smtClean="0"/>
              <a:t/>
            </a:r>
            <a:br>
              <a:rPr lang="en-US" dirty="0" smtClean="0"/>
            </a:br>
            <a:r>
              <a:rPr lang="en-US" dirty="0" smtClean="0"/>
              <a:t/>
            </a:r>
            <a:br>
              <a:rPr lang="en-US" dirty="0" smtClean="0"/>
            </a:br>
            <a:endParaRPr lang="en-US" dirty="0" smtClean="0"/>
          </a:p>
          <a:p>
            <a:r>
              <a:rPr lang="en-US" sz="1200" b="1" i="0" kern="1200" dirty="0" smtClean="0">
                <a:solidFill>
                  <a:schemeClr val="tx1"/>
                </a:solidFill>
                <a:effectLst/>
                <a:latin typeface="+mn-lt"/>
                <a:ea typeface="+mn-ea"/>
                <a:cs typeface="+mn-cs"/>
              </a:rPr>
              <a:t>Preparing the Data for Modeling</a:t>
            </a:r>
            <a:endParaRPr lang="en-US" dirty="0" smtClean="0"/>
          </a:p>
          <a:p>
            <a:endParaRPr lang="en-US" dirty="0" smtClean="0"/>
          </a:p>
          <a:p>
            <a:r>
              <a:rPr lang="en-US" dirty="0" smtClean="0"/>
              <a:t>This</a:t>
            </a:r>
            <a:r>
              <a:rPr lang="en-US" baseline="0" dirty="0" smtClean="0"/>
              <a:t> is a way of estimate the out of sample error rate for predictive models</a:t>
            </a:r>
          </a:p>
          <a:p>
            <a:endParaRPr lang="en-US" baseline="0" dirty="0" smtClean="0"/>
          </a:p>
          <a:p>
            <a:endParaRPr lang="en-US" baseline="0" dirty="0" smtClean="0"/>
          </a:p>
          <a:p>
            <a:endParaRPr lang="en-US" baseline="0" dirty="0" smtClean="0"/>
          </a:p>
          <a:p>
            <a:r>
              <a:rPr lang="en-US" baseline="0" dirty="0" smtClean="0"/>
              <a:t>CONCEPT OF:</a:t>
            </a:r>
            <a:endParaRPr lang="en-US" dirty="0"/>
          </a:p>
        </p:txBody>
      </p:sp>
      <p:sp>
        <p:nvSpPr>
          <p:cNvPr id="4" name="Slide Number Placeholder 3"/>
          <p:cNvSpPr>
            <a:spLocks noGrp="1"/>
          </p:cNvSpPr>
          <p:nvPr>
            <p:ph type="sldNum" sz="quarter" idx="10"/>
          </p:nvPr>
        </p:nvSpPr>
        <p:spPr/>
        <p:txBody>
          <a:bodyPr/>
          <a:lstStyle/>
          <a:p>
            <a:fld id="{BC456B32-D6EF-3B40-BEBF-A5007CAA4E25}" type="slidenum">
              <a:rPr lang="en-US" smtClean="0"/>
              <a:t>1</a:t>
            </a:fld>
            <a:endParaRPr lang="en-US"/>
          </a:p>
        </p:txBody>
      </p:sp>
    </p:spTree>
    <p:extLst>
      <p:ext uri="{BB962C8B-B14F-4D97-AF65-F5344CB8AC3E}">
        <p14:creationId xmlns:p14="http://schemas.microsoft.com/office/powerpoint/2010/main" val="228283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a predictive model </a:t>
            </a:r>
          </a:p>
          <a:p>
            <a:r>
              <a:rPr lang="en-US" dirty="0" smtClean="0"/>
              <a:t>Splitting data randomly is a good practice. Some times data could</a:t>
            </a:r>
            <a:r>
              <a:rPr lang="en-US" baseline="0" dirty="0" smtClean="0"/>
              <a:t> be store alphabetically or sorted in away that negatively distort your model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#Doing</a:t>
            </a:r>
            <a:r>
              <a:rPr lang="en-US" baseline="0" dirty="0" smtClean="0"/>
              <a:t> this, we can estimate the out of sample error rate for predictive models</a:t>
            </a:r>
            <a:endParaRPr lang="en-US" dirty="0" smtClean="0"/>
          </a:p>
          <a:p>
            <a:endParaRPr lang="en-US" dirty="0"/>
          </a:p>
        </p:txBody>
      </p:sp>
      <p:sp>
        <p:nvSpPr>
          <p:cNvPr id="4" name="Slide Number Placeholder 3"/>
          <p:cNvSpPr>
            <a:spLocks noGrp="1"/>
          </p:cNvSpPr>
          <p:nvPr>
            <p:ph type="sldNum" sz="quarter" idx="10"/>
          </p:nvPr>
        </p:nvSpPr>
        <p:spPr/>
        <p:txBody>
          <a:bodyPr/>
          <a:lstStyle/>
          <a:p>
            <a:fld id="{BC456B32-D6EF-3B40-BEBF-A5007CAA4E25}" type="slidenum">
              <a:rPr lang="en-US" smtClean="0"/>
              <a:t>2</a:t>
            </a:fld>
            <a:endParaRPr lang="en-US"/>
          </a:p>
        </p:txBody>
      </p:sp>
    </p:spTree>
    <p:extLst>
      <p:ext uri="{BB962C8B-B14F-4D97-AF65-F5344CB8AC3E}">
        <p14:creationId xmlns:p14="http://schemas.microsoft.com/office/powerpoint/2010/main" val="194022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building a predictive model,</a:t>
            </a:r>
            <a:r>
              <a:rPr lang="en-US" baseline="0" dirty="0" smtClean="0"/>
              <a:t> our goal is accuracy. Ultimately that</a:t>
            </a:r>
            <a:r>
              <a:rPr lang="mr-IN" baseline="0" dirty="0" smtClean="0"/>
              <a:t>’</a:t>
            </a:r>
            <a:r>
              <a:rPr lang="en-US" baseline="0" dirty="0" smtClean="0"/>
              <a:t>s how we determine its value. Data Science as a whole ; the more successful you are</a:t>
            </a:r>
            <a:r>
              <a:rPr lang="mr-IN" baseline="0" dirty="0" smtClean="0"/>
              <a:t>…</a:t>
            </a:r>
            <a:endParaRPr lang="en-US" baseline="0" dirty="0" smtClean="0"/>
          </a:p>
          <a:p>
            <a:r>
              <a:rPr lang="en-US" baseline="0" dirty="0" smtClean="0"/>
              <a:t>As data scientist accuracy is key. Of course we want our model to be over reactive to the training set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456B32-D6EF-3B40-BEBF-A5007CAA4E25}" type="slidenum">
              <a:rPr lang="en-US" smtClean="0"/>
              <a:t>3</a:t>
            </a:fld>
            <a:endParaRPr lang="en-US"/>
          </a:p>
        </p:txBody>
      </p:sp>
    </p:spTree>
    <p:extLst>
      <p:ext uri="{BB962C8B-B14F-4D97-AF65-F5344CB8AC3E}">
        <p14:creationId xmlns:p14="http://schemas.microsoft.com/office/powerpoint/2010/main" val="185383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common types of cross validation:</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456B32-D6EF-3B40-BEBF-A5007CAA4E25}" type="slidenum">
              <a:rPr lang="en-US" smtClean="0"/>
              <a:t>4</a:t>
            </a:fld>
            <a:endParaRPr lang="en-US"/>
          </a:p>
        </p:txBody>
      </p:sp>
    </p:spTree>
    <p:extLst>
      <p:ext uri="{BB962C8B-B14F-4D97-AF65-F5344CB8AC3E}">
        <p14:creationId xmlns:p14="http://schemas.microsoft.com/office/powerpoint/2010/main" val="124939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Bootstrapping disadvantages- we</a:t>
            </a:r>
            <a:r>
              <a:rPr lang="en-US" baseline="0" dirty="0" smtClean="0"/>
              <a:t> could resample a single observation several times</a:t>
            </a:r>
          </a:p>
          <a:p>
            <a:endParaRPr lang="en-US" baseline="0" dirty="0" smtClean="0"/>
          </a:p>
          <a:p>
            <a:r>
              <a:rPr lang="en-US" baseline="0" dirty="0" smtClean="0"/>
              <a:t>Holdout </a:t>
            </a:r>
            <a:r>
              <a:rPr lang="mr-IN" baseline="0" dirty="0" smtClean="0"/>
              <a:t>–</a:t>
            </a:r>
            <a:r>
              <a:rPr lang="en-US" baseline="0" dirty="0" smtClean="0"/>
              <a:t> Data is broken down into </a:t>
            </a:r>
          </a:p>
          <a:p>
            <a:endParaRPr lang="en-US" baseline="0" dirty="0" smtClean="0"/>
          </a:p>
          <a:p>
            <a:r>
              <a:rPr lang="en-US" baseline="0" dirty="0" smtClean="0"/>
              <a:t> disadvantages </a:t>
            </a:r>
            <a:r>
              <a:rPr lang="mr-IN" baseline="0" dirty="0" smtClean="0"/>
              <a:t>–</a:t>
            </a:r>
            <a:r>
              <a:rPr lang="en-US" baseline="0" dirty="0" smtClean="0"/>
              <a:t> we leave out a significant amount </a:t>
            </a:r>
            <a:endParaRPr lang="en-US" dirty="0" smtClean="0"/>
          </a:p>
          <a:p>
            <a:endParaRPr lang="en-US" dirty="0"/>
          </a:p>
        </p:txBody>
      </p:sp>
      <p:sp>
        <p:nvSpPr>
          <p:cNvPr id="4" name="Slide Number Placeholder 3"/>
          <p:cNvSpPr>
            <a:spLocks noGrp="1"/>
          </p:cNvSpPr>
          <p:nvPr>
            <p:ph type="sldNum" sz="quarter" idx="10"/>
          </p:nvPr>
        </p:nvSpPr>
        <p:spPr/>
        <p:txBody>
          <a:bodyPr/>
          <a:lstStyle/>
          <a:p>
            <a:fld id="{BC456B32-D6EF-3B40-BEBF-A5007CAA4E25}" type="slidenum">
              <a:rPr lang="en-US" smtClean="0"/>
              <a:t>5</a:t>
            </a:fld>
            <a:endParaRPr lang="en-US"/>
          </a:p>
        </p:txBody>
      </p:sp>
    </p:spTree>
    <p:extLst>
      <p:ext uri="{BB962C8B-B14F-4D97-AF65-F5344CB8AC3E}">
        <p14:creationId xmlns:p14="http://schemas.microsoft.com/office/powerpoint/2010/main" val="1428889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K-fold cross validation</a:t>
            </a:r>
            <a:r>
              <a:rPr lang="en-US" sz="1200" kern="1200" dirty="0" smtClean="0">
                <a:solidFill>
                  <a:schemeClr val="tx1"/>
                </a:solidFill>
                <a:effectLst/>
                <a:latin typeface="+mn-lt"/>
                <a:ea typeface="+mn-ea"/>
                <a:cs typeface="+mn-cs"/>
              </a:rPr>
              <a:t> is one way to improve over the holdout method. The data set is divided into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subsets, and the holdout method is repeated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times.  Then the average error across all </a:t>
            </a:r>
            <a:r>
              <a:rPr lang="en-US" sz="1200" i="1" kern="1200" dirty="0" smtClean="0">
                <a:solidFill>
                  <a:schemeClr val="tx1"/>
                </a:solidFill>
                <a:effectLst/>
                <a:latin typeface="+mn-lt"/>
                <a:ea typeface="+mn-ea"/>
                <a:cs typeface="+mn-cs"/>
              </a:rPr>
              <a:t>k </a:t>
            </a:r>
            <a:r>
              <a:rPr lang="en-US" sz="1200" kern="1200" dirty="0" smtClean="0">
                <a:solidFill>
                  <a:schemeClr val="tx1"/>
                </a:solidFill>
                <a:effectLst/>
                <a:latin typeface="+mn-lt"/>
                <a:ea typeface="+mn-ea"/>
                <a:cs typeface="+mn-cs"/>
              </a:rPr>
              <a:t>trials is computed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BC456B32-D6EF-3B40-BEBF-A5007CAA4E25}" type="slidenum">
              <a:rPr lang="en-US" smtClean="0"/>
              <a:t>6</a:t>
            </a:fld>
            <a:endParaRPr lang="en-US"/>
          </a:p>
        </p:txBody>
      </p:sp>
    </p:spTree>
    <p:extLst>
      <p:ext uri="{BB962C8B-B14F-4D97-AF65-F5344CB8AC3E}">
        <p14:creationId xmlns:p14="http://schemas.microsoft.com/office/powerpoint/2010/main" val="114154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Leave one out method</a:t>
            </a:r>
          </a:p>
          <a:p>
            <a:r>
              <a:rPr lang="en-US" sz="1200" kern="1200" dirty="0" smtClean="0">
                <a:solidFill>
                  <a:schemeClr val="tx1"/>
                </a:solidFill>
                <a:effectLst/>
                <a:latin typeface="+mn-lt"/>
                <a:ea typeface="+mn-ea"/>
                <a:cs typeface="+mn-cs"/>
              </a:rPr>
              <a:t>High computation cost: re-learn everything n times </a:t>
            </a:r>
          </a:p>
          <a:p>
            <a:r>
              <a:rPr lang="en-US" sz="1200" kern="1200" dirty="0" smtClean="0">
                <a:solidFill>
                  <a:schemeClr val="tx1"/>
                </a:solidFill>
                <a:effectLst/>
                <a:latin typeface="+mn-lt"/>
                <a:ea typeface="+mn-ea"/>
                <a:cs typeface="+mn-cs"/>
              </a:rPr>
              <a:t>If dataset is 100,000 – We train the data 100,000 times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Train on all (n-1) except for one instance </a:t>
            </a:r>
            <a:r>
              <a:rPr lang="en-US" sz="1200" kern="1200" dirty="0" err="1" smtClean="0">
                <a:solidFill>
                  <a:schemeClr val="tx1"/>
                </a:solidFill>
                <a:effectLst/>
                <a:latin typeface="+mn-lt"/>
                <a:ea typeface="+mn-ea"/>
                <a:cs typeface="+mn-cs"/>
              </a:rPr>
              <a:t>e.g</a:t>
            </a:r>
            <a:r>
              <a:rPr lang="en-US" sz="1200" kern="1200" dirty="0" smtClean="0">
                <a:solidFill>
                  <a:schemeClr val="tx1"/>
                </a:solidFill>
                <a:effectLst/>
                <a:latin typeface="+mn-lt"/>
                <a:ea typeface="+mn-ea"/>
                <a:cs typeface="+mn-cs"/>
              </a:rPr>
              <a:t> 1000 -  999 training set 1 for testing set n= # of instances</a:t>
            </a: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456B32-D6EF-3B40-BEBF-A5007CAA4E25}" type="slidenum">
              <a:rPr lang="en-US" smtClean="0"/>
              <a:t>8</a:t>
            </a:fld>
            <a:endParaRPr lang="en-US"/>
          </a:p>
        </p:txBody>
      </p:sp>
    </p:spTree>
    <p:extLst>
      <p:ext uri="{BB962C8B-B14F-4D97-AF65-F5344CB8AC3E}">
        <p14:creationId xmlns:p14="http://schemas.microsoft.com/office/powerpoint/2010/main" val="276970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set and test set both must come from the same population and the test set must not be used until we’ve finished adjusting or tweaking</a:t>
            </a:r>
            <a:r>
              <a:rPr lang="en-US" baseline="0" dirty="0" smtClean="0"/>
              <a:t> our model on the training set.</a:t>
            </a:r>
          </a:p>
          <a:p>
            <a:endParaRPr lang="en-US" baseline="0" dirty="0" smtClean="0"/>
          </a:p>
          <a:p>
            <a:r>
              <a:rPr lang="en-US" baseline="0" dirty="0" smtClean="0"/>
              <a:t>Cross validation estimates have variance</a:t>
            </a:r>
          </a:p>
          <a:p>
            <a:endParaRPr lang="en-US" baseline="0" dirty="0" smtClean="0"/>
          </a:p>
          <a:p>
            <a:pPr marL="171450" indent="-171450">
              <a:buFontTx/>
              <a:buChar char="-"/>
            </a:pPr>
            <a:r>
              <a:rPr lang="en-US" baseline="0" dirty="0" smtClean="0"/>
              <a:t>Out of sample error is subject to error as well</a:t>
            </a:r>
          </a:p>
          <a:p>
            <a:pPr marL="171450" indent="-171450">
              <a:buFontTx/>
              <a:buChar char="-"/>
            </a:pPr>
            <a:endParaRPr lang="en-US" baseline="0" dirty="0" smtClean="0"/>
          </a:p>
          <a:p>
            <a:pPr marL="171450" indent="-171450">
              <a:buFontTx/>
              <a:buChar char="-"/>
            </a:pPr>
            <a:r>
              <a:rPr lang="en-US" baseline="0" dirty="0" smtClean="0"/>
              <a:t>If there is sampling involving time data it should be trained accordingly </a:t>
            </a:r>
          </a:p>
        </p:txBody>
      </p:sp>
      <p:sp>
        <p:nvSpPr>
          <p:cNvPr id="4" name="Slide Number Placeholder 3"/>
          <p:cNvSpPr>
            <a:spLocks noGrp="1"/>
          </p:cNvSpPr>
          <p:nvPr>
            <p:ph type="sldNum" sz="quarter" idx="10"/>
          </p:nvPr>
        </p:nvSpPr>
        <p:spPr/>
        <p:txBody>
          <a:bodyPr/>
          <a:lstStyle/>
          <a:p>
            <a:fld id="{BC456B32-D6EF-3B40-BEBF-A5007CAA4E25}" type="slidenum">
              <a:rPr lang="en-US" smtClean="0"/>
              <a:t>9</a:t>
            </a:fld>
            <a:endParaRPr lang="en-US"/>
          </a:p>
        </p:txBody>
      </p:sp>
    </p:spTree>
    <p:extLst>
      <p:ext uri="{BB962C8B-B14F-4D97-AF65-F5344CB8AC3E}">
        <p14:creationId xmlns:p14="http://schemas.microsoft.com/office/powerpoint/2010/main" val="56796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R-squared?</a:t>
            </a:r>
          </a:p>
          <a:p>
            <a:r>
              <a:rPr lang="en-US" sz="1200" b="0" i="0" kern="1200" dirty="0" smtClean="0">
                <a:solidFill>
                  <a:schemeClr val="tx1"/>
                </a:solidFill>
                <a:effectLst/>
                <a:latin typeface="+mn-lt"/>
                <a:ea typeface="+mn-ea"/>
                <a:cs typeface="+mn-cs"/>
              </a:rPr>
              <a:t>R-squared is a statistical measure of how close the data are to the fitted regression line. It is also known as the coefficient of determination, or the coefficient of multiple determination for multiple regression.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456B32-D6EF-3B40-BEBF-A5007CAA4E25}" type="slidenum">
              <a:rPr lang="en-US" smtClean="0"/>
              <a:t>11</a:t>
            </a:fld>
            <a:endParaRPr lang="en-US"/>
          </a:p>
        </p:txBody>
      </p:sp>
    </p:spTree>
    <p:extLst>
      <p:ext uri="{BB962C8B-B14F-4D97-AF65-F5344CB8AC3E}">
        <p14:creationId xmlns:p14="http://schemas.microsoft.com/office/powerpoint/2010/main" val="2092632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3/28/17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3/28/17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microsoft.com/office/2007/relationships/hdphoto" Target="../media/hdphoto1.wdp"/><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i="1" dirty="0" smtClean="0"/>
              <a:t/>
            </a:r>
            <a:br>
              <a:rPr lang="en-US" sz="4400" b="1" i="1" dirty="0" smtClean="0"/>
            </a:br>
            <a:r>
              <a:rPr lang="en-US" sz="4400" b="1" i="1" dirty="0"/>
              <a:t/>
            </a:r>
            <a:br>
              <a:rPr lang="en-US" sz="4400" b="1" i="1" dirty="0"/>
            </a:br>
            <a:r>
              <a:rPr lang="en-US" sz="4400" b="1" i="1" dirty="0" smtClean="0"/>
              <a:t>Applying Cross Validation</a:t>
            </a:r>
            <a:br>
              <a:rPr lang="en-US" sz="4400" b="1" i="1" dirty="0" smtClean="0"/>
            </a:br>
            <a:endParaRPr lang="en-US" sz="4400" b="1" i="1" dirty="0"/>
          </a:p>
        </p:txBody>
      </p:sp>
      <p:sp>
        <p:nvSpPr>
          <p:cNvPr id="3" name="Subtitle 2"/>
          <p:cNvSpPr>
            <a:spLocks noGrp="1"/>
          </p:cNvSpPr>
          <p:nvPr>
            <p:ph type="subTitle" idx="1"/>
          </p:nvPr>
        </p:nvSpPr>
        <p:spPr>
          <a:xfrm>
            <a:off x="700645" y="4880758"/>
            <a:ext cx="2719450" cy="926276"/>
          </a:xfrm>
        </p:spPr>
        <p:txBody>
          <a:bodyPr/>
          <a:lstStyle/>
          <a:p>
            <a:r>
              <a:rPr lang="en-US" smtClean="0"/>
              <a:t>Presented by:</a:t>
            </a:r>
          </a:p>
          <a:p>
            <a:r>
              <a:rPr lang="en-US" dirty="0" smtClean="0"/>
              <a:t>Keith Fitzhugh</a:t>
            </a:r>
            <a:endParaRPr lang="en-US" dirty="0"/>
          </a:p>
        </p:txBody>
      </p:sp>
    </p:spTree>
    <p:extLst>
      <p:ext uri="{BB962C8B-B14F-4D97-AF65-F5344CB8AC3E}">
        <p14:creationId xmlns:p14="http://schemas.microsoft.com/office/powerpoint/2010/main" val="2083738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3400"/>
            <a:ext cx="12192000" cy="3784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3073400"/>
          </a:xfrm>
          <a:prstGeom prst="rect">
            <a:avLst/>
          </a:prstGeom>
        </p:spPr>
      </p:pic>
    </p:spTree>
    <p:extLst>
      <p:ext uri="{BB962C8B-B14F-4D97-AF65-F5344CB8AC3E}">
        <p14:creationId xmlns:p14="http://schemas.microsoft.com/office/powerpoint/2010/main" val="226233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01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Splitting the data</a:t>
            </a:r>
            <a:br>
              <a:rPr lang="en-US" b="1" i="1" dirty="0" smtClean="0"/>
            </a:br>
            <a:endParaRPr lang="en-US" b="1" i="1" dirty="0"/>
          </a:p>
        </p:txBody>
      </p:sp>
      <p:sp>
        <p:nvSpPr>
          <p:cNvPr id="4" name="Rectangle 3"/>
          <p:cNvSpPr/>
          <p:nvPr/>
        </p:nvSpPr>
        <p:spPr>
          <a:xfrm>
            <a:off x="1321363" y="3570595"/>
            <a:ext cx="2120401" cy="1842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Training</a:t>
            </a:r>
          </a:p>
          <a:p>
            <a:pPr algn="ctr"/>
            <a:r>
              <a:rPr lang="en-US" dirty="0" smtClean="0"/>
              <a:t>Set</a:t>
            </a:r>
            <a:endParaRPr lang="en-US" dirty="0"/>
          </a:p>
        </p:txBody>
      </p:sp>
      <p:sp>
        <p:nvSpPr>
          <p:cNvPr id="5" name="Rectangle 4"/>
          <p:cNvSpPr/>
          <p:nvPr/>
        </p:nvSpPr>
        <p:spPr>
          <a:xfrm>
            <a:off x="4731026" y="3570594"/>
            <a:ext cx="1789044" cy="1842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a:t>
            </a:r>
          </a:p>
          <a:p>
            <a:pPr algn="ctr"/>
            <a:r>
              <a:rPr lang="en-US" dirty="0" smtClean="0"/>
              <a:t>Set</a:t>
            </a:r>
            <a:endParaRPr lang="en-US" dirty="0"/>
          </a:p>
        </p:txBody>
      </p:sp>
      <p:sp>
        <p:nvSpPr>
          <p:cNvPr id="6" name="Rectangle 5"/>
          <p:cNvSpPr/>
          <p:nvPr/>
        </p:nvSpPr>
        <p:spPr>
          <a:xfrm>
            <a:off x="7809332" y="3570594"/>
            <a:ext cx="2050285" cy="1842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Validation</a:t>
            </a:r>
          </a:p>
          <a:p>
            <a:pPr algn="ctr"/>
            <a:r>
              <a:rPr lang="en-US" dirty="0" smtClean="0"/>
              <a:t>set</a:t>
            </a:r>
            <a:endParaRPr lang="en-US" dirty="0"/>
          </a:p>
        </p:txBody>
      </p:sp>
    </p:spTree>
    <p:extLst>
      <p:ext uri="{BB962C8B-B14F-4D97-AF65-F5344CB8AC3E}">
        <p14:creationId xmlns:p14="http://schemas.microsoft.com/office/powerpoint/2010/main" val="202156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385762"/>
            <a:ext cx="10679276" cy="2128837"/>
          </a:xfrm>
        </p:spPr>
        <p:txBody>
          <a:bodyPr>
            <a:normAutofit/>
          </a:bodyPr>
          <a:lstStyle/>
          <a:p>
            <a:r>
              <a:rPr lang="en-US" sz="4000" b="1" i="1" dirty="0" smtClean="0">
                <a:solidFill>
                  <a:schemeClr val="tx1"/>
                </a:solidFill>
              </a:rPr>
              <a:t>Why use cross validation (CV)</a:t>
            </a:r>
            <a:br>
              <a:rPr lang="en-US" sz="4000" b="1" i="1" dirty="0" smtClean="0">
                <a:solidFill>
                  <a:schemeClr val="tx1"/>
                </a:solidFill>
              </a:rPr>
            </a:br>
            <a:endParaRPr lang="en-US" sz="4000" b="1" i="1" dirty="0">
              <a:solidFill>
                <a:schemeClr val="tx1"/>
              </a:solidFill>
            </a:endParaRPr>
          </a:p>
        </p:txBody>
      </p:sp>
      <p:sp>
        <p:nvSpPr>
          <p:cNvPr id="3" name="Content Placeholder 2"/>
          <p:cNvSpPr>
            <a:spLocks noGrp="1"/>
          </p:cNvSpPr>
          <p:nvPr>
            <p:ph idx="1"/>
          </p:nvPr>
        </p:nvSpPr>
        <p:spPr>
          <a:xfrm>
            <a:off x="368135" y="2415655"/>
            <a:ext cx="10679276" cy="4056398"/>
          </a:xfrm>
        </p:spPr>
        <p:txBody>
          <a:bodyPr>
            <a:normAutofit fontScale="25000" lnSpcReduction="20000"/>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sz="9600" dirty="0" smtClean="0"/>
          </a:p>
          <a:p>
            <a:pPr marL="0" indent="0">
              <a:buNone/>
            </a:pPr>
            <a:endParaRPr lang="en-US" sz="9600" dirty="0"/>
          </a:p>
          <a:p>
            <a:pPr marL="0" indent="0">
              <a:buNone/>
            </a:pPr>
            <a:r>
              <a:rPr lang="en-US" sz="9600" dirty="0" smtClean="0"/>
              <a:t>Helps evaluate the predictive performance of a model</a:t>
            </a:r>
          </a:p>
          <a:p>
            <a:pPr marL="0" indent="0">
              <a:buNone/>
            </a:pPr>
            <a:r>
              <a:rPr lang="en-US" sz="9600" dirty="0" smtClean="0"/>
              <a:t>  </a:t>
            </a:r>
          </a:p>
          <a:p>
            <a:pPr marL="0" indent="0">
              <a:buNone/>
            </a:pPr>
            <a:r>
              <a:rPr lang="en-US" sz="9600" dirty="0" smtClean="0"/>
              <a:t>Gives insight on how model will generalize to an independent dataset</a:t>
            </a:r>
          </a:p>
          <a:p>
            <a:pPr marL="0" indent="0">
              <a:buNone/>
            </a:pPr>
            <a:endParaRPr lang="en-US" sz="9600" dirty="0" smtClean="0"/>
          </a:p>
          <a:p>
            <a:pPr marL="0" indent="0">
              <a:buNone/>
            </a:pPr>
            <a:r>
              <a:rPr lang="en-US" sz="9600" dirty="0" smtClean="0"/>
              <a:t>Comparing different predictors</a:t>
            </a:r>
          </a:p>
          <a:p>
            <a:pPr marL="0" indent="0">
              <a:buNone/>
            </a:pPr>
            <a:endParaRPr lang="en-US" sz="9600" dirty="0"/>
          </a:p>
          <a:p>
            <a:pPr marL="0" indent="0">
              <a:buNone/>
            </a:pPr>
            <a:r>
              <a:rPr lang="en-US" sz="9600" dirty="0" smtClean="0"/>
              <a:t>Avoiding overfitting</a:t>
            </a:r>
          </a:p>
          <a:p>
            <a:pPr marL="0" indent="0">
              <a:buNone/>
            </a:pPr>
            <a:endParaRPr lang="en-US" sz="9600"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018251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652" y="609601"/>
            <a:ext cx="10061759" cy="1361703"/>
          </a:xfrm>
        </p:spPr>
        <p:txBody>
          <a:bodyPr>
            <a:normAutofit/>
          </a:bodyPr>
          <a:lstStyle/>
          <a:p>
            <a:r>
              <a:rPr lang="en-US" sz="3600" b="1" i="1" dirty="0" smtClean="0"/>
              <a:t>types of (CV)</a:t>
            </a:r>
            <a:endParaRPr lang="en-US" sz="3600" b="1" i="1" dirty="0"/>
          </a:p>
        </p:txBody>
      </p:sp>
      <p:sp>
        <p:nvSpPr>
          <p:cNvPr id="3" name="Text Placeholder 2"/>
          <p:cNvSpPr>
            <a:spLocks noGrp="1"/>
          </p:cNvSpPr>
          <p:nvPr>
            <p:ph type="body" idx="1"/>
          </p:nvPr>
        </p:nvSpPr>
        <p:spPr>
          <a:xfrm>
            <a:off x="783771" y="1662545"/>
            <a:ext cx="10263640" cy="4128655"/>
          </a:xfrm>
        </p:spPr>
        <p:txBody>
          <a:bodyPr>
            <a:normAutofit/>
          </a:bodyPr>
          <a:lstStyle/>
          <a:p>
            <a:r>
              <a:rPr lang="en-US" sz="2800" dirty="0" smtClean="0"/>
              <a:t>Bootstrap Methods</a:t>
            </a:r>
          </a:p>
          <a:p>
            <a:r>
              <a:rPr lang="en-US" sz="2800" dirty="0" smtClean="0"/>
              <a:t>Holdout method</a:t>
            </a:r>
          </a:p>
          <a:p>
            <a:r>
              <a:rPr lang="en-US" sz="2800" dirty="0" smtClean="0"/>
              <a:t>K-Fold CV</a:t>
            </a:r>
          </a:p>
          <a:p>
            <a:r>
              <a:rPr lang="en-US" sz="2800" dirty="0" smtClean="0"/>
              <a:t>Leave one out CV</a:t>
            </a:r>
            <a:endParaRPr lang="en-US" sz="2800" dirty="0"/>
          </a:p>
        </p:txBody>
      </p:sp>
    </p:spTree>
    <p:extLst>
      <p:ext uri="{BB962C8B-B14F-4D97-AF65-F5344CB8AC3E}">
        <p14:creationId xmlns:p14="http://schemas.microsoft.com/office/powerpoint/2010/main" val="1622323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88" y="328613"/>
            <a:ext cx="5129212" cy="2943224"/>
          </a:xfrm>
        </p:spPr>
        <p:txBody>
          <a:bodyPr>
            <a:noAutofit/>
          </a:bodyPr>
          <a:lstStyle/>
          <a:p>
            <a:r>
              <a:rPr lang="en-US" dirty="0" smtClean="0"/>
              <a:t/>
            </a:r>
            <a:br>
              <a:rPr lang="en-US" dirty="0" smtClean="0"/>
            </a:br>
            <a:r>
              <a:rPr lang="en-US" dirty="0"/>
              <a:t/>
            </a:r>
            <a:br>
              <a:rPr lang="en-US" dirty="0"/>
            </a:br>
            <a:r>
              <a:rPr lang="en-US" b="1" i="1" dirty="0" smtClean="0"/>
              <a:t>Bootstrap Methods</a:t>
            </a:r>
            <a:r>
              <a:rPr lang="en-US" dirty="0" smtClean="0"/>
              <a:t/>
            </a:r>
            <a:br>
              <a:rPr lang="en-US" dirty="0" smtClean="0"/>
            </a:br>
            <a:r>
              <a:rPr lang="en-US" dirty="0" smtClean="0"/>
              <a:t/>
            </a:r>
            <a:br>
              <a:rPr lang="en-US" dirty="0" smtClean="0"/>
            </a:br>
            <a:r>
              <a:rPr lang="en-US" sz="1600" dirty="0" smtClean="0"/>
              <a:t>Used when working with a small sample size</a:t>
            </a:r>
            <a:br>
              <a:rPr lang="en-US" sz="1600" dirty="0" smtClean="0"/>
            </a:br>
            <a:r>
              <a:rPr lang="en-US" sz="1600" dirty="0" smtClean="0"/>
              <a:t/>
            </a:r>
            <a:br>
              <a:rPr lang="en-US" sz="1600" dirty="0" smtClean="0"/>
            </a:br>
            <a:r>
              <a:rPr lang="en-US" sz="1600" dirty="0" smtClean="0"/>
              <a:t>Sampling with replacements</a:t>
            </a:r>
            <a:br>
              <a:rPr lang="en-US" sz="1600"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585788" y="3271837"/>
            <a:ext cx="5857874" cy="3228975"/>
          </a:xfrm>
        </p:spPr>
        <p:txBody>
          <a:bodyPr>
            <a:normAutofit/>
          </a:bodyPr>
          <a:lstStyle/>
          <a:p>
            <a:r>
              <a:rPr lang="en-US" sz="3200" b="1" i="1" dirty="0" smtClean="0"/>
              <a:t>Holdout Methods</a:t>
            </a:r>
          </a:p>
          <a:p>
            <a:endParaRPr lang="en-US" sz="1600" dirty="0" smtClean="0"/>
          </a:p>
          <a:p>
            <a:r>
              <a:rPr lang="en-US" sz="1800" dirty="0"/>
              <a:t>u</a:t>
            </a:r>
            <a:r>
              <a:rPr lang="en-US" sz="1800" dirty="0" smtClean="0"/>
              <a:t>sed mostly with large datasets</a:t>
            </a:r>
          </a:p>
          <a:p>
            <a:r>
              <a:rPr lang="en-US" sz="1800" dirty="0"/>
              <a:t>d</a:t>
            </a:r>
            <a:r>
              <a:rPr lang="en-US" sz="1800" dirty="0" smtClean="0"/>
              <a:t>ataset  is divided into two subsets: </a:t>
            </a:r>
          </a:p>
          <a:p>
            <a:pPr marL="285750" indent="-285750">
              <a:buFont typeface="Wingdings" charset="2"/>
              <a:buChar char="q"/>
            </a:pPr>
            <a:r>
              <a:rPr lang="en-US" sz="1800" dirty="0" smtClean="0"/>
              <a:t>Training set</a:t>
            </a:r>
          </a:p>
          <a:p>
            <a:pPr marL="285750" indent="-285750">
              <a:buFont typeface="Wingdings" charset="2"/>
              <a:buChar char="q"/>
            </a:pPr>
            <a:r>
              <a:rPr lang="en-US" sz="1800" dirty="0" smtClean="0"/>
              <a:t>Test set</a:t>
            </a:r>
            <a:endParaRPr lang="en-US" sz="1800" dirty="0"/>
          </a:p>
          <a:p>
            <a:endParaRPr lang="en-US" sz="3200" dirty="0"/>
          </a:p>
        </p:txBody>
      </p:sp>
      <p:sp>
        <p:nvSpPr>
          <p:cNvPr id="4" name="TextBox 3"/>
          <p:cNvSpPr txBox="1"/>
          <p:nvPr/>
        </p:nvSpPr>
        <p:spPr>
          <a:xfrm>
            <a:off x="2600325" y="2214563"/>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662" y="3507104"/>
            <a:ext cx="5486401" cy="2957513"/>
          </a:xfrm>
          <a:prstGeom prst="rect">
            <a:avLst/>
          </a:prstGeom>
        </p:spPr>
      </p:pic>
      <p:pic>
        <p:nvPicPr>
          <p:cNvPr id="8" name="Picture 7"/>
          <p:cNvPicPr>
            <a:picLocks noChangeAspect="1"/>
          </p:cNvPicPr>
          <p:nvPr/>
        </p:nvPicPr>
        <p:blipFill>
          <a:blip r:embed="rId4">
            <a:biLevel thresh="75000"/>
            <a:alphaModFix amt="95000"/>
            <a:extLst>
              <a:ext uri="{BEBA8EAE-BF5A-486C-A8C5-ECC9F3942E4B}">
                <a14:imgProps xmlns:a14="http://schemas.microsoft.com/office/drawing/2010/main">
                  <a14:imgLayer r:embed="rId5">
                    <a14:imgEffect>
                      <a14:colorTemperature colorTemp="6857"/>
                    </a14:imgEffect>
                    <a14:imgEffect>
                      <a14:saturation sat="99000"/>
                    </a14:imgEffect>
                  </a14:imgLayer>
                </a14:imgProps>
              </a:ext>
            </a:extLst>
          </a:blip>
          <a:stretch>
            <a:fillRect/>
          </a:stretch>
        </p:blipFill>
        <p:spPr>
          <a:xfrm>
            <a:off x="6415903" y="328613"/>
            <a:ext cx="5514159" cy="2500312"/>
          </a:xfrm>
          <a:prstGeom prst="rect">
            <a:avLst/>
          </a:prstGeom>
          <a:pattFill prst="pct80">
            <a:fgClr>
              <a:schemeClr val="accent1"/>
            </a:fgClr>
            <a:bgClr>
              <a:schemeClr val="bg1"/>
            </a:bgClr>
          </a:pattFill>
        </p:spPr>
      </p:pic>
    </p:spTree>
    <p:extLst>
      <p:ext uri="{BB962C8B-B14F-4D97-AF65-F5344CB8AC3E}">
        <p14:creationId xmlns:p14="http://schemas.microsoft.com/office/powerpoint/2010/main" val="1374176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65327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42606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880009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7205" y="1273884"/>
            <a:ext cx="7080325" cy="707886"/>
          </a:xfrm>
          <a:prstGeom prst="rect">
            <a:avLst/>
          </a:prstGeom>
          <a:noFill/>
        </p:spPr>
        <p:txBody>
          <a:bodyPr wrap="square" rtlCol="0">
            <a:spAutoFit/>
          </a:bodyPr>
          <a:lstStyle/>
          <a:p>
            <a:r>
              <a:rPr lang="en-US" sz="4000" b="1" i="1" dirty="0" smtClean="0"/>
              <a:t>Takeaways</a:t>
            </a:r>
            <a:endParaRPr lang="en-US" sz="4000" b="1" i="1" dirty="0"/>
          </a:p>
        </p:txBody>
      </p:sp>
      <p:sp>
        <p:nvSpPr>
          <p:cNvPr id="6" name="TextBox 5"/>
          <p:cNvSpPr txBox="1"/>
          <p:nvPr/>
        </p:nvSpPr>
        <p:spPr>
          <a:xfrm>
            <a:off x="699247" y="2886635"/>
            <a:ext cx="9542033" cy="3046988"/>
          </a:xfrm>
          <a:prstGeom prst="rect">
            <a:avLst/>
          </a:prstGeom>
          <a:noFill/>
        </p:spPr>
        <p:txBody>
          <a:bodyPr wrap="square" rtlCol="0">
            <a:spAutoFit/>
          </a:bodyPr>
          <a:lstStyle/>
          <a:p>
            <a:r>
              <a:rPr lang="en-US" sz="2400" dirty="0" smtClean="0"/>
              <a:t>Cross validation estimates have variance</a:t>
            </a:r>
          </a:p>
          <a:p>
            <a:endParaRPr lang="en-US" sz="2400" dirty="0" smtClean="0"/>
          </a:p>
          <a:p>
            <a:r>
              <a:rPr lang="en-US" sz="2400" dirty="0" smtClean="0"/>
              <a:t>Training and test set must both come from the same population</a:t>
            </a:r>
          </a:p>
          <a:p>
            <a:endParaRPr lang="en-US" sz="2400" dirty="0" smtClean="0"/>
          </a:p>
          <a:p>
            <a:r>
              <a:rPr lang="en-US" sz="2400" dirty="0" smtClean="0"/>
              <a:t>Sampling should be designed to mimic real patterns</a:t>
            </a:r>
          </a:p>
          <a:p>
            <a:endParaRPr lang="en-US" sz="2400" dirty="0" smtClean="0"/>
          </a:p>
          <a:p>
            <a:endParaRPr lang="en-US" sz="2400" dirty="0"/>
          </a:p>
        </p:txBody>
      </p:sp>
    </p:spTree>
    <p:extLst>
      <p:ext uri="{BB962C8B-B14F-4D97-AF65-F5344CB8AC3E}">
        <p14:creationId xmlns:p14="http://schemas.microsoft.com/office/powerpoint/2010/main" val="12682449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2092</TotalTime>
  <Words>432</Words>
  <Application>Microsoft Macintosh PowerPoint</Application>
  <PresentationFormat>Widescreen</PresentationFormat>
  <Paragraphs>112</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Gothic</vt:lpstr>
      <vt:lpstr>Mangal</vt:lpstr>
      <vt:lpstr>Wingdings</vt:lpstr>
      <vt:lpstr>Arial</vt:lpstr>
      <vt:lpstr>Mesh</vt:lpstr>
      <vt:lpstr>  Applying Cross Validation </vt:lpstr>
      <vt:lpstr>Splitting the data </vt:lpstr>
      <vt:lpstr>Why use cross validation (CV) </vt:lpstr>
      <vt:lpstr>types of (CV)</vt:lpstr>
      <vt:lpstr>  Bootstrap Methods  Used when working with a small sample size  Sampling with replacements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Validation</dc:title>
  <dc:creator>Keith Fitzhugh</dc:creator>
  <cp:lastModifiedBy>Keith Fitzhugh</cp:lastModifiedBy>
  <cp:revision>42</cp:revision>
  <dcterms:created xsi:type="dcterms:W3CDTF">2017-03-29T02:36:43Z</dcterms:created>
  <dcterms:modified xsi:type="dcterms:W3CDTF">2017-03-30T13:28:44Z</dcterms:modified>
</cp:coreProperties>
</file>