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405" r:id="rId4"/>
    <p:sldId id="391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</p:sldIdLst>
  <p:sldSz cx="13004800" cy="7302500"/>
  <p:notesSz cx="6858000" cy="9144000"/>
  <p:defaultTextStyle>
    <a:lvl1pPr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1pPr>
    <a:lvl2pPr indent="3429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2pPr>
    <a:lvl3pPr indent="6858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3pPr>
    <a:lvl4pPr indent="10287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4pPr>
    <a:lvl5pPr indent="13716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5pPr>
    <a:lvl6pPr indent="17145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6pPr>
    <a:lvl7pPr indent="20574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7pPr>
    <a:lvl8pPr indent="24003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8pPr>
    <a:lvl9pPr indent="27432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9pPr>
  </p:defaultTextStyle>
  <p:extLst>
    <p:ext uri="{EFAFB233-063F-42B5-8137-9DF3F51BA10A}">
      <p15:sldGuideLst xmlns:p15="http://schemas.microsoft.com/office/powerpoint/2012/main">
        <p15:guide id="1" orient="horz" pos="2300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9"/>
    <p:restoredTop sz="95970" autoAdjust="0"/>
  </p:normalViewPr>
  <p:slideViewPr>
    <p:cSldViewPr snapToGrid="0" snapToObjects="1">
      <p:cViewPr>
        <p:scale>
          <a:sx n="89" d="100"/>
          <a:sy n="89" d="100"/>
        </p:scale>
        <p:origin x="432" y="528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327862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1pPr>
    <a:lvl2pPr indent="228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2pPr>
    <a:lvl3pPr indent="457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3pPr>
    <a:lvl4pPr indent="685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4pPr>
    <a:lvl5pPr indent="9144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5pPr>
    <a:lvl6pPr indent="11430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6pPr>
    <a:lvl7pPr indent="1371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7pPr>
    <a:lvl8pPr indent="1600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8pPr>
    <a:lvl9pPr indent="1828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5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6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7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09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5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59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9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" name="Picture 8" descr="GA_primary_horiz_re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0" y="681475"/>
            <a:ext cx="2586633" cy="44069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o w/o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600" b="1" cap="all" spc="-72">
                <a:uFill>
                  <a:solidFill/>
                </a:uFill>
              </a:rPr>
              <a:t>name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o w/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hello!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Agenda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</p:sldLayoutIdLst>
  <p:transition spd="med"/>
  <p:txStyles>
    <p:titleStyle>
      <a:lvl1pPr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1pPr>
      <a:lvl2pPr indent="228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2pPr>
      <a:lvl3pPr indent="457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3pPr>
      <a:lvl4pPr indent="685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4pPr>
      <a:lvl5pPr indent="9144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5pPr>
      <a:lvl6pPr indent="11430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6pPr>
      <a:lvl7pPr indent="1371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7pPr>
      <a:lvl8pPr indent="1600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8pPr>
      <a:lvl9pPr indent="1828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9pPr>
    </p:bodyStyle>
    <p:otherStyle>
      <a:lvl1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1pPr>
      <a:lvl2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2pPr>
      <a:lvl3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3pPr>
      <a:lvl4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4pPr>
      <a:lvl5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5pPr>
      <a:lvl6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6pPr>
      <a:lvl7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7pPr>
      <a:lvl8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8pPr>
      <a:lvl9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635000" y="1824761"/>
            <a:ext cx="11734800" cy="96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12700" b="1" cap="all" spc="-254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600" b="1" cap="all" spc="-254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Feature scaling</a:t>
            </a:r>
            <a:endParaRPr sz="9600" b="1" cap="all" spc="-254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635000" y="6172200"/>
            <a:ext cx="117348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solidFill>
                  <a:schemeClr val="tx1"/>
                </a:solidFill>
                <a:uFillTx/>
              </a:rPr>
              <a:t>Sam Stack, Ritika Bhasker</a:t>
            </a:r>
            <a:endParaRPr sz="3600" dirty="0">
              <a:solidFill>
                <a:schemeClr val="tx1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How do we scale our data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uFill>
                  <a:solidFill/>
                </a:uFill>
              </a:rPr>
              <a:t> </a:t>
            </a:r>
            <a:r>
              <a:rPr lang="en-US" sz="3200" b="1" dirty="0" smtClean="0">
                <a:uFill>
                  <a:solidFill/>
                </a:uFill>
              </a:rPr>
              <a:t>STANDARDISATION</a:t>
            </a:r>
          </a:p>
          <a:p>
            <a:pPr lvl="6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uFill>
                  <a:solidFill/>
                </a:uFill>
              </a:rPr>
              <a:t>	Centers (</a:t>
            </a:r>
            <a:r>
              <a:rPr lang="en-US" sz="3200" dirty="0" err="1" smtClean="0">
                <a:uFill>
                  <a:solidFill/>
                </a:uFill>
              </a:rPr>
              <a:t>centres</a:t>
            </a:r>
            <a:r>
              <a:rPr lang="en-US" sz="3200" dirty="0" smtClean="0">
                <a:uFill>
                  <a:solidFill/>
                </a:uFill>
              </a:rPr>
              <a:t> </a:t>
            </a:r>
            <a:r>
              <a:rPr lang="en-US" sz="3200" dirty="0" smtClean="0">
                <a:uFill>
                  <a:solidFill/>
                </a:uFill>
                <a:sym typeface="Wingdings"/>
              </a:rPr>
              <a:t>)</a:t>
            </a:r>
            <a:r>
              <a:rPr lang="en-US" sz="3200" dirty="0" smtClean="0">
                <a:uFill>
                  <a:solidFill/>
                </a:uFill>
              </a:rPr>
              <a:t> the data around 0 and scales it 	with respect to the standard deviation of the feature.</a:t>
            </a:r>
          </a:p>
          <a:p>
            <a:pPr lvl="6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3200" dirty="0">
              <a:uFill>
                <a:solidFill/>
              </a:uFill>
            </a:endParaRPr>
          </a:p>
          <a:p>
            <a:pPr lvl="6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uFill>
                  <a:solidFill/>
                </a:uFill>
              </a:rPr>
              <a:t>	 </a:t>
            </a:r>
            <a:endParaRPr lang="en-US" sz="3200" dirty="0" smtClean="0">
              <a:uFill>
                <a:solidFill/>
              </a:uFill>
            </a:endParaRPr>
          </a:p>
          <a:p>
            <a:pPr lvl="5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4999" y="1501433"/>
            <a:ext cx="11734801" cy="52719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5400" dirty="0">
              <a:uFill>
                <a:solidFill/>
              </a:uFill>
            </a:endParaRPr>
          </a:p>
        </p:txBody>
      </p:sp>
      <p:sp>
        <p:nvSpPr>
          <p:cNvPr id="9" name="Shape 68"/>
          <p:cNvSpPr/>
          <p:nvPr/>
        </p:nvSpPr>
        <p:spPr>
          <a:xfrm>
            <a:off x="635000" y="1803399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925" y="3884613"/>
            <a:ext cx="254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06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How do we scale our data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uFill>
                  <a:solidFill/>
                </a:uFill>
              </a:rPr>
              <a:t> </a:t>
            </a:r>
            <a:r>
              <a:rPr lang="en-US" sz="3200" b="1" dirty="0" smtClean="0">
                <a:uFill>
                  <a:solidFill/>
                </a:uFill>
              </a:rPr>
              <a:t>NORMALISATION</a:t>
            </a:r>
            <a:endParaRPr lang="en-US" sz="3200" b="1" dirty="0" smtClean="0">
              <a:uFill>
                <a:solidFill/>
              </a:uFill>
            </a:endParaRPr>
          </a:p>
          <a:p>
            <a:pPr lvl="5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uFill>
                  <a:solidFill/>
                </a:uFill>
              </a:rPr>
              <a:t>	Scales the variable so that the minimum is zero and 	the maximum is 1</a:t>
            </a: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4999" y="1501433"/>
            <a:ext cx="11734801" cy="52719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5400" dirty="0">
              <a:uFill>
                <a:solidFill/>
              </a:uFill>
            </a:endParaRPr>
          </a:p>
        </p:txBody>
      </p:sp>
      <p:sp>
        <p:nvSpPr>
          <p:cNvPr id="9" name="Shape 68"/>
          <p:cNvSpPr/>
          <p:nvPr/>
        </p:nvSpPr>
        <p:spPr>
          <a:xfrm>
            <a:off x="635000" y="1803399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760" y="3908782"/>
            <a:ext cx="3182616" cy="117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16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3" y="1566862"/>
            <a:ext cx="80518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145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68" name="Shape 68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uFill>
                  <a:solidFill/>
                </a:uFill>
              </a:rPr>
              <a:t>What are the benefits of feature scaling?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uFill>
                  <a:solidFill/>
                </a:uFill>
              </a:rPr>
              <a:t>Identify situations where feature scaling is beneficial.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uFill>
                  <a:solidFill/>
                </a:uFill>
              </a:rPr>
              <a:t>Scale data using Python and </a:t>
            </a:r>
            <a:r>
              <a:rPr lang="en-US" sz="3200" dirty="0" err="1" smtClean="0">
                <a:uFill>
                  <a:solidFill/>
                </a:uFill>
              </a:rPr>
              <a:t>SKLearn</a:t>
            </a:r>
            <a:r>
              <a:rPr lang="en-US" sz="3200" dirty="0" smtClean="0">
                <a:uFill>
                  <a:solidFill/>
                </a:uFill>
              </a:rPr>
              <a:t>.</a:t>
            </a:r>
            <a:endParaRPr lang="en-US" sz="32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9"/>
          <p:cNvSpPr/>
          <p:nvPr/>
        </p:nvSpPr>
        <p:spPr>
          <a:xfrm>
            <a:off x="635000" y="1824761"/>
            <a:ext cx="11734800" cy="96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12700" b="1" cap="all" spc="-254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600" b="1" cap="all" spc="-254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What is scaling?</a:t>
            </a:r>
            <a:endParaRPr sz="9600" b="1" cap="all" spc="-254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79641752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SCALING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4999" y="1501433"/>
            <a:ext cx="11734801" cy="52719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5400" dirty="0">
              <a:uFill>
                <a:solidFill/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057" y="1501432"/>
            <a:ext cx="77089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98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SCALING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4999" y="1501433"/>
            <a:ext cx="11734801" cy="52719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5400" dirty="0">
              <a:uFill>
                <a:solidFill/>
              </a:u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82" y="2028824"/>
            <a:ext cx="5702243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52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SCALING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4999" y="1501433"/>
            <a:ext cx="11734801" cy="52719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5400" dirty="0">
              <a:uFill>
                <a:solidFill/>
              </a:uFill>
            </a:endParaRPr>
          </a:p>
        </p:txBody>
      </p:sp>
      <p:sp>
        <p:nvSpPr>
          <p:cNvPr id="9" name="Shape 68"/>
          <p:cNvSpPr/>
          <p:nvPr/>
        </p:nvSpPr>
        <p:spPr>
          <a:xfrm>
            <a:off x="635000" y="1803399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uFill>
                  <a:solidFill/>
                </a:uFill>
              </a:rPr>
              <a:t>A set of techniques used to counteract the effects of different features having different scales or ranges. </a:t>
            </a: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816665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SCALING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4999" y="1501433"/>
            <a:ext cx="11734801" cy="52719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5400" dirty="0">
              <a:uFill>
                <a:solidFill/>
              </a:uFill>
            </a:endParaRPr>
          </a:p>
        </p:txBody>
      </p:sp>
      <p:sp>
        <p:nvSpPr>
          <p:cNvPr id="9" name="Shape 68"/>
          <p:cNvSpPr/>
          <p:nvPr/>
        </p:nvSpPr>
        <p:spPr>
          <a:xfrm>
            <a:off x="635000" y="1803399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algn="ctr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uFill>
                  <a:solidFill/>
                </a:uFill>
              </a:rPr>
              <a:t>Why would we want to scale data?</a:t>
            </a: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799" y="2870200"/>
            <a:ext cx="8077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SCALING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uFill>
                  <a:solidFill/>
                </a:uFill>
              </a:rPr>
              <a:t> We scale </a:t>
            </a:r>
            <a:r>
              <a:rPr lang="en-US" sz="3200" dirty="0" smtClean="0">
                <a:uFill>
                  <a:solidFill/>
                </a:uFill>
              </a:rPr>
              <a:t>our data to prevent a particular feature from having a disproportionate impact on our model.</a:t>
            </a:r>
            <a:endParaRPr lang="en-US" sz="3200" dirty="0" smtClean="0">
              <a:uFill>
                <a:solidFill/>
              </a:uFill>
            </a:endParaRPr>
          </a:p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>
                <a:uFill>
                  <a:solidFill/>
                </a:uFill>
              </a:rPr>
              <a:t> </a:t>
            </a:r>
            <a:r>
              <a:rPr lang="en-US" sz="3200" dirty="0" smtClean="0">
                <a:uFill>
                  <a:solidFill/>
                </a:uFill>
              </a:rPr>
              <a:t>Gradient descent also converges much faster with feature scaling. </a:t>
            </a:r>
          </a:p>
          <a:p>
            <a:pPr lvl="5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4999" y="1501433"/>
            <a:ext cx="11734801" cy="52719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5400" dirty="0">
              <a:uFill>
                <a:solidFill/>
              </a:uFill>
            </a:endParaRPr>
          </a:p>
        </p:txBody>
      </p:sp>
      <p:sp>
        <p:nvSpPr>
          <p:cNvPr id="9" name="Shape 68"/>
          <p:cNvSpPr/>
          <p:nvPr/>
        </p:nvSpPr>
        <p:spPr>
          <a:xfrm>
            <a:off x="635000" y="1803399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603356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34999" y="736599"/>
            <a:ext cx="9562958" cy="48261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SCALING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86"/>
          <p:cNvSpPr/>
          <p:nvPr/>
        </p:nvSpPr>
        <p:spPr>
          <a:xfrm>
            <a:off x="851903" y="1648903"/>
            <a:ext cx="9346054" cy="512443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uFill>
                  <a:solidFill/>
                </a:uFill>
              </a:rPr>
              <a:t> We DON’T use feature scaling with algorithms that consider features independently (tree-based models). </a:t>
            </a:r>
          </a:p>
          <a:p>
            <a:pPr marL="177800" lvl="5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3200" dirty="0" smtClean="0">
                <a:uFill>
                  <a:solidFill/>
                </a:uFill>
              </a:rPr>
              <a:t>We DO use feature scaling for models that rely heavily on distances to make predictions (the majority of classifiers).</a:t>
            </a:r>
          </a:p>
          <a:p>
            <a:pPr lvl="5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32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7" name="Shape 68"/>
          <p:cNvSpPr/>
          <p:nvPr/>
        </p:nvSpPr>
        <p:spPr>
          <a:xfrm>
            <a:off x="634999" y="1501433"/>
            <a:ext cx="11734801" cy="52719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5400" dirty="0">
              <a:uFill>
                <a:solidFill/>
              </a:uFill>
            </a:endParaRPr>
          </a:p>
        </p:txBody>
      </p:sp>
      <p:sp>
        <p:nvSpPr>
          <p:cNvPr id="9" name="Shape 68"/>
          <p:cNvSpPr/>
          <p:nvPr/>
        </p:nvSpPr>
        <p:spPr>
          <a:xfrm>
            <a:off x="635000" y="1803399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23408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16991</TotalTime>
  <Words>149</Words>
  <Application>Microsoft Macintosh PowerPoint</Application>
  <PresentationFormat>Custom</PresentationFormat>
  <Paragraphs>26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Helvetica</vt:lpstr>
      <vt:lpstr>Lucida Grande</vt:lpstr>
      <vt:lpstr>News706BT-RomanC</vt:lpstr>
      <vt:lpstr>PFDinTextCompPro-Regular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Ritika Bhasker</cp:lastModifiedBy>
  <cp:revision>111</cp:revision>
  <cp:lastPrinted>2017-01-26T23:38:02Z</cp:lastPrinted>
  <dcterms:modified xsi:type="dcterms:W3CDTF">2017-03-22T17:38:28Z</dcterms:modified>
</cp:coreProperties>
</file>