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uclidean_distanc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Accuracy - is pretty high but not </a:t>
            </a:r>
            <a:r>
              <a:rPr lang="en"/>
              <a:t>competitive</a:t>
            </a:r>
            <a:r>
              <a:rPr lang="en"/>
              <a:t> in comparison to better supervised learning models</a:t>
            </a:r>
          </a:p>
          <a:p>
            <a:pPr lvl="0">
              <a:spcBef>
                <a:spcPts val="0"/>
              </a:spcBef>
              <a:buNone/>
            </a:pPr>
            <a:r>
              <a:rPr lang="en"/>
              <a:t>Insensitive - accuracy can be affected from noise or irrelevant features</a:t>
            </a:r>
          </a:p>
          <a:p>
            <a:pPr lvl="0">
              <a:spcBef>
                <a:spcPts val="0"/>
              </a:spcBef>
              <a:buNone/>
            </a:pPr>
            <a:r>
              <a:rPr lang="en"/>
              <a:t>No assumptions - useful for </a:t>
            </a:r>
            <a:r>
              <a:rPr lang="en"/>
              <a:t>nonlinear</a:t>
            </a:r>
            <a:r>
              <a:rPr lang="en"/>
              <a:t> data</a:t>
            </a:r>
          </a:p>
          <a:p>
            <a:pPr lvl="0">
              <a:spcBef>
                <a:spcPts val="0"/>
              </a:spcBef>
              <a:buNone/>
            </a:pPr>
            <a:r>
              <a:rPr lang="en"/>
              <a:t>Simple algorithm - to explain and understand.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Just a visual - I thought it sums it up pretty well!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Just for reference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We’ve learned about KNN in relation to classification, but it can also be used for regression. </a:t>
            </a:r>
          </a:p>
          <a:p>
            <a:pPr lvl="0">
              <a:spcBef>
                <a:spcPts val="0"/>
              </a:spcBef>
              <a:buNone/>
            </a:pPr>
            <a:r>
              <a:rPr lang="en"/>
              <a:t>Classification - An object is classified by a majority vote of its neighbors, with the object being assigned to the class most common among its k nearest neighbors. (Predict a class - discrete value)</a:t>
            </a:r>
          </a:p>
          <a:p>
            <a:pPr lvl="0">
              <a:spcBef>
                <a:spcPts val="0"/>
              </a:spcBef>
              <a:buNone/>
            </a:pPr>
            <a:r>
              <a:rPr lang="en"/>
              <a:t>Regression - This value is the average (or median) of the values of its k nearest neighbors. (Predict </a:t>
            </a:r>
            <a:r>
              <a:rPr lang="en"/>
              <a:t>continuous</a:t>
            </a:r>
            <a:r>
              <a:rPr lang="en"/>
              <a:t>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rgbClr val="333333"/>
                </a:solidFill>
                <a:highlight>
                  <a:srgbClr val="FFFFFF"/>
                </a:highlight>
              </a:rPr>
              <a:t>When you say a technique is non-parametric , it means that it does not make any assumptions on the underlying data distribution. This is pretty useful , as in the real world, most of the practical data does not obey the typical theoretical assumptions made.</a:t>
            </a:r>
          </a:p>
          <a:p>
            <a:pPr lvl="0">
              <a:spcBef>
                <a:spcPts val="0"/>
              </a:spcBef>
              <a:buNone/>
            </a:pPr>
            <a:r>
              <a:rPr lang="en">
                <a:highlight>
                  <a:srgbClr val="FFFFFF"/>
                </a:highlight>
              </a:rPr>
              <a:t>should be one of the first choices for a classification study when there is little or no prior knowledge about the distribution of the data.</a:t>
            </a:r>
          </a:p>
          <a:p>
            <a:pPr lvl="0">
              <a:spcBef>
                <a:spcPts val="0"/>
              </a:spcBef>
              <a:buNone/>
            </a:pPr>
            <a:r>
              <a:rPr lang="en" sz="1050">
                <a:solidFill>
                  <a:srgbClr val="222222"/>
                </a:solidFill>
                <a:highlight>
                  <a:srgbClr val="FFFFFF"/>
                </a:highlight>
              </a:rPr>
              <a:t>The term </a:t>
            </a:r>
            <a:r>
              <a:rPr i="1" lang="en" sz="1050">
                <a:solidFill>
                  <a:srgbClr val="222222"/>
                </a:solidFill>
                <a:highlight>
                  <a:srgbClr val="FFFFFF"/>
                </a:highlight>
              </a:rPr>
              <a:t>non-parametric</a:t>
            </a:r>
            <a:r>
              <a:rPr lang="en" sz="1050">
                <a:solidFill>
                  <a:srgbClr val="222222"/>
                </a:solidFill>
                <a:highlight>
                  <a:srgbClr val="FFFFFF"/>
                </a:highlight>
              </a:rPr>
              <a:t> is not meant to imply that such models completely lack parameters but that the number and nature of the parameters are flexible and not fixed in advance.</a:t>
            </a:r>
            <a:r>
              <a:rPr lang="en">
                <a:highlight>
                  <a:srgbClr val="FFFFFF"/>
                </a:highlight>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latin typeface="Roboto"/>
                <a:ea typeface="Roboto"/>
                <a:cs typeface="Roboto"/>
                <a:sym typeface="Roboto"/>
              </a:rPr>
              <a:t>(As opposed to an eager algorithm) </a:t>
            </a:r>
            <a:r>
              <a:rPr lang="en" sz="1000">
                <a:latin typeface="Roboto"/>
                <a:ea typeface="Roboto"/>
                <a:cs typeface="Roboto"/>
                <a:sym typeface="Roboto"/>
              </a:rPr>
              <a:t>Does it really mean KNN </a:t>
            </a:r>
            <a:r>
              <a:rPr lang="en" sz="1000">
                <a:latin typeface="Roboto"/>
                <a:ea typeface="Roboto"/>
                <a:cs typeface="Roboto"/>
                <a:sym typeface="Roboto"/>
              </a:rPr>
              <a:t>does nothing??? Not quite. </a:t>
            </a:r>
            <a:r>
              <a:rPr lang="en" sz="1000">
                <a:solidFill>
                  <a:srgbClr val="333333"/>
                </a:solidFill>
                <a:highlight>
                  <a:srgbClr val="FFFFFF"/>
                </a:highlight>
                <a:latin typeface="Roboto"/>
                <a:ea typeface="Roboto"/>
                <a:cs typeface="Roboto"/>
                <a:sym typeface="Roboto"/>
              </a:rPr>
              <a:t>What this means is that it does not use the training data points to do any </a:t>
            </a:r>
            <a:r>
              <a:rPr i="1" lang="en" sz="1000">
                <a:solidFill>
                  <a:srgbClr val="333333"/>
                </a:solidFill>
                <a:highlight>
                  <a:srgbClr val="FFFFFF"/>
                </a:highlight>
                <a:latin typeface="Roboto"/>
                <a:ea typeface="Roboto"/>
                <a:cs typeface="Roboto"/>
                <a:sym typeface="Roboto"/>
              </a:rPr>
              <a:t>generalization</a:t>
            </a:r>
            <a:r>
              <a:rPr lang="en" sz="1000">
                <a:solidFill>
                  <a:srgbClr val="333333"/>
                </a:solidFill>
                <a:highlight>
                  <a:srgbClr val="FFFFFF"/>
                </a:highlight>
                <a:latin typeface="Roboto"/>
                <a:ea typeface="Roboto"/>
                <a:cs typeface="Roboto"/>
                <a:sym typeface="Roboto"/>
              </a:rPr>
              <a:t>. In other words, there is </a:t>
            </a:r>
            <a:r>
              <a:rPr i="1" lang="en" sz="1000">
                <a:solidFill>
                  <a:srgbClr val="333333"/>
                </a:solidFill>
                <a:highlight>
                  <a:srgbClr val="FFFFFF"/>
                </a:highlight>
                <a:latin typeface="Roboto"/>
                <a:ea typeface="Roboto"/>
                <a:cs typeface="Roboto"/>
                <a:sym typeface="Roboto"/>
              </a:rPr>
              <a:t>no explicit training phase</a:t>
            </a:r>
            <a:r>
              <a:rPr lang="en" sz="1000">
                <a:solidFill>
                  <a:srgbClr val="333333"/>
                </a:solidFill>
                <a:highlight>
                  <a:srgbClr val="FFFFFF"/>
                </a:highlight>
                <a:latin typeface="Roboto"/>
                <a:ea typeface="Roboto"/>
                <a:cs typeface="Roboto"/>
                <a:sym typeface="Roboto"/>
              </a:rPr>
              <a:t> or it is very minimal. This means the training phase is pretty fast . Lack of generalization means that KNN keeps all the training data. More exactly, all the training data is needed during the testing phase. ( this is an exaggeration, but not far from truth). It also means it’s time consuming and computationally expensive, because in the testing phase it compares the entire training data.</a:t>
            </a:r>
          </a:p>
          <a:p>
            <a:pPr lvl="0">
              <a:spcBef>
                <a:spcPts val="0"/>
              </a:spcBef>
              <a:buNone/>
            </a:pPr>
            <a:r>
              <a:rPr lang="en" sz="900">
                <a:solidFill>
                  <a:srgbClr val="333333"/>
                </a:solidFill>
                <a:highlight>
                  <a:srgbClr val="FFFFFF"/>
                </a:highlight>
                <a:latin typeface="Verdana"/>
                <a:ea typeface="Verdana"/>
                <a:cs typeface="Verdana"/>
                <a:sym typeface="Verdana"/>
              </a:rPr>
              <a:t>Most of the lazy algorithms – especially KNN – makes decision based on the entire training data set (in the best case a subset of them). </a:t>
            </a:r>
            <a:r>
              <a:rPr lang="en" sz="1000">
                <a:solidFill>
                  <a:srgbClr val="333333"/>
                </a:solidFill>
                <a:highlight>
                  <a:srgbClr val="FFFFFF"/>
                </a:highlight>
                <a:latin typeface="Roboto"/>
                <a:ea typeface="Roboto"/>
                <a:cs typeface="Roboto"/>
                <a:sym typeface="Roboto"/>
              </a:rPr>
              <a:t>Also called Instance-Based Learning.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950">
                <a:solidFill>
                  <a:srgbClr val="222222"/>
                </a:solidFill>
                <a:highlight>
                  <a:srgbClr val="F8F9FA"/>
                </a:highlight>
              </a:rPr>
              <a:t>Example of </a:t>
            </a:r>
            <a:r>
              <a:rPr i="1" lang="en" sz="950">
                <a:solidFill>
                  <a:srgbClr val="222222"/>
                </a:solidFill>
                <a:highlight>
                  <a:srgbClr val="F8F9FA"/>
                </a:highlight>
              </a:rPr>
              <a:t>k</a:t>
            </a:r>
            <a:r>
              <a:rPr lang="en" sz="950">
                <a:solidFill>
                  <a:srgbClr val="222222"/>
                </a:solidFill>
                <a:highlight>
                  <a:srgbClr val="F8F9FA"/>
                </a:highlight>
              </a:rPr>
              <a:t>-NN classification. The test sample (green circle) should be classified either to the first class of blue squares or to the second class of red triangles. If </a:t>
            </a:r>
            <a:r>
              <a:rPr i="1" lang="en" sz="950">
                <a:solidFill>
                  <a:srgbClr val="222222"/>
                </a:solidFill>
                <a:highlight>
                  <a:srgbClr val="F8F9FA"/>
                </a:highlight>
              </a:rPr>
              <a:t>k = 3</a:t>
            </a:r>
            <a:r>
              <a:rPr lang="en" sz="950">
                <a:solidFill>
                  <a:srgbClr val="222222"/>
                </a:solidFill>
                <a:highlight>
                  <a:srgbClr val="F8F9FA"/>
                </a:highlight>
              </a:rPr>
              <a:t> (solid line circle) it is assigned to the second class because there are 2 triangles and only 1 square inside the inner circle. If </a:t>
            </a:r>
            <a:r>
              <a:rPr i="1" lang="en" sz="950">
                <a:solidFill>
                  <a:srgbClr val="222222"/>
                </a:solidFill>
                <a:highlight>
                  <a:srgbClr val="F8F9FA"/>
                </a:highlight>
              </a:rPr>
              <a:t>k = 5</a:t>
            </a:r>
            <a:r>
              <a:rPr lang="en" sz="950">
                <a:solidFill>
                  <a:srgbClr val="222222"/>
                </a:solidFill>
                <a:highlight>
                  <a:srgbClr val="F8F9FA"/>
                </a:highlight>
              </a:rPr>
              <a:t> (dashed line circle) it is assigned to the first class (3 squares vs. 2 triangles inside the outer circle).</a:t>
            </a:r>
          </a:p>
          <a:p>
            <a:pPr lvl="0">
              <a:spcBef>
                <a:spcPts val="0"/>
              </a:spcBef>
              <a:buNone/>
            </a:pPr>
            <a:r>
              <a:rPr lang="en" sz="1150">
                <a:solidFill>
                  <a:srgbClr val="555555"/>
                </a:solidFill>
                <a:highlight>
                  <a:srgbClr val="FFFFFF"/>
                </a:highlight>
              </a:rPr>
              <a:t>For real-valued input variables, the most popular distance measure is </a:t>
            </a:r>
            <a:r>
              <a:rPr lang="en" sz="1150">
                <a:solidFill>
                  <a:srgbClr val="428BCA"/>
                </a:solidFill>
                <a:highlight>
                  <a:srgbClr val="FFFFFF"/>
                </a:highlight>
                <a:hlinkClick r:id="rId2"/>
              </a:rPr>
              <a:t>Euclidean distance</a:t>
            </a:r>
            <a:r>
              <a:rPr lang="en" sz="1150">
                <a:solidFill>
                  <a:srgbClr val="555555"/>
                </a:solidFill>
                <a:highlight>
                  <a:srgbClr val="FFFFFF"/>
                </a:highlight>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a:t>
            </a:r>
            <a:r>
              <a:rPr lang="en"/>
              <a:t>redit rating details would probably be the person’s financial characteristics such as how much they earn, whether they own or rent a house, and so on, and would be used to calculate the person’s credit rating. However, the process for calculating the credit rating from the person’s details is quite expensive, so the bank would like to find some way to reduce this cost. They realise that by the very nature of a credit rating, people who have similar financial details would be given similar credit ratings. Therefore, they would like to be able to use this existing database to predict a new customer’s credit rating, without having to perform all the calculations.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nbviewer.jupyter.org/github/AdiBro/repo-for-class/blob/master/Visual%20demo%20of%20KNN%20in%20Python.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lgn="ctr">
              <a:spcBef>
                <a:spcPts val="0"/>
              </a:spcBef>
              <a:buNone/>
            </a:pPr>
            <a:r>
              <a:rPr lang="en"/>
              <a:t>K-Nearest Neighbors</a:t>
            </a:r>
          </a:p>
        </p:txBody>
      </p:sp>
      <p:sp>
        <p:nvSpPr>
          <p:cNvPr id="68" name="Shape 68"/>
          <p:cNvSpPr txBox="1"/>
          <p:nvPr>
            <p:ph idx="1" type="subTitle"/>
          </p:nvPr>
        </p:nvSpPr>
        <p:spPr>
          <a:xfrm>
            <a:off x="248300" y="3737250"/>
            <a:ext cx="1968000" cy="1098000"/>
          </a:xfrm>
          <a:prstGeom prst="rect">
            <a:avLst/>
          </a:prstGeom>
        </p:spPr>
        <p:txBody>
          <a:bodyPr anchorCtr="0" anchor="t" bIns="91425" lIns="91425" rIns="91425" tIns="91425">
            <a:noAutofit/>
          </a:bodyPr>
          <a:lstStyle/>
          <a:p>
            <a:pPr lvl="0">
              <a:lnSpc>
                <a:spcPct val="150000"/>
              </a:lnSpc>
              <a:spcBef>
                <a:spcPts val="0"/>
              </a:spcBef>
              <a:buNone/>
            </a:pPr>
            <a:r>
              <a:rPr lang="en"/>
              <a:t>Adi Bronshtein </a:t>
            </a:r>
          </a:p>
          <a:p>
            <a:pPr lvl="0">
              <a:lnSpc>
                <a:spcPct val="150000"/>
              </a:lnSpc>
              <a:spcBef>
                <a:spcPts val="0"/>
              </a:spcBef>
              <a:buNone/>
            </a:pPr>
            <a:r>
              <a:rPr lang="en"/>
              <a:t>April 11th, 2017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KNN and Bias-Variance Tradeoff</a:t>
            </a:r>
          </a:p>
        </p:txBody>
      </p:sp>
      <p:sp>
        <p:nvSpPr>
          <p:cNvPr id="124" name="Shape 12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Clr>
                <a:schemeClr val="dk2"/>
              </a:buClr>
              <a:buChar char="●"/>
            </a:pPr>
            <a:r>
              <a:rPr i="1" lang="en">
                <a:solidFill>
                  <a:schemeClr val="dk2"/>
                </a:solidFill>
                <a:highlight>
                  <a:srgbClr val="FFFFFF"/>
                </a:highlight>
              </a:rPr>
              <a:t>Increasing k</a:t>
            </a:r>
            <a:r>
              <a:rPr lang="en">
                <a:solidFill>
                  <a:schemeClr val="dk2"/>
                </a:solidFill>
                <a:highlight>
                  <a:srgbClr val="FFFFFF"/>
                </a:highlight>
              </a:rPr>
              <a:t> will </a:t>
            </a:r>
            <a:r>
              <a:rPr i="1" lang="en">
                <a:solidFill>
                  <a:schemeClr val="dk2"/>
                </a:solidFill>
                <a:highlight>
                  <a:srgbClr val="FFFFFF"/>
                </a:highlight>
              </a:rPr>
              <a:t>decrease variance</a:t>
            </a:r>
            <a:r>
              <a:rPr lang="en">
                <a:solidFill>
                  <a:schemeClr val="dk2"/>
                </a:solidFill>
                <a:highlight>
                  <a:srgbClr val="FFFFFF"/>
                </a:highlight>
              </a:rPr>
              <a:t> and </a:t>
            </a:r>
            <a:r>
              <a:rPr i="1" lang="en">
                <a:solidFill>
                  <a:schemeClr val="dk2"/>
                </a:solidFill>
                <a:highlight>
                  <a:srgbClr val="FFFFFF"/>
                </a:highlight>
              </a:rPr>
              <a:t>increase bias</a:t>
            </a:r>
            <a:r>
              <a:rPr lang="en">
                <a:solidFill>
                  <a:schemeClr val="dk2"/>
                </a:solidFill>
                <a:highlight>
                  <a:srgbClr val="FFFFFF"/>
                </a:highlight>
              </a:rPr>
              <a:t>.</a:t>
            </a:r>
          </a:p>
          <a:p>
            <a:pPr indent="-228600" lvl="0" marL="457200" rtl="0">
              <a:lnSpc>
                <a:spcPct val="150000"/>
              </a:lnSpc>
              <a:spcBef>
                <a:spcPts val="0"/>
              </a:spcBef>
              <a:buClr>
                <a:schemeClr val="dk2"/>
              </a:buClr>
              <a:buChar char="●"/>
            </a:pPr>
            <a:r>
              <a:rPr i="1" lang="en">
                <a:solidFill>
                  <a:schemeClr val="dk2"/>
                </a:solidFill>
                <a:highlight>
                  <a:srgbClr val="FFFFFF"/>
                </a:highlight>
              </a:rPr>
              <a:t>Decreasing k</a:t>
            </a:r>
            <a:r>
              <a:rPr lang="en">
                <a:solidFill>
                  <a:schemeClr val="dk2"/>
                </a:solidFill>
                <a:highlight>
                  <a:srgbClr val="FFFFFF"/>
                </a:highlight>
              </a:rPr>
              <a:t> will </a:t>
            </a:r>
            <a:r>
              <a:rPr i="1" lang="en">
                <a:solidFill>
                  <a:schemeClr val="dk2"/>
                </a:solidFill>
                <a:highlight>
                  <a:srgbClr val="FFFFFF"/>
                </a:highlight>
              </a:rPr>
              <a:t>increase variance</a:t>
            </a:r>
            <a:r>
              <a:rPr lang="en">
                <a:solidFill>
                  <a:schemeClr val="dk2"/>
                </a:solidFill>
                <a:highlight>
                  <a:srgbClr val="FFFFFF"/>
                </a:highlight>
              </a:rPr>
              <a:t> and </a:t>
            </a:r>
            <a:r>
              <a:rPr i="1" lang="en">
                <a:solidFill>
                  <a:schemeClr val="dk2"/>
                </a:solidFill>
                <a:highlight>
                  <a:srgbClr val="FFFFFF"/>
                </a:highlight>
              </a:rPr>
              <a:t>decrease bias</a:t>
            </a:r>
            <a:r>
              <a:rPr lang="en">
                <a:solidFill>
                  <a:schemeClr val="dk2"/>
                </a:solidFill>
                <a:highlight>
                  <a:srgbClr val="FFFFFF"/>
                </a:highlight>
              </a:rPr>
              <a:t>.</a:t>
            </a:r>
          </a:p>
          <a:p>
            <a:pPr indent="-228600" lvl="0" marL="457200" rtl="0">
              <a:lnSpc>
                <a:spcPct val="150000"/>
              </a:lnSpc>
              <a:spcBef>
                <a:spcPts val="0"/>
              </a:spcBef>
              <a:buClr>
                <a:srgbClr val="000000"/>
              </a:buClr>
              <a:buChar char="●"/>
            </a:pPr>
            <a:r>
              <a:rPr lang="en">
                <a:solidFill>
                  <a:schemeClr val="dk2"/>
                </a:solidFill>
                <a:highlight>
                  <a:srgbClr val="FFFFFF"/>
                </a:highlight>
              </a:rPr>
              <a:t>As </a:t>
            </a:r>
            <a:r>
              <a:rPr i="1" lang="en">
                <a:solidFill>
                  <a:schemeClr val="dk2"/>
                </a:solidFill>
                <a:highlight>
                  <a:srgbClr val="FFFFFF"/>
                </a:highlight>
              </a:rPr>
              <a:t>k</a:t>
            </a:r>
            <a:r>
              <a:rPr lang="en">
                <a:solidFill>
                  <a:schemeClr val="dk2"/>
                </a:solidFill>
                <a:highlight>
                  <a:srgbClr val="FFFFFF"/>
                </a:highlight>
              </a:rPr>
              <a:t> increases this variability is reduced But if we increase </a:t>
            </a:r>
            <a:r>
              <a:rPr i="1" lang="en">
                <a:solidFill>
                  <a:schemeClr val="dk2"/>
                </a:solidFill>
                <a:highlight>
                  <a:srgbClr val="FFFFFF"/>
                </a:highlight>
              </a:rPr>
              <a:t>k</a:t>
            </a:r>
            <a:r>
              <a:rPr lang="en">
                <a:solidFill>
                  <a:schemeClr val="dk2"/>
                </a:solidFill>
                <a:highlight>
                  <a:srgbClr val="FFFFFF"/>
                </a:highlight>
              </a:rPr>
              <a:t> too much, then we no longer follow the true boundary line and we observe high bias.</a:t>
            </a:r>
            <a:r>
              <a:rPr lang="en">
                <a:solidFill>
                  <a:srgbClr val="000000"/>
                </a:solidFill>
                <a:highlight>
                  <a:srgbClr val="FFFFFF"/>
                </a:highlight>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Sklearn	.neighbors.KNeighborsClassifier</a:t>
            </a:r>
          </a:p>
        </p:txBody>
      </p:sp>
      <p:sp>
        <p:nvSpPr>
          <p:cNvPr id="130" name="Shape 1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i="1" lang="en">
                <a:solidFill>
                  <a:srgbClr val="222222"/>
                </a:solidFill>
                <a:latin typeface="Arial"/>
                <a:ea typeface="Arial"/>
                <a:cs typeface="Arial"/>
                <a:sym typeface="Arial"/>
              </a:rPr>
              <a:t>class </a:t>
            </a:r>
            <a:r>
              <a:rPr lang="en">
                <a:solidFill>
                  <a:srgbClr val="222222"/>
                </a:solidFill>
                <a:latin typeface="Arial"/>
                <a:ea typeface="Arial"/>
                <a:cs typeface="Arial"/>
                <a:sym typeface="Arial"/>
              </a:rPr>
              <a:t>sklearn.neighbors.</a:t>
            </a:r>
            <a:r>
              <a:rPr b="1" lang="en">
                <a:solidFill>
                  <a:srgbClr val="222222"/>
                </a:solidFill>
                <a:latin typeface="Arial"/>
                <a:ea typeface="Arial"/>
                <a:cs typeface="Arial"/>
                <a:sym typeface="Arial"/>
              </a:rPr>
              <a:t>KNeighborsClassifier</a:t>
            </a:r>
            <a:r>
              <a:rPr lang="en">
                <a:solidFill>
                  <a:srgbClr val="222222"/>
                </a:solidFill>
                <a:latin typeface="Arial"/>
                <a:ea typeface="Arial"/>
                <a:cs typeface="Arial"/>
                <a:sym typeface="Arial"/>
              </a:rPr>
              <a:t>(</a:t>
            </a:r>
            <a:r>
              <a:rPr i="1" lang="en">
                <a:solidFill>
                  <a:srgbClr val="222222"/>
                </a:solidFill>
                <a:latin typeface="Arial"/>
                <a:ea typeface="Arial"/>
                <a:cs typeface="Arial"/>
                <a:sym typeface="Arial"/>
              </a:rPr>
              <a:t>n_neighbors=5</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weights='uniform'</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algorithm='auto'</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leaf_size=30</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p=2</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metric='minkowski'</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metric_params=None</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n_jobs=1</a:t>
            </a:r>
            <a:r>
              <a:rPr lang="en">
                <a:solidFill>
                  <a:srgbClr val="222222"/>
                </a:solidFill>
                <a:highlight>
                  <a:srgbClr val="F8F8F8"/>
                </a:highlight>
                <a:latin typeface="Arial"/>
                <a:ea typeface="Arial"/>
                <a:cs typeface="Arial"/>
                <a:sym typeface="Arial"/>
              </a:rPr>
              <a:t>, </a:t>
            </a:r>
            <a:r>
              <a:rPr i="1" lang="en">
                <a:solidFill>
                  <a:srgbClr val="222222"/>
                </a:solidFill>
                <a:latin typeface="Arial"/>
                <a:ea typeface="Arial"/>
                <a:cs typeface="Arial"/>
                <a:sym typeface="Arial"/>
              </a:rPr>
              <a:t>**kwargs</a:t>
            </a:r>
            <a:r>
              <a:rPr lang="en">
                <a:solidFill>
                  <a:srgbClr val="222222"/>
                </a:solidFill>
                <a:latin typeface="Arial"/>
                <a:ea typeface="Arial"/>
                <a:cs typeface="Arial"/>
                <a:sym typeface="Arial"/>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rPr lang="en"/>
              <a:t>Visualization in Python</a:t>
            </a:r>
          </a:p>
        </p:txBody>
      </p:sp>
      <p:sp>
        <p:nvSpPr>
          <p:cNvPr id="136" name="Shape 13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100" u="sng">
                <a:solidFill>
                  <a:schemeClr val="hlink"/>
                </a:solidFill>
                <a:latin typeface="Arial"/>
                <a:ea typeface="Arial"/>
                <a:cs typeface="Arial"/>
                <a:sym typeface="Arial"/>
                <a:hlinkClick r:id="rId3"/>
              </a:rPr>
              <a:t>http://nbviewer.jupyter.org/github/AdiBro/repo-for-class/blob/master/Visual%20demo%20of%20KNN%20in%20Python.ipynb</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nvSpPr>
        <p:spPr>
          <a:xfrm>
            <a:off x="476250" y="340525"/>
            <a:ext cx="8217900" cy="904800"/>
          </a:xfrm>
          <a:prstGeom prst="rect">
            <a:avLst/>
          </a:prstGeom>
          <a:noFill/>
          <a:ln>
            <a:noFill/>
          </a:ln>
        </p:spPr>
        <p:txBody>
          <a:bodyPr anchorCtr="0" anchor="t" bIns="91425" lIns="91425" rIns="91425" tIns="91425">
            <a:noAutofit/>
          </a:bodyPr>
          <a:lstStyle/>
          <a:p>
            <a:pPr lvl="0">
              <a:spcBef>
                <a:spcPts val="0"/>
              </a:spcBef>
              <a:buNone/>
            </a:pPr>
            <a:r>
              <a:rPr lang="en" sz="3600">
                <a:solidFill>
                  <a:srgbClr val="FFFFFF"/>
                </a:solidFill>
                <a:latin typeface="Roboto"/>
                <a:ea typeface="Roboto"/>
                <a:cs typeface="Roboto"/>
                <a:sym typeface="Roboto"/>
              </a:rPr>
              <a:t>KNN Algorithm Pros and Cons</a:t>
            </a:r>
          </a:p>
        </p:txBody>
      </p:sp>
      <p:sp>
        <p:nvSpPr>
          <p:cNvPr id="142" name="Shape 142"/>
          <p:cNvSpPr txBox="1"/>
          <p:nvPr/>
        </p:nvSpPr>
        <p:spPr>
          <a:xfrm>
            <a:off x="4879200" y="2128850"/>
            <a:ext cx="3571800" cy="2440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43" name="Shape 14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lgn="ctr">
              <a:spcBef>
                <a:spcPts val="0"/>
              </a:spcBef>
              <a:buNone/>
            </a:pPr>
            <a:r>
              <a:rPr b="1" lang="en"/>
              <a:t>PROS</a:t>
            </a:r>
          </a:p>
          <a:p>
            <a:pPr indent="-228600" lvl="0" marL="457200" rtl="0">
              <a:spcBef>
                <a:spcPts val="0"/>
              </a:spcBef>
              <a:buChar char="●"/>
            </a:pPr>
            <a:r>
              <a:rPr lang="en"/>
              <a:t>High accuracy (relatively)</a:t>
            </a:r>
          </a:p>
          <a:p>
            <a:pPr indent="-228600" lvl="0" marL="457200" rtl="0">
              <a:spcBef>
                <a:spcPts val="0"/>
              </a:spcBef>
              <a:buChar char="●"/>
            </a:pPr>
            <a:r>
              <a:rPr lang="en"/>
              <a:t>Insensitive to outliers</a:t>
            </a:r>
          </a:p>
          <a:p>
            <a:pPr indent="-228600" lvl="0" marL="457200" rtl="0">
              <a:spcBef>
                <a:spcPts val="0"/>
              </a:spcBef>
              <a:buChar char="●"/>
            </a:pPr>
            <a:r>
              <a:rPr lang="en"/>
              <a:t>No assumptions about data (think non-linear)</a:t>
            </a:r>
          </a:p>
          <a:p>
            <a:pPr indent="-228600" lvl="0" marL="457200" rtl="0">
              <a:spcBef>
                <a:spcPts val="0"/>
              </a:spcBef>
              <a:buChar char="●"/>
            </a:pPr>
            <a:r>
              <a:rPr lang="en"/>
              <a:t>Simple algorithm </a:t>
            </a:r>
          </a:p>
          <a:p>
            <a:pPr indent="-228600" lvl="0" marL="457200">
              <a:spcBef>
                <a:spcPts val="0"/>
              </a:spcBef>
              <a:buChar char="●"/>
            </a:pPr>
            <a:r>
              <a:rPr lang="en"/>
              <a:t>Versatile - useful for classification or regression</a:t>
            </a:r>
          </a:p>
        </p:txBody>
      </p:sp>
      <p:sp>
        <p:nvSpPr>
          <p:cNvPr id="144" name="Shape 14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lgn="ctr">
              <a:spcBef>
                <a:spcPts val="0"/>
              </a:spcBef>
              <a:buNone/>
            </a:pPr>
            <a:r>
              <a:rPr b="1" lang="en"/>
              <a:t>Cons</a:t>
            </a:r>
          </a:p>
          <a:p>
            <a:pPr indent="-228600" lvl="0" marL="457200" rtl="0">
              <a:spcBef>
                <a:spcPts val="0"/>
              </a:spcBef>
              <a:buChar char="●"/>
            </a:pPr>
            <a:r>
              <a:rPr lang="en"/>
              <a:t>Computationally expensive  </a:t>
            </a:r>
          </a:p>
          <a:p>
            <a:pPr indent="-228600" lvl="0" marL="457200" rtl="0">
              <a:spcBef>
                <a:spcPts val="0"/>
              </a:spcBef>
              <a:buChar char="●"/>
            </a:pPr>
            <a:r>
              <a:rPr lang="en"/>
              <a:t>High memory requirement</a:t>
            </a:r>
          </a:p>
          <a:p>
            <a:pPr indent="-228600" lvl="0" marL="457200" rtl="0">
              <a:spcBef>
                <a:spcPts val="0"/>
              </a:spcBef>
              <a:buChar char="●"/>
            </a:pPr>
            <a:r>
              <a:rPr lang="en"/>
              <a:t>Stores all (or almost all) of the training data</a:t>
            </a:r>
          </a:p>
          <a:p>
            <a:pPr indent="-228600" lvl="0" marL="457200" rtl="0">
              <a:spcBef>
                <a:spcPts val="0"/>
              </a:spcBef>
              <a:buChar char="●"/>
            </a:pPr>
            <a:r>
              <a:rPr lang="en"/>
              <a:t>Prediction stage might be slow (with big N)</a:t>
            </a:r>
          </a:p>
          <a:p>
            <a:pPr indent="-228600" lvl="0" marL="457200" rtl="0">
              <a:spcBef>
                <a:spcPts val="0"/>
              </a:spcBef>
              <a:buChar char="●"/>
            </a:pPr>
            <a:r>
              <a:rPr lang="en"/>
              <a:t>Sensitive to irrelevant features and the scale of the data</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 of Algorithm </a:t>
            </a:r>
          </a:p>
        </p:txBody>
      </p:sp>
      <p:sp>
        <p:nvSpPr>
          <p:cNvPr id="150" name="Shape 1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algorithm can be summarized as:</a:t>
            </a:r>
          </a:p>
          <a:p>
            <a:pPr indent="-228600" lvl="0" marL="457200">
              <a:spcBef>
                <a:spcPts val="0"/>
              </a:spcBef>
              <a:buAutoNum type="arabicPeriod"/>
            </a:pPr>
            <a:r>
              <a:rPr lang="en"/>
              <a:t> A positive integer k is specified, along with a new sample </a:t>
            </a:r>
          </a:p>
          <a:p>
            <a:pPr indent="-228600" lvl="0" marL="457200" rtl="0">
              <a:spcBef>
                <a:spcPts val="0"/>
              </a:spcBef>
              <a:buAutoNum type="arabicPeriod"/>
            </a:pPr>
            <a:r>
              <a:rPr lang="en"/>
              <a:t>We select the k entries in our database which are closest to the new sample </a:t>
            </a:r>
          </a:p>
          <a:p>
            <a:pPr indent="-228600" lvl="0" marL="457200">
              <a:spcBef>
                <a:spcPts val="0"/>
              </a:spcBef>
              <a:buAutoNum type="arabicPeriod"/>
            </a:pPr>
            <a:r>
              <a:rPr lang="en"/>
              <a:t>We find the most common classification of these entries </a:t>
            </a:r>
          </a:p>
          <a:p>
            <a:pPr indent="-228600" lvl="0" marL="457200">
              <a:spcBef>
                <a:spcPts val="0"/>
              </a:spcBef>
              <a:buAutoNum type="arabicPeriod"/>
            </a:pPr>
            <a:r>
              <a:rPr lang="en"/>
              <a:t>This is the classification we give to the new sample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descr="knn2.jpg" id="155" name="Shape 155"/>
          <p:cNvPicPr preferRelativeResize="0"/>
          <p:nvPr/>
        </p:nvPicPr>
        <p:blipFill>
          <a:blip r:embed="rId3">
            <a:alphaModFix/>
          </a:blip>
          <a:stretch>
            <a:fillRect/>
          </a:stretch>
        </p:blipFill>
        <p:spPr>
          <a:xfrm>
            <a:off x="1842625" y="781475"/>
            <a:ext cx="5256525" cy="4163824"/>
          </a:xfrm>
          <a:prstGeom prst="rect">
            <a:avLst/>
          </a:prstGeom>
          <a:noFill/>
          <a:ln>
            <a:noFill/>
          </a:ln>
        </p:spPr>
      </p:pic>
      <p:sp>
        <p:nvSpPr>
          <p:cNvPr id="156" name="Shape 15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 Visual Summary of the Model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 and Takeaways </a:t>
            </a:r>
          </a:p>
        </p:txBody>
      </p:sp>
      <p:sp>
        <p:nvSpPr>
          <p:cNvPr id="162" name="Shape 16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lnSpc>
                <a:spcPct val="150000"/>
              </a:lnSpc>
              <a:spcBef>
                <a:spcPts val="0"/>
              </a:spcBef>
              <a:buChar char="●"/>
            </a:pPr>
            <a:r>
              <a:rPr lang="en"/>
              <a:t>KNN stores the entire training dataset which it uses as its representation.</a:t>
            </a:r>
          </a:p>
          <a:p>
            <a:pPr indent="-228600" lvl="0" marL="457200">
              <a:lnSpc>
                <a:spcPct val="150000"/>
              </a:lnSpc>
              <a:spcBef>
                <a:spcPts val="0"/>
              </a:spcBef>
              <a:buChar char="●"/>
            </a:pPr>
            <a:r>
              <a:rPr lang="en"/>
              <a:t>KNN does not learn any model.</a:t>
            </a:r>
          </a:p>
          <a:p>
            <a:pPr indent="-228600" lvl="0" marL="457200">
              <a:lnSpc>
                <a:spcPct val="150000"/>
              </a:lnSpc>
              <a:spcBef>
                <a:spcPts val="0"/>
              </a:spcBef>
              <a:buChar char="●"/>
            </a:pPr>
            <a:r>
              <a:rPr lang="en"/>
              <a:t>KNN makes predictions just-in-time by calculating the similarity between an input sample and each training instance.</a:t>
            </a:r>
          </a:p>
          <a:p>
            <a:pPr lvl="0">
              <a:spcBef>
                <a:spcPts val="0"/>
              </a:spcBef>
              <a:buNone/>
            </a:pPr>
            <a:r>
              <a:t/>
            </a:r>
            <a:endParaRPr>
              <a:solidFill>
                <a:schemeClr val="accent1"/>
              </a:solidFill>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718250"/>
            <a:ext cx="4045199" cy="1707000"/>
          </a:xfrm>
          <a:prstGeom prst="rect">
            <a:avLst/>
          </a:prstGeom>
        </p:spPr>
        <p:txBody>
          <a:bodyPr anchorCtr="0" anchor="ctr" bIns="91425" lIns="91425" rIns="91425" tIns="91425">
            <a:noAutofit/>
          </a:bodyPr>
          <a:lstStyle/>
          <a:p>
            <a:pPr lvl="0" algn="l">
              <a:spcBef>
                <a:spcPts val="0"/>
              </a:spcBef>
              <a:buNone/>
            </a:pPr>
            <a:r>
              <a:rPr lang="en"/>
              <a:t>Learning Objectives</a:t>
            </a:r>
          </a:p>
        </p:txBody>
      </p:sp>
      <p:sp>
        <p:nvSpPr>
          <p:cNvPr id="74" name="Shape 74"/>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What is KNN?</a:t>
            </a:r>
          </a:p>
          <a:p>
            <a:pPr indent="-228600" lvl="0" marL="457200" rtl="0">
              <a:spcBef>
                <a:spcPts val="0"/>
              </a:spcBef>
            </a:pPr>
            <a:r>
              <a:rPr lang="en"/>
              <a:t>Applications/Examples of KNN</a:t>
            </a:r>
          </a:p>
          <a:p>
            <a:pPr indent="-228600" lvl="0" marL="457200" rtl="0">
              <a:spcBef>
                <a:spcPts val="0"/>
              </a:spcBef>
            </a:pPr>
            <a:r>
              <a:rPr lang="en"/>
              <a:t>Implementation</a:t>
            </a:r>
            <a:r>
              <a:rPr lang="en"/>
              <a:t> in Python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4294967295"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Reference </a:t>
            </a:r>
          </a:p>
        </p:txBody>
      </p:sp>
      <p:pic>
        <p:nvPicPr>
          <p:cNvPr descr="ml_map.png" id="80" name="Shape 80"/>
          <p:cNvPicPr preferRelativeResize="0"/>
          <p:nvPr/>
        </p:nvPicPr>
        <p:blipFill>
          <a:blip r:embed="rId3">
            <a:alphaModFix/>
          </a:blip>
          <a:stretch>
            <a:fillRect/>
          </a:stretch>
        </p:blipFill>
        <p:spPr>
          <a:xfrm>
            <a:off x="357200" y="130975"/>
            <a:ext cx="8536774" cy="49545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is K-Nearest Neighbors Algorithm?</a:t>
            </a:r>
          </a:p>
        </p:txBody>
      </p:sp>
      <p:sp>
        <p:nvSpPr>
          <p:cNvPr id="86" name="Shape 86"/>
          <p:cNvSpPr txBox="1"/>
          <p:nvPr>
            <p:ph idx="1" type="body"/>
          </p:nvPr>
        </p:nvSpPr>
        <p:spPr>
          <a:xfrm>
            <a:off x="471900" y="1919075"/>
            <a:ext cx="8222100" cy="2710200"/>
          </a:xfrm>
          <a:prstGeom prst="rect">
            <a:avLst/>
          </a:prstGeom>
          <a:ln>
            <a:noFill/>
          </a:ln>
        </p:spPr>
        <p:txBody>
          <a:bodyPr anchorCtr="0" anchor="t" bIns="91425" lIns="91425" rIns="91425" tIns="91425">
            <a:noAutofit/>
          </a:bodyPr>
          <a:lstStyle/>
          <a:p>
            <a:pPr indent="-228600" lvl="0" marL="457200" rtl="0">
              <a:lnSpc>
                <a:spcPct val="150000"/>
              </a:lnSpc>
              <a:spcBef>
                <a:spcPts val="0"/>
              </a:spcBef>
              <a:buChar char="●"/>
            </a:pPr>
            <a:r>
              <a:rPr b="1" lang="en"/>
              <a:t>KNN</a:t>
            </a:r>
            <a:r>
              <a:rPr lang="en"/>
              <a:t> is a </a:t>
            </a:r>
            <a:r>
              <a:rPr b="1" lang="en"/>
              <a:t>non-parametric, lazy </a:t>
            </a:r>
            <a:r>
              <a:rPr lang="en"/>
              <a:t>learning algorithm</a:t>
            </a:r>
          </a:p>
          <a:p>
            <a:pPr indent="-228600" lvl="0" marL="457200" rtl="0">
              <a:lnSpc>
                <a:spcPct val="150000"/>
              </a:lnSpc>
              <a:spcBef>
                <a:spcPts val="0"/>
              </a:spcBef>
              <a:buChar char="●"/>
            </a:pPr>
            <a:r>
              <a:rPr lang="en"/>
              <a:t>Its purpose is to use a database in which the data points are separated into several classes to predict the classification of a new sample point</a:t>
            </a:r>
          </a:p>
          <a:p>
            <a:pPr indent="-228600" lvl="0" marL="457200" rtl="0">
              <a:lnSpc>
                <a:spcPct val="150000"/>
              </a:lnSpc>
              <a:spcBef>
                <a:spcPts val="0"/>
              </a:spcBef>
              <a:spcAft>
                <a:spcPts val="0"/>
              </a:spcAft>
              <a:buChar char="●"/>
            </a:pPr>
            <a:r>
              <a:rPr lang="en"/>
              <a:t>Can be used for </a:t>
            </a:r>
            <a:r>
              <a:rPr b="1" lang="en"/>
              <a:t>classification</a:t>
            </a:r>
            <a:r>
              <a:rPr lang="en"/>
              <a:t> - the output is a class membership</a:t>
            </a:r>
          </a:p>
          <a:p>
            <a:pPr indent="-228600" lvl="0" marL="457200" rtl="0">
              <a:lnSpc>
                <a:spcPct val="150000"/>
              </a:lnSpc>
              <a:spcBef>
                <a:spcPts val="0"/>
              </a:spcBef>
              <a:spcAft>
                <a:spcPts val="0"/>
              </a:spcAft>
              <a:buChar char="●"/>
            </a:pPr>
            <a:r>
              <a:rPr lang="en"/>
              <a:t>Or for </a:t>
            </a:r>
            <a:r>
              <a:rPr b="1" lang="en"/>
              <a:t>regression</a:t>
            </a:r>
            <a:r>
              <a:rPr lang="en"/>
              <a:t> - output is the value for the object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Non-parametric Algorithm</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buSzPct val="100000"/>
              <a:buChar char="●"/>
            </a:pPr>
            <a:r>
              <a:rPr lang="en" sz="2000"/>
              <a:t>Non-parametric: doesn’t make any assumptions on the distribution of the data</a:t>
            </a:r>
          </a:p>
          <a:p>
            <a:pPr indent="-355600" lvl="0" marL="457200" rtl="0">
              <a:lnSpc>
                <a:spcPct val="150000"/>
              </a:lnSpc>
              <a:spcBef>
                <a:spcPts val="0"/>
              </a:spcBef>
              <a:buSzPct val="100000"/>
              <a:buChar char="●"/>
            </a:pPr>
            <a:r>
              <a:rPr lang="en" sz="2000"/>
              <a:t>In other words, the model structure is determined from the data </a:t>
            </a:r>
          </a:p>
          <a:p>
            <a:pPr indent="-355600" lvl="0" marL="457200">
              <a:lnSpc>
                <a:spcPct val="150000"/>
              </a:lnSpc>
              <a:spcBef>
                <a:spcPts val="0"/>
              </a:spcBef>
              <a:buSzPct val="100000"/>
              <a:buChar char="●"/>
            </a:pPr>
            <a:r>
              <a:rPr lang="en" sz="2000"/>
              <a:t>Should be one of the first choices for a classification study when there is little or no prior knowledge about the distribution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26077" y="95875"/>
            <a:ext cx="2808000" cy="953400"/>
          </a:xfrm>
          <a:prstGeom prst="rect">
            <a:avLst/>
          </a:prstGeom>
        </p:spPr>
        <p:txBody>
          <a:bodyPr anchorCtr="0" anchor="b" bIns="91425" lIns="91425" rIns="91425" tIns="91425">
            <a:noAutofit/>
          </a:bodyPr>
          <a:lstStyle/>
          <a:p>
            <a:pPr lvl="0">
              <a:spcBef>
                <a:spcPts val="0"/>
              </a:spcBef>
              <a:buNone/>
            </a:pPr>
            <a:r>
              <a:rPr lang="en"/>
              <a:t>Lazy A</a:t>
            </a:r>
            <a:r>
              <a:rPr lang="en"/>
              <a:t>lgorithm</a:t>
            </a:r>
            <a:r>
              <a:rPr lang="en"/>
              <a:t> </a:t>
            </a:r>
          </a:p>
        </p:txBody>
      </p:sp>
      <p:sp>
        <p:nvSpPr>
          <p:cNvPr id="98" name="Shape 98"/>
          <p:cNvSpPr txBox="1"/>
          <p:nvPr>
            <p:ph idx="1" type="body"/>
          </p:nvPr>
        </p:nvSpPr>
        <p:spPr>
          <a:xfrm>
            <a:off x="226075" y="1465800"/>
            <a:ext cx="2808000" cy="31635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KNN is also a lazy algorithm </a:t>
            </a:r>
          </a:p>
          <a:p>
            <a:pPr indent="-342900" lvl="0" marL="457200" rtl="0">
              <a:spcBef>
                <a:spcPts val="0"/>
              </a:spcBef>
              <a:buSzPct val="100000"/>
              <a:buChar char="●"/>
            </a:pPr>
            <a:r>
              <a:rPr lang="en" sz="1800"/>
              <a:t>Lazy - doesn’t use the training data for generalization</a:t>
            </a:r>
          </a:p>
          <a:p>
            <a:pPr indent="-342900" lvl="0" marL="457200" rtl="0">
              <a:spcBef>
                <a:spcPts val="0"/>
              </a:spcBef>
              <a:buSzPct val="100000"/>
              <a:buChar char="●"/>
            </a:pPr>
            <a:r>
              <a:rPr lang="en" sz="1800"/>
              <a:t>Training phase is minimal</a:t>
            </a:r>
          </a:p>
          <a:p>
            <a:pPr indent="-342900" lvl="0" marL="457200" rtl="0">
              <a:spcBef>
                <a:spcPts val="0"/>
              </a:spcBef>
              <a:buSzPct val="100000"/>
              <a:buChar char="●"/>
            </a:pPr>
            <a:r>
              <a:rPr lang="en" sz="1800"/>
              <a:t>KNN keeps all of the training data</a:t>
            </a:r>
          </a:p>
        </p:txBody>
      </p:sp>
      <p:pic>
        <p:nvPicPr>
          <p:cNvPr descr="I-Am-Not-Lazy-Funny-Polar-Bear-Meme-Image.jpg" id="99" name="Shape 99"/>
          <p:cNvPicPr preferRelativeResize="0"/>
          <p:nvPr/>
        </p:nvPicPr>
        <p:blipFill>
          <a:blip r:embed="rId3">
            <a:alphaModFix/>
          </a:blip>
          <a:stretch>
            <a:fillRect/>
          </a:stretch>
        </p:blipFill>
        <p:spPr>
          <a:xfrm>
            <a:off x="3776877" y="591200"/>
            <a:ext cx="5143500"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a:t>Feature Similarity</a:t>
            </a:r>
          </a:p>
        </p:txBody>
      </p:sp>
      <p:sp>
        <p:nvSpPr>
          <p:cNvPr id="105" name="Shape 105"/>
          <p:cNvSpPr txBox="1"/>
          <p:nvPr>
            <p:ph idx="1" type="body"/>
          </p:nvPr>
        </p:nvSpPr>
        <p:spPr>
          <a:xfrm>
            <a:off x="226075" y="1465800"/>
            <a:ext cx="2808000" cy="3163500"/>
          </a:xfrm>
          <a:prstGeom prst="rect">
            <a:avLst/>
          </a:prstGeom>
        </p:spPr>
        <p:txBody>
          <a:bodyPr anchorCtr="0" anchor="t" bIns="91425" lIns="91425" rIns="91425" tIns="91425">
            <a:noAutofit/>
          </a:bodyPr>
          <a:lstStyle/>
          <a:p>
            <a:pPr indent="-342900" lvl="0" marL="457200">
              <a:spcBef>
                <a:spcPts val="0"/>
              </a:spcBef>
              <a:buSzPct val="100000"/>
              <a:buChar char="●"/>
            </a:pPr>
            <a:r>
              <a:rPr lang="en" sz="1800"/>
              <a:t>KNN Algorithm is based on feature similarity: How closely out-of-sample features resemble our training set determines how we classify a given data point</a:t>
            </a:r>
          </a:p>
        </p:txBody>
      </p:sp>
      <p:pic>
        <p:nvPicPr>
          <p:cNvPr id="106" name="Shape 106"/>
          <p:cNvPicPr preferRelativeResize="0"/>
          <p:nvPr/>
        </p:nvPicPr>
        <p:blipFill>
          <a:blip r:embed="rId3">
            <a:alphaModFix/>
          </a:blip>
          <a:stretch>
            <a:fillRect/>
          </a:stretch>
        </p:blipFill>
        <p:spPr>
          <a:xfrm>
            <a:off x="3551700" y="1209574"/>
            <a:ext cx="5439900" cy="341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Examples </a:t>
            </a:r>
          </a:p>
        </p:txBody>
      </p:sp>
      <p:sp>
        <p:nvSpPr>
          <p:cNvPr id="112" name="Shape 112"/>
          <p:cNvSpPr txBox="1"/>
          <p:nvPr>
            <p:ph idx="1" type="body"/>
          </p:nvPr>
        </p:nvSpPr>
        <p:spPr>
          <a:xfrm>
            <a:off x="471900" y="1919075"/>
            <a:ext cx="8222100" cy="2916900"/>
          </a:xfrm>
          <a:prstGeom prst="rect">
            <a:avLst/>
          </a:prstGeom>
        </p:spPr>
        <p:txBody>
          <a:bodyPr anchorCtr="0" anchor="t" bIns="91425" lIns="91425" rIns="91425" tIns="91425">
            <a:noAutofit/>
          </a:bodyPr>
          <a:lstStyle/>
          <a:p>
            <a:pPr indent="-228600" lvl="0" marL="457200" rtl="0">
              <a:spcBef>
                <a:spcPts val="0"/>
              </a:spcBef>
              <a:buChar char="●"/>
            </a:pPr>
            <a:r>
              <a:rPr lang="en"/>
              <a:t>Credit ratings - collecting financial characteristics vs. comparing people with similar financial features to a database</a:t>
            </a:r>
          </a:p>
          <a:p>
            <a:pPr indent="-228600" lvl="0" marL="457200" rtl="0">
              <a:spcBef>
                <a:spcPts val="0"/>
              </a:spcBef>
              <a:buChar char="●"/>
            </a:pPr>
            <a:r>
              <a:rPr lang="en"/>
              <a:t>Should the bank give a loan to an individual? (default - yes/no)</a:t>
            </a:r>
          </a:p>
          <a:p>
            <a:pPr indent="-228600" lvl="0" marL="457200" rtl="0">
              <a:spcBef>
                <a:spcPts val="0"/>
              </a:spcBef>
              <a:buChar char="●"/>
            </a:pPr>
            <a:r>
              <a:rPr lang="en"/>
              <a:t>Classifying</a:t>
            </a:r>
            <a:r>
              <a:rPr lang="en"/>
              <a:t> a potential voter</a:t>
            </a:r>
          </a:p>
          <a:p>
            <a:pPr lvl="0" rtl="0">
              <a:spcBef>
                <a:spcPts val="0"/>
              </a:spcBef>
              <a:buNone/>
            </a:pPr>
            <a:r>
              <a:rPr lang="en"/>
              <a:t>More advances examples could include:</a:t>
            </a:r>
          </a:p>
          <a:p>
            <a:pPr indent="-228600" lvl="0" marL="457200" rtl="0">
              <a:spcBef>
                <a:spcPts val="0"/>
              </a:spcBef>
              <a:buChar char="●"/>
            </a:pPr>
            <a:r>
              <a:rPr lang="en"/>
              <a:t>Handwriting detection</a:t>
            </a:r>
          </a:p>
          <a:p>
            <a:pPr indent="-228600" lvl="0" marL="457200" rtl="0">
              <a:spcBef>
                <a:spcPts val="0"/>
              </a:spcBef>
              <a:buChar char="●"/>
            </a:pPr>
            <a:r>
              <a:rPr lang="en"/>
              <a:t>Image or even video </a:t>
            </a:r>
            <a:r>
              <a:rPr lang="en"/>
              <a:t>recognition</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Procedure</a:t>
            </a:r>
          </a:p>
        </p:txBody>
      </p:sp>
      <p:sp>
        <p:nvSpPr>
          <p:cNvPr id="118" name="Shape 118"/>
          <p:cNvSpPr txBox="1"/>
          <p:nvPr>
            <p:ph idx="1" type="body"/>
          </p:nvPr>
        </p:nvSpPr>
        <p:spPr>
          <a:xfrm>
            <a:off x="471900" y="1919075"/>
            <a:ext cx="8222100" cy="2738400"/>
          </a:xfrm>
          <a:prstGeom prst="rect">
            <a:avLst/>
          </a:prstGeom>
        </p:spPr>
        <p:txBody>
          <a:bodyPr anchorCtr="0" anchor="t" bIns="91425" lIns="91425" rIns="91425" tIns="91425">
            <a:noAutofit/>
          </a:bodyPr>
          <a:lstStyle/>
          <a:p>
            <a:pPr lvl="0">
              <a:lnSpc>
                <a:spcPct val="115000"/>
              </a:lnSpc>
              <a:spcBef>
                <a:spcPts val="0"/>
              </a:spcBef>
              <a:buNone/>
            </a:pPr>
            <a:r>
              <a:rPr lang="en" sz="2100">
                <a:solidFill>
                  <a:srgbClr val="000000"/>
                </a:solidFill>
                <a:latin typeface="Arial"/>
                <a:ea typeface="Arial"/>
                <a:cs typeface="Arial"/>
                <a:sym typeface="Arial"/>
              </a:rPr>
              <a:t>‣ </a:t>
            </a:r>
            <a:r>
              <a:rPr lang="en" sz="2500">
                <a:solidFill>
                  <a:srgbClr val="000000"/>
                </a:solidFill>
                <a:latin typeface="Arial"/>
                <a:ea typeface="Arial"/>
                <a:cs typeface="Arial"/>
                <a:sym typeface="Arial"/>
              </a:rPr>
              <a:t>begin</a:t>
            </a:r>
          </a:p>
          <a:p>
            <a:pPr lvl="0">
              <a:lnSpc>
                <a:spcPct val="115000"/>
              </a:lnSpc>
              <a:spcBef>
                <a:spcPts val="0"/>
              </a:spcBef>
              <a:buNone/>
            </a:pPr>
            <a:r>
              <a:rPr lang="en" sz="2100">
                <a:solidFill>
                  <a:srgbClr val="000000"/>
                </a:solidFill>
                <a:latin typeface="Arial"/>
                <a:ea typeface="Arial"/>
                <a:cs typeface="Arial"/>
                <a:sym typeface="Arial"/>
              </a:rPr>
              <a:t>‣ </a:t>
            </a:r>
            <a:r>
              <a:rPr lang="en" sz="2500">
                <a:solidFill>
                  <a:srgbClr val="000000"/>
                </a:solidFill>
                <a:latin typeface="Arial"/>
                <a:ea typeface="Arial"/>
                <a:cs typeface="Arial"/>
                <a:sym typeface="Arial"/>
              </a:rPr>
              <a:t>looping through all known data points in training data, find the closest k points to x </a:t>
            </a:r>
            <a:r>
              <a:rPr lang="en" sz="2100">
                <a:solidFill>
                  <a:srgbClr val="000000"/>
                </a:solidFill>
                <a:latin typeface="Arial"/>
                <a:ea typeface="Arial"/>
                <a:cs typeface="Arial"/>
                <a:sym typeface="Arial"/>
              </a:rPr>
              <a:t>‣ </a:t>
            </a:r>
            <a:r>
              <a:rPr lang="en" sz="2500">
                <a:solidFill>
                  <a:srgbClr val="000000"/>
                </a:solidFill>
                <a:latin typeface="Arial"/>
                <a:ea typeface="Arial"/>
                <a:cs typeface="Arial"/>
                <a:sym typeface="Arial"/>
              </a:rPr>
              <a:t>assign f(x) = majority classification among the k closest points</a:t>
            </a:r>
          </a:p>
          <a:p>
            <a:pPr lvl="0">
              <a:lnSpc>
                <a:spcPct val="115000"/>
              </a:lnSpc>
              <a:spcBef>
                <a:spcPts val="0"/>
              </a:spcBef>
              <a:buNone/>
            </a:pPr>
            <a:r>
              <a:rPr lang="en" sz="2100">
                <a:solidFill>
                  <a:srgbClr val="000000"/>
                </a:solidFill>
                <a:latin typeface="Arial"/>
                <a:ea typeface="Arial"/>
                <a:cs typeface="Arial"/>
                <a:sym typeface="Arial"/>
              </a:rPr>
              <a:t>‣ </a:t>
            </a:r>
            <a:r>
              <a:rPr lang="en" sz="2500">
                <a:solidFill>
                  <a:srgbClr val="000000"/>
                </a:solidFill>
                <a:latin typeface="Arial"/>
                <a:ea typeface="Arial"/>
                <a:cs typeface="Arial"/>
                <a:sym typeface="Arial"/>
              </a:rPr>
              <a:t>end </a:t>
            </a:r>
          </a:p>
          <a:p>
            <a:pPr lvl="0">
              <a:spcBef>
                <a:spcPts val="0"/>
              </a:spcBef>
              <a:buNone/>
            </a:pPr>
            <a:r>
              <a:rPr lang="en" sz="1100">
                <a:solidFill>
                  <a:srgbClr val="000000"/>
                </a:solidFill>
                <a:latin typeface="Arial"/>
                <a:ea typeface="Arial"/>
                <a:cs typeface="Arial"/>
                <a:sym typeface="Arial"/>
              </a:rPr>
              <a:t>		Credit: Joseph of Iowa (AKA Joseph Nelson) 			</a:t>
            </a:r>
          </a:p>
          <a:p>
            <a:pPr lvl="0">
              <a:spcBef>
                <a:spcPts val="0"/>
              </a:spcBef>
              <a:buNone/>
            </a:pPr>
            <a:r>
              <a:rPr lang="en" sz="1100">
                <a:solidFill>
                  <a:srgbClr val="000000"/>
                </a:solidFill>
                <a:latin typeface="Arial"/>
                <a:ea typeface="Arial"/>
                <a:cs typeface="Arial"/>
                <a:sym typeface="Arial"/>
              </a:rPr>
              <a:t>				</a:t>
            </a:r>
          </a:p>
          <a:p>
            <a:pPr lvl="0">
              <a:spcBef>
                <a:spcPts val="0"/>
              </a:spcBef>
              <a:buNone/>
            </a:pPr>
            <a:r>
              <a:rPr lang="en" sz="1100">
                <a:solidFill>
                  <a:srgbClr val="000000"/>
                </a:solidFill>
                <a:latin typeface="Arial"/>
                <a:ea typeface="Arial"/>
                <a:cs typeface="Arial"/>
                <a:sym typeface="Arial"/>
              </a:rPr>
              <a:t>			</a:t>
            </a:r>
          </a:p>
          <a:p>
            <a:pPr lvl="0">
              <a:spcBef>
                <a:spcPts val="0"/>
              </a:spcBef>
              <a:buNone/>
            </a:pPr>
            <a:r>
              <a:rPr lang="en" sz="1100">
                <a:solidFill>
                  <a:srgbClr val="000000"/>
                </a:solidFill>
                <a:latin typeface="Arial"/>
                <a:ea typeface="Arial"/>
                <a:cs typeface="Arial"/>
                <a:sym typeface="Arial"/>
              </a:rPr>
              <a:t>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