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3000"/>
            </a:lvl1pPr>
            <a:lvl2pPr lvl="1" rtl="0" algn="ctr">
              <a:spcBef>
                <a:spcPts val="0"/>
              </a:spcBef>
              <a:buSzPct val="100000"/>
              <a:defRPr i="1" sz="3000"/>
            </a:lvl2pPr>
            <a:lvl3pPr lvl="2" rtl="0" algn="ctr">
              <a:spcBef>
                <a:spcPts val="0"/>
              </a:spcBef>
              <a:buSzPct val="100000"/>
              <a:defRPr i="1" sz="3000"/>
            </a:lvl3pPr>
            <a:lvl4pPr lvl="3" rtl="0" algn="ctr">
              <a:spcBef>
                <a:spcPts val="0"/>
              </a:spcBef>
              <a:buSzPct val="100000"/>
              <a:defRPr i="1" sz="3000"/>
            </a:lvl4pPr>
            <a:lvl5pPr lvl="4" rtl="0" algn="ctr">
              <a:spcBef>
                <a:spcPts val="0"/>
              </a:spcBef>
              <a:buSzPct val="100000"/>
              <a:defRPr i="1" sz="3000"/>
            </a:lvl5pPr>
            <a:lvl6pPr lvl="5" rtl="0" algn="ctr">
              <a:spcBef>
                <a:spcPts val="0"/>
              </a:spcBef>
              <a:buSzPct val="100000"/>
              <a:defRPr i="1" sz="3000"/>
            </a:lvl6pPr>
            <a:lvl7pPr lvl="6" rtl="0" algn="ctr">
              <a:spcBef>
                <a:spcPts val="0"/>
              </a:spcBef>
              <a:buSzPct val="100000"/>
              <a:defRPr i="1" sz="3000"/>
            </a:lvl7pPr>
            <a:lvl8pPr lvl="7" rtl="0" algn="ctr">
              <a:spcBef>
                <a:spcPts val="0"/>
              </a:spcBef>
              <a:buSzPct val="100000"/>
              <a:defRPr i="1" sz="3000"/>
            </a:lvl8pPr>
            <a:lvl9pPr lvl="8" algn="ctr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2847975" y="3287225"/>
            <a:ext cx="56103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LOGISTIC REGRESSION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Jenny Doyle - April 11,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299725" y="1540175"/>
            <a:ext cx="6996600" cy="26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Generalized l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inear model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Binary, mutually exclusive dependent variable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Independent variables can be either categorical or numerical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Models the probability that y = 1 given x values</a:t>
            </a:r>
          </a:p>
        </p:txBody>
      </p:sp>
      <p:sp>
        <p:nvSpPr>
          <p:cNvPr id="511" name="Shape 51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</a:t>
            </a:r>
            <a:r>
              <a:rPr lang="en" sz="3000">
                <a:solidFill>
                  <a:srgbClr val="3C78D8"/>
                </a:solidFill>
              </a:rPr>
              <a:t>LOGISTIC REGRESSION</a:t>
            </a:r>
            <a:r>
              <a:rPr lang="en" sz="3000"/>
              <a:t>?</a:t>
            </a:r>
          </a:p>
        </p:txBody>
      </p:sp>
      <p:sp>
        <p:nvSpPr>
          <p:cNvPr id="512" name="Shape 512"/>
          <p:cNvSpPr txBox="1"/>
          <p:nvPr>
            <p:ph type="title"/>
          </p:nvPr>
        </p:nvSpPr>
        <p:spPr>
          <a:xfrm>
            <a:off x="6228900" y="1702775"/>
            <a:ext cx="2915100" cy="68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⭐RANDOM COMPONENT -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    binomial distribution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404825" y="1311575"/>
            <a:ext cx="8524800" cy="26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independent variables are independent of one another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observations are independent of one another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There is no measurement error in our observations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independent variables are linearly related to the log=odds that Y = 1</a:t>
            </a:r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894525" y="634125"/>
            <a:ext cx="71499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</a:rPr>
              <a:t>LOGISTIC REGRESSION</a:t>
            </a:r>
            <a:r>
              <a:rPr lang="en" sz="3000"/>
              <a:t> ASSUMPTIONS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0" y="1675975"/>
            <a:ext cx="3511300" cy="8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>
            <p:ph type="title"/>
          </p:nvPr>
        </p:nvSpPr>
        <p:spPr>
          <a:xfrm>
            <a:off x="442650" y="815575"/>
            <a:ext cx="3240600" cy="68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LOGISTIC FUNCTION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675" y="1868287"/>
            <a:ext cx="2247474" cy="4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>
            <p:ph type="title"/>
          </p:nvPr>
        </p:nvSpPr>
        <p:spPr>
          <a:xfrm>
            <a:off x="5580675" y="875875"/>
            <a:ext cx="2114700" cy="68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LINEAR</a:t>
            </a:r>
            <a:r>
              <a:rPr lang="en"/>
              <a:t> FUNCTION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150" y="3049587"/>
            <a:ext cx="3511299" cy="91177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 rot="3324716">
            <a:off x="2407243" y="2777345"/>
            <a:ext cx="578678" cy="3420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 flipH="1" rot="-3324716">
            <a:off x="5859543" y="2777345"/>
            <a:ext cx="578678" cy="3420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>
            <p:ph type="title"/>
          </p:nvPr>
        </p:nvSpPr>
        <p:spPr>
          <a:xfrm>
            <a:off x="831550" y="265800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000">
                <a:solidFill>
                  <a:srgbClr val="3C78D8"/>
                </a:solidFill>
              </a:rPr>
              <a:t>GENERALIZED</a:t>
            </a:r>
            <a:r>
              <a:rPr lang="en" sz="3000">
                <a:solidFill>
                  <a:srgbClr val="3C78D8"/>
                </a:solidFill>
              </a:rPr>
              <a:t> LINEAR MODEL</a:t>
            </a:r>
          </a:p>
        </p:txBody>
      </p:sp>
      <p:sp>
        <p:nvSpPr>
          <p:cNvPr id="531" name="Shape 531"/>
          <p:cNvSpPr txBox="1"/>
          <p:nvPr>
            <p:ph type="title"/>
          </p:nvPr>
        </p:nvSpPr>
        <p:spPr>
          <a:xfrm>
            <a:off x="3230250" y="2497025"/>
            <a:ext cx="2683500" cy="68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⭐</a:t>
            </a:r>
            <a:r>
              <a:rPr lang="en">
                <a:solidFill>
                  <a:srgbClr val="3C78D8"/>
                </a:solidFill>
              </a:rPr>
              <a:t>LINEAR COMPONENT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968800" y="449975"/>
            <a:ext cx="73581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MODEL CHARACTERISTICS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74" y="1934825"/>
            <a:ext cx="4281034" cy="7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087" y="2845225"/>
            <a:ext cx="2527825" cy="7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1207437" y="1165775"/>
            <a:ext cx="5736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28324A"/>
              </a:buClr>
              <a:buSzPct val="100000"/>
              <a:buFont typeface="Proxima Nova"/>
              <a:buChar char="◉"/>
            </a:pPr>
            <a:r>
              <a:rPr b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Logit</a:t>
            </a:r>
            <a:r>
              <a:rPr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: inverse of logistic function</a:t>
            </a:r>
          </a:p>
        </p:txBody>
      </p:sp>
      <p:sp>
        <p:nvSpPr>
          <p:cNvPr id="540" name="Shape 540"/>
          <p:cNvSpPr txBox="1"/>
          <p:nvPr>
            <p:ph type="title"/>
          </p:nvPr>
        </p:nvSpPr>
        <p:spPr>
          <a:xfrm>
            <a:off x="6370825" y="1250825"/>
            <a:ext cx="2418000" cy="68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⭐ LINK</a:t>
            </a:r>
            <a:r>
              <a:rPr lang="en">
                <a:solidFill>
                  <a:srgbClr val="3C78D8"/>
                </a:solidFill>
              </a:rPr>
              <a:t>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968800" y="449975"/>
            <a:ext cx="73581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MODEL CHARACTERISTICS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904500" y="1455600"/>
            <a:ext cx="73350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28324A"/>
              </a:buClr>
              <a:buSzPct val="100000"/>
              <a:buFont typeface="Proxima Nova"/>
              <a:buChar char="◉"/>
            </a:pPr>
            <a:r>
              <a:rPr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β</a:t>
            </a:r>
            <a:r>
              <a:rPr baseline="-25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, β</a:t>
            </a:r>
            <a:r>
              <a:rPr baseline="-25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 are the coefficients, the log of the odds ratios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28324A"/>
              </a:buClr>
              <a:buSzPct val="100000"/>
              <a:buFont typeface="Proxima Nova"/>
              <a:buChar char="◉"/>
            </a:pPr>
            <a:r>
              <a:rPr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aseline="30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β1</a:t>
            </a:r>
            <a:r>
              <a:rPr baseline="-25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,   </a:t>
            </a:r>
            <a:r>
              <a:rPr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aseline="30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β2</a:t>
            </a:r>
            <a:r>
              <a:rPr baseline="-25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,   ... </a:t>
            </a:r>
            <a:r>
              <a:rPr baseline="-25000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are the odds ratios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28324A"/>
              </a:buClr>
              <a:buSzPct val="100000"/>
              <a:buFont typeface="Proxima Nova"/>
              <a:buChar char="◉"/>
            </a:pPr>
            <a:r>
              <a:rPr b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Interpretation</a:t>
            </a:r>
            <a:r>
              <a:rPr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: as X increases by one unit, y is  </a:t>
            </a:r>
            <a:r>
              <a:rPr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aseline="30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β</a:t>
            </a:r>
            <a:r>
              <a:rPr baseline="-25000" i="1"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400">
                <a:solidFill>
                  <a:srgbClr val="28324A"/>
                </a:solidFill>
                <a:latin typeface="Proxima Nova"/>
                <a:ea typeface="Proxima Nova"/>
                <a:cs typeface="Proxima Nova"/>
                <a:sym typeface="Proxima Nova"/>
              </a:rPr>
              <a:t>times as likely to have the probability y = 1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450" y="2247700"/>
            <a:ext cx="64008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725" y="0"/>
            <a:ext cx="49720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725" y="352450"/>
            <a:ext cx="4438600" cy="4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>
            <p:ph idx="4294967295" type="title"/>
          </p:nvPr>
        </p:nvSpPr>
        <p:spPr>
          <a:xfrm>
            <a:off x="139875" y="821725"/>
            <a:ext cx="3239700" cy="127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TITANIC SURVIVAL BASED ON AGE</a:t>
            </a:r>
          </a:p>
        </p:txBody>
      </p:sp>
      <p:sp>
        <p:nvSpPr>
          <p:cNvPr id="555" name="Shape 555"/>
          <p:cNvSpPr txBox="1"/>
          <p:nvPr/>
        </p:nvSpPr>
        <p:spPr>
          <a:xfrm rot="-1149">
            <a:off x="413025" y="2270794"/>
            <a:ext cx="2693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LOGISTIC</a:t>
            </a:r>
            <a:r>
              <a:rPr b="1" lang="en" sz="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 REGRESSION-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LOGIT FUNCTION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4294967295" type="title"/>
          </p:nvPr>
        </p:nvSpPr>
        <p:spPr>
          <a:xfrm>
            <a:off x="139875" y="821725"/>
            <a:ext cx="3239700" cy="127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TITANIC SURVIVAL BASED ON AGE</a:t>
            </a:r>
          </a:p>
        </p:txBody>
      </p:sp>
      <p:sp>
        <p:nvSpPr>
          <p:cNvPr id="561" name="Shape 561"/>
          <p:cNvSpPr txBox="1"/>
          <p:nvPr/>
        </p:nvSpPr>
        <p:spPr>
          <a:xfrm rot="-1149">
            <a:off x="413025" y="2270794"/>
            <a:ext cx="2693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LOGISTIC REGRESSION 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RESIDUALS</a:t>
            </a: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025" y="691725"/>
            <a:ext cx="5246475" cy="36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450" y="136099"/>
            <a:ext cx="4353499" cy="4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Shape 568"/>
          <p:cNvPicPr preferRelativeResize="0"/>
          <p:nvPr/>
        </p:nvPicPr>
        <p:blipFill rotWithShape="1">
          <a:blip r:embed="rId3">
            <a:alphaModFix/>
          </a:blip>
          <a:srcRect b="13835" l="19721" r="19276" t="36820"/>
          <a:stretch/>
        </p:blipFill>
        <p:spPr>
          <a:xfrm>
            <a:off x="1078700" y="185275"/>
            <a:ext cx="6472125" cy="39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798" y="155287"/>
            <a:ext cx="5968674" cy="39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00" y="165550"/>
            <a:ext cx="3871724" cy="18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975" y="1973175"/>
            <a:ext cx="64103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>
            <p:ph idx="4294967295" type="title"/>
          </p:nvPr>
        </p:nvSpPr>
        <p:spPr>
          <a:xfrm>
            <a:off x="297750" y="231325"/>
            <a:ext cx="4608900" cy="127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LOGISTIC REGRESSION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WITH </a:t>
            </a:r>
            <a:r>
              <a:rPr lang="en" sz="3000">
                <a:solidFill>
                  <a:srgbClr val="3C78D8"/>
                </a:solidFill>
              </a:rPr>
              <a:t>STATSMODELS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Shape 5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" y="1558625"/>
            <a:ext cx="6870225" cy="24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222" y="3258997"/>
            <a:ext cx="2047789" cy="7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>
            <p:ph idx="4294967295" type="title"/>
          </p:nvPr>
        </p:nvSpPr>
        <p:spPr>
          <a:xfrm>
            <a:off x="2293800" y="218150"/>
            <a:ext cx="4556400" cy="127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LOGISTIC REGRESSION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WITH </a:t>
            </a:r>
            <a:r>
              <a:rPr lang="en" sz="3000">
                <a:solidFill>
                  <a:srgbClr val="3C78D8"/>
                </a:solidFill>
              </a:rPr>
              <a:t>SKLEARN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047750" y="253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AGENDA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1882200" y="750750"/>
            <a:ext cx="5327700" cy="33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Titanic Survival example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Linear Regression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Model assumptions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Generalized Linear Models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Python 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4294967295" type="subTitle"/>
          </p:nvPr>
        </p:nvSpPr>
        <p:spPr>
          <a:xfrm>
            <a:off x="1169925" y="1602249"/>
            <a:ext cx="6593700" cy="16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25" y="222350"/>
            <a:ext cx="5079400" cy="4040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>
            <p:ph idx="4294967295" type="title"/>
          </p:nvPr>
        </p:nvSpPr>
        <p:spPr>
          <a:xfrm>
            <a:off x="139875" y="1126525"/>
            <a:ext cx="3239700" cy="127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TITANIC SURVIVAL BASED ON 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4294967295" type="title"/>
          </p:nvPr>
        </p:nvSpPr>
        <p:spPr>
          <a:xfrm>
            <a:off x="139875" y="1126525"/>
            <a:ext cx="3239700" cy="127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TITANIC SURVIVAL BASED ON AGE</a:t>
            </a:r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825" y="152400"/>
            <a:ext cx="4584500" cy="468117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 rot="-1206">
            <a:off x="477021" y="2499392"/>
            <a:ext cx="2565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LINEAR REGRESSION- LINE OF BEST FIT?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200" y="0"/>
            <a:ext cx="39909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4294967295" type="body"/>
          </p:nvPr>
        </p:nvSpPr>
        <p:spPr>
          <a:xfrm>
            <a:off x="718400" y="1340700"/>
            <a:ext cx="6907500" cy="24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inearity of relationship between dependent and independent variables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ndependence of residuals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ormality of residuals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quality of Variances of residuals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Shape 479"/>
          <p:cNvSpPr txBox="1"/>
          <p:nvPr>
            <p:ph idx="4294967295" type="title"/>
          </p:nvPr>
        </p:nvSpPr>
        <p:spPr>
          <a:xfrm>
            <a:off x="1073700" y="26377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LINEAR MODEL ASSUMPTIONS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4294967295" type="body"/>
          </p:nvPr>
        </p:nvSpPr>
        <p:spPr>
          <a:xfrm>
            <a:off x="718400" y="1340700"/>
            <a:ext cx="6907500" cy="2462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ct val="100000"/>
              <a:buFont typeface="Proxima Nova"/>
            </a:pPr>
            <a:r>
              <a:rPr b="1" lang="en" sz="2400" strike="sng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2400" strike="sng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inearity of relationship between dependent and independent variables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ndependence of residuals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ormality of residuals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quality of Variances of residuals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Shape 485"/>
          <p:cNvSpPr txBox="1"/>
          <p:nvPr>
            <p:ph idx="4294967295" type="title"/>
          </p:nvPr>
        </p:nvSpPr>
        <p:spPr>
          <a:xfrm>
            <a:off x="1073700" y="26377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LINEAR MODEL ASSUMPTIONS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37" y="211700"/>
            <a:ext cx="61626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idx="4294967295" type="title"/>
          </p:nvPr>
        </p:nvSpPr>
        <p:spPr>
          <a:xfrm>
            <a:off x="-251975" y="1452625"/>
            <a:ext cx="3239700" cy="75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RESIDUALS</a:t>
            </a:r>
          </a:p>
        </p:txBody>
      </p:sp>
      <p:sp>
        <p:nvSpPr>
          <p:cNvPr id="492" name="Shape 492"/>
          <p:cNvSpPr txBox="1"/>
          <p:nvPr/>
        </p:nvSpPr>
        <p:spPr>
          <a:xfrm rot="-1206">
            <a:off x="85221" y="2158917"/>
            <a:ext cx="2565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LINEAR REGRESSION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350" y="0"/>
            <a:ext cx="39814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4294967295" type="body"/>
          </p:nvPr>
        </p:nvSpPr>
        <p:spPr>
          <a:xfrm>
            <a:off x="718400" y="1340700"/>
            <a:ext cx="6907500" cy="24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ct val="100000"/>
              <a:buFont typeface="Proxima Nova"/>
            </a:pPr>
            <a:r>
              <a:rPr b="1" lang="en" sz="2400" strike="sng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2400" strike="sng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inearity of relationship between dependent and independent variables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ndependence of residuals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ct val="100000"/>
              <a:buFont typeface="Proxima Nova"/>
            </a:pPr>
            <a:r>
              <a:rPr b="1" lang="en" sz="2400" strike="sng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 strike="sng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ormality of residuals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Proxima Nova"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quality of Variances of residuals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9" name="Shape 499"/>
          <p:cNvSpPr txBox="1"/>
          <p:nvPr>
            <p:ph idx="4294967295" type="title"/>
          </p:nvPr>
        </p:nvSpPr>
        <p:spPr>
          <a:xfrm>
            <a:off x="1073700" y="26377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LINEAR MODEL </a:t>
            </a:r>
            <a:r>
              <a:rPr lang="en" sz="3000">
                <a:solidFill>
                  <a:srgbClr val="3C78D8"/>
                </a:solidFill>
              </a:rPr>
              <a:t>ASSUMPTIONS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1075850" y="1540175"/>
            <a:ext cx="7303800" cy="26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Linear Component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- relationship between X and y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Link Component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- transformation of linear regression line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Proxima Nova"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Random Component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- error distribution</a:t>
            </a:r>
          </a:p>
        </p:txBody>
      </p:sp>
      <p:sp>
        <p:nvSpPr>
          <p:cNvPr id="505" name="Shape 50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</a:rPr>
              <a:t>GENERALIZED</a:t>
            </a:r>
            <a:r>
              <a:rPr lang="en" sz="3000"/>
              <a:t> LINEAR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