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EFE76F3-C464-4145-A7CA-400C7AD39FE8}">
  <a:tblStyle styleId="{CEFE76F3-C464-4145-A7CA-400C7AD39FE8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514350" y="5349901"/>
            <a:ext cx="8629649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ctrTitle"/>
          </p:nvPr>
        </p:nvSpPr>
        <p:spPr>
          <a:xfrm>
            <a:off x="381000" y="4853410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44332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229600" y="6473951"/>
            <a:ext cx="758951" cy="24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04800" y="457200"/>
            <a:ext cx="8686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385218" y="-526256"/>
            <a:ext cx="4525963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660" lvl="0" marL="342900" marR="0" rtl="0" algn="l">
              <a:spcBef>
                <a:spcPts val="64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61290" lvl="1" marL="74295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21919" lvl="2" marL="11430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39700" lvl="3" marL="16002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0020" lvl="4" marL="20574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229600" y="6477000"/>
            <a:ext cx="762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4846637" y="2560638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655637" y="350838"/>
            <a:ext cx="5851525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660" lvl="0" marL="342900" marR="0" rtl="0" algn="l">
              <a:spcBef>
                <a:spcPts val="64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61290" lvl="1" marL="74295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21919" lvl="2" marL="11430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39700" lvl="3" marL="16002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0020" lvl="4" marL="20574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29600" y="6477000"/>
            <a:ext cx="762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04800" y="457200"/>
            <a:ext cx="8686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660" lvl="0" marL="342900" marR="0" rtl="0" algn="l">
              <a:spcBef>
                <a:spcPts val="64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61290" lvl="1" marL="74295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21919" lvl="2" marL="11430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39700" lvl="3" marL="16002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0020" lvl="4" marL="20574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229600" y="6473951"/>
            <a:ext cx="758951" cy="24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514350" y="3444901"/>
            <a:ext cx="8629649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" type="body"/>
          </p:nvPr>
        </p:nvSpPr>
        <p:spPr>
          <a:xfrm>
            <a:off x="381000" y="1676400"/>
            <a:ext cx="8458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DCD0B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1430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6002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05740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229600" y="6477000"/>
            <a:ext cx="762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80475" y="2947084"/>
            <a:ext cx="8686800" cy="1184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2"/>
              </a:buClr>
              <a:buFont typeface="Source Sans Pro"/>
              <a:buNone/>
              <a:defRPr b="0" i="0" sz="36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04800" y="1600200"/>
            <a:ext cx="41909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8440" lvl="0" marL="34290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79069" lvl="1" marL="74295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39700" lvl="2" marL="11430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48589" lvl="3" marL="1600200" marR="0" rtl="0" algn="l">
              <a:spcBef>
                <a:spcPts val="36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0020" lvl="4" marL="20574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8440" lvl="0" marL="34290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79069" lvl="1" marL="74295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39700" lvl="2" marL="11430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48589" lvl="3" marL="1600200" marR="0" rtl="0" algn="l">
              <a:spcBef>
                <a:spcPts val="36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0020" lvl="4" marL="20574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229600" y="6477000"/>
            <a:ext cx="762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04800" y="5410200"/>
            <a:ext cx="8610599" cy="88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281443" y="666750"/>
            <a:ext cx="429055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AF76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1430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600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057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5025" y="666750"/>
            <a:ext cx="4292241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AF762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14300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6002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057400" marR="0" rtl="0" algn="l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281443" y="1316037"/>
            <a:ext cx="4290555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96850" lvl="1" marL="74295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8589" lvl="2" marL="1143000" marR="0" rtl="0" algn="l">
              <a:spcBef>
                <a:spcPts val="36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7480" lvl="3" marL="1600200" marR="0" rtl="0" algn="l">
              <a:spcBef>
                <a:spcPts val="32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7639" lvl="4" marL="20574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8730" y="1316037"/>
            <a:ext cx="4288536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96850" lvl="1" marL="74295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8589" lvl="2" marL="1143000" marR="0" rtl="0" algn="l">
              <a:spcBef>
                <a:spcPts val="36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57480" lvl="3" marL="1600200" marR="0" rtl="0" algn="l">
              <a:spcBef>
                <a:spcPts val="32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7639" lvl="4" marL="20574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29600" y="6477000"/>
            <a:ext cx="762000" cy="24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cxnSp>
        <p:nvCxnSpPr>
          <p:cNvPr id="50" name="Shape 50"/>
          <p:cNvCxnSpPr/>
          <p:nvPr/>
        </p:nvCxnSpPr>
        <p:spPr>
          <a:xfrm>
            <a:off x="514350" y="6019800"/>
            <a:ext cx="8629649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229600" y="6477000"/>
            <a:ext cx="762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29600" y="6477000"/>
            <a:ext cx="762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514350" y="5849117"/>
            <a:ext cx="8629649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457200" y="5486400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609600"/>
            <a:ext cx="300831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143000" marR="0" rtl="0" algn="l">
              <a:spcBef>
                <a:spcPts val="2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6002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057400" marR="0" rtl="0" algn="l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3575050" y="609600"/>
            <a:ext cx="5340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660" lvl="0" marL="342900" marR="0" rtl="0" algn="l">
              <a:spcBef>
                <a:spcPts val="64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61290" lvl="1" marL="74295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21919" lvl="2" marL="11430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39700" lvl="3" marL="16002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52400" lvl="4" marL="2057400" marR="0" rtl="0" algn="l">
              <a:spcBef>
                <a:spcPts val="40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29600" y="6477000"/>
            <a:ext cx="762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3505200" y="616633"/>
            <a:ext cx="5029199" cy="36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900" endA="500" endPos="10000" kx="0" rotWithShape="0" algn="bl" stA="49000" stPos="0" sy="-90000" ky="0"/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61290" lvl="1" marL="74295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21919" lvl="2" marL="11430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39700" lvl="3" marL="16002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0020" lvl="4" marL="20574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229600" y="6477000"/>
            <a:ext cx="762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81000" y="4993760"/>
            <a:ext cx="5867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81000" y="5533217"/>
            <a:ext cx="5867400" cy="768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32409" lvl="1" marL="742950" marR="0" rtl="0" algn="l">
              <a:spcBef>
                <a:spcPts val="24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84150" lvl="2" marL="1143000" marR="0" rtl="0" algn="l">
              <a:spcBef>
                <a:spcPts val="20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88594" lvl="3" marL="1600200" marR="0" rtl="0" algn="l">
              <a:spcBef>
                <a:spcPts val="18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94310" lvl="4" marL="2057400" marR="0" rtl="0" algn="l">
              <a:spcBef>
                <a:spcPts val="18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514350" y="1050898"/>
            <a:ext cx="8629649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660" lvl="0" marL="342900" marR="0" rtl="0" algn="l">
              <a:spcBef>
                <a:spcPts val="64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61290" lvl="1" marL="74295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21919" lvl="2" marL="11430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39700" lvl="3" marL="16002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0020" lvl="4" marL="20574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0020" lvl="5" marL="2514600" marR="0" rtl="0" algn="l">
              <a:spcBef>
                <a:spcPts val="360"/>
              </a:spcBef>
              <a:buClr>
                <a:schemeClr val="accent1"/>
              </a:buClr>
              <a:buSzPct val="6000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7639" lvl="6" marL="29718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7640" lvl="7" marL="3429000" marR="0" rtl="0" algn="l">
              <a:spcBef>
                <a:spcPts val="320"/>
              </a:spcBef>
              <a:buClr>
                <a:schemeClr val="accent1"/>
              </a:buClr>
              <a:buSzPct val="6000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5259" lvl="8" marL="3886200" marR="0" rtl="0" algn="l">
              <a:spcBef>
                <a:spcPts val="280"/>
              </a:spcBef>
              <a:buClr>
                <a:schemeClr val="accent1"/>
              </a:buClr>
              <a:buSzPct val="59999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477000" y="76200"/>
            <a:ext cx="25145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76200"/>
            <a:ext cx="335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229600" y="6477000"/>
            <a:ext cx="762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D28E2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304800" y="457200"/>
            <a:ext cx="8686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514350" y="1050898"/>
            <a:ext cx="8629649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514350" y="1057986"/>
            <a:ext cx="8629649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04800" y="457200"/>
            <a:ext cx="8686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 DEFINED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 is the study of linear relationships between variables. 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models the relationship between a dependent variable 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one or more explanatory variables denoted 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linear regression uses only one explanatory variable.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Multiple linear regression uses more than one explanatory variable.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BRINGING IT ALL TOGETHER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04800" y="1554162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meaning of the slope?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slope of the trend line represents the average change in the vertical variable that’s associated with a one-unit change in the horizontal variable.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this case, the slope represents the average change in household income associated with each 1 year increase.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for every one year since 2005, you can expect an average increase of $751.85 in household income.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BRINGING IT ALL TOGETHER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04800" y="1554162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meaning of the </a:t>
            </a:r>
            <a:r>
              <a:rPr b="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-intercept?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-intercept is $52,811.36. 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the average household income in 2005 (where the x variable is 0) is $52,811.36.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a slightly higher number than reported in the Census Bureau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 AND RESOURCES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04800" y="1554162"/>
            <a:ext cx="86868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en-US"/>
              <a:t>Documentation on sklearn</a:t>
            </a:r>
          </a:p>
          <a:p>
            <a:pPr indent="-2006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Khan Academy - Linear Regression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81000" y="4853410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433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Exploring the concept of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04800" y="457200"/>
            <a:ext cx="8686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IT USED FOR?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518"/>
              <a:buFont typeface="Noto Sans Symbols"/>
              <a:buChar char="✕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Three primary uses for regression analysis exist: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ct val="69416"/>
              <a:buFont typeface="Courier New"/>
              <a:buChar char="o"/>
            </a:pPr>
            <a:r>
              <a:rPr b="0" i="0" lang="en-US" sz="238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Casual analysis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ct val="7140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regression may be used to determine the strength of the effect that the independent </a:t>
            </a:r>
            <a:r>
              <a:rPr b="0" i="1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variable has on a dependent </a:t>
            </a:r>
            <a:r>
              <a:rPr b="0" i="1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variable.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ct val="7140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questions may include what is the strength between dose and effect, sales and advertising spent, age and income.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ct val="69416"/>
              <a:buFont typeface="Courier New"/>
              <a:buChar char="o"/>
            </a:pPr>
            <a:r>
              <a:rPr b="0" i="0" lang="en-US" sz="238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Predicting an effect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ct val="71400"/>
              <a:buFont typeface="Courier New"/>
              <a:buChar char="▪"/>
            </a:pP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can help us determine how much the dependent </a:t>
            </a:r>
            <a:r>
              <a:rPr b="0" i="1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variable changes with a change in one or more independent </a:t>
            </a:r>
            <a:r>
              <a:rPr b="0" i="1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variables.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ct val="71400"/>
              <a:buFont typeface="Courier New"/>
              <a:buChar char="▪"/>
            </a:pP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much additional </a:t>
            </a:r>
            <a:r>
              <a:rPr b="0" i="1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results for each one additional unit of </a:t>
            </a:r>
            <a:r>
              <a:rPr b="0" i="1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ct val="69416"/>
              <a:buFont typeface="Courier New"/>
              <a:buChar char="o"/>
            </a:pPr>
            <a:r>
              <a:rPr b="0" i="0" lang="en-US" sz="238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Trend forecasting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ct val="71400"/>
              <a:buFont typeface="Courier New"/>
              <a:buChar char="▪"/>
            </a:pP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can predict future values, outcomes and trends.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buClr>
                <a:schemeClr val="accent1"/>
              </a:buClr>
              <a:buSzPct val="71400"/>
              <a:buFont typeface="Courier New"/>
              <a:buChar char="▪"/>
            </a:pPr>
            <a:r>
              <a:rPr b="0" i="0" lang="en-US" sz="204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will the price of gas be 6 months from now?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04800" y="457200"/>
            <a:ext cx="8686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 LINE EQUATION	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 of the linear regression line equation: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 = 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+ 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the explanatory variable and 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the dependent variable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slope of the line is 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the intercept (the value of 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when 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0)</a:t>
            </a:r>
          </a:p>
          <a:p>
            <a:pPr indent="-228600" lvl="2" marL="1143000" marR="0" rtl="0" algn="l">
              <a:spcBef>
                <a:spcPts val="480"/>
              </a:spcBef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unknowns and require a dataset in order to determine their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04800" y="457200"/>
            <a:ext cx="8686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SOLVING FOR </a:t>
            </a:r>
            <a:r>
              <a:rPr b="0" i="1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0" i="1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 = </a:t>
            </a:r>
            <a:r>
              <a:rPr b="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+ </a:t>
            </a:r>
            <a:r>
              <a:rPr b="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Solving for 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made quite simple through today’s programs and software and should never have to be calculated by hand.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However, the values can be computed by the following equations: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(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Nxy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- (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/ (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Nx</a:t>
            </a:r>
            <a:r>
              <a:rPr b="0" baseline="30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- (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(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30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- (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xy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/ (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Nx</a:t>
            </a:r>
            <a:r>
              <a:rPr b="0" baseline="30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- (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-2500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note the value of 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the total number of elements (or trials in your experiment).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04800" y="457200"/>
            <a:ext cx="86868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CORRELATION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Correlations shows how close the line fits the points found in any given experiment.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correlation coefficient is </a:t>
            </a:r>
            <a:r>
              <a:rPr b="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b="0" baseline="3000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closer </a:t>
            </a:r>
            <a:r>
              <a:rPr b="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to 1, the better the line fits the data.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Again there should be no need to solve for </a:t>
            </a:r>
            <a:r>
              <a:rPr b="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b="0" baseline="30000" i="1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by hand, but the equation is as follows: </a:t>
            </a: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b="0" baseline="30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i="0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(</a:t>
            </a: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Nxy</a:t>
            </a:r>
            <a:r>
              <a:rPr b="0" baseline="-25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</a:t>
            </a: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-25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baseline="-25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b="0" baseline="30000" i="0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i="0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(</a:t>
            </a: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Nx</a:t>
            </a:r>
            <a:r>
              <a:rPr b="0" baseline="30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baseline="-25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</a:t>
            </a: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-25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baseline="-25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(</a:t>
            </a: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Ny</a:t>
            </a:r>
            <a:r>
              <a:rPr b="0" baseline="30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baseline="-25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</a:t>
            </a: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baseline="-25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baseline="-25000" i="1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</a:t>
            </a:r>
            <a:r>
              <a:rPr b="0" i="0" lang="en-US" sz="2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</a:p>
          <a:p>
            <a:pPr indent="0" lvl="1" marL="457200" marR="0" rtl="0" algn="l">
              <a:spcBef>
                <a:spcPts val="56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BRINGING IT ALL TOGETHER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04800" y="1554162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following table shows the median California household income from 2005 to 2015 as reported by the US Census Bureau.  Draw a scatter plot and find the equation.  What would you expect the median annual income of a California household to be in year 2025?  What are the meanings of the slope and the </a:t>
            </a: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-intercept in this problem?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29" name="Shape 129"/>
          <p:cNvGraphicFramePr/>
          <p:nvPr/>
        </p:nvGraphicFramePr>
        <p:xfrm>
          <a:off x="10668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{CEFE76F3-C464-4145-A7CA-400C7AD39FE8}</a:tableStyleId>
              </a:tblPr>
              <a:tblGrid>
                <a:gridCol w="3711225"/>
                <a:gridCol w="3375375"/>
              </a:tblGrid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Income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2005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$51,755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4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2006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55,319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2007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55,734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2008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57,014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2009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56,134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2010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54,283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53,367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2012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57,020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57,528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2014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60,487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63,636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BRINGING IT ALL TOGETHER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04800" y="1554162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Draw a scatter plot and find the equation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57400"/>
            <a:ext cx="6210300" cy="4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BRINGING IT ALL TOGETHER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04800" y="1554162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✕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would you expect the median annual income of a California household to be in year 2025?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equation 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$751.85</a:t>
            </a: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$52,811.00</a:t>
            </a: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Determine value of </a:t>
            </a:r>
            <a:r>
              <a:rPr b="0" i="1" lang="en-US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  <a:p>
            <a: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value assigned to </a:t>
            </a: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the number of years 2025 is from our starting point of 2005. </a:t>
            </a:r>
          </a:p>
          <a:p>
            <a: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20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Courier New"/>
              <a:buChar char="o"/>
            </a:pPr>
            <a:r>
              <a:rPr b="0" i="1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$67,848.00</a:t>
            </a:r>
          </a:p>
          <a:p>
            <a: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600" lvl="3" marL="1600200" marR="0" rtl="0" algn="l">
              <a:spcBef>
                <a:spcPts val="400"/>
              </a:spcBef>
              <a:buClr>
                <a:schemeClr val="accent1"/>
              </a:buClr>
              <a:buSzPct val="70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