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fa9b66b9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fa9b66b9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fa9b66b9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fa9b66b9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099dbf9c7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099dbf9c7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09396549a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09396549a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099dbf9c7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099dbf9c7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099dbf9c7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099dbf9c7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099dbf9c7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099dbf9c7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099dbf9c7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099dbf9c7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099dbf9c7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099dbf9c7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09396549a0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09396549a0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a64e09fe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a64e09fe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9396549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9396549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99dbf9c7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99dbf9c7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9396549a0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9396549a0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99dbf9c7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099dbf9c7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099dbf9c7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099dbf9c7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099dbf9c7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099dbf9c7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099dbf9c7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099dbf9c7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2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transtats.bts.gov/DL_SelectFields.aspx?gnoyr_VQ=FGJ&amp;QO_fu146_anzr=b0-gvz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IOD Project 1:</a:t>
            </a:r>
            <a:endParaRPr/>
          </a:p>
          <a:p>
            <a:pPr indent="0" lvl="0" marL="0" rtl="0" algn="l">
              <a:spcBef>
                <a:spcPts val="0"/>
              </a:spcBef>
              <a:spcAft>
                <a:spcPts val="0"/>
              </a:spcAft>
              <a:buNone/>
            </a:pPr>
            <a:r>
              <a:rPr lang="en"/>
              <a:t>U.S. Domestic flight cancellations in 2015</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Matthew Cavanaugh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20 worst airports for cancelled departing flights (among 100 busiest overall)</a:t>
            </a:r>
            <a:endParaRPr/>
          </a:p>
        </p:txBody>
      </p:sp>
      <p:sp>
        <p:nvSpPr>
          <p:cNvPr id="194" name="Google Shape;194;p22"/>
          <p:cNvSpPr txBox="1"/>
          <p:nvPr>
            <p:ph idx="1" type="body"/>
          </p:nvPr>
        </p:nvSpPr>
        <p:spPr>
          <a:xfrm>
            <a:off x="1297500" y="1567550"/>
            <a:ext cx="23586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That being said, you’re much less likely to fly into smaller airports. Here, I set a limit of the 100 busiest airports by total flights, and took the 20 worst airports for cancellations among those.</a:t>
            </a:r>
            <a:endParaRPr sz="1600"/>
          </a:p>
        </p:txBody>
      </p:sp>
      <p:pic>
        <p:nvPicPr>
          <p:cNvPr id="195" name="Google Shape;195;p22"/>
          <p:cNvPicPr preferRelativeResize="0"/>
          <p:nvPr/>
        </p:nvPicPr>
        <p:blipFill>
          <a:blip r:embed="rId3">
            <a:alphaModFix/>
          </a:blip>
          <a:stretch>
            <a:fillRect/>
          </a:stretch>
        </p:blipFill>
        <p:spPr>
          <a:xfrm>
            <a:off x="4105416" y="1307850"/>
            <a:ext cx="4230984" cy="3658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20 worst airports for cancelled arriving flights (among 100 busiest overall)</a:t>
            </a:r>
            <a:endParaRPr/>
          </a:p>
          <a:p>
            <a:pPr indent="0" lvl="0" marL="0" rtl="0" algn="l">
              <a:spcBef>
                <a:spcPts val="0"/>
              </a:spcBef>
              <a:spcAft>
                <a:spcPts val="0"/>
              </a:spcAft>
              <a:buNone/>
            </a:pPr>
            <a:r>
              <a:t/>
            </a:r>
            <a:endParaRPr/>
          </a:p>
        </p:txBody>
      </p:sp>
      <p:sp>
        <p:nvSpPr>
          <p:cNvPr id="201" name="Google Shape;201;p23"/>
          <p:cNvSpPr txBox="1"/>
          <p:nvPr>
            <p:ph idx="1" type="body"/>
          </p:nvPr>
        </p:nvSpPr>
        <p:spPr>
          <a:xfrm>
            <a:off x="1297500" y="1567550"/>
            <a:ext cx="2321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Most of the same ones again.</a:t>
            </a:r>
            <a:endParaRPr sz="2000"/>
          </a:p>
        </p:txBody>
      </p:sp>
      <p:pic>
        <p:nvPicPr>
          <p:cNvPr id="202" name="Google Shape;202;p23"/>
          <p:cNvPicPr preferRelativeResize="0"/>
          <p:nvPr/>
        </p:nvPicPr>
        <p:blipFill>
          <a:blip r:embed="rId3">
            <a:alphaModFix/>
          </a:blip>
          <a:stretch>
            <a:fillRect/>
          </a:stretch>
        </p:blipFill>
        <p:spPr>
          <a:xfrm>
            <a:off x="4134474" y="1307850"/>
            <a:ext cx="4201925" cy="36331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Which months had the most cancellations?</a:t>
            </a:r>
            <a:endParaRPr/>
          </a:p>
        </p:txBody>
      </p:sp>
      <p:pic>
        <p:nvPicPr>
          <p:cNvPr id="208" name="Google Shape;208;p24"/>
          <p:cNvPicPr preferRelativeResize="0"/>
          <p:nvPr/>
        </p:nvPicPr>
        <p:blipFill>
          <a:blip r:embed="rId3">
            <a:alphaModFix/>
          </a:blip>
          <a:stretch>
            <a:fillRect/>
          </a:stretch>
        </p:blipFill>
        <p:spPr>
          <a:xfrm>
            <a:off x="1297500" y="970950"/>
            <a:ext cx="3198700" cy="2672100"/>
          </a:xfrm>
          <a:prstGeom prst="rect">
            <a:avLst/>
          </a:prstGeom>
          <a:noFill/>
          <a:ln>
            <a:noFill/>
          </a:ln>
        </p:spPr>
      </p:pic>
      <p:pic>
        <p:nvPicPr>
          <p:cNvPr id="209" name="Google Shape;209;p24"/>
          <p:cNvPicPr preferRelativeResize="0"/>
          <p:nvPr/>
        </p:nvPicPr>
        <p:blipFill>
          <a:blip r:embed="rId4">
            <a:alphaModFix/>
          </a:blip>
          <a:stretch>
            <a:fillRect/>
          </a:stretch>
        </p:blipFill>
        <p:spPr>
          <a:xfrm>
            <a:off x="4728636" y="970950"/>
            <a:ext cx="3116589" cy="2672100"/>
          </a:xfrm>
          <a:prstGeom prst="rect">
            <a:avLst/>
          </a:prstGeom>
          <a:noFill/>
          <a:ln>
            <a:noFill/>
          </a:ln>
        </p:spPr>
      </p:pic>
      <p:sp>
        <p:nvSpPr>
          <p:cNvPr id="210" name="Google Shape;210;p24"/>
          <p:cNvSpPr txBox="1"/>
          <p:nvPr/>
        </p:nvSpPr>
        <p:spPr>
          <a:xfrm>
            <a:off x="1297500" y="3728075"/>
            <a:ext cx="6609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Lato"/>
                <a:ea typeface="Lato"/>
                <a:cs typeface="Lato"/>
                <a:sym typeface="Lato"/>
              </a:rPr>
              <a:t>February had by far the most cancellations. This is likely the result of a polar vortex that hit the Eastern and Central U.S. that year.</a:t>
            </a:r>
            <a:endParaRPr sz="16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days of the week had the most flights cancelled?</a:t>
            </a:r>
            <a:endParaRPr/>
          </a:p>
        </p:txBody>
      </p:sp>
      <p:pic>
        <p:nvPicPr>
          <p:cNvPr id="216" name="Google Shape;216;p25"/>
          <p:cNvPicPr preferRelativeResize="0"/>
          <p:nvPr/>
        </p:nvPicPr>
        <p:blipFill>
          <a:blip r:embed="rId3">
            <a:alphaModFix/>
          </a:blip>
          <a:stretch>
            <a:fillRect/>
          </a:stretch>
        </p:blipFill>
        <p:spPr>
          <a:xfrm>
            <a:off x="4800025" y="1307850"/>
            <a:ext cx="3154017" cy="2786325"/>
          </a:xfrm>
          <a:prstGeom prst="rect">
            <a:avLst/>
          </a:prstGeom>
          <a:noFill/>
          <a:ln>
            <a:noFill/>
          </a:ln>
        </p:spPr>
      </p:pic>
      <p:sp>
        <p:nvSpPr>
          <p:cNvPr id="217" name="Google Shape;217;p25"/>
          <p:cNvSpPr txBox="1"/>
          <p:nvPr/>
        </p:nvSpPr>
        <p:spPr>
          <a:xfrm>
            <a:off x="1286400" y="4240150"/>
            <a:ext cx="7061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Lato"/>
                <a:ea typeface="Lato"/>
                <a:cs typeface="Lato"/>
                <a:sym typeface="Lato"/>
              </a:rPr>
              <a:t>Mondays are the most cancellation-prone day of the week, despite fewer overall flights than Thursdays.</a:t>
            </a:r>
            <a:endParaRPr sz="1600">
              <a:solidFill>
                <a:schemeClr val="lt1"/>
              </a:solidFill>
              <a:latin typeface="Lato"/>
              <a:ea typeface="Lato"/>
              <a:cs typeface="Lato"/>
              <a:sym typeface="Lato"/>
            </a:endParaRPr>
          </a:p>
        </p:txBody>
      </p:sp>
      <p:pic>
        <p:nvPicPr>
          <p:cNvPr id="218" name="Google Shape;218;p25"/>
          <p:cNvPicPr preferRelativeResize="0"/>
          <p:nvPr/>
        </p:nvPicPr>
        <p:blipFill>
          <a:blip r:embed="rId4">
            <a:alphaModFix/>
          </a:blip>
          <a:stretch>
            <a:fillRect/>
          </a:stretch>
        </p:blipFill>
        <p:spPr>
          <a:xfrm>
            <a:off x="1297500" y="1307850"/>
            <a:ext cx="3274500" cy="278632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1316625" y="3814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Are Mondays really the problem?</a:t>
            </a:r>
            <a:endParaRPr/>
          </a:p>
        </p:txBody>
      </p:sp>
      <p:sp>
        <p:nvSpPr>
          <p:cNvPr id="224" name="Google Shape;224;p26"/>
          <p:cNvSpPr txBox="1"/>
          <p:nvPr>
            <p:ph idx="1" type="body"/>
          </p:nvPr>
        </p:nvSpPr>
        <p:spPr>
          <a:xfrm>
            <a:off x="365125" y="2721325"/>
            <a:ext cx="3708300" cy="2081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400"/>
              <a:t>It’s worth considering that the single day in 2015 with the most cancellations was a Monday, specifically February 2,  with heavy weather impacts from the polar vortex. Here is </a:t>
            </a:r>
            <a:r>
              <a:rPr lang="en" sz="1400"/>
              <a:t>what</a:t>
            </a:r>
            <a:r>
              <a:rPr lang="en" sz="1400"/>
              <a:t> the distribution looks like with that day excluded. </a:t>
            </a:r>
            <a:endParaRPr sz="1400"/>
          </a:p>
          <a:p>
            <a:pPr indent="0" lvl="0" marL="0" rtl="0" algn="l">
              <a:lnSpc>
                <a:spcPct val="105000"/>
              </a:lnSpc>
              <a:spcBef>
                <a:spcPts val="1200"/>
              </a:spcBef>
              <a:spcAft>
                <a:spcPts val="1200"/>
              </a:spcAft>
              <a:buNone/>
            </a:pPr>
            <a:r>
              <a:rPr lang="en" sz="1400"/>
              <a:t>While the percentage drops from 2.44% to 2.15%, Monday was still the most cancellation-prone day of the week.</a:t>
            </a:r>
            <a:endParaRPr sz="1400"/>
          </a:p>
        </p:txBody>
      </p:sp>
      <p:pic>
        <p:nvPicPr>
          <p:cNvPr id="225" name="Google Shape;225;p26"/>
          <p:cNvPicPr preferRelativeResize="0"/>
          <p:nvPr/>
        </p:nvPicPr>
        <p:blipFill>
          <a:blip r:embed="rId3">
            <a:alphaModFix amt="85000"/>
          </a:blip>
          <a:stretch>
            <a:fillRect/>
          </a:stretch>
        </p:blipFill>
        <p:spPr>
          <a:xfrm>
            <a:off x="1316625" y="1295525"/>
            <a:ext cx="2643974" cy="1322001"/>
          </a:xfrm>
          <a:prstGeom prst="rect">
            <a:avLst/>
          </a:prstGeom>
          <a:noFill/>
          <a:ln>
            <a:noFill/>
          </a:ln>
        </p:spPr>
      </p:pic>
      <p:pic>
        <p:nvPicPr>
          <p:cNvPr id="226" name="Google Shape;226;p26"/>
          <p:cNvPicPr preferRelativeResize="0"/>
          <p:nvPr/>
        </p:nvPicPr>
        <p:blipFill>
          <a:blip r:embed="rId4">
            <a:alphaModFix/>
          </a:blip>
          <a:stretch>
            <a:fillRect/>
          </a:stretch>
        </p:blipFill>
        <p:spPr>
          <a:xfrm>
            <a:off x="4292147" y="1295525"/>
            <a:ext cx="4218500" cy="35073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50"/>
              <a:t>Which airlines had the most flights cancelled?</a:t>
            </a:r>
            <a:endParaRPr sz="2150"/>
          </a:p>
        </p:txBody>
      </p:sp>
      <p:sp>
        <p:nvSpPr>
          <p:cNvPr id="232" name="Google Shape;232;p27"/>
          <p:cNvSpPr txBox="1"/>
          <p:nvPr>
            <p:ph idx="1" type="body"/>
          </p:nvPr>
        </p:nvSpPr>
        <p:spPr>
          <a:xfrm>
            <a:off x="1297500" y="3789525"/>
            <a:ext cx="7038900" cy="117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American Eagle and ExpressJet stand out as having more cancellations than any other airline. Both are regional carriers that typically use smaller planes, which may be more affected by rough weather. Let’s test that theory.</a:t>
            </a:r>
            <a:endParaRPr sz="1500"/>
          </a:p>
        </p:txBody>
      </p:sp>
      <p:pic>
        <p:nvPicPr>
          <p:cNvPr id="233" name="Google Shape;233;p27"/>
          <p:cNvPicPr preferRelativeResize="0"/>
          <p:nvPr/>
        </p:nvPicPr>
        <p:blipFill>
          <a:blip r:embed="rId3">
            <a:alphaModFix/>
          </a:blip>
          <a:stretch>
            <a:fillRect/>
          </a:stretch>
        </p:blipFill>
        <p:spPr>
          <a:xfrm>
            <a:off x="1297500" y="1050475"/>
            <a:ext cx="2984625" cy="2556325"/>
          </a:xfrm>
          <a:prstGeom prst="rect">
            <a:avLst/>
          </a:prstGeom>
          <a:noFill/>
          <a:ln>
            <a:noFill/>
          </a:ln>
        </p:spPr>
      </p:pic>
      <p:pic>
        <p:nvPicPr>
          <p:cNvPr id="234" name="Google Shape;234;p27"/>
          <p:cNvPicPr preferRelativeResize="0"/>
          <p:nvPr/>
        </p:nvPicPr>
        <p:blipFill>
          <a:blip r:embed="rId4">
            <a:alphaModFix/>
          </a:blip>
          <a:stretch>
            <a:fillRect/>
          </a:stretch>
        </p:blipFill>
        <p:spPr>
          <a:xfrm>
            <a:off x="4501450" y="1031700"/>
            <a:ext cx="2984625" cy="25938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airlines were most impacted by weather?</a:t>
            </a:r>
            <a:endParaRPr/>
          </a:p>
          <a:p>
            <a:pPr indent="0" lvl="0" marL="0" rtl="0" algn="l">
              <a:spcBef>
                <a:spcPts val="0"/>
              </a:spcBef>
              <a:spcAft>
                <a:spcPts val="0"/>
              </a:spcAft>
              <a:buNone/>
            </a:pPr>
            <a:r>
              <a:t/>
            </a:r>
            <a:endParaRPr/>
          </a:p>
        </p:txBody>
      </p:sp>
      <p:sp>
        <p:nvSpPr>
          <p:cNvPr id="240" name="Google Shape;240;p28"/>
          <p:cNvSpPr txBox="1"/>
          <p:nvPr>
            <p:ph idx="1" type="body"/>
          </p:nvPr>
        </p:nvSpPr>
        <p:spPr>
          <a:xfrm>
            <a:off x="1297500" y="3702800"/>
            <a:ext cx="7038900" cy="870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935"/>
              <a:buNone/>
            </a:pPr>
            <a:r>
              <a:rPr lang="en" sz="1305"/>
              <a:t>We can’t say for sure whether the planes are the culprit, but it is clear that American Eagle is disproportionately affected by weather concerns, with about 3% of all scheduled flights cancelled for weather, more than double the runner-up. It also suffered more weather cancellations (in absolute numbers) than Southwest, despite only having 294,632 scheduled flights overall to Southwest’s 1,261,855. At the other end of the spectrum, Hawaiian Airlines only had one weather cancellation for the entire year.</a:t>
            </a:r>
            <a:endParaRPr sz="1305"/>
          </a:p>
        </p:txBody>
      </p:sp>
      <p:pic>
        <p:nvPicPr>
          <p:cNvPr id="241" name="Google Shape;241;p28"/>
          <p:cNvPicPr preferRelativeResize="0"/>
          <p:nvPr/>
        </p:nvPicPr>
        <p:blipFill>
          <a:blip r:embed="rId3">
            <a:alphaModFix/>
          </a:blip>
          <a:stretch>
            <a:fillRect/>
          </a:stretch>
        </p:blipFill>
        <p:spPr>
          <a:xfrm>
            <a:off x="4385025" y="1065275"/>
            <a:ext cx="2897273" cy="2637525"/>
          </a:xfrm>
          <a:prstGeom prst="rect">
            <a:avLst/>
          </a:prstGeom>
          <a:noFill/>
          <a:ln>
            <a:noFill/>
          </a:ln>
        </p:spPr>
      </p:pic>
      <p:pic>
        <p:nvPicPr>
          <p:cNvPr id="242" name="Google Shape;242;p28"/>
          <p:cNvPicPr preferRelativeResize="0"/>
          <p:nvPr/>
        </p:nvPicPr>
        <p:blipFill>
          <a:blip r:embed="rId4">
            <a:alphaModFix/>
          </a:blip>
          <a:stretch>
            <a:fillRect/>
          </a:stretch>
        </p:blipFill>
        <p:spPr>
          <a:xfrm>
            <a:off x="1297500" y="1065275"/>
            <a:ext cx="2832354" cy="2637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airlines had to cancel the most flights due to carrier (internal) problems?</a:t>
            </a:r>
            <a:endParaRPr/>
          </a:p>
        </p:txBody>
      </p:sp>
      <p:sp>
        <p:nvSpPr>
          <p:cNvPr id="248" name="Google Shape;248;p29"/>
          <p:cNvSpPr txBox="1"/>
          <p:nvPr>
            <p:ph idx="1" type="body"/>
          </p:nvPr>
        </p:nvSpPr>
        <p:spPr>
          <a:xfrm>
            <a:off x="6668225" y="1007075"/>
            <a:ext cx="1668300" cy="3720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n"/>
              <a:t>There’s American Eagle and ExpressJet once again with </a:t>
            </a:r>
            <a:r>
              <a:rPr lang="en"/>
              <a:t>disproportionate</a:t>
            </a:r>
            <a:r>
              <a:rPr lang="en"/>
              <a:t> cancellations. Both these and SkyWest are less full-fledged airline than brands in which flights are booked by smaller companies in cooperation with major carriers. As multiple operators are involved, it may not be surprising that there are more carrier problems.</a:t>
            </a:r>
            <a:endParaRPr/>
          </a:p>
        </p:txBody>
      </p:sp>
      <p:sp>
        <p:nvSpPr>
          <p:cNvPr id="249" name="Google Shape;249;p29"/>
          <p:cNvSpPr txBox="1"/>
          <p:nvPr/>
        </p:nvSpPr>
        <p:spPr>
          <a:xfrm>
            <a:off x="165100" y="4366800"/>
            <a:ext cx="5715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lt1"/>
                </a:solidFill>
                <a:latin typeface="Trebuchet MS"/>
                <a:ea typeface="Trebuchet MS"/>
                <a:cs typeface="Trebuchet MS"/>
                <a:sym typeface="Trebuchet MS"/>
              </a:rPr>
              <a:t>“You do it to yourself, and that’s what </a:t>
            </a:r>
            <a:r>
              <a:rPr b="1" lang="en" sz="1100">
                <a:solidFill>
                  <a:schemeClr val="lt1"/>
                </a:solidFill>
                <a:latin typeface="Trebuchet MS"/>
                <a:ea typeface="Trebuchet MS"/>
                <a:cs typeface="Trebuchet MS"/>
                <a:sym typeface="Trebuchet MS"/>
              </a:rPr>
              <a:t>really</a:t>
            </a:r>
            <a:r>
              <a:rPr b="1" lang="en" sz="1100">
                <a:solidFill>
                  <a:schemeClr val="lt1"/>
                </a:solidFill>
                <a:latin typeface="Trebuchet MS"/>
                <a:ea typeface="Trebuchet MS"/>
                <a:cs typeface="Trebuchet MS"/>
                <a:sym typeface="Trebuchet MS"/>
              </a:rPr>
              <a:t> hurts” - Radiohead</a:t>
            </a:r>
            <a:endParaRPr b="1" sz="1100">
              <a:solidFill>
                <a:schemeClr val="lt1"/>
              </a:solidFill>
              <a:latin typeface="Trebuchet MS"/>
              <a:ea typeface="Trebuchet MS"/>
              <a:cs typeface="Trebuchet MS"/>
              <a:sym typeface="Trebuchet MS"/>
            </a:endParaRPr>
          </a:p>
        </p:txBody>
      </p:sp>
      <p:pic>
        <p:nvPicPr>
          <p:cNvPr id="250" name="Google Shape;250;p29"/>
          <p:cNvPicPr preferRelativeResize="0"/>
          <p:nvPr/>
        </p:nvPicPr>
        <p:blipFill>
          <a:blip r:embed="rId3">
            <a:alphaModFix/>
          </a:blip>
          <a:stretch>
            <a:fillRect/>
          </a:stretch>
        </p:blipFill>
        <p:spPr>
          <a:xfrm>
            <a:off x="611200" y="1567550"/>
            <a:ext cx="2855675" cy="2599650"/>
          </a:xfrm>
          <a:prstGeom prst="rect">
            <a:avLst/>
          </a:prstGeom>
          <a:noFill/>
          <a:ln>
            <a:noFill/>
          </a:ln>
        </p:spPr>
      </p:pic>
      <p:pic>
        <p:nvPicPr>
          <p:cNvPr id="251" name="Google Shape;251;p29"/>
          <p:cNvPicPr preferRelativeResize="0"/>
          <p:nvPr/>
        </p:nvPicPr>
        <p:blipFill>
          <a:blip r:embed="rId4">
            <a:alphaModFix/>
          </a:blip>
          <a:stretch>
            <a:fillRect/>
          </a:stretch>
        </p:blipFill>
        <p:spPr>
          <a:xfrm>
            <a:off x="3619275" y="1557925"/>
            <a:ext cx="2791661" cy="2599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airlines were most impacted by National Aviation System problems?</a:t>
            </a:r>
            <a:endParaRPr/>
          </a:p>
        </p:txBody>
      </p:sp>
      <p:sp>
        <p:nvSpPr>
          <p:cNvPr id="257" name="Google Shape;257;p30"/>
          <p:cNvSpPr txBox="1"/>
          <p:nvPr>
            <p:ph idx="1" type="body"/>
          </p:nvPr>
        </p:nvSpPr>
        <p:spPr>
          <a:xfrm>
            <a:off x="1297500" y="4405300"/>
            <a:ext cx="7038900" cy="52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Familiar faces once again.</a:t>
            </a:r>
            <a:endParaRPr sz="1600"/>
          </a:p>
        </p:txBody>
      </p:sp>
      <p:pic>
        <p:nvPicPr>
          <p:cNvPr id="258" name="Google Shape;258;p30"/>
          <p:cNvPicPr preferRelativeResize="0"/>
          <p:nvPr/>
        </p:nvPicPr>
        <p:blipFill>
          <a:blip r:embed="rId3">
            <a:alphaModFix/>
          </a:blip>
          <a:stretch>
            <a:fillRect/>
          </a:stretch>
        </p:blipFill>
        <p:spPr>
          <a:xfrm>
            <a:off x="1297500" y="1307850"/>
            <a:ext cx="3304875" cy="3008551"/>
          </a:xfrm>
          <a:prstGeom prst="rect">
            <a:avLst/>
          </a:prstGeom>
          <a:noFill/>
          <a:ln>
            <a:noFill/>
          </a:ln>
        </p:spPr>
      </p:pic>
      <p:pic>
        <p:nvPicPr>
          <p:cNvPr id="259" name="Google Shape;259;p30"/>
          <p:cNvPicPr preferRelativeResize="0"/>
          <p:nvPr/>
        </p:nvPicPr>
        <p:blipFill>
          <a:blip r:embed="rId4">
            <a:alphaModFix/>
          </a:blip>
          <a:stretch>
            <a:fillRect/>
          </a:stretch>
        </p:blipFill>
        <p:spPr>
          <a:xfrm>
            <a:off x="4784599" y="1302625"/>
            <a:ext cx="3304875" cy="301898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Conclusion - How can you avoid flight cancellations?</a:t>
            </a:r>
            <a:endParaRPr sz="2600"/>
          </a:p>
        </p:txBody>
      </p:sp>
      <p:sp>
        <p:nvSpPr>
          <p:cNvPr id="265" name="Google Shape;265;p31"/>
          <p:cNvSpPr txBox="1"/>
          <p:nvPr>
            <p:ph idx="1" type="body"/>
          </p:nvPr>
        </p:nvSpPr>
        <p:spPr>
          <a:xfrm>
            <a:off x="1297500" y="1481675"/>
            <a:ext cx="7038900" cy="30795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2050"/>
              <a:t>Correlation does not necessarily imply causation, but it seems the same few factors tend to pop up together. To avoid flights cancellations, here are some actions you should take if possible: </a:t>
            </a:r>
            <a:endParaRPr sz="2050"/>
          </a:p>
          <a:p>
            <a:pPr indent="457200" lvl="0" marL="0" rtl="0" algn="l">
              <a:spcBef>
                <a:spcPts val="1200"/>
              </a:spcBef>
              <a:spcAft>
                <a:spcPts val="0"/>
              </a:spcAft>
              <a:buNone/>
            </a:pPr>
            <a:r>
              <a:rPr lang="en" sz="2050"/>
              <a:t>Avoid flying in the wintertime.</a:t>
            </a:r>
            <a:endParaRPr sz="2050"/>
          </a:p>
          <a:p>
            <a:pPr indent="457200" lvl="0" marL="0" rtl="0" algn="l">
              <a:spcBef>
                <a:spcPts val="1200"/>
              </a:spcBef>
              <a:spcAft>
                <a:spcPts val="0"/>
              </a:spcAft>
              <a:buNone/>
            </a:pPr>
            <a:r>
              <a:rPr lang="en" sz="2050"/>
              <a:t>Avoid flying to smaller </a:t>
            </a:r>
            <a:r>
              <a:rPr lang="en" sz="2050"/>
              <a:t>airports</a:t>
            </a:r>
            <a:r>
              <a:rPr lang="en" sz="2050"/>
              <a:t>.</a:t>
            </a:r>
            <a:endParaRPr sz="2050"/>
          </a:p>
          <a:p>
            <a:pPr indent="457200" lvl="0" marL="0" rtl="0" algn="l">
              <a:spcBef>
                <a:spcPts val="1200"/>
              </a:spcBef>
              <a:spcAft>
                <a:spcPts val="0"/>
              </a:spcAft>
              <a:buNone/>
            </a:pPr>
            <a:r>
              <a:rPr lang="en" sz="2050"/>
              <a:t>Avoid flying on contract </a:t>
            </a:r>
            <a:r>
              <a:rPr lang="en" sz="2050"/>
              <a:t>carriers.</a:t>
            </a:r>
            <a:endParaRPr sz="2050"/>
          </a:p>
          <a:p>
            <a:pPr indent="457200" lvl="0" marL="0" rtl="0" algn="l">
              <a:spcBef>
                <a:spcPts val="1200"/>
              </a:spcBef>
              <a:spcAft>
                <a:spcPts val="1200"/>
              </a:spcAft>
              <a:buNone/>
            </a:pPr>
            <a:r>
              <a:rPr lang="en" sz="2050"/>
              <a:t>Avoid flying on Mondays - try Fridays instead.</a:t>
            </a:r>
            <a:endParaRPr b="1" sz="1000" u="sng"/>
          </a:p>
        </p:txBody>
      </p:sp>
      <p:sp>
        <p:nvSpPr>
          <p:cNvPr id="266" name="Google Shape;266;p31"/>
          <p:cNvSpPr txBox="1"/>
          <p:nvPr/>
        </p:nvSpPr>
        <p:spPr>
          <a:xfrm>
            <a:off x="1297500" y="4561175"/>
            <a:ext cx="16083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000" u="sng">
                <a:solidFill>
                  <a:schemeClr val="lt1"/>
                </a:solidFill>
                <a:latin typeface="Lato"/>
                <a:ea typeface="Lato"/>
                <a:cs typeface="Lato"/>
                <a:sym typeface="Lato"/>
              </a:rPr>
              <a:t>(&amp; build high speed rail!)</a:t>
            </a:r>
            <a:endParaRPr sz="13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Problem</a:t>
            </a:r>
            <a:endParaRPr sz="36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50"/>
              <a:t>Flight cancellations leave millions of travelers stranded every year. </a:t>
            </a:r>
            <a:endParaRPr sz="1750"/>
          </a:p>
          <a:p>
            <a:pPr indent="0" lvl="0" marL="0" rtl="0" algn="l">
              <a:spcBef>
                <a:spcPts val="1200"/>
              </a:spcBef>
              <a:spcAft>
                <a:spcPts val="0"/>
              </a:spcAft>
              <a:buNone/>
            </a:pPr>
            <a:r>
              <a:rPr lang="en" sz="1750"/>
              <a:t>This can especially become a problem if a cancellation causes a traveller to miss a connecting flight.</a:t>
            </a:r>
            <a:endParaRPr sz="1750"/>
          </a:p>
          <a:p>
            <a:pPr indent="0" lvl="0" marL="0" rtl="0" algn="l">
              <a:spcBef>
                <a:spcPts val="1200"/>
              </a:spcBef>
              <a:spcAft>
                <a:spcPts val="0"/>
              </a:spcAft>
              <a:buNone/>
            </a:pPr>
            <a:r>
              <a:rPr lang="en" sz="1750"/>
              <a:t>Last-minute efforts to move stranded passengers often lead to even more delays and cancellations.</a:t>
            </a:r>
            <a:endParaRPr sz="1750"/>
          </a:p>
          <a:p>
            <a:pPr indent="0" lvl="0" marL="0" rtl="0" algn="l">
              <a:spcBef>
                <a:spcPts val="1200"/>
              </a:spcBef>
              <a:spcAft>
                <a:spcPts val="1200"/>
              </a:spcAft>
              <a:buNone/>
            </a:pPr>
            <a:r>
              <a:rPr lang="en" sz="1750"/>
              <a:t>We will explore the reasons for flight cancellations to see if there are any useful strategies to avoid them.</a:t>
            </a:r>
            <a:endParaRPr sz="17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Data source</a:t>
            </a:r>
            <a:endParaRPr sz="3600"/>
          </a:p>
        </p:txBody>
      </p:sp>
      <p:sp>
        <p:nvSpPr>
          <p:cNvPr id="147" name="Google Shape;147;p15"/>
          <p:cNvSpPr txBox="1"/>
          <p:nvPr>
            <p:ph idx="1" type="body"/>
          </p:nvPr>
        </p:nvSpPr>
        <p:spPr>
          <a:xfrm>
            <a:off x="1297500" y="1250050"/>
            <a:ext cx="7038900" cy="348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t>Source - </a:t>
            </a:r>
            <a:r>
              <a:rPr lang="en" sz="1600"/>
              <a:t>Bureau</a:t>
            </a:r>
            <a:r>
              <a:rPr lang="en" sz="1600"/>
              <a:t> of Transportation Statistics (DOT subagency):</a:t>
            </a:r>
            <a:endParaRPr sz="1600"/>
          </a:p>
          <a:p>
            <a:pPr indent="0" lvl="0" marL="0" rtl="0" algn="l">
              <a:spcBef>
                <a:spcPts val="1200"/>
              </a:spcBef>
              <a:spcAft>
                <a:spcPts val="0"/>
              </a:spcAft>
              <a:buNone/>
            </a:pPr>
            <a:r>
              <a:rPr lang="en" sz="1600" u="sng">
                <a:solidFill>
                  <a:schemeClr val="hlink"/>
                </a:solidFill>
                <a:hlinkClick r:id="rId3"/>
              </a:rPr>
              <a:t>https://www.transtats.bts.gov/DL_SelectFields.aspx?gnoyr_VQ=FGJ&amp;QO_fu146_anzr=b0-gvzr</a:t>
            </a:r>
            <a:endParaRPr sz="1600"/>
          </a:p>
          <a:p>
            <a:pPr indent="0" lvl="0" marL="0" rtl="0" algn="l">
              <a:spcBef>
                <a:spcPts val="1200"/>
              </a:spcBef>
              <a:spcAft>
                <a:spcPts val="0"/>
              </a:spcAft>
              <a:buNone/>
            </a:pPr>
            <a:r>
              <a:rPr lang="en" sz="1600"/>
              <a:t>This government website allows </a:t>
            </a:r>
            <a:r>
              <a:rPr lang="en" sz="1600"/>
              <a:t>anyone to download statistics on flights by U.S. domestic carriers with dozens of selectable fields, include airport, aircraft tail number, whether or not the flight was cancelled and the reason if so, scheduled arrival and departures times, etc.</a:t>
            </a:r>
            <a:endParaRPr sz="1600"/>
          </a:p>
          <a:p>
            <a:pPr indent="0" lvl="0" marL="0" rtl="0" algn="l">
              <a:spcBef>
                <a:spcPts val="1200"/>
              </a:spcBef>
              <a:spcAft>
                <a:spcPts val="0"/>
              </a:spcAft>
              <a:buNone/>
            </a:pPr>
            <a:r>
              <a:rPr lang="en" sz="1600"/>
              <a:t>Credit to Kaggle for idea (but provided dataset had problems)</a:t>
            </a:r>
            <a:endParaRPr sz="1600"/>
          </a:p>
          <a:p>
            <a:pPr indent="0" lvl="0" marL="0" rtl="0" algn="l">
              <a:spcBef>
                <a:spcPts val="1200"/>
              </a:spcBef>
              <a:spcAft>
                <a:spcPts val="1200"/>
              </a:spcAft>
              <a:buNone/>
            </a:pPr>
            <a:r>
              <a:rPr lang="en" sz="1600"/>
              <a:t>Thanks to Row Zero, a fast online word processor with no cell limit that allowed me to quickly join my downloaded data together</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Data details</a:t>
            </a:r>
            <a:endParaRPr sz="3600"/>
          </a:p>
        </p:txBody>
      </p:sp>
      <p:sp>
        <p:nvSpPr>
          <p:cNvPr id="153" name="Google Shape;153;p16"/>
          <p:cNvSpPr txBox="1"/>
          <p:nvPr>
            <p:ph idx="1" type="body"/>
          </p:nvPr>
        </p:nvSpPr>
        <p:spPr>
          <a:xfrm>
            <a:off x="1297500" y="14994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 used the year 2015 as it lacked both massive internal airline system crashes (like the ones recently experienced by Southwest) and COVID effects.</a:t>
            </a:r>
            <a:endParaRPr sz="1600"/>
          </a:p>
          <a:p>
            <a:pPr indent="0" lvl="0" marL="0" rtl="0" algn="l">
              <a:spcBef>
                <a:spcPts val="1200"/>
              </a:spcBef>
              <a:spcAft>
                <a:spcPts val="0"/>
              </a:spcAft>
              <a:buNone/>
            </a:pPr>
            <a:r>
              <a:rPr lang="en" sz="1600"/>
              <a:t>The original dataset contained 5,819,079 flights. Sounds intimidating, but Python was able to read the file smoothly. After dropping rows with invalid IATA airport codes, this was reduced to 5,813,554.</a:t>
            </a:r>
            <a:endParaRPr sz="1600"/>
          </a:p>
          <a:p>
            <a:pPr indent="0" lvl="0" marL="0" rtl="0" algn="l">
              <a:spcBef>
                <a:spcPts val="1200"/>
              </a:spcBef>
              <a:spcAft>
                <a:spcPts val="0"/>
              </a:spcAft>
              <a:buNone/>
            </a:pPr>
            <a:r>
              <a:rPr lang="en" sz="1600"/>
              <a:t>A subset was also taken of only cancelled flights, which contains 89,828 rows.</a:t>
            </a:r>
            <a:endParaRPr sz="1600"/>
          </a:p>
          <a:p>
            <a:pPr indent="0" lvl="0" marL="0" rtl="0" algn="l">
              <a:spcBef>
                <a:spcPts val="1200"/>
              </a:spcBef>
              <a:spcAft>
                <a:spcPts val="1200"/>
              </a:spcAft>
              <a:buNone/>
            </a:pPr>
            <a:r>
              <a:rPr lang="en" sz="1600"/>
              <a:t>Both the full set and the subset were used, so that both totals and percentages of cancelled flights could be taken for multiple parameters such as airport, month, cancellation reason and more.</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were the most common reasons for flight cancellations?</a:t>
            </a:r>
            <a:endParaRPr/>
          </a:p>
        </p:txBody>
      </p:sp>
      <p:sp>
        <p:nvSpPr>
          <p:cNvPr id="159" name="Google Shape;159;p17"/>
          <p:cNvSpPr txBox="1"/>
          <p:nvPr>
            <p:ph idx="1" type="body"/>
          </p:nvPr>
        </p:nvSpPr>
        <p:spPr>
          <a:xfrm>
            <a:off x="4811400" y="1567550"/>
            <a:ext cx="3525000" cy="31281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sz="2104"/>
              <a:t>Out of 5,813,554 scheduled flights and 89,828 cancellations:</a:t>
            </a:r>
            <a:endParaRPr sz="2104"/>
          </a:p>
          <a:p>
            <a:pPr indent="0" lvl="0" marL="0" rtl="0" algn="l">
              <a:spcBef>
                <a:spcPts val="1200"/>
              </a:spcBef>
              <a:spcAft>
                <a:spcPts val="0"/>
              </a:spcAft>
              <a:buNone/>
            </a:pPr>
            <a:r>
              <a:rPr lang="en" sz="1417"/>
              <a:t>48,819 were cancelled due to weather.</a:t>
            </a:r>
            <a:endParaRPr sz="1417"/>
          </a:p>
          <a:p>
            <a:pPr indent="0" lvl="0" marL="0" rtl="0" algn="l">
              <a:spcBef>
                <a:spcPts val="1200"/>
              </a:spcBef>
              <a:spcAft>
                <a:spcPts val="0"/>
              </a:spcAft>
              <a:buNone/>
            </a:pPr>
            <a:r>
              <a:rPr lang="en" sz="1417"/>
              <a:t>25,255 were cancelled due to the carrier.</a:t>
            </a:r>
            <a:endParaRPr sz="1417"/>
          </a:p>
          <a:p>
            <a:pPr indent="0" lvl="0" marL="0" rtl="0" algn="l">
              <a:spcBef>
                <a:spcPts val="1200"/>
              </a:spcBef>
              <a:spcAft>
                <a:spcPts val="0"/>
              </a:spcAft>
              <a:buNone/>
            </a:pPr>
            <a:r>
              <a:rPr lang="en" sz="1417"/>
              <a:t>15,732 were attributed to National Aviation System problems (these may include a range of factors such as  non-extreme weather, airport operations, heavy traffic, air traffic control problems, etc).</a:t>
            </a:r>
            <a:endParaRPr sz="1417"/>
          </a:p>
          <a:p>
            <a:pPr indent="0" lvl="0" marL="0" rtl="0" algn="l">
              <a:spcBef>
                <a:spcPts val="1200"/>
              </a:spcBef>
              <a:spcAft>
                <a:spcPts val="1200"/>
              </a:spcAft>
              <a:buNone/>
            </a:pPr>
            <a:r>
              <a:rPr lang="en" sz="1417"/>
              <a:t>22 were cancelled for security </a:t>
            </a:r>
            <a:r>
              <a:rPr lang="en" sz="1417"/>
              <a:t>reasons</a:t>
            </a:r>
            <a:r>
              <a:rPr lang="en" sz="1417"/>
              <a:t>.</a:t>
            </a:r>
            <a:endParaRPr/>
          </a:p>
        </p:txBody>
      </p:sp>
      <p:pic>
        <p:nvPicPr>
          <p:cNvPr id="160" name="Google Shape;160;p17"/>
          <p:cNvPicPr preferRelativeResize="0"/>
          <p:nvPr/>
        </p:nvPicPr>
        <p:blipFill>
          <a:blip r:embed="rId3">
            <a:alphaModFix/>
          </a:blip>
          <a:stretch>
            <a:fillRect/>
          </a:stretch>
        </p:blipFill>
        <p:spPr>
          <a:xfrm>
            <a:off x="401025" y="1567550"/>
            <a:ext cx="4170974" cy="31282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airports had the most departures cancelled?</a:t>
            </a:r>
            <a:endParaRPr/>
          </a:p>
        </p:txBody>
      </p:sp>
      <p:sp>
        <p:nvSpPr>
          <p:cNvPr id="166" name="Google Shape;166;p18"/>
          <p:cNvSpPr txBox="1"/>
          <p:nvPr>
            <p:ph idx="1" type="body"/>
          </p:nvPr>
        </p:nvSpPr>
        <p:spPr>
          <a:xfrm>
            <a:off x="1297500" y="1567550"/>
            <a:ext cx="20925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No surprises here. O’Hare, Atlanta, Laguardia - these tend to be some of the busiest and most dreaded airports by travelers.</a:t>
            </a:r>
            <a:endParaRPr sz="1500"/>
          </a:p>
        </p:txBody>
      </p:sp>
      <p:pic>
        <p:nvPicPr>
          <p:cNvPr id="167" name="Google Shape;167;p18"/>
          <p:cNvPicPr preferRelativeResize="0"/>
          <p:nvPr/>
        </p:nvPicPr>
        <p:blipFill>
          <a:blip r:embed="rId3">
            <a:alphaModFix/>
          </a:blip>
          <a:stretch>
            <a:fillRect/>
          </a:stretch>
        </p:blipFill>
        <p:spPr>
          <a:xfrm>
            <a:off x="3621875" y="1037438"/>
            <a:ext cx="4714525" cy="39714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airports had the most arrivals cancelled?</a:t>
            </a:r>
            <a:endParaRPr/>
          </a:p>
        </p:txBody>
      </p:sp>
      <p:sp>
        <p:nvSpPr>
          <p:cNvPr id="173" name="Google Shape;173;p19"/>
          <p:cNvSpPr txBox="1"/>
          <p:nvPr>
            <p:ph idx="1" type="body"/>
          </p:nvPr>
        </p:nvSpPr>
        <p:spPr>
          <a:xfrm>
            <a:off x="1297500" y="1307850"/>
            <a:ext cx="2154000" cy="2911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500"/>
              <a:t>We see most of the same suspects we did for departures.</a:t>
            </a:r>
            <a:endParaRPr sz="1500"/>
          </a:p>
          <a:p>
            <a:pPr indent="0" lvl="0" marL="0" rtl="0" algn="l">
              <a:lnSpc>
                <a:spcPct val="105000"/>
              </a:lnSpc>
              <a:spcBef>
                <a:spcPts val="1200"/>
              </a:spcBef>
              <a:spcAft>
                <a:spcPts val="0"/>
              </a:spcAft>
              <a:buNone/>
            </a:pPr>
            <a:r>
              <a:rPr lang="en" sz="1500"/>
              <a:t>But this isn’t a fully fair comparison, as some airports handle many more flights than others.</a:t>
            </a:r>
            <a:endParaRPr sz="1500"/>
          </a:p>
          <a:p>
            <a:pPr indent="0" lvl="0" marL="0" rtl="0" algn="l">
              <a:lnSpc>
                <a:spcPct val="105000"/>
              </a:lnSpc>
              <a:spcBef>
                <a:spcPts val="1200"/>
              </a:spcBef>
              <a:spcAft>
                <a:spcPts val="1200"/>
              </a:spcAft>
              <a:buNone/>
            </a:pPr>
            <a:r>
              <a:rPr lang="en" sz="1500"/>
              <a:t>Let’s look at the airports with the highest </a:t>
            </a:r>
            <a:r>
              <a:rPr b="1" lang="en" sz="1500" u="sng"/>
              <a:t>percentages </a:t>
            </a:r>
            <a:r>
              <a:rPr lang="en" sz="1500"/>
              <a:t>of cancellations.</a:t>
            </a:r>
            <a:endParaRPr sz="1500"/>
          </a:p>
        </p:txBody>
      </p:sp>
      <p:pic>
        <p:nvPicPr>
          <p:cNvPr id="174" name="Google Shape;174;p19"/>
          <p:cNvPicPr preferRelativeResize="0"/>
          <p:nvPr/>
        </p:nvPicPr>
        <p:blipFill>
          <a:blip r:embed="rId3">
            <a:alphaModFix/>
          </a:blip>
          <a:stretch>
            <a:fillRect/>
          </a:stretch>
        </p:blipFill>
        <p:spPr>
          <a:xfrm>
            <a:off x="3621875" y="1037450"/>
            <a:ext cx="4575576" cy="3971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60"/>
              <a:t>Which airports had the highest percentage of departures cancelled?</a:t>
            </a:r>
            <a:endParaRPr sz="1860"/>
          </a:p>
          <a:p>
            <a:pPr indent="0" lvl="0" marL="0" rtl="0" algn="l">
              <a:spcBef>
                <a:spcPts val="0"/>
              </a:spcBef>
              <a:spcAft>
                <a:spcPts val="0"/>
              </a:spcAft>
              <a:buSzPts val="990"/>
              <a:buNone/>
            </a:pPr>
            <a:r>
              <a:t/>
            </a:r>
            <a:endParaRPr sz="1860"/>
          </a:p>
        </p:txBody>
      </p:sp>
      <p:sp>
        <p:nvSpPr>
          <p:cNvPr id="180" name="Google Shape;180;p20"/>
          <p:cNvSpPr txBox="1"/>
          <p:nvPr>
            <p:ph idx="1" type="body"/>
          </p:nvPr>
        </p:nvSpPr>
        <p:spPr>
          <a:xfrm>
            <a:off x="1297500" y="1567550"/>
            <a:ext cx="244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When we sort by percentage, we see that smaller airports are more cancellation-prone. This may be due to lighter staff and fewer facilities compared to major hubs.</a:t>
            </a:r>
            <a:endParaRPr sz="1600"/>
          </a:p>
        </p:txBody>
      </p:sp>
      <p:pic>
        <p:nvPicPr>
          <p:cNvPr id="181" name="Google Shape;181;p20"/>
          <p:cNvPicPr preferRelativeResize="0"/>
          <p:nvPr/>
        </p:nvPicPr>
        <p:blipFill>
          <a:blip r:embed="rId3">
            <a:alphaModFix/>
          </a:blip>
          <a:stretch>
            <a:fillRect/>
          </a:stretch>
        </p:blipFill>
        <p:spPr>
          <a:xfrm>
            <a:off x="3999400" y="970125"/>
            <a:ext cx="4337005" cy="4106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1850"/>
              <a:t>Which airports had the highest percentage of arrivals cancelled?</a:t>
            </a:r>
            <a:endParaRPr sz="1850"/>
          </a:p>
          <a:p>
            <a:pPr indent="0" lvl="0" marL="0" rtl="0" algn="l">
              <a:spcBef>
                <a:spcPts val="0"/>
              </a:spcBef>
              <a:spcAft>
                <a:spcPts val="0"/>
              </a:spcAft>
              <a:buNone/>
            </a:pPr>
            <a:r>
              <a:t/>
            </a:r>
            <a:endParaRPr sz="1850"/>
          </a:p>
        </p:txBody>
      </p:sp>
      <p:sp>
        <p:nvSpPr>
          <p:cNvPr id="187" name="Google Shape;187;p21"/>
          <p:cNvSpPr txBox="1"/>
          <p:nvPr>
            <p:ph idx="1" type="body"/>
          </p:nvPr>
        </p:nvSpPr>
        <p:spPr>
          <a:xfrm>
            <a:off x="1297500" y="1567550"/>
            <a:ext cx="24033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Many of the same </a:t>
            </a:r>
            <a:r>
              <a:rPr lang="en" sz="1600"/>
              <a:t>airports appear again, and Ithaca Tompkins is again the clear leader.</a:t>
            </a:r>
            <a:endParaRPr sz="1600"/>
          </a:p>
        </p:txBody>
      </p:sp>
      <p:pic>
        <p:nvPicPr>
          <p:cNvPr id="188" name="Google Shape;188;p21"/>
          <p:cNvPicPr preferRelativeResize="0"/>
          <p:nvPr/>
        </p:nvPicPr>
        <p:blipFill>
          <a:blip r:embed="rId3">
            <a:alphaModFix/>
          </a:blip>
          <a:stretch>
            <a:fillRect/>
          </a:stretch>
        </p:blipFill>
        <p:spPr>
          <a:xfrm>
            <a:off x="4205931" y="970125"/>
            <a:ext cx="4130470" cy="41060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