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Maven Pro" panose="020B0604020202020204" charset="0"/>
      <p:regular r:id="rId24"/>
      <p:bold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84" autoAdjust="0"/>
  </p:normalViewPr>
  <p:slideViewPr>
    <p:cSldViewPr snapToGrid="0">
      <p:cViewPr varScale="1">
        <p:scale>
          <a:sx n="72" d="100"/>
          <a:sy n="72" d="100"/>
        </p:scale>
        <p:origin x="112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05018c2b1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05018c2b1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05018c2b17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05018c2b17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050a4357b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050a4357b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050a4357b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050a4357b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05018c2b1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105018c2b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05018c2b17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05018c2b1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06cd74e4e6_3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5" name="Google Shape;645;g106cd74e4e6_3_26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05018c2b17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05018c2b17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060fe696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060fe696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060fe6960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060fe696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050a4357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050a4357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our pedagogical project, we will be covering the paper “Speech recognition with Deep Recurrent Neural Networks” by Alex Graves, Abdel-rahman Mohamed, and Geoffrey Hinton from the department computer science at University of Toronto. This paper was published in 2013 in the IEEE International Conference on Acoustics, Speech, and Signal Processing.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06cd74e4e6_3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106cd74e4e6_3_27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5018c2b17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5018c2b1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05018c2b1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05018c2b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The groundwork of the model introduced in this paper is based on recurrent neural network architecture. Given an input sequence x, an RNN computes the hidden vector sequence h and output vector y. It does this by iterating, from 1 to T through the following two equations, where W is the weight matrices and b is the bias vectors. For example, Wxh denotes the weights between the input layer and a hidden layer, and bh denotes the bias of the hidden layers. H denotes the hidden layer function, which is often an elementwise application of a sigmoid function, however in this paper they implement this function as long short-term memory cell architecture.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05018c2b17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05018c2b1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Long short-term memory architecture is not new or innovative from this paper. It is a common implementation for an RNN hidden layer function, which is well suited for processing sequences such as speech, where a single sound may be stored across multiple input segments and it is useful for the model to have memory of previous states. The implementation in this paper uses the architecture of the figure on the right along with the compound function given on the left to compute the hidden vector </a:t>
            </a:r>
            <a:r>
              <a:rPr lang="en-GB" dirty="0" err="1"/>
              <a:t>ht</a:t>
            </a:r>
            <a:r>
              <a:rPr lang="en-GB" dirty="0"/>
              <a:t> from weight matrices.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5018c2b17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5018c2b17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downside of a conventional RNN is that they are limited to only using previous information. The model in the paper utilizes bidirectional RNN aspects that can access future information as well as past information. It does this by processing the data in both directions with two parallel hidden layers, the backwards one that iterates from T to 1 and the forward one iterating from 1 to T. These separate hidden layers are then combined to into the same output layer.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050a4357b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050a4357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unique aspect of the model in the paper, is the application of deep network architectures along with long short term memory and bidirectionality. Deep RNNs are made by stacking multiple hidden layers on top of eachother where the output of one layer forms the input for the next. Stacking layers like this can provide the effect of a deep network, as this method uses inter-layer weights and every hidden layer receives input from the forward and backward layers at the level below allowing for maximum interconnection. Combining all these model features gives us the deep bidirectional long short term memory RNN network and the paper claims this is the first time this architecture has been applied to speech recognition.</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05018c2b17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05018c2b17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05018c2b1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05018c2b1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277"/>
        <p:cNvGrpSpPr/>
        <p:nvPr/>
      </p:nvGrpSpPr>
      <p:grpSpPr>
        <a:xfrm>
          <a:off x="0" y="0"/>
          <a:ext cx="0" cy="0"/>
          <a:chOff x="0" y="0"/>
          <a:chExt cx="0" cy="0"/>
        </a:xfrm>
      </p:grpSpPr>
      <p:grpSp>
        <p:nvGrpSpPr>
          <p:cNvPr id="278" name="Google Shape;278;p14"/>
          <p:cNvGrpSpPr/>
          <p:nvPr/>
        </p:nvGrpSpPr>
        <p:grpSpPr>
          <a:xfrm>
            <a:off x="7343003" y="3409675"/>
            <a:ext cx="1691422" cy="1732548"/>
            <a:chOff x="7343003" y="3409675"/>
            <a:chExt cx="1691422" cy="1732548"/>
          </a:xfrm>
        </p:grpSpPr>
        <p:grpSp>
          <p:nvGrpSpPr>
            <p:cNvPr id="279" name="Google Shape;279;p14"/>
            <p:cNvGrpSpPr/>
            <p:nvPr/>
          </p:nvGrpSpPr>
          <p:grpSpPr>
            <a:xfrm>
              <a:off x="7343003" y="4453711"/>
              <a:ext cx="316800" cy="688512"/>
              <a:chOff x="7343003" y="4453711"/>
              <a:chExt cx="316800" cy="688512"/>
            </a:xfrm>
          </p:grpSpPr>
          <p:sp>
            <p:nvSpPr>
              <p:cNvPr id="280" name="Google Shape;280;p14"/>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2" name="Google Shape;282;p14"/>
            <p:cNvGrpSpPr/>
            <p:nvPr/>
          </p:nvGrpSpPr>
          <p:grpSpPr>
            <a:xfrm>
              <a:off x="7801210" y="4105700"/>
              <a:ext cx="316800" cy="1036523"/>
              <a:chOff x="7801210" y="4105700"/>
              <a:chExt cx="316800" cy="1036523"/>
            </a:xfrm>
          </p:grpSpPr>
          <p:sp>
            <p:nvSpPr>
              <p:cNvPr id="283" name="Google Shape;283;p14"/>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14"/>
            <p:cNvGrpSpPr/>
            <p:nvPr/>
          </p:nvGrpSpPr>
          <p:grpSpPr>
            <a:xfrm>
              <a:off x="8259418" y="3757688"/>
              <a:ext cx="316800" cy="1384535"/>
              <a:chOff x="8259418" y="3757688"/>
              <a:chExt cx="316800" cy="1384535"/>
            </a:xfrm>
          </p:grpSpPr>
          <p:sp>
            <p:nvSpPr>
              <p:cNvPr id="287" name="Google Shape;287;p14"/>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1" name="Google Shape;291;p14"/>
            <p:cNvGrpSpPr/>
            <p:nvPr/>
          </p:nvGrpSpPr>
          <p:grpSpPr>
            <a:xfrm>
              <a:off x="8717625" y="3409675"/>
              <a:ext cx="316800" cy="1732548"/>
              <a:chOff x="8717625" y="3409675"/>
              <a:chExt cx="316800" cy="1732548"/>
            </a:xfrm>
          </p:grpSpPr>
          <p:sp>
            <p:nvSpPr>
              <p:cNvPr id="292" name="Google Shape;292;p14"/>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7" name="Google Shape;297;p14"/>
          <p:cNvGrpSpPr/>
          <p:nvPr/>
        </p:nvGrpSpPr>
        <p:grpSpPr>
          <a:xfrm>
            <a:off x="5043503" y="0"/>
            <a:ext cx="3814072" cy="3839101"/>
            <a:chOff x="5043503" y="0"/>
            <a:chExt cx="3814072" cy="3839101"/>
          </a:xfrm>
        </p:grpSpPr>
        <p:sp>
          <p:nvSpPr>
            <p:cNvPr id="298" name="Google Shape;298;p14"/>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 name="Google Shape;300;p14"/>
            <p:cNvGrpSpPr/>
            <p:nvPr/>
          </p:nvGrpSpPr>
          <p:grpSpPr>
            <a:xfrm>
              <a:off x="7647812" y="2704283"/>
              <a:ext cx="635219" cy="635219"/>
              <a:chOff x="6725724" y="2701260"/>
              <a:chExt cx="1208101" cy="1208100"/>
            </a:xfrm>
          </p:grpSpPr>
          <p:sp>
            <p:nvSpPr>
              <p:cNvPr id="301" name="Google Shape;301;p14"/>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4" name="Google Shape;304;p14"/>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5" name="Google Shape;305;p14"/>
            <p:cNvGrpSpPr/>
            <p:nvPr/>
          </p:nvGrpSpPr>
          <p:grpSpPr>
            <a:xfrm>
              <a:off x="7952721" y="179238"/>
              <a:ext cx="873165" cy="873003"/>
              <a:chOff x="7754428" y="208725"/>
              <a:chExt cx="541800" cy="541800"/>
            </a:xfrm>
          </p:grpSpPr>
          <p:sp>
            <p:nvSpPr>
              <p:cNvPr id="306" name="Google Shape;306;p14"/>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 name="Google Shape;308;p14"/>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4" name="Google Shape;314;p14"/>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15" name="Google Shape;315;p14"/>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16" name="Google Shape;316;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7"/>
        <p:cNvGrpSpPr/>
        <p:nvPr/>
      </p:nvGrpSpPr>
      <p:grpSpPr>
        <a:xfrm>
          <a:off x="0" y="0"/>
          <a:ext cx="0" cy="0"/>
          <a:chOff x="0" y="0"/>
          <a:chExt cx="0" cy="0"/>
        </a:xfrm>
      </p:grpSpPr>
      <p:grpSp>
        <p:nvGrpSpPr>
          <p:cNvPr id="318" name="Google Shape;318;p15"/>
          <p:cNvGrpSpPr/>
          <p:nvPr/>
        </p:nvGrpSpPr>
        <p:grpSpPr>
          <a:xfrm>
            <a:off x="146769" y="3406"/>
            <a:ext cx="1233214" cy="1384535"/>
            <a:chOff x="146769" y="3406"/>
            <a:chExt cx="1233214" cy="1384535"/>
          </a:xfrm>
        </p:grpSpPr>
        <p:grpSp>
          <p:nvGrpSpPr>
            <p:cNvPr id="319" name="Google Shape;319;p15"/>
            <p:cNvGrpSpPr/>
            <p:nvPr/>
          </p:nvGrpSpPr>
          <p:grpSpPr>
            <a:xfrm>
              <a:off x="1063183" y="3406"/>
              <a:ext cx="316800" cy="688513"/>
              <a:chOff x="1063183" y="3406"/>
              <a:chExt cx="316800" cy="688513"/>
            </a:xfrm>
          </p:grpSpPr>
          <p:sp>
            <p:nvSpPr>
              <p:cNvPr id="320" name="Google Shape;320;p15"/>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5"/>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2" name="Google Shape;322;p15"/>
            <p:cNvGrpSpPr/>
            <p:nvPr/>
          </p:nvGrpSpPr>
          <p:grpSpPr>
            <a:xfrm>
              <a:off x="604976" y="3406"/>
              <a:ext cx="316800" cy="1036524"/>
              <a:chOff x="604976" y="3406"/>
              <a:chExt cx="316800" cy="1036524"/>
            </a:xfrm>
          </p:grpSpPr>
          <p:sp>
            <p:nvSpPr>
              <p:cNvPr id="323" name="Google Shape;323;p15"/>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5"/>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5"/>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15"/>
            <p:cNvGrpSpPr/>
            <p:nvPr/>
          </p:nvGrpSpPr>
          <p:grpSpPr>
            <a:xfrm>
              <a:off x="146769" y="3406"/>
              <a:ext cx="316800" cy="1384535"/>
              <a:chOff x="146769" y="3406"/>
              <a:chExt cx="316800" cy="1384535"/>
            </a:xfrm>
          </p:grpSpPr>
          <p:sp>
            <p:nvSpPr>
              <p:cNvPr id="327" name="Google Shape;327;p15"/>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5"/>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5"/>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5"/>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1" name="Google Shape;331;p15"/>
          <p:cNvGrpSpPr/>
          <p:nvPr/>
        </p:nvGrpSpPr>
        <p:grpSpPr>
          <a:xfrm>
            <a:off x="6775084" y="2904008"/>
            <a:ext cx="2186147" cy="2239500"/>
            <a:chOff x="6775084" y="2904008"/>
            <a:chExt cx="2186147" cy="2239500"/>
          </a:xfrm>
        </p:grpSpPr>
        <p:grpSp>
          <p:nvGrpSpPr>
            <p:cNvPr id="332" name="Google Shape;332;p15"/>
            <p:cNvGrpSpPr/>
            <p:nvPr/>
          </p:nvGrpSpPr>
          <p:grpSpPr>
            <a:xfrm>
              <a:off x="6775084" y="4253708"/>
              <a:ext cx="409500" cy="889800"/>
              <a:chOff x="6775084" y="4253708"/>
              <a:chExt cx="409500" cy="889800"/>
            </a:xfrm>
          </p:grpSpPr>
          <p:sp>
            <p:nvSpPr>
              <p:cNvPr id="333" name="Google Shape;333;p15"/>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5"/>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5" name="Google Shape;335;p15"/>
            <p:cNvGrpSpPr/>
            <p:nvPr/>
          </p:nvGrpSpPr>
          <p:grpSpPr>
            <a:xfrm>
              <a:off x="7367299" y="3804008"/>
              <a:ext cx="409500" cy="1339500"/>
              <a:chOff x="7367299" y="3804008"/>
              <a:chExt cx="409500" cy="1339500"/>
            </a:xfrm>
          </p:grpSpPr>
          <p:sp>
            <p:nvSpPr>
              <p:cNvPr id="336" name="Google Shape;336;p15"/>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5"/>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5"/>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9" name="Google Shape;339;p15"/>
            <p:cNvGrpSpPr/>
            <p:nvPr/>
          </p:nvGrpSpPr>
          <p:grpSpPr>
            <a:xfrm>
              <a:off x="7959516" y="3354008"/>
              <a:ext cx="409500" cy="1789500"/>
              <a:chOff x="7959516" y="3354008"/>
              <a:chExt cx="409500" cy="1789500"/>
            </a:xfrm>
          </p:grpSpPr>
          <p:sp>
            <p:nvSpPr>
              <p:cNvPr id="340" name="Google Shape;340;p15"/>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5"/>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5"/>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5"/>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15"/>
            <p:cNvGrpSpPr/>
            <p:nvPr/>
          </p:nvGrpSpPr>
          <p:grpSpPr>
            <a:xfrm>
              <a:off x="8551731" y="2904008"/>
              <a:ext cx="409500" cy="2239500"/>
              <a:chOff x="8551731" y="2904008"/>
              <a:chExt cx="409500" cy="2239500"/>
            </a:xfrm>
          </p:grpSpPr>
          <p:sp>
            <p:nvSpPr>
              <p:cNvPr id="345" name="Google Shape;345;p15"/>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5"/>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5"/>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5"/>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5"/>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50" name="Google Shape;350;p15"/>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51" name="Google Shape;351;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2"/>
        <p:cNvGrpSpPr/>
        <p:nvPr/>
      </p:nvGrpSpPr>
      <p:grpSpPr>
        <a:xfrm>
          <a:off x="0" y="0"/>
          <a:ext cx="0" cy="0"/>
          <a:chOff x="0" y="0"/>
          <a:chExt cx="0" cy="0"/>
        </a:xfrm>
      </p:grpSpPr>
      <p:grpSp>
        <p:nvGrpSpPr>
          <p:cNvPr id="353" name="Google Shape;353;p16"/>
          <p:cNvGrpSpPr/>
          <p:nvPr/>
        </p:nvGrpSpPr>
        <p:grpSpPr>
          <a:xfrm>
            <a:off x="625966" y="299376"/>
            <a:ext cx="999312" cy="999312"/>
            <a:chOff x="348199" y="179450"/>
            <a:chExt cx="1116300" cy="1116300"/>
          </a:xfrm>
        </p:grpSpPr>
        <p:sp>
          <p:nvSpPr>
            <p:cNvPr id="354" name="Google Shape;354;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 name="Google Shape;356;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7" name="Google Shape;357;p16"/>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58" name="Google Shape;358;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9"/>
        <p:cNvGrpSpPr/>
        <p:nvPr/>
      </p:nvGrpSpPr>
      <p:grpSpPr>
        <a:xfrm>
          <a:off x="0" y="0"/>
          <a:ext cx="0" cy="0"/>
          <a:chOff x="0" y="0"/>
          <a:chExt cx="0" cy="0"/>
        </a:xfrm>
      </p:grpSpPr>
      <p:grpSp>
        <p:nvGrpSpPr>
          <p:cNvPr id="360" name="Google Shape;360;p17"/>
          <p:cNvGrpSpPr/>
          <p:nvPr/>
        </p:nvGrpSpPr>
        <p:grpSpPr>
          <a:xfrm>
            <a:off x="625966" y="299376"/>
            <a:ext cx="999312" cy="999312"/>
            <a:chOff x="348199" y="179450"/>
            <a:chExt cx="1116300" cy="1116300"/>
          </a:xfrm>
        </p:grpSpPr>
        <p:sp>
          <p:nvSpPr>
            <p:cNvPr id="361" name="Google Shape;361;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3" name="Google Shape;363;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4" name="Google Shape;364;p17"/>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65" name="Google Shape;365;p17"/>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66" name="Google Shape;366;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7"/>
        <p:cNvGrpSpPr/>
        <p:nvPr/>
      </p:nvGrpSpPr>
      <p:grpSpPr>
        <a:xfrm>
          <a:off x="0" y="0"/>
          <a:ext cx="0" cy="0"/>
          <a:chOff x="0" y="0"/>
          <a:chExt cx="0" cy="0"/>
        </a:xfrm>
      </p:grpSpPr>
      <p:grpSp>
        <p:nvGrpSpPr>
          <p:cNvPr id="368" name="Google Shape;368;p18"/>
          <p:cNvGrpSpPr/>
          <p:nvPr/>
        </p:nvGrpSpPr>
        <p:grpSpPr>
          <a:xfrm>
            <a:off x="625966" y="299376"/>
            <a:ext cx="999312" cy="999312"/>
            <a:chOff x="348199" y="179450"/>
            <a:chExt cx="1116300" cy="1116300"/>
          </a:xfrm>
        </p:grpSpPr>
        <p:sp>
          <p:nvSpPr>
            <p:cNvPr id="369" name="Google Shape;369;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1" name="Google Shape;371;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2" name="Google Shape;372;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3"/>
        <p:cNvGrpSpPr/>
        <p:nvPr/>
      </p:nvGrpSpPr>
      <p:grpSpPr>
        <a:xfrm>
          <a:off x="0" y="0"/>
          <a:ext cx="0" cy="0"/>
          <a:chOff x="0" y="0"/>
          <a:chExt cx="0" cy="0"/>
        </a:xfrm>
      </p:grpSpPr>
      <p:grpSp>
        <p:nvGrpSpPr>
          <p:cNvPr id="374" name="Google Shape;374;p19"/>
          <p:cNvGrpSpPr/>
          <p:nvPr/>
        </p:nvGrpSpPr>
        <p:grpSpPr>
          <a:xfrm>
            <a:off x="625966" y="299376"/>
            <a:ext cx="999312" cy="999312"/>
            <a:chOff x="348199" y="179450"/>
            <a:chExt cx="1116300" cy="1116300"/>
          </a:xfrm>
        </p:grpSpPr>
        <p:sp>
          <p:nvSpPr>
            <p:cNvPr id="375" name="Google Shape;375;p1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7" name="Google Shape;377;p19"/>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8" name="Google Shape;378;p19"/>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79" name="Google Shape;379;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80"/>
        <p:cNvGrpSpPr/>
        <p:nvPr/>
      </p:nvGrpSpPr>
      <p:grpSpPr>
        <a:xfrm>
          <a:off x="0" y="0"/>
          <a:ext cx="0" cy="0"/>
          <a:chOff x="0" y="0"/>
          <a:chExt cx="0" cy="0"/>
        </a:xfrm>
      </p:grpSpPr>
      <p:grpSp>
        <p:nvGrpSpPr>
          <p:cNvPr id="381" name="Google Shape;381;p20"/>
          <p:cNvGrpSpPr/>
          <p:nvPr/>
        </p:nvGrpSpPr>
        <p:grpSpPr>
          <a:xfrm>
            <a:off x="6866714" y="1256"/>
            <a:ext cx="2267379" cy="2601741"/>
            <a:chOff x="6790514" y="1256"/>
            <a:chExt cx="2267379" cy="2601741"/>
          </a:xfrm>
        </p:grpSpPr>
        <p:grpSp>
          <p:nvGrpSpPr>
            <p:cNvPr id="382" name="Google Shape;382;p20"/>
            <p:cNvGrpSpPr/>
            <p:nvPr/>
          </p:nvGrpSpPr>
          <p:grpSpPr>
            <a:xfrm>
              <a:off x="7067535" y="1256"/>
              <a:ext cx="1990358" cy="1990303"/>
              <a:chOff x="7067535" y="1256"/>
              <a:chExt cx="1990358" cy="1990303"/>
            </a:xfrm>
          </p:grpSpPr>
          <p:sp>
            <p:nvSpPr>
              <p:cNvPr id="383" name="Google Shape;383;p20"/>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0"/>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0"/>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6" name="Google Shape;386;p20"/>
            <p:cNvGrpSpPr/>
            <p:nvPr/>
          </p:nvGrpSpPr>
          <p:grpSpPr>
            <a:xfrm>
              <a:off x="8207126" y="1807997"/>
              <a:ext cx="795000" cy="795000"/>
              <a:chOff x="8207126" y="1807997"/>
              <a:chExt cx="795000" cy="795000"/>
            </a:xfrm>
          </p:grpSpPr>
          <p:sp>
            <p:nvSpPr>
              <p:cNvPr id="387" name="Google Shape;387;p20"/>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0"/>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0"/>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20"/>
            <p:cNvGrpSpPr/>
            <p:nvPr/>
          </p:nvGrpSpPr>
          <p:grpSpPr>
            <a:xfrm>
              <a:off x="6790514" y="118857"/>
              <a:ext cx="548700" cy="548700"/>
              <a:chOff x="6790514" y="118857"/>
              <a:chExt cx="548700" cy="548700"/>
            </a:xfrm>
          </p:grpSpPr>
          <p:sp>
            <p:nvSpPr>
              <p:cNvPr id="391" name="Google Shape;391;p20"/>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93" name="Google Shape;393;p20"/>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94" name="Google Shape;394;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5"/>
        <p:cNvGrpSpPr/>
        <p:nvPr/>
      </p:nvGrpSpPr>
      <p:grpSpPr>
        <a:xfrm>
          <a:off x="0" y="0"/>
          <a:ext cx="0" cy="0"/>
          <a:chOff x="0" y="0"/>
          <a:chExt cx="0" cy="0"/>
        </a:xfrm>
      </p:grpSpPr>
      <p:grpSp>
        <p:nvGrpSpPr>
          <p:cNvPr id="396" name="Google Shape;396;p21"/>
          <p:cNvGrpSpPr/>
          <p:nvPr/>
        </p:nvGrpSpPr>
        <p:grpSpPr>
          <a:xfrm>
            <a:off x="625966" y="299376"/>
            <a:ext cx="999312" cy="999312"/>
            <a:chOff x="348199" y="179450"/>
            <a:chExt cx="1116300" cy="1116300"/>
          </a:xfrm>
        </p:grpSpPr>
        <p:sp>
          <p:nvSpPr>
            <p:cNvPr id="397" name="Google Shape;397;p2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9" name="Google Shape;399;p21"/>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00" name="Google Shape;400;p21"/>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401" name="Google Shape;401;p21"/>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02" name="Google Shape;402;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3"/>
        <p:cNvGrpSpPr/>
        <p:nvPr/>
      </p:nvGrpSpPr>
      <p:grpSpPr>
        <a:xfrm>
          <a:off x="0" y="0"/>
          <a:ext cx="0" cy="0"/>
          <a:chOff x="0" y="0"/>
          <a:chExt cx="0" cy="0"/>
        </a:xfrm>
      </p:grpSpPr>
      <p:grpSp>
        <p:nvGrpSpPr>
          <p:cNvPr id="404" name="Google Shape;404;p22"/>
          <p:cNvGrpSpPr/>
          <p:nvPr/>
        </p:nvGrpSpPr>
        <p:grpSpPr>
          <a:xfrm>
            <a:off x="713373" y="3847119"/>
            <a:ext cx="825392" cy="825392"/>
            <a:chOff x="348199" y="179450"/>
            <a:chExt cx="1116300" cy="1116300"/>
          </a:xfrm>
        </p:grpSpPr>
        <p:sp>
          <p:nvSpPr>
            <p:cNvPr id="405" name="Google Shape;405;p2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7" name="Google Shape;407;p22"/>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408" name="Google Shape;408;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409"/>
        <p:cNvGrpSpPr/>
        <p:nvPr/>
      </p:nvGrpSpPr>
      <p:grpSpPr>
        <a:xfrm>
          <a:off x="0" y="0"/>
          <a:ext cx="0" cy="0"/>
          <a:chOff x="0" y="0"/>
          <a:chExt cx="0" cy="0"/>
        </a:xfrm>
      </p:grpSpPr>
      <p:grpSp>
        <p:nvGrpSpPr>
          <p:cNvPr id="410" name="Google Shape;410;p23"/>
          <p:cNvGrpSpPr/>
          <p:nvPr/>
        </p:nvGrpSpPr>
        <p:grpSpPr>
          <a:xfrm>
            <a:off x="52" y="4099200"/>
            <a:ext cx="9144036" cy="1044300"/>
            <a:chOff x="52" y="4099200"/>
            <a:chExt cx="9144036" cy="1044300"/>
          </a:xfrm>
        </p:grpSpPr>
        <p:grpSp>
          <p:nvGrpSpPr>
            <p:cNvPr id="411" name="Google Shape;411;p23"/>
            <p:cNvGrpSpPr/>
            <p:nvPr/>
          </p:nvGrpSpPr>
          <p:grpSpPr>
            <a:xfrm>
              <a:off x="52" y="4309200"/>
              <a:ext cx="231622" cy="834300"/>
              <a:chOff x="2688737" y="4301380"/>
              <a:chExt cx="231900" cy="834300"/>
            </a:xfrm>
          </p:grpSpPr>
          <p:sp>
            <p:nvSpPr>
              <p:cNvPr id="412" name="Google Shape;412;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6" name="Google Shape;416;p23"/>
            <p:cNvGrpSpPr/>
            <p:nvPr/>
          </p:nvGrpSpPr>
          <p:grpSpPr>
            <a:xfrm>
              <a:off x="371406" y="4099200"/>
              <a:ext cx="231622" cy="1044300"/>
              <a:chOff x="2688737" y="4091380"/>
              <a:chExt cx="231900" cy="1044300"/>
            </a:xfrm>
          </p:grpSpPr>
          <p:sp>
            <p:nvSpPr>
              <p:cNvPr id="417" name="Google Shape;417;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3"/>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23"/>
            <p:cNvGrpSpPr/>
            <p:nvPr/>
          </p:nvGrpSpPr>
          <p:grpSpPr>
            <a:xfrm>
              <a:off x="742761" y="4309200"/>
              <a:ext cx="231622" cy="834300"/>
              <a:chOff x="2688737" y="4301380"/>
              <a:chExt cx="231900" cy="834300"/>
            </a:xfrm>
          </p:grpSpPr>
          <p:sp>
            <p:nvSpPr>
              <p:cNvPr id="423" name="Google Shape;423;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 name="Google Shape;427;p23"/>
            <p:cNvGrpSpPr/>
            <p:nvPr/>
          </p:nvGrpSpPr>
          <p:grpSpPr>
            <a:xfrm>
              <a:off x="1114115" y="4518900"/>
              <a:ext cx="231622" cy="624600"/>
              <a:chOff x="2688737" y="4511080"/>
              <a:chExt cx="231900" cy="624600"/>
            </a:xfrm>
          </p:grpSpPr>
          <p:sp>
            <p:nvSpPr>
              <p:cNvPr id="428" name="Google Shape;428;p2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1" name="Google Shape;431;p23"/>
            <p:cNvGrpSpPr/>
            <p:nvPr/>
          </p:nvGrpSpPr>
          <p:grpSpPr>
            <a:xfrm>
              <a:off x="1856753" y="4099200"/>
              <a:ext cx="231600" cy="1044300"/>
              <a:chOff x="1856753" y="4099200"/>
              <a:chExt cx="231600" cy="1044300"/>
            </a:xfrm>
          </p:grpSpPr>
          <p:sp>
            <p:nvSpPr>
              <p:cNvPr id="432" name="Google Shape;432;p23"/>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3"/>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3"/>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3"/>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3"/>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7" name="Google Shape;437;p23"/>
            <p:cNvGrpSpPr/>
            <p:nvPr/>
          </p:nvGrpSpPr>
          <p:grpSpPr>
            <a:xfrm>
              <a:off x="2228107" y="4309200"/>
              <a:ext cx="231600" cy="834300"/>
              <a:chOff x="2228107" y="4309200"/>
              <a:chExt cx="231600" cy="834300"/>
            </a:xfrm>
          </p:grpSpPr>
          <p:sp>
            <p:nvSpPr>
              <p:cNvPr id="438" name="Google Shape;438;p23"/>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3"/>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3"/>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3"/>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23"/>
            <p:cNvGrpSpPr/>
            <p:nvPr/>
          </p:nvGrpSpPr>
          <p:grpSpPr>
            <a:xfrm>
              <a:off x="2599462" y="4518900"/>
              <a:ext cx="231600" cy="624600"/>
              <a:chOff x="2599462" y="4518900"/>
              <a:chExt cx="231600" cy="624600"/>
            </a:xfrm>
          </p:grpSpPr>
          <p:sp>
            <p:nvSpPr>
              <p:cNvPr id="443" name="Google Shape;443;p23"/>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3"/>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3"/>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6" name="Google Shape;446;p23"/>
            <p:cNvGrpSpPr/>
            <p:nvPr/>
          </p:nvGrpSpPr>
          <p:grpSpPr>
            <a:xfrm>
              <a:off x="3342171" y="4099200"/>
              <a:ext cx="231600" cy="1044300"/>
              <a:chOff x="3342171" y="4099200"/>
              <a:chExt cx="231600" cy="1044300"/>
            </a:xfrm>
          </p:grpSpPr>
          <p:sp>
            <p:nvSpPr>
              <p:cNvPr id="447" name="Google Shape;447;p23"/>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3"/>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3"/>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3"/>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3"/>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2" name="Google Shape;452;p23"/>
            <p:cNvGrpSpPr/>
            <p:nvPr/>
          </p:nvGrpSpPr>
          <p:grpSpPr>
            <a:xfrm>
              <a:off x="3713525" y="4309200"/>
              <a:ext cx="231600" cy="834300"/>
              <a:chOff x="3713525" y="4309200"/>
              <a:chExt cx="231600" cy="834300"/>
            </a:xfrm>
          </p:grpSpPr>
          <p:sp>
            <p:nvSpPr>
              <p:cNvPr id="453" name="Google Shape;453;p23"/>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3"/>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3"/>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3"/>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7" name="Google Shape;457;p23"/>
            <p:cNvGrpSpPr/>
            <p:nvPr/>
          </p:nvGrpSpPr>
          <p:grpSpPr>
            <a:xfrm>
              <a:off x="1485398" y="4309200"/>
              <a:ext cx="231600" cy="834300"/>
              <a:chOff x="1485398" y="4309200"/>
              <a:chExt cx="231600" cy="834300"/>
            </a:xfrm>
          </p:grpSpPr>
          <p:sp>
            <p:nvSpPr>
              <p:cNvPr id="458" name="Google Shape;458;p23"/>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3"/>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3"/>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3"/>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2" name="Google Shape;462;p23"/>
            <p:cNvGrpSpPr/>
            <p:nvPr/>
          </p:nvGrpSpPr>
          <p:grpSpPr>
            <a:xfrm>
              <a:off x="4084879" y="4518900"/>
              <a:ext cx="231600" cy="624600"/>
              <a:chOff x="4084879" y="4518900"/>
              <a:chExt cx="231600" cy="624600"/>
            </a:xfrm>
          </p:grpSpPr>
          <p:sp>
            <p:nvSpPr>
              <p:cNvPr id="463" name="Google Shape;463;p23"/>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3"/>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3"/>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6" name="Google Shape;466;p23"/>
            <p:cNvGrpSpPr/>
            <p:nvPr/>
          </p:nvGrpSpPr>
          <p:grpSpPr>
            <a:xfrm>
              <a:off x="2970816" y="4309200"/>
              <a:ext cx="231600" cy="834300"/>
              <a:chOff x="2970816" y="4309200"/>
              <a:chExt cx="231600" cy="834300"/>
            </a:xfrm>
          </p:grpSpPr>
          <p:sp>
            <p:nvSpPr>
              <p:cNvPr id="467" name="Google Shape;467;p23"/>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3"/>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3"/>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3"/>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1" name="Google Shape;471;p23"/>
            <p:cNvGrpSpPr/>
            <p:nvPr/>
          </p:nvGrpSpPr>
          <p:grpSpPr>
            <a:xfrm>
              <a:off x="4456234" y="4309200"/>
              <a:ext cx="231600" cy="834300"/>
              <a:chOff x="4456234" y="4309200"/>
              <a:chExt cx="231600" cy="834300"/>
            </a:xfrm>
          </p:grpSpPr>
          <p:sp>
            <p:nvSpPr>
              <p:cNvPr id="472" name="Google Shape;472;p23"/>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3"/>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3"/>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3"/>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23"/>
            <p:cNvGrpSpPr/>
            <p:nvPr/>
          </p:nvGrpSpPr>
          <p:grpSpPr>
            <a:xfrm>
              <a:off x="4827588" y="4099200"/>
              <a:ext cx="231600" cy="1044300"/>
              <a:chOff x="4827588" y="4099200"/>
              <a:chExt cx="231600" cy="1044300"/>
            </a:xfrm>
          </p:grpSpPr>
          <p:sp>
            <p:nvSpPr>
              <p:cNvPr id="477" name="Google Shape;477;p23"/>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3"/>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3"/>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3"/>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3"/>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2" name="Google Shape;482;p23"/>
            <p:cNvGrpSpPr/>
            <p:nvPr/>
          </p:nvGrpSpPr>
          <p:grpSpPr>
            <a:xfrm>
              <a:off x="5198943" y="4309200"/>
              <a:ext cx="231600" cy="834300"/>
              <a:chOff x="5198943" y="4309200"/>
              <a:chExt cx="231600" cy="834300"/>
            </a:xfrm>
          </p:grpSpPr>
          <p:sp>
            <p:nvSpPr>
              <p:cNvPr id="483" name="Google Shape;483;p23"/>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3"/>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3"/>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3"/>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7" name="Google Shape;487;p23"/>
            <p:cNvGrpSpPr/>
            <p:nvPr/>
          </p:nvGrpSpPr>
          <p:grpSpPr>
            <a:xfrm>
              <a:off x="5570297" y="4518900"/>
              <a:ext cx="231600" cy="624600"/>
              <a:chOff x="5570297" y="4518900"/>
              <a:chExt cx="231600" cy="624600"/>
            </a:xfrm>
          </p:grpSpPr>
          <p:sp>
            <p:nvSpPr>
              <p:cNvPr id="488" name="Google Shape;488;p23"/>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3"/>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3"/>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1" name="Google Shape;491;p23"/>
            <p:cNvGrpSpPr/>
            <p:nvPr/>
          </p:nvGrpSpPr>
          <p:grpSpPr>
            <a:xfrm>
              <a:off x="5941652" y="4309200"/>
              <a:ext cx="231600" cy="834300"/>
              <a:chOff x="5941652" y="4309200"/>
              <a:chExt cx="231600" cy="834300"/>
            </a:xfrm>
          </p:grpSpPr>
          <p:sp>
            <p:nvSpPr>
              <p:cNvPr id="492" name="Google Shape;492;p23"/>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3"/>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3"/>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3"/>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6" name="Google Shape;496;p23"/>
            <p:cNvGrpSpPr/>
            <p:nvPr/>
          </p:nvGrpSpPr>
          <p:grpSpPr>
            <a:xfrm>
              <a:off x="6313006" y="4099200"/>
              <a:ext cx="231600" cy="1044300"/>
              <a:chOff x="6313006" y="4099200"/>
              <a:chExt cx="231600" cy="1044300"/>
            </a:xfrm>
          </p:grpSpPr>
          <p:sp>
            <p:nvSpPr>
              <p:cNvPr id="497" name="Google Shape;497;p23"/>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3"/>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3"/>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3"/>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3"/>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23"/>
            <p:cNvGrpSpPr/>
            <p:nvPr/>
          </p:nvGrpSpPr>
          <p:grpSpPr>
            <a:xfrm>
              <a:off x="6684361" y="4309200"/>
              <a:ext cx="231600" cy="834300"/>
              <a:chOff x="6684361" y="4309200"/>
              <a:chExt cx="231600" cy="834300"/>
            </a:xfrm>
          </p:grpSpPr>
          <p:sp>
            <p:nvSpPr>
              <p:cNvPr id="503" name="Google Shape;503;p23"/>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3"/>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3"/>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3"/>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3"/>
            <p:cNvGrpSpPr/>
            <p:nvPr/>
          </p:nvGrpSpPr>
          <p:grpSpPr>
            <a:xfrm>
              <a:off x="7055715" y="4518900"/>
              <a:ext cx="231600" cy="624600"/>
              <a:chOff x="7055715" y="4518900"/>
              <a:chExt cx="231600" cy="624600"/>
            </a:xfrm>
          </p:grpSpPr>
          <p:sp>
            <p:nvSpPr>
              <p:cNvPr id="508" name="Google Shape;508;p23"/>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3"/>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3"/>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23"/>
            <p:cNvGrpSpPr/>
            <p:nvPr/>
          </p:nvGrpSpPr>
          <p:grpSpPr>
            <a:xfrm>
              <a:off x="7798424" y="4099200"/>
              <a:ext cx="231600" cy="1044300"/>
              <a:chOff x="7798424" y="4099200"/>
              <a:chExt cx="231600" cy="1044300"/>
            </a:xfrm>
          </p:grpSpPr>
          <p:sp>
            <p:nvSpPr>
              <p:cNvPr id="512" name="Google Shape;512;p23"/>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3"/>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3"/>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3"/>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3"/>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23"/>
            <p:cNvGrpSpPr/>
            <p:nvPr/>
          </p:nvGrpSpPr>
          <p:grpSpPr>
            <a:xfrm>
              <a:off x="8169779" y="4309200"/>
              <a:ext cx="231600" cy="834300"/>
              <a:chOff x="8169779" y="4309200"/>
              <a:chExt cx="231600" cy="834300"/>
            </a:xfrm>
          </p:grpSpPr>
          <p:sp>
            <p:nvSpPr>
              <p:cNvPr id="518" name="Google Shape;518;p23"/>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3"/>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3"/>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3"/>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2" name="Google Shape;522;p23"/>
            <p:cNvGrpSpPr/>
            <p:nvPr/>
          </p:nvGrpSpPr>
          <p:grpSpPr>
            <a:xfrm>
              <a:off x="7427070" y="4309200"/>
              <a:ext cx="231600" cy="834300"/>
              <a:chOff x="7427070" y="4309200"/>
              <a:chExt cx="231600" cy="834300"/>
            </a:xfrm>
          </p:grpSpPr>
          <p:sp>
            <p:nvSpPr>
              <p:cNvPr id="523" name="Google Shape;523;p23"/>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3"/>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3"/>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3"/>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23"/>
            <p:cNvGrpSpPr/>
            <p:nvPr/>
          </p:nvGrpSpPr>
          <p:grpSpPr>
            <a:xfrm>
              <a:off x="8541133" y="4518900"/>
              <a:ext cx="231600" cy="624600"/>
              <a:chOff x="8541133" y="4518900"/>
              <a:chExt cx="231600" cy="624600"/>
            </a:xfrm>
          </p:grpSpPr>
          <p:sp>
            <p:nvSpPr>
              <p:cNvPr id="528" name="Google Shape;528;p23"/>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3"/>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3"/>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3"/>
            <p:cNvGrpSpPr/>
            <p:nvPr/>
          </p:nvGrpSpPr>
          <p:grpSpPr>
            <a:xfrm>
              <a:off x="8912488" y="4309200"/>
              <a:ext cx="231600" cy="834300"/>
              <a:chOff x="8912488" y="4309200"/>
              <a:chExt cx="231600" cy="834300"/>
            </a:xfrm>
          </p:grpSpPr>
          <p:sp>
            <p:nvSpPr>
              <p:cNvPr id="532" name="Google Shape;532;p23"/>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3"/>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3"/>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3"/>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36" name="Google Shape;536;p23"/>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37" name="Google Shape;537;p23"/>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538" name="Google Shape;538;p2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9"/>
        <p:cNvGrpSpPr/>
        <p:nvPr/>
      </p:nvGrpSpPr>
      <p:grpSpPr>
        <a:xfrm>
          <a:off x="0" y="0"/>
          <a:ext cx="0" cy="0"/>
          <a:chOff x="0" y="0"/>
          <a:chExt cx="0" cy="0"/>
        </a:xfrm>
      </p:grpSpPr>
      <p:sp>
        <p:nvSpPr>
          <p:cNvPr id="540" name="Google Shape;540;p2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273"/>
        <p:cNvGrpSpPr/>
        <p:nvPr/>
      </p:nvGrpSpPr>
      <p:grpSpPr>
        <a:xfrm>
          <a:off x="0" y="0"/>
          <a:ext cx="0" cy="0"/>
          <a:chOff x="0" y="0"/>
          <a:chExt cx="0" cy="0"/>
        </a:xfrm>
      </p:grpSpPr>
      <p:sp>
        <p:nvSpPr>
          <p:cNvPr id="274" name="Google Shape;27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275" name="Google Shape;27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276" name="Google Shape;276;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5"/>
          <p:cNvSpPr txBox="1">
            <a:spLocks noGrp="1"/>
          </p:cNvSpPr>
          <p:nvPr>
            <p:ph type="ctrTitle"/>
          </p:nvPr>
        </p:nvSpPr>
        <p:spPr>
          <a:xfrm>
            <a:off x="824000" y="1613825"/>
            <a:ext cx="70227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Recurrent Neural Networks for Speech Recognition</a:t>
            </a:r>
            <a:endParaRPr/>
          </a:p>
        </p:txBody>
      </p:sp>
      <p:sp>
        <p:nvSpPr>
          <p:cNvPr id="546" name="Google Shape;546;p25"/>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CSCI 4961/6961 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RNN Transducer</a:t>
            </a:r>
            <a:endParaRPr/>
          </a:p>
        </p:txBody>
      </p:sp>
      <p:sp>
        <p:nvSpPr>
          <p:cNvPr id="610" name="Google Shape;610;p34"/>
          <p:cNvSpPr txBox="1">
            <a:spLocks noGrp="1"/>
          </p:cNvSpPr>
          <p:nvPr>
            <p:ph type="body" idx="1"/>
          </p:nvPr>
        </p:nvSpPr>
        <p:spPr>
          <a:xfrm>
            <a:off x="1303800" y="15492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model architecture also proposed by Alex Graves one year prior</a:t>
            </a:r>
            <a:endParaRPr/>
          </a:p>
          <a:p>
            <a:pPr marL="0" lvl="0" indent="0" algn="l" rtl="0">
              <a:spcBef>
                <a:spcPts val="1200"/>
              </a:spcBef>
              <a:spcAft>
                <a:spcPts val="0"/>
              </a:spcAft>
              <a:buNone/>
            </a:pPr>
            <a:r>
              <a:rPr lang="en-GB"/>
              <a:t>Uses two RNNs, one called the transcriber and another called the predictor</a:t>
            </a:r>
            <a:endParaRPr/>
          </a:p>
          <a:p>
            <a:pPr marL="0" lvl="0" indent="0" algn="l" rtl="0">
              <a:spcBef>
                <a:spcPts val="1200"/>
              </a:spcBef>
              <a:spcAft>
                <a:spcPts val="0"/>
              </a:spcAft>
              <a:buNone/>
            </a:pPr>
            <a:r>
              <a:rPr lang="en-GB"/>
              <a:t>In this paper, the transcriber network is the Deep RNN and the predictor is another RNN that uses the output from the CTC function to predict the alignment of characters to produce the output</a:t>
            </a:r>
            <a:endParaRPr/>
          </a:p>
          <a:p>
            <a:pPr marL="0" lvl="0" indent="0" algn="l" rtl="0">
              <a:spcBef>
                <a:spcPts val="1200"/>
              </a:spcBef>
              <a:spcAft>
                <a:spcPts val="1200"/>
              </a:spcAft>
              <a:buNone/>
            </a:pPr>
            <a:r>
              <a:rPr lang="en-GB"/>
              <a:t>The predictor models use a modified BFS algorithm called Beam Search to find optimal probability distributions that take into account all combinations of time input and possible outputs</a:t>
            </a:r>
            <a:endParaRPr/>
          </a:p>
        </p:txBody>
      </p:sp>
      <p:pic>
        <p:nvPicPr>
          <p:cNvPr id="611" name="Google Shape;611;p34"/>
          <p:cNvPicPr preferRelativeResize="0"/>
          <p:nvPr/>
        </p:nvPicPr>
        <p:blipFill rotWithShape="1">
          <a:blip r:embed="rId3">
            <a:alphaModFix/>
          </a:blip>
          <a:srcRect t="19639"/>
          <a:stretch/>
        </p:blipFill>
        <p:spPr>
          <a:xfrm>
            <a:off x="2235000" y="3898675"/>
            <a:ext cx="4552950" cy="108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3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Paper Results and Conclusions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used</a:t>
            </a:r>
            <a:endParaRPr/>
          </a:p>
        </p:txBody>
      </p:sp>
      <p:sp>
        <p:nvSpPr>
          <p:cNvPr id="622" name="Google Shape;622;p3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TIMIT corpus for phoneme recognition</a:t>
            </a:r>
            <a:endParaRPr/>
          </a:p>
          <a:p>
            <a:pPr marL="0" lvl="0" indent="0" algn="l" rtl="0">
              <a:spcBef>
                <a:spcPts val="1200"/>
              </a:spcBef>
              <a:spcAft>
                <a:spcPts val="0"/>
              </a:spcAft>
              <a:buNone/>
            </a:pPr>
            <a:r>
              <a:rPr lang="en-GB"/>
              <a:t>630 speakers reading phonetically hard sentences</a:t>
            </a:r>
            <a:endParaRPr/>
          </a:p>
          <a:p>
            <a:pPr marL="0" lvl="0" indent="0" algn="l" rtl="0">
              <a:spcBef>
                <a:spcPts val="1200"/>
              </a:spcBef>
              <a:spcAft>
                <a:spcPts val="0"/>
              </a:spcAft>
              <a:buNone/>
            </a:pPr>
            <a:r>
              <a:rPr lang="en-GB"/>
              <a:t>Audio files labeled with phonetic spellings</a:t>
            </a:r>
            <a:endParaRPr/>
          </a:p>
          <a:p>
            <a:pPr marL="0" lvl="0" indent="0" algn="l" rtl="0">
              <a:spcBef>
                <a:spcPts val="1200"/>
              </a:spcBef>
              <a:spcAft>
                <a:spcPts val="0"/>
              </a:spcAft>
              <a:buNone/>
            </a:pPr>
            <a:r>
              <a:rPr lang="en-GB"/>
              <a:t>Commonly used in speech recognition and transformation learning </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3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Comparison</a:t>
            </a:r>
            <a:endParaRPr/>
          </a:p>
        </p:txBody>
      </p:sp>
      <p:sp>
        <p:nvSpPr>
          <p:cNvPr id="628" name="Google Shape;628;p37"/>
          <p:cNvSpPr txBox="1">
            <a:spLocks noGrp="1"/>
          </p:cNvSpPr>
          <p:nvPr>
            <p:ph type="body" idx="1"/>
          </p:nvPr>
        </p:nvSpPr>
        <p:spPr>
          <a:xfrm>
            <a:off x="1260600" y="1597875"/>
            <a:ext cx="4090500" cy="319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CTC vs. Transduction vs. Pre Transduction</a:t>
            </a:r>
            <a:endParaRPr/>
          </a:p>
          <a:p>
            <a:pPr marL="0" lvl="0" indent="0" algn="l" rtl="0">
              <a:spcBef>
                <a:spcPts val="1200"/>
              </a:spcBef>
              <a:spcAft>
                <a:spcPts val="0"/>
              </a:spcAft>
              <a:buNone/>
            </a:pPr>
            <a:r>
              <a:rPr lang="en-GB"/>
              <a:t>1 vs 3 vs 5 layer Deep RNN</a:t>
            </a:r>
            <a:endParaRPr/>
          </a:p>
          <a:p>
            <a:pPr marL="0" lvl="0" indent="0" algn="l" rtl="0">
              <a:spcBef>
                <a:spcPts val="1200"/>
              </a:spcBef>
              <a:spcAft>
                <a:spcPts val="0"/>
              </a:spcAft>
              <a:buNone/>
            </a:pPr>
            <a:r>
              <a:rPr lang="en-GB"/>
              <a:t>Various sizes LSTM nodes per layer</a:t>
            </a:r>
            <a:endParaRPr/>
          </a:p>
          <a:p>
            <a:pPr marL="0" lvl="0" indent="0" algn="l" rtl="0">
              <a:spcBef>
                <a:spcPts val="1200"/>
              </a:spcBef>
              <a:spcAft>
                <a:spcPts val="0"/>
              </a:spcAft>
              <a:buNone/>
            </a:pPr>
            <a:r>
              <a:rPr lang="en-GB"/>
              <a:t>All trained with SGD w/ momentum</a:t>
            </a:r>
            <a:endParaRPr/>
          </a:p>
          <a:p>
            <a:pPr marL="0" lvl="0" indent="0" algn="l" rtl="0">
              <a:spcBef>
                <a:spcPts val="1200"/>
              </a:spcBef>
              <a:spcAft>
                <a:spcPts val="1200"/>
              </a:spcAft>
              <a:buNone/>
            </a:pPr>
            <a:r>
              <a:rPr lang="en-GB"/>
              <a:t>All used beam search with 100 width</a:t>
            </a:r>
            <a:endParaRPr/>
          </a:p>
        </p:txBody>
      </p:sp>
      <p:pic>
        <p:nvPicPr>
          <p:cNvPr id="629" name="Google Shape;629;p37"/>
          <p:cNvPicPr preferRelativeResize="0"/>
          <p:nvPr/>
        </p:nvPicPr>
        <p:blipFill>
          <a:blip r:embed="rId3">
            <a:alphaModFix/>
          </a:blip>
          <a:stretch>
            <a:fillRect/>
          </a:stretch>
        </p:blipFill>
        <p:spPr>
          <a:xfrm>
            <a:off x="5350975" y="1677050"/>
            <a:ext cx="3692800" cy="2342650"/>
          </a:xfrm>
          <a:prstGeom prst="rect">
            <a:avLst/>
          </a:prstGeom>
          <a:noFill/>
          <a:ln>
            <a:noFill/>
          </a:ln>
        </p:spPr>
      </p:pic>
      <p:sp>
        <p:nvSpPr>
          <p:cNvPr id="630" name="Google Shape;630;p37"/>
          <p:cNvSpPr txBox="1"/>
          <p:nvPr/>
        </p:nvSpPr>
        <p:spPr>
          <a:xfrm>
            <a:off x="5455650" y="3936150"/>
            <a:ext cx="4382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Times New Roman"/>
                <a:ea typeface="Times New Roman"/>
                <a:cs typeface="Times New Roman"/>
                <a:sym typeface="Times New Roman"/>
              </a:rPr>
              <a:t>-tanh and -uni did not use LSTM and used respective H function</a:t>
            </a:r>
            <a:endParaRPr sz="1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Results/Conclusions</a:t>
            </a:r>
            <a:endParaRPr/>
          </a:p>
        </p:txBody>
      </p:sp>
      <p:sp>
        <p:nvSpPr>
          <p:cNvPr id="636" name="Google Shape;636;p38"/>
          <p:cNvSpPr txBox="1">
            <a:spLocks noGrp="1"/>
          </p:cNvSpPr>
          <p:nvPr>
            <p:ph type="body" idx="1"/>
          </p:nvPr>
        </p:nvSpPr>
        <p:spPr>
          <a:xfrm>
            <a:off x="1303800" y="1990050"/>
            <a:ext cx="40473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Increase in amount of hidden layers for CTC decreased error rate</a:t>
            </a:r>
            <a:endParaRPr/>
          </a:p>
          <a:p>
            <a:pPr marL="0" lvl="0" indent="0" algn="l" rtl="0">
              <a:spcBef>
                <a:spcPts val="1200"/>
              </a:spcBef>
              <a:spcAft>
                <a:spcPts val="0"/>
              </a:spcAft>
              <a:buNone/>
            </a:pPr>
            <a:r>
              <a:rPr lang="en-GB"/>
              <a:t>Depth of Deep RNN affects the results more than the size of the hidden layer</a:t>
            </a:r>
            <a:endParaRPr/>
          </a:p>
          <a:p>
            <a:pPr marL="0" lvl="0" indent="0" algn="l" rtl="0">
              <a:spcBef>
                <a:spcPts val="1200"/>
              </a:spcBef>
              <a:spcAft>
                <a:spcPts val="1200"/>
              </a:spcAft>
              <a:buNone/>
            </a:pPr>
            <a:r>
              <a:rPr lang="en-GB"/>
              <a:t>The data was well represented by this model and the combination of Deep, Bidirectional RNNs with LSTMs provided state of the art error % (It was the best at the time)</a:t>
            </a:r>
            <a:endParaRPr/>
          </a:p>
        </p:txBody>
      </p:sp>
      <p:pic>
        <p:nvPicPr>
          <p:cNvPr id="637" name="Google Shape;637;p38"/>
          <p:cNvPicPr preferRelativeResize="0"/>
          <p:nvPr/>
        </p:nvPicPr>
        <p:blipFill>
          <a:blip r:embed="rId3">
            <a:alphaModFix/>
          </a:blip>
          <a:stretch>
            <a:fillRect/>
          </a:stretch>
        </p:blipFill>
        <p:spPr>
          <a:xfrm>
            <a:off x="5350975" y="1677050"/>
            <a:ext cx="3692800" cy="2342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Implementation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a:t>Data Preprocessing</a:t>
            </a:r>
            <a:endParaRPr/>
          </a:p>
        </p:txBody>
      </p:sp>
      <p:pic>
        <p:nvPicPr>
          <p:cNvPr id="648" name="Google Shape;648;p40"/>
          <p:cNvPicPr preferRelativeResize="0"/>
          <p:nvPr/>
        </p:nvPicPr>
        <p:blipFill rotWithShape="1">
          <a:blip r:embed="rId3">
            <a:alphaModFix/>
          </a:blip>
          <a:srcRect/>
          <a:stretch/>
        </p:blipFill>
        <p:spPr>
          <a:xfrm>
            <a:off x="2421977" y="1388368"/>
            <a:ext cx="6258875" cy="3426606"/>
          </a:xfrm>
          <a:prstGeom prst="rect">
            <a:avLst/>
          </a:prstGeom>
          <a:noFill/>
          <a:ln>
            <a:noFill/>
          </a:ln>
        </p:spPr>
      </p:pic>
      <p:pic>
        <p:nvPicPr>
          <p:cNvPr id="649" name="Google Shape;649;p40"/>
          <p:cNvPicPr preferRelativeResize="0"/>
          <p:nvPr/>
        </p:nvPicPr>
        <p:blipFill rotWithShape="1">
          <a:blip r:embed="rId4">
            <a:alphaModFix/>
          </a:blip>
          <a:srcRect/>
          <a:stretch/>
        </p:blipFill>
        <p:spPr>
          <a:xfrm>
            <a:off x="463148" y="1388368"/>
            <a:ext cx="1594872" cy="34266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Encoder/Decoder</a:t>
            </a:r>
            <a:endParaRPr/>
          </a:p>
        </p:txBody>
      </p:sp>
      <p:sp>
        <p:nvSpPr>
          <p:cNvPr id="655" name="Google Shape;655;p4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56" name="Google Shape;656;p41"/>
          <p:cNvPicPr preferRelativeResize="0"/>
          <p:nvPr/>
        </p:nvPicPr>
        <p:blipFill>
          <a:blip r:embed="rId3">
            <a:alphaModFix/>
          </a:blip>
          <a:stretch>
            <a:fillRect/>
          </a:stretch>
        </p:blipFill>
        <p:spPr>
          <a:xfrm>
            <a:off x="1144975" y="1757374"/>
            <a:ext cx="7703825" cy="283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Combination</a:t>
            </a:r>
            <a:endParaRPr/>
          </a:p>
        </p:txBody>
      </p:sp>
      <p:sp>
        <p:nvSpPr>
          <p:cNvPr id="662" name="Google Shape;662;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63" name="Google Shape;663;p42"/>
          <p:cNvPicPr preferRelativeResize="0"/>
          <p:nvPr/>
        </p:nvPicPr>
        <p:blipFill>
          <a:blip r:embed="rId3">
            <a:alphaModFix/>
          </a:blip>
          <a:stretch>
            <a:fillRect/>
          </a:stretch>
        </p:blipFill>
        <p:spPr>
          <a:xfrm>
            <a:off x="1209213" y="1922013"/>
            <a:ext cx="6886575" cy="2390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Full</a:t>
            </a:r>
            <a:endParaRPr/>
          </a:p>
        </p:txBody>
      </p:sp>
      <p:sp>
        <p:nvSpPr>
          <p:cNvPr id="669" name="Google Shape;669;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70" name="Google Shape;670;p43"/>
          <p:cNvPicPr preferRelativeResize="0"/>
          <p:nvPr/>
        </p:nvPicPr>
        <p:blipFill>
          <a:blip r:embed="rId3">
            <a:alphaModFix/>
          </a:blip>
          <a:stretch>
            <a:fillRect/>
          </a:stretch>
        </p:blipFill>
        <p:spPr>
          <a:xfrm>
            <a:off x="1511753" y="1325025"/>
            <a:ext cx="5554800" cy="363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“Speech Recognition with Deep Recurrent Neural Networks”</a:t>
            </a:r>
            <a:endParaRPr/>
          </a:p>
        </p:txBody>
      </p:sp>
      <p:sp>
        <p:nvSpPr>
          <p:cNvPr id="552" name="Google Shape;552;p26"/>
          <p:cNvSpPr txBox="1">
            <a:spLocks noGrp="1"/>
          </p:cNvSpPr>
          <p:nvPr>
            <p:ph type="body" idx="1"/>
          </p:nvPr>
        </p:nvSpPr>
        <p:spPr>
          <a:xfrm>
            <a:off x="1303800" y="1800900"/>
            <a:ext cx="7030500" cy="27306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222222"/>
                </a:solidFill>
              </a:rPr>
              <a:t>by Alex Graves, Abdel-rahman Mohamed and Geoffrey Hinton</a:t>
            </a:r>
            <a:endParaRPr>
              <a:solidFill>
                <a:srgbClr val="222222"/>
              </a:solidFill>
            </a:endParaRPr>
          </a:p>
          <a:p>
            <a:pPr marL="0" lvl="0" indent="0" algn="l" rtl="0">
              <a:spcBef>
                <a:spcPts val="1200"/>
              </a:spcBef>
              <a:spcAft>
                <a:spcPts val="0"/>
              </a:spcAft>
              <a:buNone/>
            </a:pPr>
            <a:r>
              <a:rPr lang="en-GB">
                <a:solidFill>
                  <a:srgbClr val="222222"/>
                </a:solidFill>
              </a:rPr>
              <a:t>From the Department of Computer Science at University of Toronto</a:t>
            </a:r>
            <a:endParaRPr>
              <a:solidFill>
                <a:srgbClr val="222222"/>
              </a:solidFill>
            </a:endParaRPr>
          </a:p>
          <a:p>
            <a:pPr marL="0" lvl="0" indent="0" algn="l" rtl="0">
              <a:spcBef>
                <a:spcPts val="1200"/>
              </a:spcBef>
              <a:spcAft>
                <a:spcPts val="0"/>
              </a:spcAft>
              <a:buNone/>
            </a:pPr>
            <a:r>
              <a:rPr lang="en-GB">
                <a:solidFill>
                  <a:srgbClr val="222222"/>
                </a:solidFill>
              </a:rPr>
              <a:t>Published in 2013</a:t>
            </a:r>
            <a:endParaRPr>
              <a:solidFill>
                <a:srgbClr val="222222"/>
              </a:solidFill>
            </a:endParaRPr>
          </a:p>
          <a:p>
            <a:pPr marL="0" lvl="0" indent="360000" algn="l" rtl="0">
              <a:spcBef>
                <a:spcPts val="1200"/>
              </a:spcBef>
              <a:spcAft>
                <a:spcPts val="0"/>
              </a:spcAft>
              <a:buNone/>
            </a:pPr>
            <a:r>
              <a:rPr lang="en-GB" sz="1100">
                <a:solidFill>
                  <a:srgbClr val="222222"/>
                </a:solidFill>
                <a:highlight>
                  <a:srgbClr val="FFFFFF"/>
                </a:highlight>
                <a:latin typeface="Arial"/>
                <a:ea typeface="Arial"/>
                <a:cs typeface="Arial"/>
                <a:sym typeface="Arial"/>
              </a:rPr>
              <a:t>Graves, A., Mohamed, A. R., &amp; Hinton, G. (2013, May). Speech recognition with deep recurrent neural networks. In </a:t>
            </a:r>
            <a:r>
              <a:rPr lang="en-GB" sz="1100" i="1">
                <a:solidFill>
                  <a:srgbClr val="222222"/>
                </a:solidFill>
                <a:highlight>
                  <a:srgbClr val="FFFFFF"/>
                </a:highlight>
                <a:latin typeface="Arial"/>
                <a:ea typeface="Arial"/>
                <a:cs typeface="Arial"/>
                <a:sym typeface="Arial"/>
              </a:rPr>
              <a:t>2013 IEEE international conference on acoustics, speech and signal processing</a:t>
            </a:r>
            <a:r>
              <a:rPr lang="en-GB" sz="1100">
                <a:solidFill>
                  <a:srgbClr val="222222"/>
                </a:solidFill>
                <a:highlight>
                  <a:srgbClr val="FFFFFF"/>
                </a:highlight>
                <a:latin typeface="Arial"/>
                <a:ea typeface="Arial"/>
                <a:cs typeface="Arial"/>
                <a:sym typeface="Arial"/>
              </a:rPr>
              <a:t> (pp. 6645-6649). IEEE.</a:t>
            </a:r>
            <a:endParaRPr sz="1400">
              <a:solidFill>
                <a:srgbClr val="222222"/>
              </a:solidFil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a:t>Training</a:t>
            </a:r>
            <a:endParaRPr/>
          </a:p>
        </p:txBody>
      </p:sp>
      <p:pic>
        <p:nvPicPr>
          <p:cNvPr id="676" name="Google Shape;676;p44"/>
          <p:cNvPicPr preferRelativeResize="0"/>
          <p:nvPr/>
        </p:nvPicPr>
        <p:blipFill rotWithShape="1">
          <a:blip r:embed="rId3">
            <a:alphaModFix/>
          </a:blip>
          <a:srcRect/>
          <a:stretch/>
        </p:blipFill>
        <p:spPr>
          <a:xfrm>
            <a:off x="716763" y="1479965"/>
            <a:ext cx="3587412" cy="2860848"/>
          </a:xfrm>
          <a:prstGeom prst="rect">
            <a:avLst/>
          </a:prstGeom>
          <a:noFill/>
          <a:ln>
            <a:noFill/>
          </a:ln>
        </p:spPr>
      </p:pic>
      <p:pic>
        <p:nvPicPr>
          <p:cNvPr id="677" name="Google Shape;677;p44"/>
          <p:cNvPicPr preferRelativeResize="0"/>
          <p:nvPr/>
        </p:nvPicPr>
        <p:blipFill rotWithShape="1">
          <a:blip r:embed="rId4">
            <a:alphaModFix/>
          </a:blip>
          <a:srcRect/>
          <a:stretch/>
        </p:blipFill>
        <p:spPr>
          <a:xfrm>
            <a:off x="4572000" y="1479965"/>
            <a:ext cx="3969705" cy="28608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2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Model Definition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Recurrent Neural Networks</a:t>
            </a:r>
            <a:endParaRPr/>
          </a:p>
        </p:txBody>
      </p:sp>
      <p:pic>
        <p:nvPicPr>
          <p:cNvPr id="563" name="Google Shape;563;p28"/>
          <p:cNvPicPr preferRelativeResize="0"/>
          <p:nvPr/>
        </p:nvPicPr>
        <p:blipFill>
          <a:blip r:embed="rId3">
            <a:alphaModFix/>
          </a:blip>
          <a:stretch>
            <a:fillRect/>
          </a:stretch>
        </p:blipFill>
        <p:spPr>
          <a:xfrm>
            <a:off x="1303801" y="1321250"/>
            <a:ext cx="3719650" cy="1445000"/>
          </a:xfrm>
          <a:prstGeom prst="rect">
            <a:avLst/>
          </a:prstGeom>
          <a:noFill/>
          <a:ln>
            <a:noFill/>
          </a:ln>
        </p:spPr>
      </p:pic>
      <p:pic>
        <p:nvPicPr>
          <p:cNvPr id="564" name="Google Shape;564;p28"/>
          <p:cNvPicPr preferRelativeResize="0"/>
          <p:nvPr/>
        </p:nvPicPr>
        <p:blipFill>
          <a:blip r:embed="rId4">
            <a:alphaModFix/>
          </a:blip>
          <a:stretch>
            <a:fillRect/>
          </a:stretch>
        </p:blipFill>
        <p:spPr>
          <a:xfrm>
            <a:off x="1218900" y="2854025"/>
            <a:ext cx="4158000" cy="1155975"/>
          </a:xfrm>
          <a:prstGeom prst="rect">
            <a:avLst/>
          </a:prstGeom>
          <a:noFill/>
          <a:ln>
            <a:noFill/>
          </a:ln>
        </p:spPr>
      </p:pic>
      <p:sp>
        <p:nvSpPr>
          <p:cNvPr id="565" name="Google Shape;565;p28"/>
          <p:cNvSpPr txBox="1"/>
          <p:nvPr/>
        </p:nvSpPr>
        <p:spPr>
          <a:xfrm>
            <a:off x="1815350" y="4181238"/>
            <a:ext cx="49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Nunito"/>
                <a:ea typeface="Nunito"/>
                <a:cs typeface="Nunito"/>
                <a:sym typeface="Nunito"/>
              </a:rPr>
              <a:t>denotes the hidden layer function</a:t>
            </a:r>
            <a:endParaRPr>
              <a:latin typeface="Nunito"/>
              <a:ea typeface="Nunito"/>
              <a:cs typeface="Nunito"/>
              <a:sym typeface="Nunito"/>
            </a:endParaRPr>
          </a:p>
        </p:txBody>
      </p:sp>
      <p:pic>
        <p:nvPicPr>
          <p:cNvPr id="566" name="Google Shape;566;p28"/>
          <p:cNvPicPr preferRelativeResize="0"/>
          <p:nvPr/>
        </p:nvPicPr>
        <p:blipFill rotWithShape="1">
          <a:blip r:embed="rId5">
            <a:alphaModFix/>
          </a:blip>
          <a:srcRect t="13404"/>
          <a:stretch/>
        </p:blipFill>
        <p:spPr>
          <a:xfrm>
            <a:off x="1303800" y="4184765"/>
            <a:ext cx="468600" cy="480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Long Short-Term Memory</a:t>
            </a:r>
            <a:endParaRPr/>
          </a:p>
        </p:txBody>
      </p:sp>
      <p:sp>
        <p:nvSpPr>
          <p:cNvPr id="572" name="Google Shape;572;p29"/>
          <p:cNvSpPr txBox="1">
            <a:spLocks noGrp="1"/>
          </p:cNvSpPr>
          <p:nvPr>
            <p:ph type="body" idx="1"/>
          </p:nvPr>
        </p:nvSpPr>
        <p:spPr>
          <a:xfrm>
            <a:off x="1303800" y="155782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common implementation for the hidden layer function, which allows for processing of sequences such as speech, where a sound can be stored across multiple input segments. </a:t>
            </a:r>
            <a:endParaRPr/>
          </a:p>
          <a:p>
            <a:pPr marL="0" lvl="0" indent="0" algn="l" rtl="0">
              <a:spcBef>
                <a:spcPts val="1200"/>
              </a:spcBef>
              <a:spcAft>
                <a:spcPts val="1200"/>
              </a:spcAft>
              <a:buNone/>
            </a:pPr>
            <a:r>
              <a:rPr lang="en-GB"/>
              <a:t>The implementation found in the paper:</a:t>
            </a:r>
            <a:endParaRPr/>
          </a:p>
        </p:txBody>
      </p:sp>
      <p:pic>
        <p:nvPicPr>
          <p:cNvPr id="573" name="Google Shape;573;p29"/>
          <p:cNvPicPr preferRelativeResize="0"/>
          <p:nvPr/>
        </p:nvPicPr>
        <p:blipFill>
          <a:blip r:embed="rId3">
            <a:alphaModFix/>
          </a:blip>
          <a:stretch>
            <a:fillRect/>
          </a:stretch>
        </p:blipFill>
        <p:spPr>
          <a:xfrm>
            <a:off x="1400425" y="2624578"/>
            <a:ext cx="4380851" cy="1408625"/>
          </a:xfrm>
          <a:prstGeom prst="rect">
            <a:avLst/>
          </a:prstGeom>
          <a:noFill/>
          <a:ln>
            <a:noFill/>
          </a:ln>
        </p:spPr>
      </p:pic>
      <p:pic>
        <p:nvPicPr>
          <p:cNvPr id="574" name="Google Shape;574;p29"/>
          <p:cNvPicPr preferRelativeResize="0"/>
          <p:nvPr/>
        </p:nvPicPr>
        <p:blipFill>
          <a:blip r:embed="rId4">
            <a:alphaModFix/>
          </a:blip>
          <a:stretch>
            <a:fillRect/>
          </a:stretch>
        </p:blipFill>
        <p:spPr>
          <a:xfrm>
            <a:off x="6057925" y="2123775"/>
            <a:ext cx="3027476" cy="240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Bidirectional RNN</a:t>
            </a:r>
            <a:endParaRPr/>
          </a:p>
        </p:txBody>
      </p:sp>
      <p:sp>
        <p:nvSpPr>
          <p:cNvPr id="580" name="Google Shape;580;p30"/>
          <p:cNvSpPr txBox="1">
            <a:spLocks noGrp="1"/>
          </p:cNvSpPr>
          <p:nvPr>
            <p:ph type="body" idx="1"/>
          </p:nvPr>
        </p:nvSpPr>
        <p:spPr>
          <a:xfrm>
            <a:off x="1303800" y="154920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paper also uses Bidirectional RNNs, which uses “future” information as well as past information, by running a parallel hidden layer that iterates x from T to 1 instead of 1 to T</a:t>
            </a:r>
            <a:endParaRPr/>
          </a:p>
        </p:txBody>
      </p:sp>
      <p:pic>
        <p:nvPicPr>
          <p:cNvPr id="581" name="Google Shape;581;p30"/>
          <p:cNvPicPr preferRelativeResize="0"/>
          <p:nvPr/>
        </p:nvPicPr>
        <p:blipFill>
          <a:blip r:embed="rId3">
            <a:alphaModFix/>
          </a:blip>
          <a:stretch>
            <a:fillRect/>
          </a:stretch>
        </p:blipFill>
        <p:spPr>
          <a:xfrm>
            <a:off x="1442650" y="2208675"/>
            <a:ext cx="3804575" cy="2501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Deep Recurrent Neural Networks</a:t>
            </a:r>
            <a:endParaRPr/>
          </a:p>
        </p:txBody>
      </p:sp>
      <p:sp>
        <p:nvSpPr>
          <p:cNvPr id="587" name="Google Shape;587;p31"/>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Deep RNNs are created by stacking multiple hidden layers on top of eachother. </a:t>
            </a:r>
            <a:endParaRPr/>
          </a:p>
          <a:p>
            <a:pPr marL="0" lvl="0" indent="0" algn="l" rtl="0">
              <a:spcBef>
                <a:spcPts val="1200"/>
              </a:spcBef>
              <a:spcAft>
                <a:spcPts val="0"/>
              </a:spcAft>
              <a:buNone/>
            </a:pPr>
            <a:r>
              <a:rPr lang="en-GB"/>
              <a:t>The stacking of layers may provide a similar effect as a deep NN, as this method introduces distinct inter-layer weights, rather than just the recurrent layer weights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concept of Deep RNNs were introduced and reported on for the first time in this paper</a:t>
            </a:r>
            <a:endParaRPr/>
          </a:p>
        </p:txBody>
      </p:sp>
      <p:pic>
        <p:nvPicPr>
          <p:cNvPr id="588" name="Google Shape;588;p31"/>
          <p:cNvPicPr preferRelativeResize="0"/>
          <p:nvPr/>
        </p:nvPicPr>
        <p:blipFill>
          <a:blip r:embed="rId3">
            <a:alphaModFix/>
          </a:blip>
          <a:stretch>
            <a:fillRect/>
          </a:stretch>
        </p:blipFill>
        <p:spPr>
          <a:xfrm>
            <a:off x="1398875" y="2684138"/>
            <a:ext cx="6205800" cy="870025"/>
          </a:xfrm>
          <a:prstGeom prst="rect">
            <a:avLst/>
          </a:prstGeom>
          <a:noFill/>
          <a:ln>
            <a:noFill/>
          </a:ln>
        </p:spPr>
      </p:pic>
      <p:sp>
        <p:nvSpPr>
          <p:cNvPr id="589" name="Google Shape;589;p31"/>
          <p:cNvSpPr/>
          <p:nvPr/>
        </p:nvSpPr>
        <p:spPr>
          <a:xfrm>
            <a:off x="2645225" y="2714375"/>
            <a:ext cx="1227600" cy="45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4950100" y="2714375"/>
            <a:ext cx="1005900" cy="458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31"/>
          <p:cNvPicPr preferRelativeResize="0"/>
          <p:nvPr/>
        </p:nvPicPr>
        <p:blipFill>
          <a:blip r:embed="rId4">
            <a:alphaModFix/>
          </a:blip>
          <a:stretch>
            <a:fillRect/>
          </a:stretch>
        </p:blipFill>
        <p:spPr>
          <a:xfrm>
            <a:off x="1267525" y="3135125"/>
            <a:ext cx="1299900" cy="4112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Network Training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Connectionist Temporal Classification (CTC)</a:t>
            </a:r>
            <a:endParaRPr/>
          </a:p>
        </p:txBody>
      </p:sp>
      <p:sp>
        <p:nvSpPr>
          <p:cNvPr id="602" name="Google Shape;602;p33"/>
          <p:cNvSpPr txBox="1">
            <a:spLocks noGrp="1"/>
          </p:cNvSpPr>
          <p:nvPr>
            <p:ph type="body" idx="1"/>
          </p:nvPr>
        </p:nvSpPr>
        <p:spPr>
          <a:xfrm>
            <a:off x="1303800" y="13589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CTC is an function for obtaining a differentiable probabilistic output from RNNs </a:t>
            </a:r>
            <a:endParaRPr/>
          </a:p>
          <a:p>
            <a:pPr marL="0" lvl="0" indent="0" algn="l" rtl="0">
              <a:spcBef>
                <a:spcPts val="1200"/>
              </a:spcBef>
              <a:spcAft>
                <a:spcPts val="0"/>
              </a:spcAft>
              <a:buNone/>
            </a:pPr>
            <a:r>
              <a:rPr lang="en-GB"/>
              <a:t>Method was also developed by Alex Graves in 2006</a:t>
            </a:r>
            <a:endParaRPr/>
          </a:p>
          <a:p>
            <a:pPr marL="0" lvl="0" indent="0" algn="l" rtl="0">
              <a:spcBef>
                <a:spcPts val="1200"/>
              </a:spcBef>
              <a:spcAft>
                <a:spcPts val="0"/>
              </a:spcAft>
              <a:buNone/>
            </a:pPr>
            <a:r>
              <a:rPr lang="en-GB"/>
              <a:t>Uses a “blank” output along with a forward-backward summation algorithm to handle time sequences that have the same output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603" name="Google Shape;603;p33"/>
          <p:cNvPicPr preferRelativeResize="0"/>
          <p:nvPr/>
        </p:nvPicPr>
        <p:blipFill>
          <a:blip r:embed="rId3">
            <a:alphaModFix/>
          </a:blip>
          <a:stretch>
            <a:fillRect/>
          </a:stretch>
        </p:blipFill>
        <p:spPr>
          <a:xfrm>
            <a:off x="87650" y="2777700"/>
            <a:ext cx="5141576" cy="2250525"/>
          </a:xfrm>
          <a:prstGeom prst="rect">
            <a:avLst/>
          </a:prstGeom>
          <a:noFill/>
          <a:ln>
            <a:noFill/>
          </a:ln>
        </p:spPr>
      </p:pic>
      <p:pic>
        <p:nvPicPr>
          <p:cNvPr id="604" name="Google Shape;604;p33"/>
          <p:cNvPicPr preferRelativeResize="0"/>
          <p:nvPr/>
        </p:nvPicPr>
        <p:blipFill>
          <a:blip r:embed="rId4">
            <a:alphaModFix/>
          </a:blip>
          <a:stretch>
            <a:fillRect/>
          </a:stretch>
        </p:blipFill>
        <p:spPr>
          <a:xfrm>
            <a:off x="5229225" y="2632675"/>
            <a:ext cx="3914775" cy="10191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1025</Words>
  <Application>Microsoft Office PowerPoint</Application>
  <PresentationFormat>On-screen Show (16:9)</PresentationFormat>
  <Paragraphs>60</Paragraphs>
  <Slides>20</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Nunito</vt:lpstr>
      <vt:lpstr>Arial</vt:lpstr>
      <vt:lpstr>Times New Roman</vt:lpstr>
      <vt:lpstr>Maven Pro</vt:lpstr>
      <vt:lpstr>Momentum</vt:lpstr>
      <vt:lpstr>Momentum</vt:lpstr>
      <vt:lpstr>Recurrent Neural Networks for Speech Recognition</vt:lpstr>
      <vt:lpstr>“Speech Recognition with Deep Recurrent Neural Networks”</vt:lpstr>
      <vt:lpstr>Model Definition</vt:lpstr>
      <vt:lpstr>Recurrent Neural Networks</vt:lpstr>
      <vt:lpstr>Long Short-Term Memory</vt:lpstr>
      <vt:lpstr>Bidirectional RNN</vt:lpstr>
      <vt:lpstr>Deep Recurrent Neural Networks</vt:lpstr>
      <vt:lpstr>Network Training</vt:lpstr>
      <vt:lpstr>Connectionist Temporal Classification (CTC)</vt:lpstr>
      <vt:lpstr>RNN Transducer</vt:lpstr>
      <vt:lpstr>Paper Results and Conclusions</vt:lpstr>
      <vt:lpstr>Dataset used</vt:lpstr>
      <vt:lpstr>Model Comparison</vt:lpstr>
      <vt:lpstr>Results/Conclusions</vt:lpstr>
      <vt:lpstr>Implementation</vt:lpstr>
      <vt:lpstr>Data Preprocessing</vt:lpstr>
      <vt:lpstr>Encoder/Decoder</vt:lpstr>
      <vt:lpstr>Combination</vt:lpstr>
      <vt:lpstr>Full</vt:lpstr>
      <vt:lpstr>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for Speech Recognition</dc:title>
  <dc:creator>Carter</dc:creator>
  <cp:lastModifiedBy>Hempstead, Carter</cp:lastModifiedBy>
  <cp:revision>1</cp:revision>
  <dcterms:modified xsi:type="dcterms:W3CDTF">2021-12-09T16:12:44Z</dcterms:modified>
</cp:coreProperties>
</file>