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5018c2b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5018c2b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5018c2b1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5018c2b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5018c2b1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5018c2b1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50a4357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50a4357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50a4357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50a4357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5018c2b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5018c2b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5018c2b1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5018c2b1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5018c2b1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5018c2b1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60fe696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60fe696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60fe696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60fe696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4a052d9e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4a052d9e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50a435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50a435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5018c2b1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5018c2b1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5018c2b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5018c2b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an input sequence x={x1,...,xT}, a recurrent neural network computes the hidden vector sequence h={h1,...,hT} and output vector y={y1,...,yT}. It does this by iterating, from t=1 to T through the following two equations, where </a:t>
            </a:r>
            <a:r>
              <a:rPr i="1" lang="en-GB"/>
              <a:t>W</a:t>
            </a:r>
            <a:r>
              <a:rPr lang="en-GB"/>
              <a:t> is the weight matrices and </a:t>
            </a:r>
            <a:r>
              <a:rPr i="1" lang="en-GB"/>
              <a:t>b</a:t>
            </a:r>
            <a:r>
              <a:rPr lang="en-GB"/>
              <a:t> is the bias vectors. For example, </a:t>
            </a:r>
            <a:r>
              <a:rPr i="1" lang="en-GB"/>
              <a:t>W_{xh} </a:t>
            </a:r>
            <a:r>
              <a:rPr lang="en-GB"/>
              <a:t>denotes the weights between the input layer and a hidden layer, and </a:t>
            </a:r>
            <a:r>
              <a:rPr i="1" lang="en-GB"/>
              <a:t>b_h</a:t>
            </a:r>
            <a:r>
              <a:rPr lang="en-GB"/>
              <a:t> denotes the bias of the hidden layers. 𝓗 denotes the hidden layer function, often an elementwise application of a sigmoid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018c2b1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5018c2b1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50a4357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50a4357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paper investigates the use of deep recurrent neural networks for speech recognition. A deep </a:t>
            </a:r>
            <a:r>
              <a:rPr lang="en-GB"/>
              <a:t>recurrent neural net incorporates the multiple levels of layers of a deep neural network and the long-range time dependence of a recurrent neural net. This paper aims to address the question of whether RNNs would benefit from stacking multiple recurrent layers on top of eachother. To do this, they introduce deep long short-term memory rnns and evaluate their performance for speech recognition.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5018c2b1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5018c2b1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5018c2b1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5018c2b1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s.toronto.edu/~hinton/absps/DRNN_speech.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022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Recurrent Neural Networks for Speech Recognition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CSCI 4961/6961 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Connectionist Temporal Classification (CTC)</a:t>
            </a:r>
            <a:endParaRPr/>
          </a:p>
        </p:txBody>
      </p:sp>
      <p:sp>
        <p:nvSpPr>
          <p:cNvPr id="339" name="Google Shape;339;p22"/>
          <p:cNvSpPr txBox="1"/>
          <p:nvPr>
            <p:ph idx="1" type="body"/>
          </p:nvPr>
        </p:nvSpPr>
        <p:spPr>
          <a:xfrm>
            <a:off x="1303800" y="1358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CTC is an function for obtaining a differentiable </a:t>
            </a:r>
            <a:r>
              <a:rPr lang="en-GB"/>
              <a:t>probabilistic</a:t>
            </a:r>
            <a:r>
              <a:rPr lang="en-GB"/>
              <a:t> output from RNNs </a:t>
            </a:r>
            <a:endParaRPr/>
          </a:p>
          <a:p>
            <a:pPr indent="0" lvl="0" marL="0" rtl="0" algn="l">
              <a:spcBef>
                <a:spcPts val="1200"/>
              </a:spcBef>
              <a:spcAft>
                <a:spcPts val="0"/>
              </a:spcAft>
              <a:buNone/>
            </a:pPr>
            <a:r>
              <a:rPr lang="en-GB"/>
              <a:t>Method was also </a:t>
            </a:r>
            <a:r>
              <a:rPr lang="en-GB"/>
              <a:t>developed</a:t>
            </a:r>
            <a:r>
              <a:rPr lang="en-GB"/>
              <a:t> by Alex Graves in 2006</a:t>
            </a:r>
            <a:endParaRPr/>
          </a:p>
          <a:p>
            <a:pPr indent="0" lvl="0" marL="0" rtl="0" algn="l">
              <a:spcBef>
                <a:spcPts val="1200"/>
              </a:spcBef>
              <a:spcAft>
                <a:spcPts val="0"/>
              </a:spcAft>
              <a:buNone/>
            </a:pPr>
            <a:r>
              <a:rPr lang="en-GB"/>
              <a:t>Uses a “blank” output along with a forward-backward summation algorithm to handle time sequences that have the same output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0" name="Google Shape;340;p22"/>
          <p:cNvPicPr preferRelativeResize="0"/>
          <p:nvPr/>
        </p:nvPicPr>
        <p:blipFill>
          <a:blip r:embed="rId3">
            <a:alphaModFix/>
          </a:blip>
          <a:stretch>
            <a:fillRect/>
          </a:stretch>
        </p:blipFill>
        <p:spPr>
          <a:xfrm>
            <a:off x="87650" y="2777700"/>
            <a:ext cx="5141576" cy="2250525"/>
          </a:xfrm>
          <a:prstGeom prst="rect">
            <a:avLst/>
          </a:prstGeom>
          <a:noFill/>
          <a:ln>
            <a:noFill/>
          </a:ln>
        </p:spPr>
      </p:pic>
      <p:pic>
        <p:nvPicPr>
          <p:cNvPr id="341" name="Google Shape;341;p22"/>
          <p:cNvPicPr preferRelativeResize="0"/>
          <p:nvPr/>
        </p:nvPicPr>
        <p:blipFill>
          <a:blip r:embed="rId4">
            <a:alphaModFix/>
          </a:blip>
          <a:stretch>
            <a:fillRect/>
          </a:stretch>
        </p:blipFill>
        <p:spPr>
          <a:xfrm>
            <a:off x="5229225" y="2632675"/>
            <a:ext cx="3914775" cy="101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RNN Transducer</a:t>
            </a:r>
            <a:endParaRPr/>
          </a:p>
        </p:txBody>
      </p:sp>
      <p:sp>
        <p:nvSpPr>
          <p:cNvPr id="347" name="Google Shape;347;p23"/>
          <p:cNvSpPr txBox="1"/>
          <p:nvPr>
            <p:ph idx="1" type="body"/>
          </p:nvPr>
        </p:nvSpPr>
        <p:spPr>
          <a:xfrm>
            <a:off x="1303800" y="15492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model architecture also proposed by Alex Graves one year prior</a:t>
            </a:r>
            <a:endParaRPr/>
          </a:p>
          <a:p>
            <a:pPr indent="0" lvl="0" marL="0" rtl="0" algn="l">
              <a:spcBef>
                <a:spcPts val="1200"/>
              </a:spcBef>
              <a:spcAft>
                <a:spcPts val="0"/>
              </a:spcAft>
              <a:buNone/>
            </a:pPr>
            <a:r>
              <a:rPr lang="en-GB"/>
              <a:t>Uses two RNNs, one called the transcriber and another called the predictor</a:t>
            </a:r>
            <a:endParaRPr/>
          </a:p>
          <a:p>
            <a:pPr indent="0" lvl="0" marL="0" rtl="0" algn="l">
              <a:spcBef>
                <a:spcPts val="1200"/>
              </a:spcBef>
              <a:spcAft>
                <a:spcPts val="0"/>
              </a:spcAft>
              <a:buNone/>
            </a:pPr>
            <a:r>
              <a:rPr lang="en-GB"/>
              <a:t>In this paper, the transcriber </a:t>
            </a:r>
            <a:r>
              <a:rPr lang="en-GB"/>
              <a:t>network</a:t>
            </a:r>
            <a:r>
              <a:rPr lang="en-GB"/>
              <a:t> is the Deep RNN and the predictor is another RNN that uses the output from the CTC function to predict the alignment of characters to produce the output</a:t>
            </a:r>
            <a:endParaRPr/>
          </a:p>
          <a:p>
            <a:pPr indent="0" lvl="0" marL="0" rtl="0" algn="l">
              <a:spcBef>
                <a:spcPts val="1200"/>
              </a:spcBef>
              <a:spcAft>
                <a:spcPts val="1200"/>
              </a:spcAft>
              <a:buNone/>
            </a:pPr>
            <a:r>
              <a:rPr lang="en-GB"/>
              <a:t>The predictor models use a modified BFS algorithm called Beam Search to find optimal probability distributions that take into account all combinations of time input and possible outputs</a:t>
            </a:r>
            <a:endParaRPr/>
          </a:p>
        </p:txBody>
      </p:sp>
      <p:pic>
        <p:nvPicPr>
          <p:cNvPr id="348" name="Google Shape;348;p23"/>
          <p:cNvPicPr preferRelativeResize="0"/>
          <p:nvPr/>
        </p:nvPicPr>
        <p:blipFill rotWithShape="1">
          <a:blip r:embed="rId3">
            <a:alphaModFix/>
          </a:blip>
          <a:srcRect b="0" l="0" r="0" t="19639"/>
          <a:stretch/>
        </p:blipFill>
        <p:spPr>
          <a:xfrm>
            <a:off x="2235000" y="3898675"/>
            <a:ext cx="4552950" cy="108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Paper Results and </a:t>
            </a:r>
            <a:r>
              <a:rPr lang="en-GB"/>
              <a:t>Conclusions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used</a:t>
            </a:r>
            <a:endParaRPr/>
          </a:p>
        </p:txBody>
      </p:sp>
      <p:sp>
        <p:nvSpPr>
          <p:cNvPr id="359" name="Google Shape;359;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TIMIT corpus for </a:t>
            </a:r>
            <a:r>
              <a:rPr lang="en-GB"/>
              <a:t>phoneme</a:t>
            </a:r>
            <a:r>
              <a:rPr lang="en-GB"/>
              <a:t> </a:t>
            </a:r>
            <a:r>
              <a:rPr lang="en-GB"/>
              <a:t>recognition</a:t>
            </a:r>
            <a:endParaRPr/>
          </a:p>
          <a:p>
            <a:pPr indent="0" lvl="0" marL="0" rtl="0" algn="l">
              <a:spcBef>
                <a:spcPts val="1200"/>
              </a:spcBef>
              <a:spcAft>
                <a:spcPts val="0"/>
              </a:spcAft>
              <a:buNone/>
            </a:pPr>
            <a:r>
              <a:rPr lang="en-GB"/>
              <a:t>630 speakers reading phonetically hard sentences</a:t>
            </a:r>
            <a:endParaRPr/>
          </a:p>
          <a:p>
            <a:pPr indent="0" lvl="0" marL="0" rtl="0" algn="l">
              <a:spcBef>
                <a:spcPts val="1200"/>
              </a:spcBef>
              <a:spcAft>
                <a:spcPts val="0"/>
              </a:spcAft>
              <a:buNone/>
            </a:pPr>
            <a:r>
              <a:rPr lang="en-GB"/>
              <a:t>Audio files labeled with </a:t>
            </a:r>
            <a:r>
              <a:rPr lang="en-GB"/>
              <a:t>phonetic</a:t>
            </a:r>
            <a:r>
              <a:rPr lang="en-GB"/>
              <a:t> spellings</a:t>
            </a:r>
            <a:endParaRPr/>
          </a:p>
          <a:p>
            <a:pPr indent="0" lvl="0" marL="0" rtl="0" algn="l">
              <a:spcBef>
                <a:spcPts val="1200"/>
              </a:spcBef>
              <a:spcAft>
                <a:spcPts val="0"/>
              </a:spcAft>
              <a:buNone/>
            </a:pPr>
            <a:r>
              <a:rPr lang="en-GB"/>
              <a:t>Commonly used in speech </a:t>
            </a:r>
            <a:r>
              <a:rPr lang="en-GB"/>
              <a:t>recognition</a:t>
            </a:r>
            <a:r>
              <a:rPr lang="en-GB"/>
              <a:t> and transformation </a:t>
            </a:r>
            <a:r>
              <a:rPr lang="en-GB"/>
              <a:t>learning</a:t>
            </a: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Comparison</a:t>
            </a:r>
            <a:endParaRPr/>
          </a:p>
        </p:txBody>
      </p:sp>
      <p:sp>
        <p:nvSpPr>
          <p:cNvPr id="365" name="Google Shape;365;p26"/>
          <p:cNvSpPr txBox="1"/>
          <p:nvPr>
            <p:ph idx="1" type="body"/>
          </p:nvPr>
        </p:nvSpPr>
        <p:spPr>
          <a:xfrm>
            <a:off x="1260600" y="1597875"/>
            <a:ext cx="4090500" cy="31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CTC vs. Transduction vs. Pre Transduction</a:t>
            </a:r>
            <a:endParaRPr/>
          </a:p>
          <a:p>
            <a:pPr indent="0" lvl="0" marL="0" rtl="0" algn="l">
              <a:spcBef>
                <a:spcPts val="1200"/>
              </a:spcBef>
              <a:spcAft>
                <a:spcPts val="0"/>
              </a:spcAft>
              <a:buNone/>
            </a:pPr>
            <a:r>
              <a:rPr lang="en-GB"/>
              <a:t>1 vs 3 vs 5 layer Deep RNN</a:t>
            </a:r>
            <a:endParaRPr/>
          </a:p>
          <a:p>
            <a:pPr indent="0" lvl="0" marL="0" rtl="0" algn="l">
              <a:spcBef>
                <a:spcPts val="1200"/>
              </a:spcBef>
              <a:spcAft>
                <a:spcPts val="0"/>
              </a:spcAft>
              <a:buNone/>
            </a:pPr>
            <a:r>
              <a:rPr lang="en-GB"/>
              <a:t>Various sizes LSTM nodes per layer</a:t>
            </a:r>
            <a:endParaRPr/>
          </a:p>
          <a:p>
            <a:pPr indent="0" lvl="0" marL="0" rtl="0" algn="l">
              <a:spcBef>
                <a:spcPts val="1200"/>
              </a:spcBef>
              <a:spcAft>
                <a:spcPts val="0"/>
              </a:spcAft>
              <a:buNone/>
            </a:pPr>
            <a:r>
              <a:rPr lang="en-GB"/>
              <a:t>All trained with SGD w/ momentum</a:t>
            </a:r>
            <a:endParaRPr/>
          </a:p>
          <a:p>
            <a:pPr indent="0" lvl="0" marL="0" rtl="0" algn="l">
              <a:spcBef>
                <a:spcPts val="1200"/>
              </a:spcBef>
              <a:spcAft>
                <a:spcPts val="1200"/>
              </a:spcAft>
              <a:buNone/>
            </a:pPr>
            <a:r>
              <a:rPr lang="en-GB"/>
              <a:t>All used beam search with 100 width</a:t>
            </a:r>
            <a:endParaRPr/>
          </a:p>
        </p:txBody>
      </p:sp>
      <p:pic>
        <p:nvPicPr>
          <p:cNvPr id="366" name="Google Shape;366;p26"/>
          <p:cNvPicPr preferRelativeResize="0"/>
          <p:nvPr/>
        </p:nvPicPr>
        <p:blipFill>
          <a:blip r:embed="rId3">
            <a:alphaModFix/>
          </a:blip>
          <a:stretch>
            <a:fillRect/>
          </a:stretch>
        </p:blipFill>
        <p:spPr>
          <a:xfrm>
            <a:off x="5350975" y="1677050"/>
            <a:ext cx="3692800" cy="2342650"/>
          </a:xfrm>
          <a:prstGeom prst="rect">
            <a:avLst/>
          </a:prstGeom>
          <a:noFill/>
          <a:ln>
            <a:noFill/>
          </a:ln>
        </p:spPr>
      </p:pic>
      <p:sp>
        <p:nvSpPr>
          <p:cNvPr id="367" name="Google Shape;367;p26"/>
          <p:cNvSpPr txBox="1"/>
          <p:nvPr/>
        </p:nvSpPr>
        <p:spPr>
          <a:xfrm>
            <a:off x="5455650" y="3936150"/>
            <a:ext cx="438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Times New Roman"/>
                <a:ea typeface="Times New Roman"/>
                <a:cs typeface="Times New Roman"/>
                <a:sym typeface="Times New Roman"/>
              </a:rPr>
              <a:t>-tanh and -uni did not use LSTM and used respective H function</a:t>
            </a:r>
            <a:endParaRPr sz="1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r>
              <a:rPr lang="en-GB"/>
              <a:t>Conclusions</a:t>
            </a:r>
            <a:endParaRPr/>
          </a:p>
        </p:txBody>
      </p:sp>
      <p:sp>
        <p:nvSpPr>
          <p:cNvPr id="373" name="Google Shape;373;p27"/>
          <p:cNvSpPr txBox="1"/>
          <p:nvPr>
            <p:ph idx="1" type="body"/>
          </p:nvPr>
        </p:nvSpPr>
        <p:spPr>
          <a:xfrm>
            <a:off x="1303800" y="1990050"/>
            <a:ext cx="4047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Increase in amount of hidden layers for CTC decreased error rate</a:t>
            </a:r>
            <a:endParaRPr/>
          </a:p>
          <a:p>
            <a:pPr indent="0" lvl="0" marL="0" rtl="0" algn="l">
              <a:spcBef>
                <a:spcPts val="1200"/>
              </a:spcBef>
              <a:spcAft>
                <a:spcPts val="0"/>
              </a:spcAft>
              <a:buNone/>
            </a:pPr>
            <a:r>
              <a:rPr lang="en-GB"/>
              <a:t>Depth of Deep RNN affects the results more than the size of the hidden layer</a:t>
            </a:r>
            <a:endParaRPr/>
          </a:p>
          <a:p>
            <a:pPr indent="0" lvl="0" marL="0" rtl="0" algn="l">
              <a:spcBef>
                <a:spcPts val="1200"/>
              </a:spcBef>
              <a:spcAft>
                <a:spcPts val="1200"/>
              </a:spcAft>
              <a:buNone/>
            </a:pPr>
            <a:r>
              <a:rPr lang="en-GB"/>
              <a:t>The data was well represented by this model and the combination of Deep, Bidirectional RNNs with LSTMs provided state of the art error % (It was the best at the time)</a:t>
            </a:r>
            <a:endParaRPr/>
          </a:p>
        </p:txBody>
      </p:sp>
      <p:pic>
        <p:nvPicPr>
          <p:cNvPr id="374" name="Google Shape;374;p27"/>
          <p:cNvPicPr preferRelativeResize="0"/>
          <p:nvPr/>
        </p:nvPicPr>
        <p:blipFill>
          <a:blip r:embed="rId3">
            <a:alphaModFix/>
          </a:blip>
          <a:stretch>
            <a:fillRect/>
          </a:stretch>
        </p:blipFill>
        <p:spPr>
          <a:xfrm>
            <a:off x="5350975" y="1677050"/>
            <a:ext cx="3692800" cy="234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Encoder/Decoder</a:t>
            </a:r>
            <a:endParaRPr/>
          </a:p>
        </p:txBody>
      </p:sp>
      <p:sp>
        <p:nvSpPr>
          <p:cNvPr id="385" name="Google Shape;38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29"/>
          <p:cNvPicPr preferRelativeResize="0"/>
          <p:nvPr/>
        </p:nvPicPr>
        <p:blipFill>
          <a:blip r:embed="rId3">
            <a:alphaModFix/>
          </a:blip>
          <a:stretch>
            <a:fillRect/>
          </a:stretch>
        </p:blipFill>
        <p:spPr>
          <a:xfrm>
            <a:off x="1144975" y="1757374"/>
            <a:ext cx="7703825" cy="283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Combination</a:t>
            </a:r>
            <a:endParaRPr/>
          </a:p>
        </p:txBody>
      </p:sp>
      <p:sp>
        <p:nvSpPr>
          <p:cNvPr id="392" name="Google Shape;39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30"/>
          <p:cNvPicPr preferRelativeResize="0"/>
          <p:nvPr/>
        </p:nvPicPr>
        <p:blipFill>
          <a:blip r:embed="rId3">
            <a:alphaModFix/>
          </a:blip>
          <a:stretch>
            <a:fillRect/>
          </a:stretch>
        </p:blipFill>
        <p:spPr>
          <a:xfrm>
            <a:off x="1209213" y="1922013"/>
            <a:ext cx="6886575" cy="239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Full</a:t>
            </a:r>
            <a:endParaRPr/>
          </a:p>
        </p:txBody>
      </p:sp>
      <p:sp>
        <p:nvSpPr>
          <p:cNvPr id="399" name="Google Shape;399;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0" name="Google Shape;400;p31"/>
          <p:cNvPicPr preferRelativeResize="0"/>
          <p:nvPr/>
        </p:nvPicPr>
        <p:blipFill>
          <a:blip r:embed="rId3">
            <a:alphaModFix/>
          </a:blip>
          <a:stretch>
            <a:fillRect/>
          </a:stretch>
        </p:blipFill>
        <p:spPr>
          <a:xfrm>
            <a:off x="1511753" y="1325025"/>
            <a:ext cx="5554800" cy="363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238250"/>
            <a:ext cx="7030500" cy="466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Paper chosen: </a:t>
            </a:r>
            <a:r>
              <a:rPr lang="en-GB" u="sng">
                <a:solidFill>
                  <a:schemeClr val="hlink"/>
                </a:solidFill>
                <a:hlinkClick r:id="rId3"/>
              </a:rPr>
              <a:t>http://www.cs.toronto.edu/~hinton/absps/DRNN_speech.pdf</a:t>
            </a:r>
            <a:endParaRPr/>
          </a:p>
          <a:p>
            <a:pPr indent="0" lvl="0" marL="0" rtl="0" algn="l">
              <a:spcBef>
                <a:spcPts val="1200"/>
              </a:spcBef>
              <a:spcAft>
                <a:spcPts val="0"/>
              </a:spcAft>
              <a:buNone/>
            </a:pPr>
            <a:r>
              <a:rPr lang="en-GB"/>
              <a:t>Who are the authors, and the date and venue of publication?</a:t>
            </a:r>
            <a:endParaRPr/>
          </a:p>
          <a:p>
            <a:pPr indent="0" lvl="0" marL="0" rtl="0" algn="l">
              <a:spcBef>
                <a:spcPts val="1200"/>
              </a:spcBef>
              <a:spcAft>
                <a:spcPts val="0"/>
              </a:spcAft>
              <a:buNone/>
            </a:pPr>
            <a:r>
              <a:rPr lang="en-GB"/>
              <a:t>What is the problem that is addressed (pick one, if the paper addresses more than one), and why is it interesting or useful?</a:t>
            </a:r>
            <a:endParaRPr/>
          </a:p>
          <a:p>
            <a:pPr indent="0" lvl="0" marL="0" rtl="0" algn="l">
              <a:spcBef>
                <a:spcPts val="1200"/>
              </a:spcBef>
              <a:spcAft>
                <a:spcPts val="0"/>
              </a:spcAft>
              <a:buNone/>
            </a:pPr>
            <a:r>
              <a:rPr lang="en-GB"/>
              <a:t>What is the main result of the paper?</a:t>
            </a:r>
            <a:endParaRPr/>
          </a:p>
          <a:p>
            <a:pPr indent="0" lvl="0" marL="0" rtl="0" algn="l">
              <a:spcBef>
                <a:spcPts val="1200"/>
              </a:spcBef>
              <a:spcAft>
                <a:spcPts val="0"/>
              </a:spcAft>
              <a:buNone/>
            </a:pPr>
            <a:r>
              <a:rPr lang="en-GB"/>
              <a:t>Describe the result or algorithm and motivate it intuitively.</a:t>
            </a:r>
            <a:endParaRPr/>
          </a:p>
          <a:p>
            <a:pPr indent="0" lvl="0" marL="0" rtl="0" algn="l">
              <a:spcBef>
                <a:spcPts val="1200"/>
              </a:spcBef>
              <a:spcAft>
                <a:spcPts val="0"/>
              </a:spcAft>
              <a:buNone/>
            </a:pPr>
            <a:r>
              <a:rPr lang="en-GB"/>
              <a:t>What is the cost (time, space, or some other metric) of this algorithm, and how does it compare to prior algorithms for the same problem? (and similarly, for non-algorithmic results)</a:t>
            </a:r>
            <a:endParaRPr/>
          </a:p>
          <a:p>
            <a:pPr indent="0" lvl="0" marL="0" rtl="0" algn="l">
              <a:spcBef>
                <a:spcPts val="1200"/>
              </a:spcBef>
              <a:spcAft>
                <a:spcPts val="0"/>
              </a:spcAft>
              <a:buNone/>
            </a:pPr>
            <a:r>
              <a:rPr lang="en-GB"/>
              <a:t>What performance guarantees, if any, are provided for the algorithm?</a:t>
            </a:r>
            <a:endParaRPr/>
          </a:p>
          <a:p>
            <a:pPr indent="0" lvl="0" marL="0" rtl="0" algn="l">
              <a:spcBef>
                <a:spcPts val="1200"/>
              </a:spcBef>
              <a:spcAft>
                <a:spcPts val="0"/>
              </a:spcAft>
              <a:buNone/>
            </a:pPr>
            <a:r>
              <a:rPr lang="en-GB"/>
              <a:t>Give an accurate description of the analysis given in the paper: in simple cases this may be a tour through the entire argument; when this is not possible, focus on explaining a core lemma/theorem that supports the claim of the paper.</a:t>
            </a:r>
            <a:endParaRPr/>
          </a:p>
          <a:p>
            <a:pPr indent="0" lvl="0" marL="0" rtl="0" algn="l">
              <a:spcBef>
                <a:spcPts val="1200"/>
              </a:spcBef>
              <a:spcAft>
                <a:spcPts val="1200"/>
              </a:spcAft>
              <a:buNone/>
            </a:pPr>
            <a:r>
              <a:rPr lang="en-GB"/>
              <a:t>Provide an empirical evaluation of the algorithm: compare its performance to reasonable baselines, and explore relevant aspects of the algorithm (its variability, sensitivity to relevant properties of the input, etc.). If presenting a non-algorithmic result and it is possible, provide some experimental evidence of its sharpness or lack thereof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“Speech Recognition with Deep Recurrent Neural Networks”</a:t>
            </a:r>
            <a:endParaRPr/>
          </a:p>
        </p:txBody>
      </p:sp>
      <p:sp>
        <p:nvSpPr>
          <p:cNvPr id="289" name="Google Shape;289;p15"/>
          <p:cNvSpPr txBox="1"/>
          <p:nvPr>
            <p:ph idx="1" type="body"/>
          </p:nvPr>
        </p:nvSpPr>
        <p:spPr>
          <a:xfrm>
            <a:off x="1303800" y="1800900"/>
            <a:ext cx="7030500" cy="27306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222222"/>
                </a:solidFill>
              </a:rPr>
              <a:t>Written by Alex Graves, Abdel-rahman Mohamed and Geoffrey Hinton in 2013</a:t>
            </a:r>
            <a:endParaRPr>
              <a:solidFill>
                <a:srgbClr val="222222"/>
              </a:solidFill>
            </a:endParaRPr>
          </a:p>
          <a:p>
            <a:pPr indent="0" lvl="0" marL="0" rtl="0" algn="l">
              <a:spcBef>
                <a:spcPts val="1200"/>
              </a:spcBef>
              <a:spcAft>
                <a:spcPts val="0"/>
              </a:spcAft>
              <a:buNone/>
            </a:pPr>
            <a:r>
              <a:rPr lang="en-GB">
                <a:solidFill>
                  <a:srgbClr val="222222"/>
                </a:solidFill>
              </a:rPr>
              <a:t>From the Department of Computer Science at University of Toronto</a:t>
            </a:r>
            <a:endParaRPr>
              <a:solidFill>
                <a:srgbClr val="222222"/>
              </a:solidFill>
            </a:endParaRPr>
          </a:p>
          <a:p>
            <a:pPr indent="360000" lvl="0" marL="0" rtl="0" algn="l">
              <a:spcBef>
                <a:spcPts val="1200"/>
              </a:spcBef>
              <a:spcAft>
                <a:spcPts val="0"/>
              </a:spcAft>
              <a:buNone/>
            </a:pPr>
            <a:r>
              <a:rPr lang="en-GB" sz="1100">
                <a:solidFill>
                  <a:srgbClr val="222222"/>
                </a:solidFill>
                <a:highlight>
                  <a:srgbClr val="FFFFFF"/>
                </a:highlight>
                <a:latin typeface="Arial"/>
                <a:ea typeface="Arial"/>
                <a:cs typeface="Arial"/>
                <a:sym typeface="Arial"/>
              </a:rPr>
              <a:t>Graves, A., Mohamed, A. R., &amp; Hinton, G. (2013, May). Speech recognition with deep recurrent neural networks. In </a:t>
            </a:r>
            <a:r>
              <a:rPr i="1" lang="en-GB" sz="1100">
                <a:solidFill>
                  <a:srgbClr val="222222"/>
                </a:solidFill>
                <a:highlight>
                  <a:srgbClr val="FFFFFF"/>
                </a:highlight>
                <a:latin typeface="Arial"/>
                <a:ea typeface="Arial"/>
                <a:cs typeface="Arial"/>
                <a:sym typeface="Arial"/>
              </a:rPr>
              <a:t>2013 IEEE international conference on acoustics, speech and signal processing</a:t>
            </a:r>
            <a:r>
              <a:rPr lang="en-GB" sz="1100">
                <a:solidFill>
                  <a:srgbClr val="222222"/>
                </a:solidFill>
                <a:highlight>
                  <a:srgbClr val="FFFFFF"/>
                </a:highlight>
                <a:latin typeface="Arial"/>
                <a:ea typeface="Arial"/>
                <a:cs typeface="Arial"/>
                <a:sym typeface="Arial"/>
              </a:rPr>
              <a:t> (pp. 6645-6649). IEEE</a:t>
            </a:r>
            <a:r>
              <a:rPr lang="en-GB" sz="1100">
                <a:solidFill>
                  <a:srgbClr val="222222"/>
                </a:solidFill>
                <a:highlight>
                  <a:srgbClr val="FFFFFF"/>
                </a:highlight>
                <a:latin typeface="Arial"/>
                <a:ea typeface="Arial"/>
                <a:cs typeface="Arial"/>
                <a:sym typeface="Arial"/>
              </a:rPr>
              <a:t>.</a:t>
            </a:r>
            <a:endParaRPr sz="1400">
              <a:solidFill>
                <a:srgbClr val="222222"/>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Model Definition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Recurrent Neural Networks</a:t>
            </a:r>
            <a:endParaRPr/>
          </a:p>
        </p:txBody>
      </p:sp>
      <p:pic>
        <p:nvPicPr>
          <p:cNvPr id="300" name="Google Shape;300;p17"/>
          <p:cNvPicPr preferRelativeResize="0"/>
          <p:nvPr/>
        </p:nvPicPr>
        <p:blipFill>
          <a:blip r:embed="rId3">
            <a:alphaModFix/>
          </a:blip>
          <a:stretch>
            <a:fillRect/>
          </a:stretch>
        </p:blipFill>
        <p:spPr>
          <a:xfrm>
            <a:off x="1303801" y="1321250"/>
            <a:ext cx="3719650" cy="1445000"/>
          </a:xfrm>
          <a:prstGeom prst="rect">
            <a:avLst/>
          </a:prstGeom>
          <a:noFill/>
          <a:ln>
            <a:noFill/>
          </a:ln>
        </p:spPr>
      </p:pic>
      <p:pic>
        <p:nvPicPr>
          <p:cNvPr id="301" name="Google Shape;301;p17"/>
          <p:cNvPicPr preferRelativeResize="0"/>
          <p:nvPr/>
        </p:nvPicPr>
        <p:blipFill>
          <a:blip r:embed="rId4">
            <a:alphaModFix/>
          </a:blip>
          <a:stretch>
            <a:fillRect/>
          </a:stretch>
        </p:blipFill>
        <p:spPr>
          <a:xfrm>
            <a:off x="1218900" y="2854025"/>
            <a:ext cx="4158000" cy="1155975"/>
          </a:xfrm>
          <a:prstGeom prst="rect">
            <a:avLst/>
          </a:prstGeom>
          <a:noFill/>
          <a:ln>
            <a:noFill/>
          </a:ln>
        </p:spPr>
      </p:pic>
      <p:sp>
        <p:nvSpPr>
          <p:cNvPr id="302" name="Google Shape;302;p17"/>
          <p:cNvSpPr txBox="1"/>
          <p:nvPr/>
        </p:nvSpPr>
        <p:spPr>
          <a:xfrm>
            <a:off x="1815350" y="4181238"/>
            <a:ext cx="49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denotes the hidden layer function</a:t>
            </a:r>
            <a:endParaRPr>
              <a:latin typeface="Nunito"/>
              <a:ea typeface="Nunito"/>
              <a:cs typeface="Nunito"/>
              <a:sym typeface="Nunito"/>
            </a:endParaRPr>
          </a:p>
        </p:txBody>
      </p:sp>
      <p:pic>
        <p:nvPicPr>
          <p:cNvPr id="303" name="Google Shape;303;p17"/>
          <p:cNvPicPr preferRelativeResize="0"/>
          <p:nvPr/>
        </p:nvPicPr>
        <p:blipFill rotWithShape="1">
          <a:blip r:embed="rId5">
            <a:alphaModFix/>
          </a:blip>
          <a:srcRect b="0" l="0" r="0" t="13404"/>
          <a:stretch/>
        </p:blipFill>
        <p:spPr>
          <a:xfrm>
            <a:off x="1303800" y="4184765"/>
            <a:ext cx="468600" cy="4801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Long Short-Term Memory</a:t>
            </a:r>
            <a:endParaRPr/>
          </a:p>
        </p:txBody>
      </p:sp>
      <p:sp>
        <p:nvSpPr>
          <p:cNvPr id="309" name="Google Shape;309;p18"/>
          <p:cNvSpPr txBox="1"/>
          <p:nvPr>
            <p:ph idx="1" type="body"/>
          </p:nvPr>
        </p:nvSpPr>
        <p:spPr>
          <a:xfrm>
            <a:off x="1303800" y="15578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common implementation for the hidden layer function, which allows for processing of sequences such as speech, where a sound can be stored across multiple input segments. </a:t>
            </a:r>
            <a:endParaRPr/>
          </a:p>
          <a:p>
            <a:pPr indent="0" lvl="0" marL="0" rtl="0" algn="l">
              <a:spcBef>
                <a:spcPts val="1200"/>
              </a:spcBef>
              <a:spcAft>
                <a:spcPts val="1200"/>
              </a:spcAft>
              <a:buNone/>
            </a:pPr>
            <a:r>
              <a:rPr lang="en-GB"/>
              <a:t>The </a:t>
            </a:r>
            <a:r>
              <a:rPr lang="en-GB"/>
              <a:t>implementation</a:t>
            </a:r>
            <a:r>
              <a:rPr lang="en-GB"/>
              <a:t> found in the paper:</a:t>
            </a:r>
            <a:endParaRPr/>
          </a:p>
        </p:txBody>
      </p:sp>
      <p:pic>
        <p:nvPicPr>
          <p:cNvPr id="310" name="Google Shape;310;p18"/>
          <p:cNvPicPr preferRelativeResize="0"/>
          <p:nvPr/>
        </p:nvPicPr>
        <p:blipFill>
          <a:blip r:embed="rId3">
            <a:alphaModFix/>
          </a:blip>
          <a:stretch>
            <a:fillRect/>
          </a:stretch>
        </p:blipFill>
        <p:spPr>
          <a:xfrm>
            <a:off x="1400425" y="2624578"/>
            <a:ext cx="4380851" cy="1408625"/>
          </a:xfrm>
          <a:prstGeom prst="rect">
            <a:avLst/>
          </a:prstGeom>
          <a:noFill/>
          <a:ln>
            <a:noFill/>
          </a:ln>
        </p:spPr>
      </p:pic>
      <p:pic>
        <p:nvPicPr>
          <p:cNvPr id="311" name="Google Shape;311;p18"/>
          <p:cNvPicPr preferRelativeResize="0"/>
          <p:nvPr/>
        </p:nvPicPr>
        <p:blipFill>
          <a:blip r:embed="rId4">
            <a:alphaModFix/>
          </a:blip>
          <a:stretch>
            <a:fillRect/>
          </a:stretch>
        </p:blipFill>
        <p:spPr>
          <a:xfrm>
            <a:off x="6057925" y="2123775"/>
            <a:ext cx="3027476" cy="240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Deep Recurrent Neural Networks</a:t>
            </a:r>
            <a:endParaRPr/>
          </a:p>
        </p:txBody>
      </p:sp>
      <p:sp>
        <p:nvSpPr>
          <p:cNvPr id="317" name="Google Shape;317;p19"/>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Deep RNNs are created by stacking multiple hidden layers on top of eachother. </a:t>
            </a:r>
            <a:endParaRPr/>
          </a:p>
          <a:p>
            <a:pPr indent="0" lvl="0" marL="0" rtl="0" algn="l">
              <a:spcBef>
                <a:spcPts val="1200"/>
              </a:spcBef>
              <a:spcAft>
                <a:spcPts val="0"/>
              </a:spcAft>
              <a:buNone/>
            </a:pPr>
            <a:r>
              <a:rPr lang="en-GB"/>
              <a:t>The stacking of layers may provide a similar effect as a deep NN, as this method introduces distinct inter-layer weights, rather than just the recurrent layer weights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concept of Deep RNNs were introduced and reported on for the first time in this paper</a:t>
            </a:r>
            <a:endParaRPr/>
          </a:p>
        </p:txBody>
      </p:sp>
      <p:pic>
        <p:nvPicPr>
          <p:cNvPr id="318" name="Google Shape;318;p19"/>
          <p:cNvPicPr preferRelativeResize="0"/>
          <p:nvPr/>
        </p:nvPicPr>
        <p:blipFill>
          <a:blip r:embed="rId3">
            <a:alphaModFix/>
          </a:blip>
          <a:stretch>
            <a:fillRect/>
          </a:stretch>
        </p:blipFill>
        <p:spPr>
          <a:xfrm>
            <a:off x="1398875" y="2684138"/>
            <a:ext cx="6205800" cy="870025"/>
          </a:xfrm>
          <a:prstGeom prst="rect">
            <a:avLst/>
          </a:prstGeom>
          <a:noFill/>
          <a:ln>
            <a:noFill/>
          </a:ln>
        </p:spPr>
      </p:pic>
      <p:sp>
        <p:nvSpPr>
          <p:cNvPr id="319" name="Google Shape;319;p19"/>
          <p:cNvSpPr/>
          <p:nvPr/>
        </p:nvSpPr>
        <p:spPr>
          <a:xfrm>
            <a:off x="2645225" y="2714375"/>
            <a:ext cx="1227600" cy="45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4950100" y="2714375"/>
            <a:ext cx="1005900" cy="45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19"/>
          <p:cNvPicPr preferRelativeResize="0"/>
          <p:nvPr/>
        </p:nvPicPr>
        <p:blipFill>
          <a:blip r:embed="rId4">
            <a:alphaModFix/>
          </a:blip>
          <a:stretch>
            <a:fillRect/>
          </a:stretch>
        </p:blipFill>
        <p:spPr>
          <a:xfrm>
            <a:off x="1267525" y="3135125"/>
            <a:ext cx="1299900" cy="4112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Bidirectional RNN</a:t>
            </a:r>
            <a:endParaRPr/>
          </a:p>
        </p:txBody>
      </p:sp>
      <p:sp>
        <p:nvSpPr>
          <p:cNvPr id="327" name="Google Shape;327;p20"/>
          <p:cNvSpPr txBox="1"/>
          <p:nvPr>
            <p:ph idx="1" type="body"/>
          </p:nvPr>
        </p:nvSpPr>
        <p:spPr>
          <a:xfrm>
            <a:off x="1303800" y="15492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paper also uses Bidirectional RNNs, which uses “future” information as well as past information, by running a parallel hidden layer that iterates x from T to 1 instead of 1 to T</a:t>
            </a:r>
            <a:endParaRPr/>
          </a:p>
        </p:txBody>
      </p:sp>
      <p:pic>
        <p:nvPicPr>
          <p:cNvPr id="328" name="Google Shape;328;p20"/>
          <p:cNvPicPr preferRelativeResize="0"/>
          <p:nvPr/>
        </p:nvPicPr>
        <p:blipFill>
          <a:blip r:embed="rId3">
            <a:alphaModFix/>
          </a:blip>
          <a:stretch>
            <a:fillRect/>
          </a:stretch>
        </p:blipFill>
        <p:spPr>
          <a:xfrm>
            <a:off x="1442650" y="2208675"/>
            <a:ext cx="3804575" cy="2501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Network Training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