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2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3" r:id="rId4"/>
    <p:sldMasterId id="2147483680" r:id="rId5"/>
  </p:sldMasterIdLst>
  <p:notesMasterIdLst>
    <p:notesMasterId r:id="rId29"/>
  </p:notesMasterIdLst>
  <p:sldIdLst>
    <p:sldId id="1628" r:id="rId6"/>
    <p:sldId id="1617" r:id="rId7"/>
    <p:sldId id="1618" r:id="rId8"/>
    <p:sldId id="1611" r:id="rId9"/>
    <p:sldId id="1614" r:id="rId10"/>
    <p:sldId id="1615" r:id="rId11"/>
    <p:sldId id="958" r:id="rId12"/>
    <p:sldId id="1616" r:id="rId13"/>
    <p:sldId id="1619" r:id="rId14"/>
    <p:sldId id="963" r:id="rId15"/>
    <p:sldId id="1631" r:id="rId16"/>
    <p:sldId id="1620" r:id="rId17"/>
    <p:sldId id="1626" r:id="rId18"/>
    <p:sldId id="1629" r:id="rId19"/>
    <p:sldId id="1627" r:id="rId20"/>
    <p:sldId id="969" r:id="rId21"/>
    <p:sldId id="1621" r:id="rId22"/>
    <p:sldId id="308" r:id="rId23"/>
    <p:sldId id="1623" r:id="rId24"/>
    <p:sldId id="1622" r:id="rId25"/>
    <p:sldId id="1624" r:id="rId26"/>
    <p:sldId id="1625" r:id="rId27"/>
    <p:sldId id="1630" r:id="rId28"/>
  </p:sldIdLst>
  <p:sldSz cx="12192000" cy="6858000"/>
  <p:notesSz cx="6858000" cy="9144000"/>
  <p:custDataLst>
    <p:tags r:id="rId30"/>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15:guide id="1" orient="horz" pos="2880" userDrawn="1">
          <p15:clr>
            <a:srgbClr val="A4A3A4"/>
          </p15:clr>
        </p15:guide>
        <p15:guide id="2" pos="2160" userDrawn="1">
          <p15:clr>
            <a:srgbClr val="A4A3A4"/>
          </p15:clr>
        </p15:guide>
      </p15:notes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AE685AC-9A98-4FC9-3A34-0E3BCF81E820}" name="Strawbridge, Fiona" initials="SF" userId="S::f.strawbridge_ucl.ac.uk#ext#@sotonac.onmicrosoft.com::372843a6-69d9-41bf-94df-3ba8cc80ff10" providerId="AD"/>
  <p188:author id="{25FEDEFD-2492-1CA3-D9B7-148BA1D11479}" name="Matthew Deeprose" initials="MD" userId="Matthew Deeprose" providerId="None"/>
</p188:authorLst>
</file>

<file path=ppt/commentAuthors.xml><?xml version="1.0" encoding="utf-8"?>
<p:cmAuthorLst xmlns:a="http://schemas.openxmlformats.org/drawingml/2006/main" xmlns:r="http://schemas.openxmlformats.org/officeDocument/2006/relationships" xmlns:p="http://schemas.openxmlformats.org/presentationml/2006/main">
  <p:cmAuthor id="1" name="Matthew Deeprose" initials="MD" lastIdx="2" clrIdx="0">
    <p:extLst>
      <p:ext uri="{19B8F6BF-5375-455C-9EA6-DF929625EA0E}">
        <p15:presenceInfo xmlns:p15="http://schemas.microsoft.com/office/powerpoint/2012/main" userId="Matthew Deeprose" providerId="None"/>
      </p:ext>
    </p:extLst>
  </p:cmAuthor>
  <p:cmAuthor id="2" name="Tamsyn Smith" initials="TS" lastIdx="1" clrIdx="1">
    <p:extLst>
      <p:ext uri="{19B8F6BF-5375-455C-9EA6-DF929625EA0E}">
        <p15:presenceInfo xmlns:p15="http://schemas.microsoft.com/office/powerpoint/2012/main" userId="S::tms2g12@soton.ac.uk::1d774e5d-1208-48fb-b0f3-18395142d118"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4BB694"/>
    <a:srgbClr val="FFFFEE"/>
    <a:srgbClr val="000036"/>
    <a:srgbClr val="00131D"/>
    <a:srgbClr val="231F20"/>
    <a:srgbClr val="D5007F"/>
    <a:srgbClr val="8D3970"/>
    <a:srgbClr val="005C84"/>
    <a:srgbClr val="FFFFFF"/>
    <a:srgbClr val="495961"/>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1FEF771-BD5E-4E30-AA53-1FCC2F356C38}" v="140" dt="2022-06-27T07:38:46.182"/>
    <p1510:client id="{9B4B86D7-D29A-4362-BBB9-7968C7FC8847}" v="171" dt="2022-06-26T17:48:34.816"/>
  </p1510:revLst>
</p1510:revInfo>
</file>

<file path=ppt/tableStyles.xml><?xml version="1.0" encoding="utf-8"?>
<a:tblStyleLst xmlns:a="http://schemas.openxmlformats.org/drawingml/2006/main" def="{5C22544A-7EE6-4342-B048-85BDC9FD1C3A}">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E8B1032C-EA38-4F05-BA0D-38AFFFC7BED3}" styleName="Light Style 3 - Accent 6">
    <a:wholeTbl>
      <a:tcTxStyle>
        <a:fontRef idx="minor">
          <a:scrgbClr r="0" g="0" b="0"/>
        </a:fontRef>
        <a:schemeClr val="tx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noFill/>
        </a:fill>
      </a:tcStyle>
    </a:wholeTbl>
    <a:band1H>
      <a:tcStyle>
        <a:tcBdr/>
        <a:fill>
          <a:solidFill>
            <a:schemeClr val="accent6">
              <a:alpha val="20000"/>
            </a:schemeClr>
          </a:solidFill>
        </a:fill>
      </a:tcStyle>
    </a:band1H>
    <a:band1V>
      <a:tcStyle>
        <a:tcBdr/>
        <a:fill>
          <a:solidFill>
            <a:schemeClr val="accent6">
              <a:alpha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noFill/>
        </a:fill>
      </a:tcStyle>
    </a:lastRow>
    <a:firstRow>
      <a:tcTxStyle b="on"/>
      <a:tcStyle>
        <a:tcBdr>
          <a:bottom>
            <a:ln w="25400" cmpd="sng">
              <a:solidFill>
                <a:schemeClr val="accent6"/>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327F97BB-C833-4FB7-BDE5-3F7075034690}" styleName="Themed Style 2 - Accent 5">
    <a:tblBg>
      <a:fillRef idx="3">
        <a:schemeClr val="accent5"/>
      </a:fillRef>
      <a:effectRef idx="3">
        <a:schemeClr val="accent5"/>
      </a:effectRef>
    </a:tblBg>
    <a:wholeTbl>
      <a:tcTxStyle>
        <a:fontRef idx="minor">
          <a:scrgbClr r="0" g="0" b="0"/>
        </a:fontRef>
        <a:schemeClr val="lt1"/>
      </a:tcTxStyle>
      <a:tcStyle>
        <a:tcBdr>
          <a:left>
            <a:lnRef idx="1">
              <a:schemeClr val="accent5">
                <a:tint val="50000"/>
              </a:schemeClr>
            </a:lnRef>
          </a:left>
          <a:right>
            <a:lnRef idx="1">
              <a:schemeClr val="accent5">
                <a:tint val="50000"/>
              </a:schemeClr>
            </a:lnRef>
          </a:right>
          <a:top>
            <a:lnRef idx="1">
              <a:schemeClr val="accent5">
                <a:tint val="50000"/>
              </a:schemeClr>
            </a:lnRef>
          </a:top>
          <a:bottom>
            <a:lnRef idx="1">
              <a:schemeClr val="accent5">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ED083AE6-46FA-4A59-8FB0-9F97EB10719F}" styleName="Light Style 3 - Accent 4">
    <a:wholeTbl>
      <a:tcTxStyle>
        <a:fontRef idx="minor">
          <a:scrgbClr r="0" g="0" b="0"/>
        </a:fontRef>
        <a:schemeClr val="tx1"/>
      </a:tcTxStyle>
      <a:tcStyle>
        <a:tcBdr>
          <a:left>
            <a:ln w="12700" cmpd="sng">
              <a:solidFill>
                <a:schemeClr val="accent4"/>
              </a:solidFill>
            </a:ln>
          </a:left>
          <a:right>
            <a:ln w="12700" cmpd="sng">
              <a:solidFill>
                <a:schemeClr val="accent4"/>
              </a:solidFill>
            </a:ln>
          </a:right>
          <a:top>
            <a:ln w="12700" cmpd="sng">
              <a:solidFill>
                <a:schemeClr val="accent4"/>
              </a:solidFill>
            </a:ln>
          </a:top>
          <a:bottom>
            <a:ln w="12700" cmpd="sng">
              <a:solidFill>
                <a:schemeClr val="accent4"/>
              </a:solidFill>
            </a:ln>
          </a:bottom>
          <a:insideH>
            <a:ln w="12700" cmpd="sng">
              <a:solidFill>
                <a:schemeClr val="accent4"/>
              </a:solidFill>
            </a:ln>
          </a:insideH>
          <a:insideV>
            <a:ln w="12700" cmpd="sng">
              <a:solidFill>
                <a:schemeClr val="accent4"/>
              </a:solidFill>
            </a:ln>
          </a:insideV>
        </a:tcBdr>
        <a:fill>
          <a:noFill/>
        </a:fill>
      </a:tcStyle>
    </a:wholeTbl>
    <a:band1H>
      <a:tcStyle>
        <a:tcBdr/>
        <a:fill>
          <a:solidFill>
            <a:schemeClr val="accent4">
              <a:alpha val="20000"/>
            </a:schemeClr>
          </a:solidFill>
        </a:fill>
      </a:tcStyle>
    </a:band1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50800" cmpd="dbl">
              <a:solidFill>
                <a:schemeClr val="accent4"/>
              </a:solidFill>
            </a:ln>
          </a:top>
        </a:tcBdr>
        <a:fill>
          <a:noFill/>
        </a:fill>
      </a:tcStyle>
    </a:lastRow>
    <a:firstRow>
      <a:tcTxStyle b="on"/>
      <a:tcStyle>
        <a:tcBdr>
          <a:bottom>
            <a:ln w="25400" cmpd="sng">
              <a:solidFill>
                <a:schemeClr val="accent4"/>
              </a:solidFill>
            </a:ln>
          </a:bottom>
        </a:tcBdr>
        <a:fill>
          <a:noFill/>
        </a:fill>
      </a:tcStyle>
    </a:firstRow>
  </a:tblStyle>
  <a:tblStyle styleId="{5A111915-BE36-4E01-A7E5-04B1672EAD32}" styleName="Light Style 2 - Accent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68262" autoAdjust="0"/>
  </p:normalViewPr>
  <p:slideViewPr>
    <p:cSldViewPr snapToGrid="0">
      <p:cViewPr varScale="1">
        <p:scale>
          <a:sx n="70" d="100"/>
          <a:sy n="70" d="100"/>
        </p:scale>
        <p:origin x="1230" y="66"/>
      </p:cViewPr>
      <p:guideLst/>
    </p:cSldViewPr>
  </p:slideViewPr>
  <p:notesTextViewPr>
    <p:cViewPr>
      <p:scale>
        <a:sx n="3" d="2"/>
        <a:sy n="3" d="2"/>
      </p:scale>
      <p:origin x="0" y="0"/>
    </p:cViewPr>
  </p:notesTextViewPr>
  <p:notesViewPr>
    <p:cSldViewPr snapToGrid="0">
      <p:cViewPr>
        <p:scale>
          <a:sx n="1" d="2"/>
          <a:sy n="1" d="2"/>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theme" Target="theme/theme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viewProps" Target="viewProps.xml"/><Relationship Id="rId38" Type="http://schemas.microsoft.com/office/2018/10/relationships/authors" Target="authors.xml"/><Relationship Id="rId2" Type="http://schemas.openxmlformats.org/officeDocument/2006/relationships/customXml" Target="../customXml/item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presProps" Target="presProps.xml"/><Relationship Id="rId37" Type="http://schemas.microsoft.com/office/2015/10/relationships/revisionInfo" Target="revisionInfo.xml"/><Relationship Id="rId5" Type="http://schemas.openxmlformats.org/officeDocument/2006/relationships/slideMaster" Target="slideMasters/slideMaster2.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microsoft.com/office/2016/11/relationships/changesInfo" Target="changesInfos/changesInfo1.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commentAuthors" Target="commentAuthor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tags" Target="tags/tag1.xml"/><Relationship Id="rId35" Type="http://schemas.openxmlformats.org/officeDocument/2006/relationships/tableStyles" Target="tableStyles.xml"/><Relationship Id="rId8" Type="http://schemas.openxmlformats.org/officeDocument/2006/relationships/slide" Target="slides/slide3.xml"/><Relationship Id="rId3" Type="http://schemas.openxmlformats.org/officeDocument/2006/relationships/customXml" Target="../customXml/item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atthew Deeprose" userId="4b9f57a1-f6a7-4947-aa46-f230d0a71242" providerId="ADAL" clId="{01FEF771-BD5E-4E30-AA53-1FCC2F356C38}"/>
    <pc:docChg chg="undo custSel modSld">
      <pc:chgData name="Matthew Deeprose" userId="4b9f57a1-f6a7-4947-aa46-f230d0a71242" providerId="ADAL" clId="{01FEF771-BD5E-4E30-AA53-1FCC2F356C38}" dt="2022-06-27T07:38:43.711" v="231" actId="20577"/>
      <pc:docMkLst>
        <pc:docMk/>
      </pc:docMkLst>
      <pc:sldChg chg="addSp delSp modSp mod delAnim modAnim modNotesTx">
        <pc:chgData name="Matthew Deeprose" userId="4b9f57a1-f6a7-4947-aa46-f230d0a71242" providerId="ADAL" clId="{01FEF771-BD5E-4E30-AA53-1FCC2F356C38}" dt="2022-06-27T07:38:43.711" v="231" actId="20577"/>
        <pc:sldMkLst>
          <pc:docMk/>
          <pc:sldMk cId="4183822530" sldId="1620"/>
        </pc:sldMkLst>
        <pc:spChg chg="add mod">
          <ac:chgData name="Matthew Deeprose" userId="4b9f57a1-f6a7-4947-aa46-f230d0a71242" providerId="ADAL" clId="{01FEF771-BD5E-4E30-AA53-1FCC2F356C38}" dt="2022-06-27T07:36:42.667" v="59" actId="14100"/>
          <ac:spMkLst>
            <pc:docMk/>
            <pc:sldMk cId="4183822530" sldId="1620"/>
            <ac:spMk id="7" creationId="{15570671-ADD2-4EA8-9244-3C448C2A2DA6}"/>
          </ac:spMkLst>
        </pc:spChg>
        <pc:spChg chg="add del mod">
          <ac:chgData name="Matthew Deeprose" userId="4b9f57a1-f6a7-4947-aa46-f230d0a71242" providerId="ADAL" clId="{01FEF771-BD5E-4E30-AA53-1FCC2F356C38}" dt="2022-06-27T07:34:44.974" v="54" actId="478"/>
          <ac:spMkLst>
            <pc:docMk/>
            <pc:sldMk cId="4183822530" sldId="1620"/>
            <ac:spMk id="8" creationId="{AA382230-89D0-408E-B1F5-E38A34208A38}"/>
          </ac:spMkLst>
        </pc:spChg>
        <pc:picChg chg="add mod">
          <ac:chgData name="Matthew Deeprose" userId="4b9f57a1-f6a7-4947-aa46-f230d0a71242" providerId="ADAL" clId="{01FEF771-BD5E-4E30-AA53-1FCC2F356C38}" dt="2022-06-27T07:31:46.693" v="33" actId="14100"/>
          <ac:picMkLst>
            <pc:docMk/>
            <pc:sldMk cId="4183822530" sldId="1620"/>
            <ac:picMk id="3" creationId="{43A7BCAE-DEB1-4CC6-A9CA-2139093C5E6A}"/>
          </ac:picMkLst>
        </pc:picChg>
        <pc:picChg chg="mod ord modCrop">
          <ac:chgData name="Matthew Deeprose" userId="4b9f57a1-f6a7-4947-aa46-f230d0a71242" providerId="ADAL" clId="{01FEF771-BD5E-4E30-AA53-1FCC2F356C38}" dt="2022-06-27T07:31:42.366" v="32" actId="1076"/>
          <ac:picMkLst>
            <pc:docMk/>
            <pc:sldMk cId="4183822530" sldId="1620"/>
            <ac:picMk id="12" creationId="{077EA8A1-F327-4F5F-B240-85ECCB0A16A7}"/>
          </ac:picMkLst>
        </pc:picChg>
        <pc:picChg chg="mod ord">
          <ac:chgData name="Matthew Deeprose" userId="4b9f57a1-f6a7-4947-aa46-f230d0a71242" providerId="ADAL" clId="{01FEF771-BD5E-4E30-AA53-1FCC2F356C38}" dt="2022-06-27T07:31:51.559" v="34" actId="1076"/>
          <ac:picMkLst>
            <pc:docMk/>
            <pc:sldMk cId="4183822530" sldId="1620"/>
            <ac:picMk id="13" creationId="{3030130C-1207-425C-A590-15C10DD82976}"/>
          </ac:picMkLst>
        </pc:picChg>
      </pc:sldChg>
    </pc:docChg>
  </pc:docChgLst>
</pc:chgInfo>
</file>

<file path=ppt/charts/_rels/chart1.xml.rels><?xml version="1.0" encoding="UTF-8" standalone="yes"?>
<Relationships xmlns="http://schemas.openxmlformats.org/package/2006/relationships"><Relationship Id="rId3" Type="http://schemas.openxmlformats.org/officeDocument/2006/relationships/oleObject" Target="Book1" TargetMode="External"/><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title>
      <c:tx>
        <c:rich>
          <a:bodyPr rot="0" spcFirstLastPara="1" vertOverflow="ellipsis" vert="horz" wrap="square" anchor="ctr" anchorCtr="1"/>
          <a:lstStyle/>
          <a:p>
            <a:pPr>
              <a:defRPr sz="2400" b="0" i="0" u="none" strike="noStrike" kern="1200" spc="0" baseline="0">
                <a:solidFill>
                  <a:schemeClr val="bg2"/>
                </a:solidFill>
                <a:latin typeface="+mn-lt"/>
                <a:ea typeface="+mn-ea"/>
                <a:cs typeface="+mn-cs"/>
              </a:defRPr>
            </a:pPr>
            <a:r>
              <a:rPr lang="en-GB" sz="2400" dirty="0"/>
              <a:t>% of home pages in 2022 *</a:t>
            </a:r>
          </a:p>
        </c:rich>
      </c:tx>
      <c:overlay val="0"/>
      <c:spPr>
        <a:noFill/>
        <a:ln>
          <a:noFill/>
        </a:ln>
        <a:effectLst/>
      </c:spPr>
      <c:txPr>
        <a:bodyPr rot="0" spcFirstLastPara="1" vertOverflow="ellipsis" vert="horz" wrap="square" anchor="ctr" anchorCtr="1"/>
        <a:lstStyle/>
        <a:p>
          <a:pPr>
            <a:defRPr sz="2400" b="0" i="0" u="none" strike="noStrike" kern="1200" spc="0" baseline="0">
              <a:solidFill>
                <a:schemeClr val="bg2"/>
              </a:solidFill>
              <a:latin typeface="+mn-lt"/>
              <a:ea typeface="+mn-ea"/>
              <a:cs typeface="+mn-cs"/>
            </a:defRPr>
          </a:pPr>
          <a:endParaRPr lang="en-US"/>
        </a:p>
      </c:txPr>
    </c:title>
    <c:autoTitleDeleted val="0"/>
    <c:plotArea>
      <c:layout/>
      <c:barChart>
        <c:barDir val="col"/>
        <c:grouping val="clustered"/>
        <c:varyColors val="0"/>
        <c:ser>
          <c:idx val="0"/>
          <c:order val="0"/>
          <c:tx>
            <c:strRef>
              <c:f>Sheet1!$B$1</c:f>
              <c:strCache>
                <c:ptCount val="1"/>
                <c:pt idx="0">
                  <c:v>% of home pages in 2022</c:v>
                </c:pt>
              </c:strCache>
            </c:strRef>
          </c:tx>
          <c:spPr>
            <a:solidFill>
              <a:schemeClr val="accent1"/>
            </a:solidFill>
            <a:ln>
              <a:noFill/>
            </a:ln>
            <a:effectLst/>
          </c:spPr>
          <c:invertIfNegative val="0"/>
          <c:dPt>
            <c:idx val="0"/>
            <c:invertIfNegative val="0"/>
            <c:bubble3D val="0"/>
            <c:spPr>
              <a:pattFill prst="wdDnDiag">
                <a:fgClr>
                  <a:schemeClr val="accent1"/>
                </a:fgClr>
                <a:bgClr>
                  <a:schemeClr val="bg1"/>
                </a:bgClr>
              </a:pattFill>
              <a:ln>
                <a:noFill/>
              </a:ln>
              <a:effectLst/>
            </c:spPr>
            <c:extLst>
              <c:ext xmlns:c16="http://schemas.microsoft.com/office/drawing/2014/chart" uri="{C3380CC4-5D6E-409C-BE32-E72D297353CC}">
                <c16:uniqueId val="{00000002-2151-4E89-B149-D884E7A19971}"/>
              </c:ext>
            </c:extLst>
          </c:dPt>
          <c:dPt>
            <c:idx val="1"/>
            <c:invertIfNegative val="0"/>
            <c:bubble3D val="0"/>
            <c:spPr>
              <a:pattFill prst="wdUpDiag">
                <a:fgClr>
                  <a:schemeClr val="accent3"/>
                </a:fgClr>
                <a:bgClr>
                  <a:schemeClr val="bg1"/>
                </a:bgClr>
              </a:pattFill>
              <a:ln>
                <a:noFill/>
              </a:ln>
              <a:effectLst/>
            </c:spPr>
            <c:extLst>
              <c:ext xmlns:c16="http://schemas.microsoft.com/office/drawing/2014/chart" uri="{C3380CC4-5D6E-409C-BE32-E72D297353CC}">
                <c16:uniqueId val="{00000003-2151-4E89-B149-D884E7A19971}"/>
              </c:ext>
            </c:extLst>
          </c:dPt>
          <c:dPt>
            <c:idx val="2"/>
            <c:invertIfNegative val="0"/>
            <c:bubble3D val="0"/>
            <c:spPr>
              <a:pattFill prst="solidDmnd">
                <a:fgClr>
                  <a:schemeClr val="accent6"/>
                </a:fgClr>
                <a:bgClr>
                  <a:schemeClr val="bg1"/>
                </a:bgClr>
              </a:pattFill>
              <a:ln>
                <a:noFill/>
              </a:ln>
              <a:effectLst/>
            </c:spPr>
            <c:extLst>
              <c:ext xmlns:c16="http://schemas.microsoft.com/office/drawing/2014/chart" uri="{C3380CC4-5D6E-409C-BE32-E72D297353CC}">
                <c16:uniqueId val="{00000004-2151-4E89-B149-D884E7A19971}"/>
              </c:ext>
            </c:extLst>
          </c:dPt>
          <c:dPt>
            <c:idx val="3"/>
            <c:invertIfNegative val="0"/>
            <c:bubble3D val="0"/>
            <c:spPr>
              <a:pattFill prst="smGrid">
                <a:fgClr>
                  <a:schemeClr val="accent4"/>
                </a:fgClr>
                <a:bgClr>
                  <a:schemeClr val="bg1"/>
                </a:bgClr>
              </a:pattFill>
              <a:ln>
                <a:noFill/>
              </a:ln>
              <a:effectLst/>
            </c:spPr>
            <c:extLst>
              <c:ext xmlns:c16="http://schemas.microsoft.com/office/drawing/2014/chart" uri="{C3380CC4-5D6E-409C-BE32-E72D297353CC}">
                <c16:uniqueId val="{00000005-2151-4E89-B149-D884E7A19971}"/>
              </c:ext>
            </c:extLst>
          </c:dPt>
          <c:dPt>
            <c:idx val="4"/>
            <c:invertIfNegative val="0"/>
            <c:bubble3D val="0"/>
            <c:spPr>
              <a:pattFill prst="dkHorz">
                <a:fgClr>
                  <a:schemeClr val="accent5"/>
                </a:fgClr>
                <a:bgClr>
                  <a:schemeClr val="bg1"/>
                </a:bgClr>
              </a:pattFill>
              <a:ln>
                <a:noFill/>
              </a:ln>
              <a:effectLst/>
            </c:spPr>
            <c:extLst>
              <c:ext xmlns:c16="http://schemas.microsoft.com/office/drawing/2014/chart" uri="{C3380CC4-5D6E-409C-BE32-E72D297353CC}">
                <c16:uniqueId val="{00000006-2151-4E89-B149-D884E7A19971}"/>
              </c:ext>
            </c:extLst>
          </c:dPt>
          <c:dPt>
            <c:idx val="5"/>
            <c:invertIfNegative val="0"/>
            <c:bubble3D val="0"/>
            <c:spPr>
              <a:pattFill prst="lgConfetti">
                <a:fgClr>
                  <a:schemeClr val="accent2"/>
                </a:fgClr>
                <a:bgClr>
                  <a:schemeClr val="bg1"/>
                </a:bgClr>
              </a:pattFill>
              <a:ln>
                <a:noFill/>
              </a:ln>
              <a:effectLst/>
            </c:spPr>
            <c:extLst>
              <c:ext xmlns:c16="http://schemas.microsoft.com/office/drawing/2014/chart" uri="{C3380CC4-5D6E-409C-BE32-E72D297353CC}">
                <c16:uniqueId val="{00000007-2151-4E89-B149-D884E7A19971}"/>
              </c:ext>
            </c:extLst>
          </c:dPt>
          <c:dLbls>
            <c:spPr>
              <a:noFill/>
              <a:ln>
                <a:noFill/>
              </a:ln>
              <a:effectLst/>
            </c:spPr>
            <c:txPr>
              <a:bodyPr rot="0" spcFirstLastPara="1" vertOverflow="ellipsis" vert="horz" wrap="square" anchor="ctr" anchorCtr="1"/>
              <a:lstStyle/>
              <a:p>
                <a:pPr>
                  <a:defRPr sz="2000" b="0" i="0" u="none" strike="noStrike" kern="1200" baseline="0">
                    <a:solidFill>
                      <a:schemeClr val="bg2"/>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Sheet1!$A$2:$A$7</c:f>
              <c:strCache>
                <c:ptCount val="6"/>
                <c:pt idx="0">
                  <c:v>Low contrast text</c:v>
                </c:pt>
                <c:pt idx="1">
                  <c:v>Missing alternative text for images</c:v>
                </c:pt>
                <c:pt idx="2">
                  <c:v>Empty links</c:v>
                </c:pt>
                <c:pt idx="3">
                  <c:v>Missing form input labels</c:v>
                </c:pt>
                <c:pt idx="4">
                  <c:v>Empty buttons</c:v>
                </c:pt>
                <c:pt idx="5">
                  <c:v>Missing document language</c:v>
                </c:pt>
              </c:strCache>
            </c:strRef>
          </c:cat>
          <c:val>
            <c:numRef>
              <c:f>Sheet1!$B$2:$B$7</c:f>
              <c:numCache>
                <c:formatCode>0.00%</c:formatCode>
                <c:ptCount val="6"/>
                <c:pt idx="0">
                  <c:v>0.83899999999999997</c:v>
                </c:pt>
                <c:pt idx="1">
                  <c:v>0.55400000000000005</c:v>
                </c:pt>
                <c:pt idx="2">
                  <c:v>0.501</c:v>
                </c:pt>
                <c:pt idx="3">
                  <c:v>0.46100000000000002</c:v>
                </c:pt>
                <c:pt idx="4">
                  <c:v>0.27200000000000002</c:v>
                </c:pt>
                <c:pt idx="5">
                  <c:v>0.223</c:v>
                </c:pt>
              </c:numCache>
            </c:numRef>
          </c:val>
          <c:extLst>
            <c:ext xmlns:c16="http://schemas.microsoft.com/office/drawing/2014/chart" uri="{C3380CC4-5D6E-409C-BE32-E72D297353CC}">
              <c16:uniqueId val="{00000000-2151-4E89-B149-D884E7A19971}"/>
            </c:ext>
          </c:extLst>
        </c:ser>
        <c:dLbls>
          <c:showLegendKey val="0"/>
          <c:showVal val="0"/>
          <c:showCatName val="0"/>
          <c:showSerName val="0"/>
          <c:showPercent val="0"/>
          <c:showBubbleSize val="0"/>
        </c:dLbls>
        <c:gapWidth val="219"/>
        <c:overlap val="-27"/>
        <c:axId val="938657120"/>
        <c:axId val="1372332240"/>
      </c:barChart>
      <c:catAx>
        <c:axId val="93865712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2000" b="0" i="0" u="none" strike="noStrike" kern="1200" baseline="0">
                <a:solidFill>
                  <a:schemeClr val="bg2"/>
                </a:solidFill>
                <a:latin typeface="+mn-lt"/>
                <a:ea typeface="+mn-ea"/>
                <a:cs typeface="+mn-cs"/>
              </a:defRPr>
            </a:pPr>
            <a:endParaRPr lang="en-US"/>
          </a:p>
        </c:txPr>
        <c:crossAx val="1372332240"/>
        <c:crosses val="autoZero"/>
        <c:auto val="1"/>
        <c:lblAlgn val="ctr"/>
        <c:lblOffset val="100"/>
        <c:noMultiLvlLbl val="0"/>
      </c:catAx>
      <c:valAx>
        <c:axId val="1372332240"/>
        <c:scaling>
          <c:orientation val="minMax"/>
        </c:scaling>
        <c:delete val="1"/>
        <c:axPos val="l"/>
        <c:numFmt formatCode="0.00%" sourceLinked="1"/>
        <c:majorTickMark val="none"/>
        <c:minorTickMark val="none"/>
        <c:tickLblPos val="nextTo"/>
        <c:crossAx val="938657120"/>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solidFill>
            <a:schemeClr val="bg2"/>
          </a:solidFill>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diagrams/_rels/data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image" Target="../media/image42.svg"/><Relationship Id="rId7" Type="http://schemas.openxmlformats.org/officeDocument/2006/relationships/image" Target="../media/image46.svg"/><Relationship Id="rId2" Type="http://schemas.openxmlformats.org/officeDocument/2006/relationships/image" Target="../media/image41.png"/><Relationship Id="rId1" Type="http://schemas.openxmlformats.org/officeDocument/2006/relationships/hyperlink" Target="mailto:eDAD@microsoft.com" TargetMode="External"/><Relationship Id="rId6" Type="http://schemas.openxmlformats.org/officeDocument/2006/relationships/image" Target="../media/image45.png"/><Relationship Id="rId11" Type="http://schemas.openxmlformats.org/officeDocument/2006/relationships/image" Target="../media/image50.svg"/><Relationship Id="rId5" Type="http://schemas.openxmlformats.org/officeDocument/2006/relationships/image" Target="../media/image44.sv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svg"/></Relationships>
</file>

<file path=ppt/diagrams/_rels/drawing1.xml.rels><?xml version="1.0" encoding="UTF-8" standalone="yes"?>
<Relationships xmlns="http://schemas.openxmlformats.org/package/2006/relationships"><Relationship Id="rId8" Type="http://schemas.openxmlformats.org/officeDocument/2006/relationships/image" Target="../media/image47.png"/><Relationship Id="rId3" Type="http://schemas.openxmlformats.org/officeDocument/2006/relationships/hyperlink" Target="mailto:eDAD@microsoft.com" TargetMode="External"/><Relationship Id="rId7" Type="http://schemas.openxmlformats.org/officeDocument/2006/relationships/image" Target="../media/image46.svg"/><Relationship Id="rId2" Type="http://schemas.openxmlformats.org/officeDocument/2006/relationships/image" Target="../media/image42.svg"/><Relationship Id="rId1" Type="http://schemas.openxmlformats.org/officeDocument/2006/relationships/image" Target="../media/image41.png"/><Relationship Id="rId6" Type="http://schemas.openxmlformats.org/officeDocument/2006/relationships/image" Target="../media/image45.png"/><Relationship Id="rId11" Type="http://schemas.openxmlformats.org/officeDocument/2006/relationships/image" Target="../media/image50.svg"/><Relationship Id="rId5" Type="http://schemas.openxmlformats.org/officeDocument/2006/relationships/image" Target="../media/image44.svg"/><Relationship Id="rId10" Type="http://schemas.openxmlformats.org/officeDocument/2006/relationships/image" Target="../media/image49.png"/><Relationship Id="rId4" Type="http://schemas.openxmlformats.org/officeDocument/2006/relationships/image" Target="../media/image43.png"/><Relationship Id="rId9" Type="http://schemas.openxmlformats.org/officeDocument/2006/relationships/image" Target="../media/image48.svg"/></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A601203C-DFAB-48AE-85BD-D3BA3293551E}" type="doc">
      <dgm:prSet loTypeId="urn:microsoft.com/office/officeart/2018/2/layout/IconVerticalSolidList" loCatId="icon" qsTypeId="urn:microsoft.com/office/officeart/2005/8/quickstyle/simple1" qsCatId="simple" csTypeId="urn:microsoft.com/office/officeart/2005/8/colors/accent1_2" csCatId="accent1" phldr="1"/>
      <dgm:spPr/>
      <dgm:t>
        <a:bodyPr/>
        <a:lstStyle/>
        <a:p>
          <a:endParaRPr lang="en-US"/>
        </a:p>
      </dgm:t>
    </dgm:pt>
    <dgm:pt modelId="{AC39254F-5C7A-42EF-9F05-398461D35627}">
      <dgm:prSet/>
      <dgm:spPr/>
      <dgm:t>
        <a:bodyPr/>
        <a:lstStyle/>
        <a:p>
          <a:pPr>
            <a:lnSpc>
              <a:spcPct val="100000"/>
            </a:lnSpc>
          </a:pPr>
          <a:r>
            <a:rPr lang="en-GB" cap="none" dirty="0">
              <a:solidFill>
                <a:schemeClr val="bg2"/>
              </a:solidFill>
            </a:rPr>
            <a:t>Microsoft enterprise Disability Answer Desk </a:t>
          </a:r>
          <a:r>
            <a:rPr lang="en-GB" cap="none" dirty="0">
              <a:solidFill>
                <a:schemeClr val="bg2"/>
              </a:solidFill>
              <a:hlinkClick xmlns:r="http://schemas.openxmlformats.org/officeDocument/2006/relationships" r:id="rId1"/>
            </a:rPr>
            <a:t>eDAD@microsoft.com</a:t>
          </a:r>
          <a:r>
            <a:rPr lang="en-GB" cap="none" dirty="0">
              <a:solidFill>
                <a:schemeClr val="bg2"/>
              </a:solidFill>
            </a:rPr>
            <a:t> confirmed possible via Group Policy.</a:t>
          </a:r>
          <a:endParaRPr lang="en-US" cap="none" dirty="0">
            <a:solidFill>
              <a:schemeClr val="bg2"/>
            </a:solidFill>
          </a:endParaRPr>
        </a:p>
      </dgm:t>
    </dgm:pt>
    <dgm:pt modelId="{B2BE7295-289A-475D-BC0C-E3D2A6012854}" type="parTrans" cxnId="{325579B9-A5F5-48DB-AC47-3B09B01ED9DC}">
      <dgm:prSet/>
      <dgm:spPr/>
      <dgm:t>
        <a:bodyPr/>
        <a:lstStyle/>
        <a:p>
          <a:endParaRPr lang="en-US">
            <a:solidFill>
              <a:schemeClr val="bg2"/>
            </a:solidFill>
          </a:endParaRPr>
        </a:p>
      </dgm:t>
    </dgm:pt>
    <dgm:pt modelId="{2161ED28-7B3D-48E8-AAAC-027FB368430F}" type="sibTrans" cxnId="{325579B9-A5F5-48DB-AC47-3B09B01ED9DC}">
      <dgm:prSet/>
      <dgm:spPr/>
      <dgm:t>
        <a:bodyPr/>
        <a:lstStyle/>
        <a:p>
          <a:endParaRPr lang="en-US">
            <a:solidFill>
              <a:schemeClr val="bg2"/>
            </a:solidFill>
          </a:endParaRPr>
        </a:p>
      </dgm:t>
    </dgm:pt>
    <dgm:pt modelId="{8FE7620B-5ADF-4D52-9584-B1BDBA853599}">
      <dgm:prSet/>
      <dgm:spPr/>
      <dgm:t>
        <a:bodyPr/>
        <a:lstStyle/>
        <a:p>
          <a:pPr>
            <a:lnSpc>
              <a:spcPct val="100000"/>
            </a:lnSpc>
          </a:pPr>
          <a:r>
            <a:rPr lang="en-GB" cap="none" dirty="0">
              <a:solidFill>
                <a:schemeClr val="bg2"/>
              </a:solidFill>
            </a:rPr>
            <a:t>Raised request to desktop team.</a:t>
          </a:r>
          <a:endParaRPr lang="en-US" cap="none" dirty="0">
            <a:solidFill>
              <a:schemeClr val="bg2"/>
            </a:solidFill>
          </a:endParaRPr>
        </a:p>
      </dgm:t>
    </dgm:pt>
    <dgm:pt modelId="{F7272799-E9B4-4291-A938-558E0E9A7852}" type="parTrans" cxnId="{D673F1B3-C13A-40BA-88F8-9DB8A32F916E}">
      <dgm:prSet/>
      <dgm:spPr/>
      <dgm:t>
        <a:bodyPr/>
        <a:lstStyle/>
        <a:p>
          <a:endParaRPr lang="en-US">
            <a:solidFill>
              <a:schemeClr val="bg2"/>
            </a:solidFill>
          </a:endParaRPr>
        </a:p>
      </dgm:t>
    </dgm:pt>
    <dgm:pt modelId="{C7B2685F-C1A1-4CFC-9C39-A570B959425A}" type="sibTrans" cxnId="{D673F1B3-C13A-40BA-88F8-9DB8A32F916E}">
      <dgm:prSet/>
      <dgm:spPr/>
      <dgm:t>
        <a:bodyPr/>
        <a:lstStyle/>
        <a:p>
          <a:endParaRPr lang="en-US">
            <a:solidFill>
              <a:schemeClr val="bg2"/>
            </a:solidFill>
          </a:endParaRPr>
        </a:p>
      </dgm:t>
    </dgm:pt>
    <dgm:pt modelId="{B82A1AE6-075A-4E8E-B39D-590DDCC317AB}">
      <dgm:prSet/>
      <dgm:spPr/>
      <dgm:t>
        <a:bodyPr/>
        <a:lstStyle/>
        <a:p>
          <a:pPr>
            <a:lnSpc>
              <a:spcPct val="100000"/>
            </a:lnSpc>
          </a:pPr>
          <a:r>
            <a:rPr lang="en-GB" cap="none" dirty="0">
              <a:solidFill>
                <a:schemeClr val="bg2"/>
              </a:solidFill>
            </a:rPr>
            <a:t>Ticket currently in queue, hope to be ready in September.</a:t>
          </a:r>
          <a:endParaRPr lang="en-US" cap="none" dirty="0">
            <a:solidFill>
              <a:schemeClr val="bg2"/>
            </a:solidFill>
          </a:endParaRPr>
        </a:p>
      </dgm:t>
    </dgm:pt>
    <dgm:pt modelId="{BF7AE0A9-E344-41EE-BA0F-25DBBA13B11F}" type="parTrans" cxnId="{50E25B4A-D3C7-4952-999F-40D68FFEC93E}">
      <dgm:prSet/>
      <dgm:spPr/>
      <dgm:t>
        <a:bodyPr/>
        <a:lstStyle/>
        <a:p>
          <a:endParaRPr lang="en-US">
            <a:solidFill>
              <a:schemeClr val="bg2"/>
            </a:solidFill>
          </a:endParaRPr>
        </a:p>
      </dgm:t>
    </dgm:pt>
    <dgm:pt modelId="{17A8A3F3-8560-4880-AA6C-6C0B6CCBF681}" type="sibTrans" cxnId="{50E25B4A-D3C7-4952-999F-40D68FFEC93E}">
      <dgm:prSet/>
      <dgm:spPr/>
      <dgm:t>
        <a:bodyPr/>
        <a:lstStyle/>
        <a:p>
          <a:endParaRPr lang="en-US">
            <a:solidFill>
              <a:schemeClr val="bg2"/>
            </a:solidFill>
          </a:endParaRPr>
        </a:p>
      </dgm:t>
    </dgm:pt>
    <dgm:pt modelId="{7FAF5B2F-A2AF-42DC-9630-25ADC3E8FBBB}">
      <dgm:prSet/>
      <dgm:spPr/>
      <dgm:t>
        <a:bodyPr/>
        <a:lstStyle/>
        <a:p>
          <a:pPr>
            <a:lnSpc>
              <a:spcPct val="100000"/>
            </a:lnSpc>
          </a:pPr>
          <a:r>
            <a:rPr lang="en-GB" cap="none" dirty="0">
              <a:solidFill>
                <a:schemeClr val="bg2"/>
              </a:solidFill>
            </a:rPr>
            <a:t>Communicate to user community.</a:t>
          </a:r>
          <a:endParaRPr lang="en-US" cap="none" dirty="0">
            <a:solidFill>
              <a:schemeClr val="bg2"/>
            </a:solidFill>
          </a:endParaRPr>
        </a:p>
      </dgm:t>
    </dgm:pt>
    <dgm:pt modelId="{0E4C6383-92A6-44C8-8A6D-8F14C5B1ADBA}" type="parTrans" cxnId="{6A9DDFF7-813F-498A-B4B1-9F0A6A632716}">
      <dgm:prSet/>
      <dgm:spPr/>
      <dgm:t>
        <a:bodyPr/>
        <a:lstStyle/>
        <a:p>
          <a:endParaRPr lang="en-US">
            <a:solidFill>
              <a:schemeClr val="bg2"/>
            </a:solidFill>
          </a:endParaRPr>
        </a:p>
      </dgm:t>
    </dgm:pt>
    <dgm:pt modelId="{A5FE15CD-230B-484D-AB29-2FE06A70DC3B}" type="sibTrans" cxnId="{6A9DDFF7-813F-498A-B4B1-9F0A6A632716}">
      <dgm:prSet/>
      <dgm:spPr/>
      <dgm:t>
        <a:bodyPr/>
        <a:lstStyle/>
        <a:p>
          <a:endParaRPr lang="en-US">
            <a:solidFill>
              <a:schemeClr val="bg2"/>
            </a:solidFill>
          </a:endParaRPr>
        </a:p>
      </dgm:t>
    </dgm:pt>
    <dgm:pt modelId="{9D2DD320-53C7-4D72-A5F7-5F881F127D66}">
      <dgm:prSet/>
      <dgm:spPr/>
      <dgm:t>
        <a:bodyPr/>
        <a:lstStyle/>
        <a:p>
          <a:pPr>
            <a:lnSpc>
              <a:spcPct val="100000"/>
            </a:lnSpc>
          </a:pPr>
          <a:r>
            <a:rPr lang="en-GB" cap="none" dirty="0">
              <a:solidFill>
                <a:schemeClr val="bg2"/>
              </a:solidFill>
            </a:rPr>
            <a:t>Success?</a:t>
          </a:r>
          <a:endParaRPr lang="en-US" cap="none" dirty="0">
            <a:solidFill>
              <a:schemeClr val="bg2"/>
            </a:solidFill>
          </a:endParaRPr>
        </a:p>
      </dgm:t>
    </dgm:pt>
    <dgm:pt modelId="{13D3861E-940E-42AE-9AB7-027D99E83C18}" type="parTrans" cxnId="{832E85EA-1445-4EA1-AC7A-F39B435C2EB4}">
      <dgm:prSet/>
      <dgm:spPr/>
      <dgm:t>
        <a:bodyPr/>
        <a:lstStyle/>
        <a:p>
          <a:endParaRPr lang="en-US">
            <a:solidFill>
              <a:schemeClr val="bg2"/>
            </a:solidFill>
          </a:endParaRPr>
        </a:p>
      </dgm:t>
    </dgm:pt>
    <dgm:pt modelId="{AB943CD0-05EC-4662-819D-333CAF72A99F}" type="sibTrans" cxnId="{832E85EA-1445-4EA1-AC7A-F39B435C2EB4}">
      <dgm:prSet/>
      <dgm:spPr/>
      <dgm:t>
        <a:bodyPr/>
        <a:lstStyle/>
        <a:p>
          <a:endParaRPr lang="en-US">
            <a:solidFill>
              <a:schemeClr val="bg2"/>
            </a:solidFill>
          </a:endParaRPr>
        </a:p>
      </dgm:t>
    </dgm:pt>
    <dgm:pt modelId="{D6683706-1694-423D-82F1-CD0D2708C3FE}" type="pres">
      <dgm:prSet presAssocID="{A601203C-DFAB-48AE-85BD-D3BA3293551E}" presName="root" presStyleCnt="0">
        <dgm:presLayoutVars>
          <dgm:dir/>
          <dgm:resizeHandles val="exact"/>
        </dgm:presLayoutVars>
      </dgm:prSet>
      <dgm:spPr/>
    </dgm:pt>
    <dgm:pt modelId="{8D97A36C-A811-47FF-8C32-C3F80848CBDE}" type="pres">
      <dgm:prSet presAssocID="{AC39254F-5C7A-42EF-9F05-398461D35627}" presName="compNode" presStyleCnt="0"/>
      <dgm:spPr/>
    </dgm:pt>
    <dgm:pt modelId="{C11A5DA4-35CE-4784-B8E1-1FEB5D0DE788}" type="pres">
      <dgm:prSet presAssocID="{AC39254F-5C7A-42EF-9F05-398461D35627}" presName="bgRect" presStyleLbl="bgShp" presStyleIdx="0" presStyleCnt="5"/>
      <dgm:spPr>
        <a:solidFill>
          <a:srgbClr val="00131D"/>
        </a:solidFill>
        <a:ln w="38100">
          <a:solidFill>
            <a:schemeClr val="accent4"/>
          </a:solidFill>
        </a:ln>
      </dgm:spPr>
    </dgm:pt>
    <dgm:pt modelId="{8FD395CA-385E-407D-83B2-1342F679407C}" type="pres">
      <dgm:prSet presAssocID="{AC39254F-5C7A-42EF-9F05-398461D35627}" presName="iconRect" presStyleLbl="node1" presStyleIdx="0" presStyleCnt="5"/>
      <dgm:spPr>
        <a:blipFill>
          <a:blip xmlns:r="http://schemas.openxmlformats.org/officeDocument/2006/relationships"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a:blipFill>
        <a:ln>
          <a:noFill/>
        </a:ln>
      </dgm:spPr>
      <dgm:extLst>
        <a:ext uri="{E40237B7-FDA0-4F09-8148-C483321AD2D9}">
          <dgm14:cNvPr xmlns:dgm14="http://schemas.microsoft.com/office/drawing/2010/diagram" id="0" name="" descr="Magnifying glass"/>
        </a:ext>
      </dgm:extLst>
    </dgm:pt>
    <dgm:pt modelId="{363E97C2-E3E5-4E17-9F0B-BF627B055BE4}" type="pres">
      <dgm:prSet presAssocID="{AC39254F-5C7A-42EF-9F05-398461D35627}" presName="spaceRect" presStyleCnt="0"/>
      <dgm:spPr/>
    </dgm:pt>
    <dgm:pt modelId="{8E80C2ED-4265-4695-868A-894892B80C55}" type="pres">
      <dgm:prSet presAssocID="{AC39254F-5C7A-42EF-9F05-398461D35627}" presName="parTx" presStyleLbl="revTx" presStyleIdx="0" presStyleCnt="5">
        <dgm:presLayoutVars>
          <dgm:chMax val="0"/>
          <dgm:chPref val="0"/>
        </dgm:presLayoutVars>
      </dgm:prSet>
      <dgm:spPr/>
    </dgm:pt>
    <dgm:pt modelId="{ADA84442-CA3F-4CB1-9761-100851DB78E5}" type="pres">
      <dgm:prSet presAssocID="{2161ED28-7B3D-48E8-AAAC-027FB368430F}" presName="sibTrans" presStyleCnt="0"/>
      <dgm:spPr/>
    </dgm:pt>
    <dgm:pt modelId="{7BA892BC-4E2C-4DBC-9561-5CC64F2CA3E1}" type="pres">
      <dgm:prSet presAssocID="{8FE7620B-5ADF-4D52-9584-B1BDBA853599}" presName="compNode" presStyleCnt="0"/>
      <dgm:spPr/>
    </dgm:pt>
    <dgm:pt modelId="{AA790971-B15B-4341-AB45-DCABC8A01426}" type="pres">
      <dgm:prSet presAssocID="{8FE7620B-5ADF-4D52-9584-B1BDBA853599}" presName="bgRect" presStyleLbl="bgShp" presStyleIdx="1" presStyleCnt="5"/>
      <dgm:spPr>
        <a:solidFill>
          <a:srgbClr val="00131D"/>
        </a:solidFill>
        <a:ln w="38100">
          <a:solidFill>
            <a:schemeClr val="accent4"/>
          </a:solidFill>
        </a:ln>
      </dgm:spPr>
    </dgm:pt>
    <dgm:pt modelId="{9493871E-1B3A-4CF9-AD99-FB50CE0F8B7D}" type="pres">
      <dgm:prSet presAssocID="{8FE7620B-5ADF-4D52-9584-B1BDBA853599}" presName="iconRect" presStyleLbl="node1" presStyleIdx="1" presStyleCnt="5"/>
      <dgm:spPr>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a:noFill/>
        </a:ln>
      </dgm:spPr>
      <dgm:extLst>
        <a:ext uri="{E40237B7-FDA0-4F09-8148-C483321AD2D9}">
          <dgm14:cNvPr xmlns:dgm14="http://schemas.microsoft.com/office/drawing/2010/diagram" id="0" name="" descr="Checkmark"/>
        </a:ext>
      </dgm:extLst>
    </dgm:pt>
    <dgm:pt modelId="{701766E5-E1BB-471C-8766-5B749BD2799C}" type="pres">
      <dgm:prSet presAssocID="{8FE7620B-5ADF-4D52-9584-B1BDBA853599}" presName="spaceRect" presStyleCnt="0"/>
      <dgm:spPr/>
    </dgm:pt>
    <dgm:pt modelId="{D31CA184-439A-4BC6-AFC4-AEF6DF991940}" type="pres">
      <dgm:prSet presAssocID="{8FE7620B-5ADF-4D52-9584-B1BDBA853599}" presName="parTx" presStyleLbl="revTx" presStyleIdx="1" presStyleCnt="5">
        <dgm:presLayoutVars>
          <dgm:chMax val="0"/>
          <dgm:chPref val="0"/>
        </dgm:presLayoutVars>
      </dgm:prSet>
      <dgm:spPr/>
    </dgm:pt>
    <dgm:pt modelId="{0E012991-5AD4-4FAA-96A6-324FDECE745C}" type="pres">
      <dgm:prSet presAssocID="{C7B2685F-C1A1-4CFC-9C39-A570B959425A}" presName="sibTrans" presStyleCnt="0"/>
      <dgm:spPr/>
    </dgm:pt>
    <dgm:pt modelId="{2B828B0F-5D3C-450D-8473-C60120978750}" type="pres">
      <dgm:prSet presAssocID="{B82A1AE6-075A-4E8E-B39D-590DDCC317AB}" presName="compNode" presStyleCnt="0"/>
      <dgm:spPr/>
    </dgm:pt>
    <dgm:pt modelId="{E3A395E2-8A52-4EE7-AE14-B6ECEDE4200E}" type="pres">
      <dgm:prSet presAssocID="{B82A1AE6-075A-4E8E-B39D-590DDCC317AB}" presName="bgRect" presStyleLbl="bgShp" presStyleIdx="2" presStyleCnt="5"/>
      <dgm:spPr>
        <a:solidFill>
          <a:srgbClr val="00131D"/>
        </a:solidFill>
        <a:ln w="38100">
          <a:solidFill>
            <a:schemeClr val="accent4"/>
          </a:solidFill>
        </a:ln>
      </dgm:spPr>
    </dgm:pt>
    <dgm:pt modelId="{26C3A322-A9A3-41BE-9CA3-67EF3A6E20B8}" type="pres">
      <dgm:prSet presAssocID="{B82A1AE6-075A-4E8E-B39D-590DDCC317AB}" presName="iconRect" presStyleLbl="node1" presStyleIdx="2" presStyleCnt="5"/>
      <dgm:spPr>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a:noFill/>
        </a:ln>
      </dgm:spPr>
      <dgm:extLst>
        <a:ext uri="{E40237B7-FDA0-4F09-8148-C483321AD2D9}">
          <dgm14:cNvPr xmlns:dgm14="http://schemas.microsoft.com/office/drawing/2010/diagram" id="0" name="" descr="Stopwatch"/>
        </a:ext>
      </dgm:extLst>
    </dgm:pt>
    <dgm:pt modelId="{7C420F50-1336-468E-9F63-4298C35DF80D}" type="pres">
      <dgm:prSet presAssocID="{B82A1AE6-075A-4E8E-B39D-590DDCC317AB}" presName="spaceRect" presStyleCnt="0"/>
      <dgm:spPr/>
    </dgm:pt>
    <dgm:pt modelId="{634D5C4A-F2D3-4F99-9894-B28B8CEF280E}" type="pres">
      <dgm:prSet presAssocID="{B82A1AE6-075A-4E8E-B39D-590DDCC317AB}" presName="parTx" presStyleLbl="revTx" presStyleIdx="2" presStyleCnt="5">
        <dgm:presLayoutVars>
          <dgm:chMax val="0"/>
          <dgm:chPref val="0"/>
        </dgm:presLayoutVars>
      </dgm:prSet>
      <dgm:spPr/>
    </dgm:pt>
    <dgm:pt modelId="{4434D712-88FB-4D74-929C-92896B1F4AB7}" type="pres">
      <dgm:prSet presAssocID="{17A8A3F3-8560-4880-AA6C-6C0B6CCBF681}" presName="sibTrans" presStyleCnt="0"/>
      <dgm:spPr/>
    </dgm:pt>
    <dgm:pt modelId="{AB7AC688-4238-4668-89E3-1DEA6DB0E72B}" type="pres">
      <dgm:prSet presAssocID="{7FAF5B2F-A2AF-42DC-9630-25ADC3E8FBBB}" presName="compNode" presStyleCnt="0"/>
      <dgm:spPr/>
    </dgm:pt>
    <dgm:pt modelId="{260F1A20-2E8D-435F-ADF8-3B9F1535D360}" type="pres">
      <dgm:prSet presAssocID="{7FAF5B2F-A2AF-42DC-9630-25ADC3E8FBBB}" presName="bgRect" presStyleLbl="bgShp" presStyleIdx="3" presStyleCnt="5"/>
      <dgm:spPr>
        <a:solidFill>
          <a:srgbClr val="00131D"/>
        </a:solidFill>
        <a:ln w="38100">
          <a:solidFill>
            <a:schemeClr val="accent4"/>
          </a:solidFill>
        </a:ln>
      </dgm:spPr>
    </dgm:pt>
    <dgm:pt modelId="{981F5363-49C3-4187-B79F-6059076D1713}" type="pres">
      <dgm:prSet presAssocID="{7FAF5B2F-A2AF-42DC-9630-25ADC3E8FBBB}" presName="iconRect" presStyleLbl="node1" presStyleIdx="3" presStyleCnt="5"/>
      <dgm:spPr>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a:noFill/>
        </a:ln>
      </dgm:spPr>
      <dgm:extLst>
        <a:ext uri="{E40237B7-FDA0-4F09-8148-C483321AD2D9}">
          <dgm14:cNvPr xmlns:dgm14="http://schemas.microsoft.com/office/drawing/2010/diagram" id="0" name="" descr="Chat"/>
        </a:ext>
      </dgm:extLst>
    </dgm:pt>
    <dgm:pt modelId="{0D9E349D-2099-4383-831C-A37C6B2883FC}" type="pres">
      <dgm:prSet presAssocID="{7FAF5B2F-A2AF-42DC-9630-25ADC3E8FBBB}" presName="spaceRect" presStyleCnt="0"/>
      <dgm:spPr/>
    </dgm:pt>
    <dgm:pt modelId="{727D8D8D-0362-4523-88FE-2542C191FB93}" type="pres">
      <dgm:prSet presAssocID="{7FAF5B2F-A2AF-42DC-9630-25ADC3E8FBBB}" presName="parTx" presStyleLbl="revTx" presStyleIdx="3" presStyleCnt="5">
        <dgm:presLayoutVars>
          <dgm:chMax val="0"/>
          <dgm:chPref val="0"/>
        </dgm:presLayoutVars>
      </dgm:prSet>
      <dgm:spPr/>
    </dgm:pt>
    <dgm:pt modelId="{E0E4476A-6234-410E-9FC0-D0F8B6A1158B}" type="pres">
      <dgm:prSet presAssocID="{A5FE15CD-230B-484D-AB29-2FE06A70DC3B}" presName="sibTrans" presStyleCnt="0"/>
      <dgm:spPr/>
    </dgm:pt>
    <dgm:pt modelId="{5672D671-8891-47F6-B743-F76CB4A9038C}" type="pres">
      <dgm:prSet presAssocID="{9D2DD320-53C7-4D72-A5F7-5F881F127D66}" presName="compNode" presStyleCnt="0"/>
      <dgm:spPr/>
    </dgm:pt>
    <dgm:pt modelId="{762B2163-2C3E-47EF-AC68-BF09451267B1}" type="pres">
      <dgm:prSet presAssocID="{9D2DD320-53C7-4D72-A5F7-5F881F127D66}" presName="bgRect" presStyleLbl="bgShp" presStyleIdx="4" presStyleCnt="5"/>
      <dgm:spPr>
        <a:solidFill>
          <a:srgbClr val="00131D"/>
        </a:solidFill>
        <a:ln w="38100">
          <a:solidFill>
            <a:schemeClr val="accent4"/>
          </a:solidFill>
        </a:ln>
      </dgm:spPr>
    </dgm:pt>
    <dgm:pt modelId="{947342BD-0941-41FD-8193-CCCE7C0613B9}" type="pres">
      <dgm:prSet presAssocID="{9D2DD320-53C7-4D72-A5F7-5F881F127D66}" presName="iconRect" presStyleLbl="node1" presStyleIdx="4" presStyleCnt="5"/>
      <dgm:spPr>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a:noFill/>
        </a:ln>
      </dgm:spPr>
      <dgm:extLst>
        <a:ext uri="{E40237B7-FDA0-4F09-8148-C483321AD2D9}">
          <dgm14:cNvPr xmlns:dgm14="http://schemas.microsoft.com/office/drawing/2010/diagram" id="0" name="" descr="Podium"/>
        </a:ext>
      </dgm:extLst>
    </dgm:pt>
    <dgm:pt modelId="{D03A69CA-C786-4D6B-ABE0-CD6743CACC27}" type="pres">
      <dgm:prSet presAssocID="{9D2DD320-53C7-4D72-A5F7-5F881F127D66}" presName="spaceRect" presStyleCnt="0"/>
      <dgm:spPr/>
    </dgm:pt>
    <dgm:pt modelId="{EA80DED4-2F67-4D4B-8CF2-04304818C5D9}" type="pres">
      <dgm:prSet presAssocID="{9D2DD320-53C7-4D72-A5F7-5F881F127D66}" presName="parTx" presStyleLbl="revTx" presStyleIdx="4" presStyleCnt="5">
        <dgm:presLayoutVars>
          <dgm:chMax val="0"/>
          <dgm:chPref val="0"/>
        </dgm:presLayoutVars>
      </dgm:prSet>
      <dgm:spPr/>
    </dgm:pt>
  </dgm:ptLst>
  <dgm:cxnLst>
    <dgm:cxn modelId="{1E7AE41D-AB92-4CAE-AA7F-ACBDE602D194}" type="presOf" srcId="{A601203C-DFAB-48AE-85BD-D3BA3293551E}" destId="{D6683706-1694-423D-82F1-CD0D2708C3FE}" srcOrd="0" destOrd="0" presId="urn:microsoft.com/office/officeart/2018/2/layout/IconVerticalSolidList"/>
    <dgm:cxn modelId="{5B832023-3231-4E31-A006-BD7F58B16E1C}" type="presOf" srcId="{8FE7620B-5ADF-4D52-9584-B1BDBA853599}" destId="{D31CA184-439A-4BC6-AFC4-AEF6DF991940}" srcOrd="0" destOrd="0" presId="urn:microsoft.com/office/officeart/2018/2/layout/IconVerticalSolidList"/>
    <dgm:cxn modelId="{E875EB49-1C19-4AE4-84C5-27E61FE3CA63}" type="presOf" srcId="{B82A1AE6-075A-4E8E-B39D-590DDCC317AB}" destId="{634D5C4A-F2D3-4F99-9894-B28B8CEF280E}" srcOrd="0" destOrd="0" presId="urn:microsoft.com/office/officeart/2018/2/layout/IconVerticalSolidList"/>
    <dgm:cxn modelId="{50E25B4A-D3C7-4952-999F-40D68FFEC93E}" srcId="{A601203C-DFAB-48AE-85BD-D3BA3293551E}" destId="{B82A1AE6-075A-4E8E-B39D-590DDCC317AB}" srcOrd="2" destOrd="0" parTransId="{BF7AE0A9-E344-41EE-BA0F-25DBBA13B11F}" sibTransId="{17A8A3F3-8560-4880-AA6C-6C0B6CCBF681}"/>
    <dgm:cxn modelId="{5D246A6F-69A5-4918-8111-880F048E72BB}" type="presOf" srcId="{7FAF5B2F-A2AF-42DC-9630-25ADC3E8FBBB}" destId="{727D8D8D-0362-4523-88FE-2542C191FB93}" srcOrd="0" destOrd="0" presId="urn:microsoft.com/office/officeart/2018/2/layout/IconVerticalSolidList"/>
    <dgm:cxn modelId="{221AF98A-7944-4AAC-8007-B0C78E188DF6}" type="presOf" srcId="{9D2DD320-53C7-4D72-A5F7-5F881F127D66}" destId="{EA80DED4-2F67-4D4B-8CF2-04304818C5D9}" srcOrd="0" destOrd="0" presId="urn:microsoft.com/office/officeart/2018/2/layout/IconVerticalSolidList"/>
    <dgm:cxn modelId="{D673F1B3-C13A-40BA-88F8-9DB8A32F916E}" srcId="{A601203C-DFAB-48AE-85BD-D3BA3293551E}" destId="{8FE7620B-5ADF-4D52-9584-B1BDBA853599}" srcOrd="1" destOrd="0" parTransId="{F7272799-E9B4-4291-A938-558E0E9A7852}" sibTransId="{C7B2685F-C1A1-4CFC-9C39-A570B959425A}"/>
    <dgm:cxn modelId="{325579B9-A5F5-48DB-AC47-3B09B01ED9DC}" srcId="{A601203C-DFAB-48AE-85BD-D3BA3293551E}" destId="{AC39254F-5C7A-42EF-9F05-398461D35627}" srcOrd="0" destOrd="0" parTransId="{B2BE7295-289A-475D-BC0C-E3D2A6012854}" sibTransId="{2161ED28-7B3D-48E8-AAAC-027FB368430F}"/>
    <dgm:cxn modelId="{B2EDC6CC-DE95-4F10-9EEF-0AC4A6BEC18C}" type="presOf" srcId="{AC39254F-5C7A-42EF-9F05-398461D35627}" destId="{8E80C2ED-4265-4695-868A-894892B80C55}" srcOrd="0" destOrd="0" presId="urn:microsoft.com/office/officeart/2018/2/layout/IconVerticalSolidList"/>
    <dgm:cxn modelId="{832E85EA-1445-4EA1-AC7A-F39B435C2EB4}" srcId="{A601203C-DFAB-48AE-85BD-D3BA3293551E}" destId="{9D2DD320-53C7-4D72-A5F7-5F881F127D66}" srcOrd="4" destOrd="0" parTransId="{13D3861E-940E-42AE-9AB7-027D99E83C18}" sibTransId="{AB943CD0-05EC-4662-819D-333CAF72A99F}"/>
    <dgm:cxn modelId="{6A9DDFF7-813F-498A-B4B1-9F0A6A632716}" srcId="{A601203C-DFAB-48AE-85BD-D3BA3293551E}" destId="{7FAF5B2F-A2AF-42DC-9630-25ADC3E8FBBB}" srcOrd="3" destOrd="0" parTransId="{0E4C6383-92A6-44C8-8A6D-8F14C5B1ADBA}" sibTransId="{A5FE15CD-230B-484D-AB29-2FE06A70DC3B}"/>
    <dgm:cxn modelId="{4ADBC539-BF26-4F1F-B50D-1CFD92075D4B}" type="presParOf" srcId="{D6683706-1694-423D-82F1-CD0D2708C3FE}" destId="{8D97A36C-A811-47FF-8C32-C3F80848CBDE}" srcOrd="0" destOrd="0" presId="urn:microsoft.com/office/officeart/2018/2/layout/IconVerticalSolidList"/>
    <dgm:cxn modelId="{FFD4C2CC-9D32-4AD0-AA03-7046959ED9CE}" type="presParOf" srcId="{8D97A36C-A811-47FF-8C32-C3F80848CBDE}" destId="{C11A5DA4-35CE-4784-B8E1-1FEB5D0DE788}" srcOrd="0" destOrd="0" presId="urn:microsoft.com/office/officeart/2018/2/layout/IconVerticalSolidList"/>
    <dgm:cxn modelId="{3A9916C4-B75D-42B3-9A82-134C19F78529}" type="presParOf" srcId="{8D97A36C-A811-47FF-8C32-C3F80848CBDE}" destId="{8FD395CA-385E-407D-83B2-1342F679407C}" srcOrd="1" destOrd="0" presId="urn:microsoft.com/office/officeart/2018/2/layout/IconVerticalSolidList"/>
    <dgm:cxn modelId="{E3F04A44-1F83-4F5F-86FE-B7F8A99E3DE2}" type="presParOf" srcId="{8D97A36C-A811-47FF-8C32-C3F80848CBDE}" destId="{363E97C2-E3E5-4E17-9F0B-BF627B055BE4}" srcOrd="2" destOrd="0" presId="urn:microsoft.com/office/officeart/2018/2/layout/IconVerticalSolidList"/>
    <dgm:cxn modelId="{31DB6379-4011-4B7A-9FCF-9554252D7B37}" type="presParOf" srcId="{8D97A36C-A811-47FF-8C32-C3F80848CBDE}" destId="{8E80C2ED-4265-4695-868A-894892B80C55}" srcOrd="3" destOrd="0" presId="urn:microsoft.com/office/officeart/2018/2/layout/IconVerticalSolidList"/>
    <dgm:cxn modelId="{429C0E5B-64A4-47C4-87AE-C9D8D51D6413}" type="presParOf" srcId="{D6683706-1694-423D-82F1-CD0D2708C3FE}" destId="{ADA84442-CA3F-4CB1-9761-100851DB78E5}" srcOrd="1" destOrd="0" presId="urn:microsoft.com/office/officeart/2018/2/layout/IconVerticalSolidList"/>
    <dgm:cxn modelId="{F934A51A-B22F-486E-9921-34BC3CE06669}" type="presParOf" srcId="{D6683706-1694-423D-82F1-CD0D2708C3FE}" destId="{7BA892BC-4E2C-4DBC-9561-5CC64F2CA3E1}" srcOrd="2" destOrd="0" presId="urn:microsoft.com/office/officeart/2018/2/layout/IconVerticalSolidList"/>
    <dgm:cxn modelId="{F46D35DF-3119-4F26-8A27-6F14AA486515}" type="presParOf" srcId="{7BA892BC-4E2C-4DBC-9561-5CC64F2CA3E1}" destId="{AA790971-B15B-4341-AB45-DCABC8A01426}" srcOrd="0" destOrd="0" presId="urn:microsoft.com/office/officeart/2018/2/layout/IconVerticalSolidList"/>
    <dgm:cxn modelId="{DCDB878C-69D9-4460-AA29-CD6B09B9808F}" type="presParOf" srcId="{7BA892BC-4E2C-4DBC-9561-5CC64F2CA3E1}" destId="{9493871E-1B3A-4CF9-AD99-FB50CE0F8B7D}" srcOrd="1" destOrd="0" presId="urn:microsoft.com/office/officeart/2018/2/layout/IconVerticalSolidList"/>
    <dgm:cxn modelId="{AFAB8E36-1308-4703-BFA3-1FE75895D4E0}" type="presParOf" srcId="{7BA892BC-4E2C-4DBC-9561-5CC64F2CA3E1}" destId="{701766E5-E1BB-471C-8766-5B749BD2799C}" srcOrd="2" destOrd="0" presId="urn:microsoft.com/office/officeart/2018/2/layout/IconVerticalSolidList"/>
    <dgm:cxn modelId="{F37311AC-1C25-492E-A749-202A05E22EE9}" type="presParOf" srcId="{7BA892BC-4E2C-4DBC-9561-5CC64F2CA3E1}" destId="{D31CA184-439A-4BC6-AFC4-AEF6DF991940}" srcOrd="3" destOrd="0" presId="urn:microsoft.com/office/officeart/2018/2/layout/IconVerticalSolidList"/>
    <dgm:cxn modelId="{9B03366C-7495-4053-BC36-5C7343DC5F08}" type="presParOf" srcId="{D6683706-1694-423D-82F1-CD0D2708C3FE}" destId="{0E012991-5AD4-4FAA-96A6-324FDECE745C}" srcOrd="3" destOrd="0" presId="urn:microsoft.com/office/officeart/2018/2/layout/IconVerticalSolidList"/>
    <dgm:cxn modelId="{79560976-01BB-49E5-9208-4BA07E6F7CF7}" type="presParOf" srcId="{D6683706-1694-423D-82F1-CD0D2708C3FE}" destId="{2B828B0F-5D3C-450D-8473-C60120978750}" srcOrd="4" destOrd="0" presId="urn:microsoft.com/office/officeart/2018/2/layout/IconVerticalSolidList"/>
    <dgm:cxn modelId="{BADD8CA6-44F3-4C4D-B90E-FE7EC64E746D}" type="presParOf" srcId="{2B828B0F-5D3C-450D-8473-C60120978750}" destId="{E3A395E2-8A52-4EE7-AE14-B6ECEDE4200E}" srcOrd="0" destOrd="0" presId="urn:microsoft.com/office/officeart/2018/2/layout/IconVerticalSolidList"/>
    <dgm:cxn modelId="{487900A0-2903-4A67-83A6-C4A9339C8DD0}" type="presParOf" srcId="{2B828B0F-5D3C-450D-8473-C60120978750}" destId="{26C3A322-A9A3-41BE-9CA3-67EF3A6E20B8}" srcOrd="1" destOrd="0" presId="urn:microsoft.com/office/officeart/2018/2/layout/IconVerticalSolidList"/>
    <dgm:cxn modelId="{595B1D40-5CF0-486A-A49A-A0191D8500C9}" type="presParOf" srcId="{2B828B0F-5D3C-450D-8473-C60120978750}" destId="{7C420F50-1336-468E-9F63-4298C35DF80D}" srcOrd="2" destOrd="0" presId="urn:microsoft.com/office/officeart/2018/2/layout/IconVerticalSolidList"/>
    <dgm:cxn modelId="{719CB97D-835E-4780-BBCD-573F1485681F}" type="presParOf" srcId="{2B828B0F-5D3C-450D-8473-C60120978750}" destId="{634D5C4A-F2D3-4F99-9894-B28B8CEF280E}" srcOrd="3" destOrd="0" presId="urn:microsoft.com/office/officeart/2018/2/layout/IconVerticalSolidList"/>
    <dgm:cxn modelId="{6FF6FCE1-FC32-459A-A05D-2627D17A96F1}" type="presParOf" srcId="{D6683706-1694-423D-82F1-CD0D2708C3FE}" destId="{4434D712-88FB-4D74-929C-92896B1F4AB7}" srcOrd="5" destOrd="0" presId="urn:microsoft.com/office/officeart/2018/2/layout/IconVerticalSolidList"/>
    <dgm:cxn modelId="{519B7BE0-932F-41A7-90EF-5C43A5140AB4}" type="presParOf" srcId="{D6683706-1694-423D-82F1-CD0D2708C3FE}" destId="{AB7AC688-4238-4668-89E3-1DEA6DB0E72B}" srcOrd="6" destOrd="0" presId="urn:microsoft.com/office/officeart/2018/2/layout/IconVerticalSolidList"/>
    <dgm:cxn modelId="{3C5BDD30-CC1A-4BF6-A3BA-EFDA367285B4}" type="presParOf" srcId="{AB7AC688-4238-4668-89E3-1DEA6DB0E72B}" destId="{260F1A20-2E8D-435F-ADF8-3B9F1535D360}" srcOrd="0" destOrd="0" presId="urn:microsoft.com/office/officeart/2018/2/layout/IconVerticalSolidList"/>
    <dgm:cxn modelId="{9DAF45D1-5585-4F16-BC91-D0F4916B615E}" type="presParOf" srcId="{AB7AC688-4238-4668-89E3-1DEA6DB0E72B}" destId="{981F5363-49C3-4187-B79F-6059076D1713}" srcOrd="1" destOrd="0" presId="urn:microsoft.com/office/officeart/2018/2/layout/IconVerticalSolidList"/>
    <dgm:cxn modelId="{DD0B37D2-6196-4996-9C3D-9D81A1EBBCD6}" type="presParOf" srcId="{AB7AC688-4238-4668-89E3-1DEA6DB0E72B}" destId="{0D9E349D-2099-4383-831C-A37C6B2883FC}" srcOrd="2" destOrd="0" presId="urn:microsoft.com/office/officeart/2018/2/layout/IconVerticalSolidList"/>
    <dgm:cxn modelId="{B08F0167-E7E4-4F04-A8D4-B404A50B50D9}" type="presParOf" srcId="{AB7AC688-4238-4668-89E3-1DEA6DB0E72B}" destId="{727D8D8D-0362-4523-88FE-2542C191FB93}" srcOrd="3" destOrd="0" presId="urn:microsoft.com/office/officeart/2018/2/layout/IconVerticalSolidList"/>
    <dgm:cxn modelId="{C9E3C2C1-50D1-44E0-A659-853274A74E93}" type="presParOf" srcId="{D6683706-1694-423D-82F1-CD0D2708C3FE}" destId="{E0E4476A-6234-410E-9FC0-D0F8B6A1158B}" srcOrd="7" destOrd="0" presId="urn:microsoft.com/office/officeart/2018/2/layout/IconVerticalSolidList"/>
    <dgm:cxn modelId="{AFED3ADF-BBF2-41C3-9E4F-7CD754E717F2}" type="presParOf" srcId="{D6683706-1694-423D-82F1-CD0D2708C3FE}" destId="{5672D671-8891-47F6-B743-F76CB4A9038C}" srcOrd="8" destOrd="0" presId="urn:microsoft.com/office/officeart/2018/2/layout/IconVerticalSolidList"/>
    <dgm:cxn modelId="{F8625CC5-1F5A-4631-BCC9-567635651238}" type="presParOf" srcId="{5672D671-8891-47F6-B743-F76CB4A9038C}" destId="{762B2163-2C3E-47EF-AC68-BF09451267B1}" srcOrd="0" destOrd="0" presId="urn:microsoft.com/office/officeart/2018/2/layout/IconVerticalSolidList"/>
    <dgm:cxn modelId="{ADE89FD9-FF8C-49A2-958F-85DB247B4ACC}" type="presParOf" srcId="{5672D671-8891-47F6-B743-F76CB4A9038C}" destId="{947342BD-0941-41FD-8193-CCCE7C0613B9}" srcOrd="1" destOrd="0" presId="urn:microsoft.com/office/officeart/2018/2/layout/IconVerticalSolidList"/>
    <dgm:cxn modelId="{FC56B852-E180-49D3-85D3-4BC1194736B0}" type="presParOf" srcId="{5672D671-8891-47F6-B743-F76CB4A9038C}" destId="{D03A69CA-C786-4D6B-ABE0-CD6743CACC27}" srcOrd="2" destOrd="0" presId="urn:microsoft.com/office/officeart/2018/2/layout/IconVerticalSolidList"/>
    <dgm:cxn modelId="{77757A48-F859-40D1-BE28-E686DC907DBD}" type="presParOf" srcId="{5672D671-8891-47F6-B743-F76CB4A9038C}" destId="{EA80DED4-2F67-4D4B-8CF2-04304818C5D9}" srcOrd="3" destOrd="0" presId="urn:microsoft.com/office/officeart/2018/2/layout/IconVerticalSolidList"/>
  </dgm:cxnLst>
  <dgm:bg>
    <a:solidFill>
      <a:schemeClr val="tx1"/>
    </a:solidFill>
  </dgm:bg>
  <dgm:whole/>
  <dgm:extLst>
    <a:ext uri="http://schemas.microsoft.com/office/drawing/2008/diagram">
      <dsp:dataModelExt xmlns:dsp="http://schemas.microsoft.com/office/drawing/2008/diagram" relId="rId9"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11A5DA4-35CE-4784-B8E1-1FEB5D0DE788}">
      <dsp:nvSpPr>
        <dsp:cNvPr id="0" name=""/>
        <dsp:cNvSpPr/>
      </dsp:nvSpPr>
      <dsp:spPr>
        <a:xfrm>
          <a:off x="0" y="3457"/>
          <a:ext cx="11772899" cy="736414"/>
        </a:xfrm>
        <a:prstGeom prst="roundRect">
          <a:avLst>
            <a:gd name="adj" fmla="val 10000"/>
          </a:avLst>
        </a:prstGeom>
        <a:solidFill>
          <a:srgbClr val="00131D"/>
        </a:solidFill>
        <a:ln w="38100">
          <a:solidFill>
            <a:schemeClr val="accent4"/>
          </a:solidFill>
        </a:ln>
        <a:effectLst/>
      </dsp:spPr>
      <dsp:style>
        <a:lnRef idx="0">
          <a:scrgbClr r="0" g="0" b="0"/>
        </a:lnRef>
        <a:fillRef idx="1">
          <a:scrgbClr r="0" g="0" b="0"/>
        </a:fillRef>
        <a:effectRef idx="0">
          <a:scrgbClr r="0" g="0" b="0"/>
        </a:effectRef>
        <a:fontRef idx="minor"/>
      </dsp:style>
    </dsp:sp>
    <dsp:sp modelId="{8FD395CA-385E-407D-83B2-1342F679407C}">
      <dsp:nvSpPr>
        <dsp:cNvPr id="0" name=""/>
        <dsp:cNvSpPr/>
      </dsp:nvSpPr>
      <dsp:spPr>
        <a:xfrm>
          <a:off x="222765" y="169150"/>
          <a:ext cx="405027" cy="405027"/>
        </a:xfrm>
        <a:prstGeom prst="rect">
          <a:avLst/>
        </a:prstGeom>
        <a:blipFill>
          <a:blip xmlns:r="http://schemas.openxmlformats.org/officeDocument/2006/relationships" r:embed="rId1">
            <a:extLst>
              <a:ext uri="{28A0092B-C50C-407E-A947-70E740481C1C}">
                <a14:useLocalDpi xmlns:a14="http://schemas.microsoft.com/office/drawing/2010/main" val="0"/>
              </a:ext>
              <a:ext uri="{96DAC541-7B7A-43D3-8B79-37D633B846F1}">
                <asvg:svgBlip xmlns:asvg="http://schemas.microsoft.com/office/drawing/2016/SVG/main" r:embed="rId2"/>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8E80C2ED-4265-4695-868A-894892B80C55}">
      <dsp:nvSpPr>
        <dsp:cNvPr id="0" name=""/>
        <dsp:cNvSpPr/>
      </dsp:nvSpPr>
      <dsp:spPr>
        <a:xfrm>
          <a:off x="850558" y="3457"/>
          <a:ext cx="10922340" cy="736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37" tIns="77937" rIns="77937" bIns="77937" numCol="1" spcCol="1270" anchor="ctr" anchorCtr="0">
          <a:noAutofit/>
        </a:bodyPr>
        <a:lstStyle/>
        <a:p>
          <a:pPr marL="0" lvl="0" indent="0" algn="l" defTabSz="844550">
            <a:lnSpc>
              <a:spcPct val="100000"/>
            </a:lnSpc>
            <a:spcBef>
              <a:spcPct val="0"/>
            </a:spcBef>
            <a:spcAft>
              <a:spcPct val="35000"/>
            </a:spcAft>
            <a:buNone/>
          </a:pPr>
          <a:r>
            <a:rPr lang="en-GB" sz="1900" kern="1200" cap="none" dirty="0">
              <a:solidFill>
                <a:schemeClr val="bg2"/>
              </a:solidFill>
            </a:rPr>
            <a:t>Microsoft enterprise Disability Answer Desk </a:t>
          </a:r>
          <a:r>
            <a:rPr lang="en-GB" sz="1900" kern="1200" cap="none" dirty="0">
              <a:solidFill>
                <a:schemeClr val="bg2"/>
              </a:solidFill>
              <a:hlinkClick xmlns:r="http://schemas.openxmlformats.org/officeDocument/2006/relationships" r:id="rId3"/>
            </a:rPr>
            <a:t>eDAD@microsoft.com</a:t>
          </a:r>
          <a:r>
            <a:rPr lang="en-GB" sz="1900" kern="1200" cap="none" dirty="0">
              <a:solidFill>
                <a:schemeClr val="bg2"/>
              </a:solidFill>
            </a:rPr>
            <a:t> confirmed possible via Group Policy.</a:t>
          </a:r>
          <a:endParaRPr lang="en-US" sz="1900" kern="1200" cap="none" dirty="0">
            <a:solidFill>
              <a:schemeClr val="bg2"/>
            </a:solidFill>
          </a:endParaRPr>
        </a:p>
      </dsp:txBody>
      <dsp:txXfrm>
        <a:off x="850558" y="3457"/>
        <a:ext cx="10922340" cy="736414"/>
      </dsp:txXfrm>
    </dsp:sp>
    <dsp:sp modelId="{AA790971-B15B-4341-AB45-DCABC8A01426}">
      <dsp:nvSpPr>
        <dsp:cNvPr id="0" name=""/>
        <dsp:cNvSpPr/>
      </dsp:nvSpPr>
      <dsp:spPr>
        <a:xfrm>
          <a:off x="0" y="923975"/>
          <a:ext cx="11772899" cy="736414"/>
        </a:xfrm>
        <a:prstGeom prst="roundRect">
          <a:avLst>
            <a:gd name="adj" fmla="val 10000"/>
          </a:avLst>
        </a:prstGeom>
        <a:solidFill>
          <a:srgbClr val="00131D"/>
        </a:solidFill>
        <a:ln w="38100">
          <a:solidFill>
            <a:schemeClr val="accent4"/>
          </a:solidFill>
        </a:ln>
        <a:effectLst/>
      </dsp:spPr>
      <dsp:style>
        <a:lnRef idx="0">
          <a:scrgbClr r="0" g="0" b="0"/>
        </a:lnRef>
        <a:fillRef idx="1">
          <a:scrgbClr r="0" g="0" b="0"/>
        </a:fillRef>
        <a:effectRef idx="0">
          <a:scrgbClr r="0" g="0" b="0"/>
        </a:effectRef>
        <a:fontRef idx="minor"/>
      </dsp:style>
    </dsp:sp>
    <dsp:sp modelId="{9493871E-1B3A-4CF9-AD99-FB50CE0F8B7D}">
      <dsp:nvSpPr>
        <dsp:cNvPr id="0" name=""/>
        <dsp:cNvSpPr/>
      </dsp:nvSpPr>
      <dsp:spPr>
        <a:xfrm>
          <a:off x="222765" y="1089668"/>
          <a:ext cx="405027" cy="405027"/>
        </a:xfrm>
        <a:prstGeom prst="rect">
          <a:avLst/>
        </a:prstGeom>
        <a:blipFill>
          <a:blip xmlns:r="http://schemas.openxmlformats.org/officeDocument/2006/relationships"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D31CA184-439A-4BC6-AFC4-AEF6DF991940}">
      <dsp:nvSpPr>
        <dsp:cNvPr id="0" name=""/>
        <dsp:cNvSpPr/>
      </dsp:nvSpPr>
      <dsp:spPr>
        <a:xfrm>
          <a:off x="850558" y="923975"/>
          <a:ext cx="10922340" cy="736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37" tIns="77937" rIns="77937" bIns="77937" numCol="1" spcCol="1270" anchor="ctr" anchorCtr="0">
          <a:noAutofit/>
        </a:bodyPr>
        <a:lstStyle/>
        <a:p>
          <a:pPr marL="0" lvl="0" indent="0" algn="l" defTabSz="844550">
            <a:lnSpc>
              <a:spcPct val="100000"/>
            </a:lnSpc>
            <a:spcBef>
              <a:spcPct val="0"/>
            </a:spcBef>
            <a:spcAft>
              <a:spcPct val="35000"/>
            </a:spcAft>
            <a:buNone/>
          </a:pPr>
          <a:r>
            <a:rPr lang="en-GB" sz="1900" kern="1200" cap="none" dirty="0">
              <a:solidFill>
                <a:schemeClr val="bg2"/>
              </a:solidFill>
            </a:rPr>
            <a:t>Raised request to desktop team.</a:t>
          </a:r>
          <a:endParaRPr lang="en-US" sz="1900" kern="1200" cap="none" dirty="0">
            <a:solidFill>
              <a:schemeClr val="bg2"/>
            </a:solidFill>
          </a:endParaRPr>
        </a:p>
      </dsp:txBody>
      <dsp:txXfrm>
        <a:off x="850558" y="923975"/>
        <a:ext cx="10922340" cy="736414"/>
      </dsp:txXfrm>
    </dsp:sp>
    <dsp:sp modelId="{E3A395E2-8A52-4EE7-AE14-B6ECEDE4200E}">
      <dsp:nvSpPr>
        <dsp:cNvPr id="0" name=""/>
        <dsp:cNvSpPr/>
      </dsp:nvSpPr>
      <dsp:spPr>
        <a:xfrm>
          <a:off x="0" y="1844493"/>
          <a:ext cx="11772899" cy="736414"/>
        </a:xfrm>
        <a:prstGeom prst="roundRect">
          <a:avLst>
            <a:gd name="adj" fmla="val 10000"/>
          </a:avLst>
        </a:prstGeom>
        <a:solidFill>
          <a:srgbClr val="00131D"/>
        </a:solidFill>
        <a:ln w="38100">
          <a:solidFill>
            <a:schemeClr val="accent4"/>
          </a:solidFill>
        </a:ln>
        <a:effectLst/>
      </dsp:spPr>
      <dsp:style>
        <a:lnRef idx="0">
          <a:scrgbClr r="0" g="0" b="0"/>
        </a:lnRef>
        <a:fillRef idx="1">
          <a:scrgbClr r="0" g="0" b="0"/>
        </a:fillRef>
        <a:effectRef idx="0">
          <a:scrgbClr r="0" g="0" b="0"/>
        </a:effectRef>
        <a:fontRef idx="minor"/>
      </dsp:style>
    </dsp:sp>
    <dsp:sp modelId="{26C3A322-A9A3-41BE-9CA3-67EF3A6E20B8}">
      <dsp:nvSpPr>
        <dsp:cNvPr id="0" name=""/>
        <dsp:cNvSpPr/>
      </dsp:nvSpPr>
      <dsp:spPr>
        <a:xfrm>
          <a:off x="222765" y="2010186"/>
          <a:ext cx="405027" cy="405027"/>
        </a:xfrm>
        <a:prstGeom prst="rect">
          <a:avLst/>
        </a:prstGeom>
        <a:blipFill>
          <a:blip xmlns:r="http://schemas.openxmlformats.org/officeDocument/2006/relationships"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634D5C4A-F2D3-4F99-9894-B28B8CEF280E}">
      <dsp:nvSpPr>
        <dsp:cNvPr id="0" name=""/>
        <dsp:cNvSpPr/>
      </dsp:nvSpPr>
      <dsp:spPr>
        <a:xfrm>
          <a:off x="850558" y="1844493"/>
          <a:ext cx="10922340" cy="736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37" tIns="77937" rIns="77937" bIns="77937" numCol="1" spcCol="1270" anchor="ctr" anchorCtr="0">
          <a:noAutofit/>
        </a:bodyPr>
        <a:lstStyle/>
        <a:p>
          <a:pPr marL="0" lvl="0" indent="0" algn="l" defTabSz="844550">
            <a:lnSpc>
              <a:spcPct val="100000"/>
            </a:lnSpc>
            <a:spcBef>
              <a:spcPct val="0"/>
            </a:spcBef>
            <a:spcAft>
              <a:spcPct val="35000"/>
            </a:spcAft>
            <a:buNone/>
          </a:pPr>
          <a:r>
            <a:rPr lang="en-GB" sz="1900" kern="1200" cap="none" dirty="0">
              <a:solidFill>
                <a:schemeClr val="bg2"/>
              </a:solidFill>
            </a:rPr>
            <a:t>Ticket currently in queue, hope to be ready in September.</a:t>
          </a:r>
          <a:endParaRPr lang="en-US" sz="1900" kern="1200" cap="none" dirty="0">
            <a:solidFill>
              <a:schemeClr val="bg2"/>
            </a:solidFill>
          </a:endParaRPr>
        </a:p>
      </dsp:txBody>
      <dsp:txXfrm>
        <a:off x="850558" y="1844493"/>
        <a:ext cx="10922340" cy="736414"/>
      </dsp:txXfrm>
    </dsp:sp>
    <dsp:sp modelId="{260F1A20-2E8D-435F-ADF8-3B9F1535D360}">
      <dsp:nvSpPr>
        <dsp:cNvPr id="0" name=""/>
        <dsp:cNvSpPr/>
      </dsp:nvSpPr>
      <dsp:spPr>
        <a:xfrm>
          <a:off x="0" y="2765011"/>
          <a:ext cx="11772899" cy="736414"/>
        </a:xfrm>
        <a:prstGeom prst="roundRect">
          <a:avLst>
            <a:gd name="adj" fmla="val 10000"/>
          </a:avLst>
        </a:prstGeom>
        <a:solidFill>
          <a:srgbClr val="00131D"/>
        </a:solidFill>
        <a:ln w="38100">
          <a:solidFill>
            <a:schemeClr val="accent4"/>
          </a:solidFill>
        </a:ln>
        <a:effectLst/>
      </dsp:spPr>
      <dsp:style>
        <a:lnRef idx="0">
          <a:scrgbClr r="0" g="0" b="0"/>
        </a:lnRef>
        <a:fillRef idx="1">
          <a:scrgbClr r="0" g="0" b="0"/>
        </a:fillRef>
        <a:effectRef idx="0">
          <a:scrgbClr r="0" g="0" b="0"/>
        </a:effectRef>
        <a:fontRef idx="minor"/>
      </dsp:style>
    </dsp:sp>
    <dsp:sp modelId="{981F5363-49C3-4187-B79F-6059076D1713}">
      <dsp:nvSpPr>
        <dsp:cNvPr id="0" name=""/>
        <dsp:cNvSpPr/>
      </dsp:nvSpPr>
      <dsp:spPr>
        <a:xfrm>
          <a:off x="222765" y="2930704"/>
          <a:ext cx="405027" cy="405027"/>
        </a:xfrm>
        <a:prstGeom prst="rect">
          <a:avLst/>
        </a:prstGeom>
        <a:blipFill>
          <a:blip xmlns:r="http://schemas.openxmlformats.org/officeDocument/2006/relationships"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727D8D8D-0362-4523-88FE-2542C191FB93}">
      <dsp:nvSpPr>
        <dsp:cNvPr id="0" name=""/>
        <dsp:cNvSpPr/>
      </dsp:nvSpPr>
      <dsp:spPr>
        <a:xfrm>
          <a:off x="850558" y="2765011"/>
          <a:ext cx="10922340" cy="736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37" tIns="77937" rIns="77937" bIns="77937" numCol="1" spcCol="1270" anchor="ctr" anchorCtr="0">
          <a:noAutofit/>
        </a:bodyPr>
        <a:lstStyle/>
        <a:p>
          <a:pPr marL="0" lvl="0" indent="0" algn="l" defTabSz="844550">
            <a:lnSpc>
              <a:spcPct val="100000"/>
            </a:lnSpc>
            <a:spcBef>
              <a:spcPct val="0"/>
            </a:spcBef>
            <a:spcAft>
              <a:spcPct val="35000"/>
            </a:spcAft>
            <a:buNone/>
          </a:pPr>
          <a:r>
            <a:rPr lang="en-GB" sz="1900" kern="1200" cap="none" dirty="0">
              <a:solidFill>
                <a:schemeClr val="bg2"/>
              </a:solidFill>
            </a:rPr>
            <a:t>Communicate to user community.</a:t>
          </a:r>
          <a:endParaRPr lang="en-US" sz="1900" kern="1200" cap="none" dirty="0">
            <a:solidFill>
              <a:schemeClr val="bg2"/>
            </a:solidFill>
          </a:endParaRPr>
        </a:p>
      </dsp:txBody>
      <dsp:txXfrm>
        <a:off x="850558" y="2765011"/>
        <a:ext cx="10922340" cy="736414"/>
      </dsp:txXfrm>
    </dsp:sp>
    <dsp:sp modelId="{762B2163-2C3E-47EF-AC68-BF09451267B1}">
      <dsp:nvSpPr>
        <dsp:cNvPr id="0" name=""/>
        <dsp:cNvSpPr/>
      </dsp:nvSpPr>
      <dsp:spPr>
        <a:xfrm>
          <a:off x="0" y="3685529"/>
          <a:ext cx="11772899" cy="736414"/>
        </a:xfrm>
        <a:prstGeom prst="roundRect">
          <a:avLst>
            <a:gd name="adj" fmla="val 10000"/>
          </a:avLst>
        </a:prstGeom>
        <a:solidFill>
          <a:srgbClr val="00131D"/>
        </a:solidFill>
        <a:ln w="38100">
          <a:solidFill>
            <a:schemeClr val="accent4"/>
          </a:solidFill>
        </a:ln>
        <a:effectLst/>
      </dsp:spPr>
      <dsp:style>
        <a:lnRef idx="0">
          <a:scrgbClr r="0" g="0" b="0"/>
        </a:lnRef>
        <a:fillRef idx="1">
          <a:scrgbClr r="0" g="0" b="0"/>
        </a:fillRef>
        <a:effectRef idx="0">
          <a:scrgbClr r="0" g="0" b="0"/>
        </a:effectRef>
        <a:fontRef idx="minor"/>
      </dsp:style>
    </dsp:sp>
    <dsp:sp modelId="{947342BD-0941-41FD-8193-CCCE7C0613B9}">
      <dsp:nvSpPr>
        <dsp:cNvPr id="0" name=""/>
        <dsp:cNvSpPr/>
      </dsp:nvSpPr>
      <dsp:spPr>
        <a:xfrm>
          <a:off x="222765" y="3851222"/>
          <a:ext cx="405027" cy="405027"/>
        </a:xfrm>
        <a:prstGeom prst="rect">
          <a:avLst/>
        </a:prstGeom>
        <a:blipFill>
          <a:blip xmlns:r="http://schemas.openxmlformats.org/officeDocument/2006/relationships"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a:blipFill>
        <a:ln w="12700" cap="flat" cmpd="sng" algn="ctr">
          <a:noFill/>
          <a:prstDash val="solid"/>
          <a:miter lim="800000"/>
        </a:ln>
        <a:effectLst/>
      </dsp:spPr>
      <dsp:style>
        <a:lnRef idx="2">
          <a:scrgbClr r="0" g="0" b="0"/>
        </a:lnRef>
        <a:fillRef idx="1">
          <a:scrgbClr r="0" g="0" b="0"/>
        </a:fillRef>
        <a:effectRef idx="0">
          <a:scrgbClr r="0" g="0" b="0"/>
        </a:effectRef>
        <a:fontRef idx="minor">
          <a:schemeClr val="lt1"/>
        </a:fontRef>
      </dsp:style>
    </dsp:sp>
    <dsp:sp modelId="{EA80DED4-2F67-4D4B-8CF2-04304818C5D9}">
      <dsp:nvSpPr>
        <dsp:cNvPr id="0" name=""/>
        <dsp:cNvSpPr/>
      </dsp:nvSpPr>
      <dsp:spPr>
        <a:xfrm>
          <a:off x="850558" y="3685529"/>
          <a:ext cx="10922340" cy="736414"/>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77937" tIns="77937" rIns="77937" bIns="77937" numCol="1" spcCol="1270" anchor="ctr" anchorCtr="0">
          <a:noAutofit/>
        </a:bodyPr>
        <a:lstStyle/>
        <a:p>
          <a:pPr marL="0" lvl="0" indent="0" algn="l" defTabSz="844550">
            <a:lnSpc>
              <a:spcPct val="100000"/>
            </a:lnSpc>
            <a:spcBef>
              <a:spcPct val="0"/>
            </a:spcBef>
            <a:spcAft>
              <a:spcPct val="35000"/>
            </a:spcAft>
            <a:buNone/>
          </a:pPr>
          <a:r>
            <a:rPr lang="en-GB" sz="1900" kern="1200" cap="none" dirty="0">
              <a:solidFill>
                <a:schemeClr val="bg2"/>
              </a:solidFill>
            </a:rPr>
            <a:t>Success?</a:t>
          </a:r>
          <a:endParaRPr lang="en-US" sz="1900" kern="1200" cap="none" dirty="0">
            <a:solidFill>
              <a:schemeClr val="bg2"/>
            </a:solidFill>
          </a:endParaRPr>
        </a:p>
      </dsp:txBody>
      <dsp:txXfrm>
        <a:off x="850558" y="3685529"/>
        <a:ext cx="10922340" cy="736414"/>
      </dsp:txXfrm>
    </dsp:sp>
  </dsp:spTree>
</dsp:drawing>
</file>

<file path=ppt/diagrams/layout1.xml><?xml version="1.0" encoding="utf-8"?>
<dgm:layoutDef xmlns:dgm="http://schemas.openxmlformats.org/drawingml/2006/diagram" xmlns:a="http://schemas.openxmlformats.org/drawingml/2006/main" uniqueId="urn:microsoft.com/office/officeart/2018/2/layout/IconVerticalSolidList">
  <dgm:title val="Icon Vertical Solid List"/>
  <dgm:desc val="Use to show a series of visuals from top to bottom with Level 1 or Level 1 and Level 2 text grouped in a shape. Works best with icons or small pictures with lengthier descriptions."/>
  <dgm:catLst>
    <dgm:cat type="icon" pri="500"/>
  </dgm:catLst>
  <dgm:sampData useDef="1">
    <dgm:dataModel>
      <dgm:ptLst/>
      <dgm:bg/>
      <dgm:whole/>
    </dgm:dataModel>
  </dgm:sampData>
  <dgm:styleData useDef="1">
    <dgm:dataModel>
      <dgm:ptLst/>
      <dgm:bg/>
      <dgm:whole/>
    </dgm:dataModel>
  </dgm:styleData>
  <dgm:clrData useDef="1">
    <dgm:dataModel>
      <dgm:ptLst/>
      <dgm:bg/>
      <dgm:whole/>
    </dgm:dataModel>
  </dgm:clrData>
  <dgm:layoutNode name="root">
    <dgm:varLst>
      <dgm:dir/>
      <dgm:resizeHandles val="exact"/>
    </dgm:varLst>
    <dgm:choose name="Name0">
      <dgm:if name="Name1" axis="self" func="var" arg="dir" op="equ" val="norm">
        <dgm:alg type="lin">
          <dgm:param type="linDir" val="fromT"/>
          <dgm:param type="nodeHorzAlign" val="l"/>
        </dgm:alg>
      </dgm:if>
      <dgm:else name="Name2">
        <dgm:alg type="lin">
          <dgm:param type="linDir" val="fromT"/>
          <dgm:param type="nodeHorzAlign" val="r"/>
        </dgm:alg>
      </dgm:else>
    </dgm:choose>
    <dgm:shape xmlns:r="http://schemas.openxmlformats.org/officeDocument/2006/relationships" r:blip="">
      <dgm:adjLst/>
    </dgm:shape>
    <dgm:presOf/>
    <dgm:choose name="Name3">
      <dgm:if name="Name4" axis="ch" ptType="node" func="cnt" op="lte" val="3">
        <dgm:constrLst>
          <dgm:constr type="h" for="ch" forName="compNode" refType="h" fact="0.3"/>
          <dgm:constr type="w" for="ch" forName="compNode" refType="w"/>
          <dgm:constr type="h" for="ch" forName="sibTrans" refType="h" refFor="ch" refForName="compNode" fact="0.25"/>
          <dgm:constr type="primFontSz" for="des" forName="parTx" val="25"/>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5" axis="ch" ptType="node" func="cnt" op="lte" val="4">
        <dgm:constrLst>
          <dgm:constr type="h" for="ch" forName="compNode" refType="h" fact="0.3"/>
          <dgm:constr type="w" for="ch" forName="compNode" refType="w"/>
          <dgm:constr type="h" for="ch" forName="sibTrans" refType="h" refFor="ch" refForName="compNode" fact="0.25"/>
          <dgm:constr type="primFontSz" for="des" forName="parTx" val="22"/>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if name="Name6" axis="ch" ptType="node" func="cnt" op="lte" val="6">
        <dgm:constrLst>
          <dgm:constr type="h" for="ch" forName="compNode" refType="h" fact="0.3"/>
          <dgm:constr type="w" for="ch" forName="compNode" refType="w"/>
          <dgm:constr type="h" for="ch" forName="sibTrans" refType="h" refFor="ch" refForName="compNode" fact="0.25"/>
          <dgm:constr type="primFontSz" for="des" forName="parTx" val="19"/>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if>
      <dgm:else name="Name7">
        <dgm:constrLst>
          <dgm:constr type="h" for="ch" forName="compNode" refType="h" fact="0.3"/>
          <dgm:constr type="w" for="ch" forName="compNode" refType="w"/>
          <dgm:constr type="h" for="ch" forName="sibTrans" refType="h" refFor="ch" refForName="compNode" fact="0.25"/>
          <dgm:constr type="primFontSz" for="des" forName="parTx" val="16"/>
          <dgm:constr type="primFontSz" for="des" forName="desTx" refType="primFontSz" refFor="des" refForName="parTx" op="lte" fact="0.75"/>
          <dgm:constr type="h" for="des" forName="compNode" op="equ"/>
          <dgm:constr type="h" for="des" forName="bgRect" op="equ"/>
          <dgm:constr type="h" for="des" forName="iconRect" op="equ"/>
          <dgm:constr type="w" for="des" forName="iconRect" op="equ"/>
          <dgm:constr type="h" for="des" forName="spaceRect" op="equ"/>
          <dgm:constr type="h" for="des" forName="parTx" op="equ"/>
          <dgm:constr type="h" for="des" forName="desTx" op="equ"/>
        </dgm:constrLst>
      </dgm:else>
    </dgm:choose>
    <dgm:ruleLst>
      <dgm:rule type="h" for="ch" forName="compNode" val="0" fact="NaN" max="NaN"/>
    </dgm:ruleLst>
    <dgm:forEach name="Name8" axis="ch" ptType="node">
      <dgm:layoutNode name="compNode">
        <dgm:alg type="composite"/>
        <dgm:shape xmlns:r="http://schemas.openxmlformats.org/officeDocument/2006/relationships" r:blip="">
          <dgm:adjLst/>
        </dgm:shape>
        <dgm:presOf axis="self"/>
        <dgm:choose name="Name9">
          <dgm:if name="Name10" axis="ch" ptType="node" func="cnt" op="gte" val="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w" for="ch" forName="parTx" refType="w" fact="0.45"/>
              <dgm:constr type="h" for="ch" forName="parTx" refType="h"/>
              <dgm:constr type="l" for="ch" forName="parTx" refType="r" refFor="ch" refForName="spaceRect"/>
              <dgm:constr type="t" for="ch" forName="parTx"/>
              <dgm:constr type="h" for="ch" forName="desTx" refType="h"/>
              <dgm:constr type="l" for="ch" forName="desTx" refType="r" refFor="ch" refForName="parTx"/>
              <dgm:constr type="t" for="ch" forName="desTx"/>
            </dgm:constrLst>
          </dgm:if>
          <dgm:else name="Name11">
            <dgm:constrLst>
              <dgm:constr type="w" for="ch" forName="bgRect" refType="w"/>
              <dgm:constr type="h" for="ch" forName="bgRect" refType="h"/>
              <dgm:constr type="l" for="ch" forName="bgRect"/>
              <dgm:constr type="t" for="ch" forName="bgRect"/>
              <dgm:constr type="h" for="ch" forName="iconRect" refType="h" fact="0.55"/>
              <dgm:constr type="w" for="ch" forName="iconRect" refType="h" refFor="ch" refForName="iconRect"/>
              <dgm:constr type="l" for="ch" forName="iconRect" refType="h" refFor="ch" refForName="iconRect" fact="0.55"/>
              <dgm:constr type="ctrY" for="ch" forName="iconRect" refType="ctrY" refFor="ch" refForName="bgRect"/>
              <dgm:constr type="w" for="ch" forName="spaceRect" refType="l" refFor="ch" refForName="iconRect"/>
              <dgm:constr type="h" for="ch" forName="spaceRect" refType="h"/>
              <dgm:constr type="l" for="ch" forName="spaceRect" refType="r" refFor="ch" refForName="iconRect"/>
              <dgm:constr type="t" for="ch" forName="spaceRect"/>
              <dgm:constr type="h" for="ch" forName="parTx" refType="h"/>
              <dgm:constr type="l" for="ch" forName="parTx" refType="r" refFor="ch" refForName="spaceRect"/>
              <dgm:constr type="t" for="ch" forName="parTx"/>
            </dgm:constrLst>
          </dgm:else>
        </dgm:choose>
        <dgm:ruleLst>
          <dgm:rule type="h" val="INF" fact="NaN" max="NaN"/>
        </dgm:ruleLst>
        <dgm:layoutNode name="bgRect" styleLbl="bgShp">
          <dgm:alg type="sp"/>
          <dgm:shape xmlns:r="http://schemas.openxmlformats.org/officeDocument/2006/relationships" type="roundRect" r:blip="">
            <dgm:adjLst>
              <dgm:adj idx="1" val="0.1"/>
            </dgm:adjLst>
          </dgm:shape>
          <dgm:presOf/>
          <dgm:constrLst/>
          <dgm:ruleLst/>
        </dgm:layoutNode>
        <dgm:layoutNode name="iconRect" styleLbl="node1">
          <dgm:alg type="sp"/>
          <dgm:shape xmlns:r="http://schemas.openxmlformats.org/officeDocument/2006/relationships" type="rect" r:blip="" blipPhldr="1">
            <dgm:adjLst/>
          </dgm:shape>
          <dgm:presOf/>
          <dgm:constrLst/>
          <dgm:ruleLst/>
        </dgm:layoutNode>
        <dgm:layoutNode name="spaceRect">
          <dgm:alg type="sp"/>
          <dgm:shape xmlns:r="http://schemas.openxmlformats.org/officeDocument/2006/relationships" r:blip="">
            <dgm:adjLst/>
          </dgm:shape>
          <dgm:presOf/>
          <dgm:constrLst/>
          <dgm:ruleLst/>
        </dgm:layoutNode>
        <dgm:layoutNode name="parTx" styleLbl="revTx">
          <dgm:varLst>
            <dgm:chMax val="0"/>
            <dgm:chPref val="0"/>
          </dgm:varLst>
          <dgm:alg type="tx">
            <dgm:param type="txAnchorVert" val="mid"/>
            <dgm:param type="parTxLTRAlign" val="l"/>
            <dgm:param type="shpTxLTRAlignCh" val="l"/>
            <dgm:param type="parTxRTLAlign" val="r"/>
            <dgm:param type="shpTxRTLAlignCh" val="r"/>
          </dgm:alg>
          <dgm:shape xmlns:r="http://schemas.openxmlformats.org/officeDocument/2006/relationships" type="rect" r:blip="">
            <dgm:adjLst/>
          </dgm:shape>
          <dgm:presOf axis="self" ptType="node"/>
          <dgm:constrLst>
            <dgm:constr type="lMarg" refType="h" fact="0.3"/>
            <dgm:constr type="rMarg" refType="h" fact="0.3"/>
            <dgm:constr type="tMarg" refType="h" fact="0.3"/>
            <dgm:constr type="bMarg" refType="h" fact="0.3"/>
          </dgm:constrLst>
          <dgm:ruleLst>
            <dgm:rule type="primFontSz" val="14" fact="NaN" max="NaN"/>
            <dgm:rule type="h" val="INF" fact="NaN" max="NaN"/>
          </dgm:ruleLst>
        </dgm:layoutNode>
        <dgm:choose name="Name12">
          <dgm:if name="Name13" axis="ch" ptType="node" func="cnt" op="gte" val="1">
            <dgm:layoutNode name="desTx" styleLbl="revTx">
              <dgm:varLst/>
              <dgm:alg type="tx">
                <dgm:param type="txAnchorVertCh" val="mid"/>
                <dgm:param type="parTxLTRAlign" val="l"/>
                <dgm:param type="shpTxLTRAlignCh" val="l"/>
                <dgm:param type="parTxRTLAlign" val="r"/>
                <dgm:param type="shpTxRTLAlignCh" val="r"/>
                <dgm:param type="stBulletLvl" val="0"/>
              </dgm:alg>
              <dgm:shape xmlns:r="http://schemas.openxmlformats.org/officeDocument/2006/relationships" type="rect" r:blip="">
                <dgm:adjLst/>
              </dgm:shape>
              <dgm:presOf axis="des" ptType="node"/>
              <dgm:constrLst>
                <dgm:constr type="primFontSz" val="18"/>
                <dgm:constr type="secFontSz" refType="primFontSz"/>
                <dgm:constr type="lMarg" refType="h" fact="0.3"/>
                <dgm:constr type="rMarg" refType="h" fact="0.3"/>
                <dgm:constr type="tMarg" refType="h" fact="0.3"/>
                <dgm:constr type="bMarg" refType="h" fact="0.3"/>
              </dgm:constrLst>
              <dgm:ruleLst>
                <dgm:rule type="primFontSz" val="11" fact="NaN" max="NaN"/>
              </dgm:ruleLst>
            </dgm:layoutNode>
          </dgm:if>
          <dgm:else name="Name14"/>
        </dgm:choose>
      </dgm:layoutNode>
      <dgm:forEach name="Name15" axis="followSib" ptType="sibTrans" cnt="1">
        <dgm:layoutNode name="sibTrans">
          <dgm:alg type="sp"/>
          <dgm:shape xmlns:r="http://schemas.openxmlformats.org/officeDocument/2006/relationships" r:blip="">
            <dgm:adjLst/>
          </dgm:shape>
          <dgm:presOf axis="self"/>
          <dgm:constrLst/>
          <dgm:ruleLst/>
        </dgm:layoutNode>
      </dgm:forEach>
    </dgm:forEach>
  </dgm:layoutNode>
  <dgm:extLst>
    <a:ext uri="{68A01E43-0DF5-4B5B-8FA6-DAF915123BFB}">
      <dgm1612:lstStyle xmlns:dgm1612="http://schemas.microsoft.com/office/drawing/2016/12/diagram">
        <a:lvl1pPr>
          <a:lnSpc>
            <a:spcPct val="100000"/>
          </a:lnSpc>
        </a:lvl1pPr>
        <a:lvl2pPr>
          <a:lnSpc>
            <a:spcPct val="100000"/>
          </a:lnSpc>
        </a:lvl2pPr>
      </dgm1612:lstStyle>
    </a:ext>
  </dgm:extLst>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6346772-8157-4936-80A3-06A6CAC87DD2}" type="datetimeFigureOut">
              <a:rPr lang="en-GB" smtClean="0"/>
              <a:t>27/06/2022</a:t>
            </a:fld>
            <a:endParaRPr lang="en-GB"/>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8519701-676E-4F07-A32D-24D1A11027A8}" type="slidenum">
              <a:rPr lang="en-GB" smtClean="0"/>
              <a:t>‹#›</a:t>
            </a:fld>
            <a:endParaRPr lang="en-GB"/>
          </a:p>
        </p:txBody>
      </p:sp>
    </p:spTree>
    <p:extLst>
      <p:ext uri="{BB962C8B-B14F-4D97-AF65-F5344CB8AC3E}">
        <p14:creationId xmlns:p14="http://schemas.microsoft.com/office/powerpoint/2010/main" val="93714732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Hi everyone, </a:t>
            </a:r>
            <a:r>
              <a:rPr lang="en-GB"/>
              <a:t>I’m Matthew Deeprose </a:t>
            </a:r>
            <a:r>
              <a:rPr lang="en-GB" dirty="0"/>
              <a:t>from the University of Southampton.</a:t>
            </a:r>
          </a:p>
        </p:txBody>
      </p:sp>
      <p:sp>
        <p:nvSpPr>
          <p:cNvPr id="4" name="Slide Number Placeholder 3"/>
          <p:cNvSpPr>
            <a:spLocks noGrp="1"/>
          </p:cNvSpPr>
          <p:nvPr>
            <p:ph type="sldNum" sz="quarter" idx="5"/>
          </p:nvPr>
        </p:nvSpPr>
        <p:spPr/>
        <p:txBody>
          <a:bodyPr/>
          <a:lstStyle/>
          <a:p>
            <a:fld id="{E8519701-676E-4F07-A32D-24D1A11027A8}" type="slidenum">
              <a:rPr lang="en-GB" smtClean="0"/>
              <a:t>1</a:t>
            </a:fld>
            <a:endParaRPr lang="en-GB"/>
          </a:p>
        </p:txBody>
      </p:sp>
    </p:spTree>
    <p:extLst>
      <p:ext uri="{BB962C8B-B14F-4D97-AF65-F5344CB8AC3E}">
        <p14:creationId xmlns:p14="http://schemas.microsoft.com/office/powerpoint/2010/main" val="408994387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So after the umpteenth colour contrast check, I wrote a script which took all of the 441 colour combinations of our brand and checked them for contrast. Initially the result was a spreadsheet, but I developed it further into a responsive web page. This meant I had a look up table to check colours easily</a:t>
            </a:r>
          </a:p>
        </p:txBody>
      </p:sp>
      <p:sp>
        <p:nvSpPr>
          <p:cNvPr id="4" name="Slide Number Placeholder 3"/>
          <p:cNvSpPr>
            <a:spLocks noGrp="1"/>
          </p:cNvSpPr>
          <p:nvPr>
            <p:ph type="sldNum" sz="quarter" idx="5"/>
          </p:nvPr>
        </p:nvSpPr>
        <p:spPr/>
        <p:txBody>
          <a:bodyPr/>
          <a:lstStyle/>
          <a:p>
            <a:fld id="{E8519701-676E-4F07-A32D-24D1A11027A8}" type="slidenum">
              <a:rPr lang="en-GB" smtClean="0"/>
              <a:t>10</a:t>
            </a:fld>
            <a:endParaRPr lang="en-GB"/>
          </a:p>
        </p:txBody>
      </p:sp>
    </p:spTree>
    <p:extLst>
      <p:ext uri="{BB962C8B-B14F-4D97-AF65-F5344CB8AC3E}">
        <p14:creationId xmlns:p14="http://schemas.microsoft.com/office/powerpoint/2010/main" val="110939993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To zoom in and give you a clear understanding. The same colours are in the same order for both the horizontal and vertical axes. Where two colours meet the table shows F, if it fails all contrast criteria. G means it can only be used for graphical objects, AA means that as well as graphical objects it can be used for text, but only at the minimum AA level, and AAA means it can be used for text at the enhanced level, as well as for graphical objects.</a:t>
            </a:r>
          </a:p>
        </p:txBody>
      </p:sp>
      <p:sp>
        <p:nvSpPr>
          <p:cNvPr id="4" name="Slide Number Placeholder 3"/>
          <p:cNvSpPr>
            <a:spLocks noGrp="1"/>
          </p:cNvSpPr>
          <p:nvPr>
            <p:ph type="sldNum" sz="quarter" idx="5"/>
          </p:nvPr>
        </p:nvSpPr>
        <p:spPr/>
        <p:txBody>
          <a:bodyPr/>
          <a:lstStyle/>
          <a:p>
            <a:fld id="{E8519701-676E-4F07-A32D-24D1A11027A8}" type="slidenum">
              <a:rPr lang="en-GB" smtClean="0"/>
              <a:t>11</a:t>
            </a:fld>
            <a:endParaRPr lang="en-GB"/>
          </a:p>
        </p:txBody>
      </p:sp>
    </p:spTree>
    <p:extLst>
      <p:ext uri="{BB962C8B-B14F-4D97-AF65-F5344CB8AC3E}">
        <p14:creationId xmlns:p14="http://schemas.microsoft.com/office/powerpoint/2010/main" val="137189986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shared with colleagues who started using it and giving feedback. One shared that it was all well and good to know what combinations you could use, but it would be nice to browse through the accessible combinations and see how they look. So I developed the script further to produce examples of every “on-brand” accessible colour combination.</a:t>
            </a:r>
          </a:p>
          <a:p>
            <a:r>
              <a:rPr lang="en-GB" dirty="0"/>
              <a:t>[</a:t>
            </a:r>
            <a:r>
              <a:rPr lang="en-GB" dirty="0" err="1"/>
              <a:t>progess</a:t>
            </a:r>
            <a:r>
              <a:rPr lang="en-GB" dirty="0"/>
              <a:t>]</a:t>
            </a:r>
          </a:p>
          <a:p>
            <a:r>
              <a:rPr lang="en-GB" dirty="0"/>
              <a:t>Here’s a larger example so you can see it has the colour details, contrast ratio and an example of how it looks. One example shows a graphic icon, the other shows text. These screenshots also show that I implemented both dark </a:t>
            </a:r>
            <a:r>
              <a:rPr lang="en-GB"/>
              <a:t>and light themes.</a:t>
            </a:r>
            <a:endParaRPr lang="en-GB" dirty="0"/>
          </a:p>
          <a:p>
            <a:r>
              <a:rPr lang="en-GB" dirty="0"/>
              <a:t>[progress]</a:t>
            </a:r>
          </a:p>
          <a:p>
            <a:r>
              <a:rPr lang="en-GB" dirty="0"/>
              <a:t>I also added a little bit of info like how many combinations from our brand palette were accessible when used together. For example only 19% of colour combinations of our brand can be used for text. Obviously our palette was not designed with accessibility in mind.</a:t>
            </a:r>
          </a:p>
        </p:txBody>
      </p:sp>
      <p:sp>
        <p:nvSpPr>
          <p:cNvPr id="4" name="Slide Number Placeholder 3"/>
          <p:cNvSpPr>
            <a:spLocks noGrp="1"/>
          </p:cNvSpPr>
          <p:nvPr>
            <p:ph type="sldNum" sz="quarter" idx="5"/>
          </p:nvPr>
        </p:nvSpPr>
        <p:spPr/>
        <p:txBody>
          <a:bodyPr/>
          <a:lstStyle/>
          <a:p>
            <a:fld id="{E8519701-676E-4F07-A32D-24D1A11027A8}" type="slidenum">
              <a:rPr lang="en-GB" smtClean="0"/>
              <a:t>12</a:t>
            </a:fld>
            <a:endParaRPr lang="en-GB"/>
          </a:p>
        </p:txBody>
      </p:sp>
    </p:spTree>
    <p:extLst>
      <p:ext uri="{BB962C8B-B14F-4D97-AF65-F5344CB8AC3E}">
        <p14:creationId xmlns:p14="http://schemas.microsoft.com/office/powerpoint/2010/main" val="19688521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helped me find some insights. </a:t>
            </a:r>
          </a:p>
          <a:p>
            <a:r>
              <a:rPr lang="en-GB" dirty="0"/>
              <a:t>But only 7 colours in our brand have sufficient contrast with white, and two are different shades of black!</a:t>
            </a:r>
          </a:p>
          <a:p>
            <a:endParaRPr lang="en-GB" dirty="0"/>
          </a:p>
          <a:p>
            <a:r>
              <a:rPr lang="en-GB" dirty="0"/>
              <a:t>Whereas with black I can use 11 other colours, and they are much more fun colours like orange, green, yellow and cyan, compared with the dark blue and magenta I can use with white.  </a:t>
            </a:r>
          </a:p>
        </p:txBody>
      </p:sp>
      <p:sp>
        <p:nvSpPr>
          <p:cNvPr id="4" name="Slide Number Placeholder 3"/>
          <p:cNvSpPr>
            <a:spLocks noGrp="1"/>
          </p:cNvSpPr>
          <p:nvPr>
            <p:ph type="sldNum" sz="quarter" idx="5"/>
          </p:nvPr>
        </p:nvSpPr>
        <p:spPr/>
        <p:txBody>
          <a:bodyPr/>
          <a:lstStyle/>
          <a:p>
            <a:fld id="{E8519701-676E-4F07-A32D-24D1A11027A8}" type="slidenum">
              <a:rPr lang="en-GB" smtClean="0"/>
              <a:t>13</a:t>
            </a:fld>
            <a:endParaRPr lang="en-GB"/>
          </a:p>
        </p:txBody>
      </p:sp>
    </p:spTree>
    <p:extLst>
      <p:ext uri="{BB962C8B-B14F-4D97-AF65-F5344CB8AC3E}">
        <p14:creationId xmlns:p14="http://schemas.microsoft.com/office/powerpoint/2010/main" val="3736272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It also highlighted that two colours in our brand cannot be used for text whatsoever! Only graphical objects. </a:t>
            </a:r>
          </a:p>
        </p:txBody>
      </p:sp>
      <p:sp>
        <p:nvSpPr>
          <p:cNvPr id="4" name="Slide Number Placeholder 3"/>
          <p:cNvSpPr>
            <a:spLocks noGrp="1"/>
          </p:cNvSpPr>
          <p:nvPr>
            <p:ph type="sldNum" sz="quarter" idx="5"/>
          </p:nvPr>
        </p:nvSpPr>
        <p:spPr/>
        <p:txBody>
          <a:bodyPr/>
          <a:lstStyle/>
          <a:p>
            <a:fld id="{E8519701-676E-4F07-A32D-24D1A11027A8}" type="slidenum">
              <a:rPr lang="en-GB" smtClean="0"/>
              <a:t>14</a:t>
            </a:fld>
            <a:endParaRPr lang="en-GB"/>
          </a:p>
        </p:txBody>
      </p:sp>
    </p:spTree>
    <p:extLst>
      <p:ext uri="{BB962C8B-B14F-4D97-AF65-F5344CB8AC3E}">
        <p14:creationId xmlns:p14="http://schemas.microsoft.com/office/powerpoint/2010/main" val="292658011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While I’ve had good feedback from colleagues I can’t point at much real world usage, </a:t>
            </a:r>
          </a:p>
          <a:p>
            <a:r>
              <a:rPr lang="en-GB" dirty="0"/>
              <a:t>[progress]</a:t>
            </a:r>
          </a:p>
          <a:p>
            <a:r>
              <a:rPr lang="en-GB" dirty="0"/>
              <a:t>one examples I can share are we had a security warning on our emails it looked like this and it received negative feedback. The team asked me for some assistance and </a:t>
            </a:r>
          </a:p>
          <a:p>
            <a:r>
              <a:rPr lang="en-GB" dirty="0"/>
              <a:t>[progress]</a:t>
            </a:r>
          </a:p>
          <a:p>
            <a:r>
              <a:rPr lang="en-GB" dirty="0"/>
              <a:t>Chose a colour combination from the look up table that was both on brand and accessible.</a:t>
            </a:r>
          </a:p>
          <a:p>
            <a:r>
              <a:rPr lang="en-GB" dirty="0"/>
              <a:t>[progress]</a:t>
            </a:r>
          </a:p>
          <a:p>
            <a:r>
              <a:rPr lang="en-GB" dirty="0"/>
              <a:t>Another example is our Humanities faculty wanted consistent Blackboard menus across their schools. They used the look up table to choose colours that were both on brand and accessible.</a:t>
            </a:r>
          </a:p>
        </p:txBody>
      </p:sp>
      <p:sp>
        <p:nvSpPr>
          <p:cNvPr id="4" name="Slide Number Placeholder 3"/>
          <p:cNvSpPr>
            <a:spLocks noGrp="1"/>
          </p:cNvSpPr>
          <p:nvPr>
            <p:ph type="sldNum" sz="quarter" idx="5"/>
          </p:nvPr>
        </p:nvSpPr>
        <p:spPr/>
        <p:txBody>
          <a:bodyPr/>
          <a:lstStyle/>
          <a:p>
            <a:fld id="{E8519701-676E-4F07-A32D-24D1A11027A8}" type="slidenum">
              <a:rPr lang="en-GB" smtClean="0"/>
              <a:t>15</a:t>
            </a:fld>
            <a:endParaRPr lang="en-GB"/>
          </a:p>
        </p:txBody>
      </p:sp>
    </p:spTree>
    <p:extLst>
      <p:ext uri="{BB962C8B-B14F-4D97-AF65-F5344CB8AC3E}">
        <p14:creationId xmlns:p14="http://schemas.microsoft.com/office/powerpoint/2010/main" val="53736293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Since I wrote a script to do this…</a:t>
            </a:r>
          </a:p>
          <a:p>
            <a:r>
              <a:rPr lang="en-GB" dirty="0"/>
              <a:t> the hard work is done, </a:t>
            </a:r>
          </a:p>
          <a:p>
            <a:r>
              <a:rPr lang="en-GB" dirty="0"/>
              <a:t>I can put your brand colours into it and produce the files and send them to you if you are interested. I’ll share this info in the chat in a bit.</a:t>
            </a:r>
          </a:p>
        </p:txBody>
      </p:sp>
      <p:sp>
        <p:nvSpPr>
          <p:cNvPr id="4" name="Slide Number Placeholder 3"/>
          <p:cNvSpPr>
            <a:spLocks noGrp="1"/>
          </p:cNvSpPr>
          <p:nvPr>
            <p:ph type="sldNum" sz="quarter" idx="5"/>
          </p:nvPr>
        </p:nvSpPr>
        <p:spPr/>
        <p:txBody>
          <a:bodyPr/>
          <a:lstStyle/>
          <a:p>
            <a:fld id="{E8519701-676E-4F07-A32D-24D1A11027A8}" type="slidenum">
              <a:rPr lang="en-GB" smtClean="0"/>
              <a:t>16</a:t>
            </a:fld>
            <a:endParaRPr lang="en-GB"/>
          </a:p>
        </p:txBody>
      </p:sp>
    </p:spTree>
    <p:extLst>
      <p:ext uri="{BB962C8B-B14F-4D97-AF65-F5344CB8AC3E}">
        <p14:creationId xmlns:p14="http://schemas.microsoft.com/office/powerpoint/2010/main" val="326481383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If you’re an accessibility geek like me you’ll know that WCAG 3 will use the Accessible Perceptual Contrast </a:t>
            </a:r>
            <a:r>
              <a:rPr lang="en-GB" dirty="0" err="1"/>
              <a:t>Algorightm</a:t>
            </a:r>
            <a:r>
              <a:rPr lang="en-GB" dirty="0"/>
              <a:t>. When an API is available I plan to use that to build an APCA version,</a:t>
            </a:r>
          </a:p>
          <a:p>
            <a:r>
              <a:rPr lang="en-GB" dirty="0"/>
              <a:t>[progress]</a:t>
            </a:r>
          </a:p>
          <a:p>
            <a:r>
              <a:rPr lang="en-GB" dirty="0"/>
              <a:t> but you can use the CSS Overview in Chrome Dev Tools with the my table to do a quick APCA check already. That reduced the number of combinations we can use for text by a further 15.</a:t>
            </a:r>
          </a:p>
        </p:txBody>
      </p:sp>
      <p:sp>
        <p:nvSpPr>
          <p:cNvPr id="4" name="Slide Number Placeholder 3"/>
          <p:cNvSpPr>
            <a:spLocks noGrp="1"/>
          </p:cNvSpPr>
          <p:nvPr>
            <p:ph type="sldNum" sz="quarter" idx="5"/>
          </p:nvPr>
        </p:nvSpPr>
        <p:spPr/>
        <p:txBody>
          <a:bodyPr/>
          <a:lstStyle/>
          <a:p>
            <a:fld id="{E8519701-676E-4F07-A32D-24D1A11027A8}" type="slidenum">
              <a:rPr lang="en-GB" smtClean="0"/>
              <a:t>17</a:t>
            </a:fld>
            <a:endParaRPr lang="en-GB"/>
          </a:p>
        </p:txBody>
      </p:sp>
    </p:spTree>
    <p:extLst>
      <p:ext uri="{BB962C8B-B14F-4D97-AF65-F5344CB8AC3E}">
        <p14:creationId xmlns:p14="http://schemas.microsoft.com/office/powerpoint/2010/main" val="161485292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would also like  to develop it further to build a simple web page with a few components on it and show all the different colour combinations you could use for not only for text, but also for UI components and focus indicators. This is just an idea. I’m not sure when I would have the time to do it.</a:t>
            </a:r>
          </a:p>
        </p:txBody>
      </p:sp>
    </p:spTree>
    <p:extLst>
      <p:ext uri="{BB962C8B-B14F-4D97-AF65-F5344CB8AC3E}">
        <p14:creationId xmlns:p14="http://schemas.microsoft.com/office/powerpoint/2010/main" val="2077449152"/>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other topic is making the accessibility inspector more visible in Office for everyone.</a:t>
            </a:r>
          </a:p>
        </p:txBody>
      </p:sp>
      <p:sp>
        <p:nvSpPr>
          <p:cNvPr id="4" name="Slide Number Placeholder 3"/>
          <p:cNvSpPr>
            <a:spLocks noGrp="1"/>
          </p:cNvSpPr>
          <p:nvPr>
            <p:ph type="sldNum" sz="quarter" idx="5"/>
          </p:nvPr>
        </p:nvSpPr>
        <p:spPr/>
        <p:txBody>
          <a:bodyPr/>
          <a:lstStyle/>
          <a:p>
            <a:fld id="{E8519701-676E-4F07-A32D-24D1A11027A8}" type="slidenum">
              <a:rPr lang="en-GB" smtClean="0"/>
              <a:t>19</a:t>
            </a:fld>
            <a:endParaRPr lang="en-GB" dirty="0"/>
          </a:p>
        </p:txBody>
      </p:sp>
    </p:spTree>
    <p:extLst>
      <p:ext uri="{BB962C8B-B14F-4D97-AF65-F5344CB8AC3E}">
        <p14:creationId xmlns:p14="http://schemas.microsoft.com/office/powerpoint/2010/main" val="58593996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expect most of you received this email from the UCISA-UX team about this meeting.</a:t>
            </a:r>
          </a:p>
          <a:p>
            <a:r>
              <a:rPr lang="en-GB" dirty="0"/>
              <a:t>I noticed this question “maybe you’ve made something easier for everyone to use”, so…</a:t>
            </a:r>
          </a:p>
        </p:txBody>
      </p:sp>
      <p:sp>
        <p:nvSpPr>
          <p:cNvPr id="4" name="Slide Number Placeholder 3"/>
          <p:cNvSpPr>
            <a:spLocks noGrp="1"/>
          </p:cNvSpPr>
          <p:nvPr>
            <p:ph type="sldNum" sz="quarter" idx="5"/>
          </p:nvPr>
        </p:nvSpPr>
        <p:spPr/>
        <p:txBody>
          <a:bodyPr/>
          <a:lstStyle/>
          <a:p>
            <a:fld id="{E8519701-676E-4F07-A32D-24D1A11027A8}" type="slidenum">
              <a:rPr lang="en-GB" smtClean="0"/>
              <a:t>2</a:t>
            </a:fld>
            <a:endParaRPr lang="en-GB"/>
          </a:p>
        </p:txBody>
      </p:sp>
    </p:spTree>
    <p:extLst>
      <p:ext uri="{BB962C8B-B14F-4D97-AF65-F5344CB8AC3E}">
        <p14:creationId xmlns:p14="http://schemas.microsoft.com/office/powerpoint/2010/main" val="30570271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accessibility inspector in office alerts you to accessibility issues whilst you work.</a:t>
            </a:r>
          </a:p>
        </p:txBody>
      </p:sp>
      <p:sp>
        <p:nvSpPr>
          <p:cNvPr id="4" name="Slide Number Placeholder 3"/>
          <p:cNvSpPr>
            <a:spLocks noGrp="1"/>
          </p:cNvSpPr>
          <p:nvPr>
            <p:ph type="sldNum" sz="quarter" idx="5"/>
          </p:nvPr>
        </p:nvSpPr>
        <p:spPr/>
        <p:txBody>
          <a:bodyPr/>
          <a:lstStyle/>
          <a:p>
            <a:fld id="{E8519701-676E-4F07-A32D-24D1A11027A8}" type="slidenum">
              <a:rPr lang="en-GB" smtClean="0"/>
              <a:t>20</a:t>
            </a:fld>
            <a:endParaRPr lang="en-GB"/>
          </a:p>
        </p:txBody>
      </p:sp>
    </p:spTree>
    <p:extLst>
      <p:ext uri="{BB962C8B-B14F-4D97-AF65-F5344CB8AC3E}">
        <p14:creationId xmlns:p14="http://schemas.microsoft.com/office/powerpoint/2010/main" val="1054407006"/>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But there’s some friction. You have to follow three steps to turn it on. File &gt; Options &gt; Ease of Access -&gt; Keep accessibility checker running while I work.</a:t>
            </a:r>
          </a:p>
        </p:txBody>
      </p:sp>
      <p:sp>
        <p:nvSpPr>
          <p:cNvPr id="4" name="Slide Number Placeholder 3"/>
          <p:cNvSpPr>
            <a:spLocks noGrp="1"/>
          </p:cNvSpPr>
          <p:nvPr>
            <p:ph type="sldNum" sz="quarter" idx="5"/>
          </p:nvPr>
        </p:nvSpPr>
        <p:spPr/>
        <p:txBody>
          <a:bodyPr/>
          <a:lstStyle/>
          <a:p>
            <a:fld id="{E8519701-676E-4F07-A32D-24D1A11027A8}" type="slidenum">
              <a:rPr lang="en-GB" smtClean="0"/>
              <a:t>21</a:t>
            </a:fld>
            <a:endParaRPr lang="en-GB"/>
          </a:p>
        </p:txBody>
      </p:sp>
    </p:spTree>
    <p:extLst>
      <p:ext uri="{BB962C8B-B14F-4D97-AF65-F5344CB8AC3E}">
        <p14:creationId xmlns:p14="http://schemas.microsoft.com/office/powerpoint/2010/main" val="315318934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GB" dirty="0"/>
              <a:t>I asked the </a:t>
            </a:r>
            <a:r>
              <a:rPr lang="en-GB" cap="none" dirty="0">
                <a:solidFill>
                  <a:schemeClr val="bg2"/>
                </a:solidFill>
              </a:rPr>
              <a:t>Microsoft enterprise Disability Answer Desk  if we could set this on by default on machines managed by the University. They said yes you can do this using “group policy”.</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cap="none"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cap="none" dirty="0">
                <a:solidFill>
                  <a:schemeClr val="bg2"/>
                </a:solidFill>
              </a:rPr>
              <a:t>I raised this then as a request to our desktop team who now have it in their queue, I’m hoping it will have been implemented by September.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GB" cap="none" dirty="0">
              <a:solidFill>
                <a:schemeClr val="bg2"/>
              </a:solidFill>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GB" cap="none" dirty="0">
                <a:solidFill>
                  <a:schemeClr val="bg2"/>
                </a:solidFill>
              </a:rPr>
              <a:t>We’ll then be doing some comms with our user-community and hopefully this change that reduces the friction of setting up this option</a:t>
            </a:r>
          </a:p>
          <a:p>
            <a:pPr marL="0" marR="0" lvl="0" indent="0" algn="l" defTabSz="914400" rtl="0" eaLnBrk="1" fontAlgn="auto" latinLnBrk="0" hangingPunct="1">
              <a:lnSpc>
                <a:spcPct val="100000"/>
              </a:lnSpc>
              <a:spcBef>
                <a:spcPts val="0"/>
              </a:spcBef>
              <a:spcAft>
                <a:spcPts val="0"/>
              </a:spcAft>
              <a:buClrTx/>
              <a:buSzTx/>
              <a:buFontTx/>
              <a:buNone/>
              <a:tabLst/>
              <a:defRPr/>
            </a:pPr>
            <a:r>
              <a:rPr lang="en-GB" cap="none" dirty="0">
                <a:solidFill>
                  <a:schemeClr val="bg2"/>
                </a:solidFill>
              </a:rPr>
              <a:t>[progress]</a:t>
            </a:r>
          </a:p>
          <a:p>
            <a:pPr marL="0" marR="0" lvl="0" indent="0" algn="l" defTabSz="914400" rtl="0" eaLnBrk="1" fontAlgn="auto" latinLnBrk="0" hangingPunct="1">
              <a:lnSpc>
                <a:spcPct val="100000"/>
              </a:lnSpc>
              <a:spcBef>
                <a:spcPts val="0"/>
              </a:spcBef>
              <a:spcAft>
                <a:spcPts val="0"/>
              </a:spcAft>
              <a:buClrTx/>
              <a:buSzTx/>
              <a:buFontTx/>
              <a:buNone/>
              <a:tabLst/>
              <a:defRPr/>
            </a:pPr>
            <a:r>
              <a:rPr lang="en-GB" cap="none" dirty="0">
                <a:solidFill>
                  <a:schemeClr val="bg2"/>
                </a:solidFill>
              </a:rPr>
              <a:t> will inspire more people to turn that cross in the accessibility inspector into a tick.</a:t>
            </a:r>
            <a:endParaRPr lang="en-GB" dirty="0"/>
          </a:p>
          <a:p>
            <a:endParaRPr lang="en-GB" dirty="0"/>
          </a:p>
        </p:txBody>
      </p:sp>
      <p:sp>
        <p:nvSpPr>
          <p:cNvPr id="4" name="Slide Number Placeholder 3"/>
          <p:cNvSpPr>
            <a:spLocks noGrp="1"/>
          </p:cNvSpPr>
          <p:nvPr>
            <p:ph type="sldNum" sz="quarter" idx="5"/>
          </p:nvPr>
        </p:nvSpPr>
        <p:spPr/>
        <p:txBody>
          <a:bodyPr/>
          <a:lstStyle/>
          <a:p>
            <a:fld id="{E8519701-676E-4F07-A32D-24D1A11027A8}" type="slidenum">
              <a:rPr lang="en-GB" smtClean="0"/>
              <a:t>22</a:t>
            </a:fld>
            <a:endParaRPr lang="en-GB"/>
          </a:p>
        </p:txBody>
      </p:sp>
    </p:spTree>
    <p:extLst>
      <p:ext uri="{BB962C8B-B14F-4D97-AF65-F5344CB8AC3E}">
        <p14:creationId xmlns:p14="http://schemas.microsoft.com/office/powerpoint/2010/main" val="293331302"/>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Thanks for listening! </a:t>
            </a:r>
          </a:p>
          <a:p>
            <a:r>
              <a:rPr lang="en-GB" dirty="0"/>
              <a:t>[Progress]</a:t>
            </a:r>
          </a:p>
          <a:p>
            <a:r>
              <a:rPr lang="en-GB" dirty="0"/>
              <a:t>If you’re interested in other blog posts, presentations, and accessibility projects I’ve shared take a look at my website.</a:t>
            </a:r>
          </a:p>
          <a:p>
            <a:r>
              <a:rPr lang="en-GB" dirty="0"/>
              <a:t>[Progress]</a:t>
            </a:r>
          </a:p>
          <a:p>
            <a:endParaRPr lang="en-GB" dirty="0"/>
          </a:p>
        </p:txBody>
      </p:sp>
      <p:sp>
        <p:nvSpPr>
          <p:cNvPr id="4" name="Slide Number Placeholder 3"/>
          <p:cNvSpPr>
            <a:spLocks noGrp="1"/>
          </p:cNvSpPr>
          <p:nvPr>
            <p:ph type="sldNum" sz="quarter" idx="5"/>
          </p:nvPr>
        </p:nvSpPr>
        <p:spPr/>
        <p:txBody>
          <a:bodyPr/>
          <a:lstStyle/>
          <a:p>
            <a:fld id="{E8519701-676E-4F07-A32D-24D1A11027A8}" type="slidenum">
              <a:rPr lang="en-GB" smtClean="0"/>
              <a:t>23</a:t>
            </a:fld>
            <a:endParaRPr lang="en-GB"/>
          </a:p>
        </p:txBody>
      </p:sp>
    </p:spTree>
    <p:extLst>
      <p:ext uri="{BB962C8B-B14F-4D97-AF65-F5344CB8AC3E}">
        <p14:creationId xmlns:p14="http://schemas.microsoft.com/office/powerpoint/2010/main" val="380213026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going to share two topics in the next five minutes, making accessible use of a brand colour scheme easier, and removing friction from the accessibility check process in Office.</a:t>
            </a:r>
          </a:p>
        </p:txBody>
      </p:sp>
      <p:sp>
        <p:nvSpPr>
          <p:cNvPr id="4" name="Slide Number Placeholder 3"/>
          <p:cNvSpPr>
            <a:spLocks noGrp="1"/>
          </p:cNvSpPr>
          <p:nvPr>
            <p:ph type="sldNum" sz="quarter" idx="5"/>
          </p:nvPr>
        </p:nvSpPr>
        <p:spPr/>
        <p:txBody>
          <a:bodyPr/>
          <a:lstStyle/>
          <a:p>
            <a:fld id="{E8519701-676E-4F07-A32D-24D1A11027A8}" type="slidenum">
              <a:rPr lang="en-GB" smtClean="0"/>
              <a:t>3</a:t>
            </a:fld>
            <a:endParaRPr lang="en-GB"/>
          </a:p>
        </p:txBody>
      </p:sp>
    </p:spTree>
    <p:extLst>
      <p:ext uri="{BB962C8B-B14F-4D97-AF65-F5344CB8AC3E}">
        <p14:creationId xmlns:p14="http://schemas.microsoft.com/office/powerpoint/2010/main" val="43233879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Starting with “Brand colour contrast made easy”</a:t>
            </a:r>
          </a:p>
        </p:txBody>
      </p:sp>
      <p:sp>
        <p:nvSpPr>
          <p:cNvPr id="4" name="Slide Number Placeholder 3"/>
          <p:cNvSpPr>
            <a:spLocks noGrp="1"/>
          </p:cNvSpPr>
          <p:nvPr>
            <p:ph type="sldNum" sz="quarter" idx="5"/>
          </p:nvPr>
        </p:nvSpPr>
        <p:spPr/>
        <p:txBody>
          <a:bodyPr/>
          <a:lstStyle/>
          <a:p>
            <a:fld id="{E8519701-676E-4F07-A32D-24D1A11027A8}" type="slidenum">
              <a:rPr lang="en-GB" smtClean="0"/>
              <a:t>4</a:t>
            </a:fld>
            <a:endParaRPr lang="en-GB"/>
          </a:p>
        </p:txBody>
      </p:sp>
    </p:spTree>
    <p:extLst>
      <p:ext uri="{BB962C8B-B14F-4D97-AF65-F5344CB8AC3E}">
        <p14:creationId xmlns:p14="http://schemas.microsoft.com/office/powerpoint/2010/main" val="13919717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I’m assuming most of you will know about all about colour contrast and accessibility..</a:t>
            </a:r>
          </a:p>
          <a:p>
            <a:r>
              <a:rPr lang="en-GB" dirty="0"/>
              <a:t>[progress]</a:t>
            </a:r>
          </a:p>
          <a:p>
            <a:r>
              <a:rPr lang="en-GB" dirty="0"/>
              <a:t>In the WebAIM survey of a million web pages, the most persistent accessibility issue</a:t>
            </a:r>
          </a:p>
          <a:p>
            <a:r>
              <a:rPr lang="en-GB"/>
              <a:t>was </a:t>
            </a:r>
            <a:r>
              <a:rPr lang="en-GB" dirty="0"/>
              <a:t>low contrast text. What do we mean by that?</a:t>
            </a:r>
          </a:p>
          <a:p>
            <a:endParaRPr lang="en-GB" dirty="0"/>
          </a:p>
          <a:p>
            <a:endParaRPr lang="en-GB" dirty="0"/>
          </a:p>
        </p:txBody>
      </p:sp>
      <p:sp>
        <p:nvSpPr>
          <p:cNvPr id="4" name="Slide Number Placeholder 3"/>
          <p:cNvSpPr>
            <a:spLocks noGrp="1"/>
          </p:cNvSpPr>
          <p:nvPr>
            <p:ph type="sldNum" sz="quarter" idx="5"/>
          </p:nvPr>
        </p:nvSpPr>
        <p:spPr/>
        <p:txBody>
          <a:bodyPr/>
          <a:lstStyle/>
          <a:p>
            <a:fld id="{E8519701-676E-4F07-A32D-24D1A11027A8}" type="slidenum">
              <a:rPr lang="en-GB" smtClean="0"/>
              <a:t>5</a:t>
            </a:fld>
            <a:endParaRPr lang="en-GB"/>
          </a:p>
        </p:txBody>
      </p:sp>
    </p:spTree>
    <p:extLst>
      <p:ext uri="{BB962C8B-B14F-4D97-AF65-F5344CB8AC3E}">
        <p14:creationId xmlns:p14="http://schemas.microsoft.com/office/powerpoint/2010/main" val="27791753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Here I’m sharing nine boxes in rows of three. Each box has a different coloured background and white or black text.</a:t>
            </a:r>
          </a:p>
          <a:p>
            <a:r>
              <a:rPr lang="en-GB" dirty="0"/>
              <a:t>[progress]</a:t>
            </a:r>
          </a:p>
          <a:p>
            <a:r>
              <a:rPr lang="en-GB" dirty="0"/>
              <a:t>The top row is harder to read because the colour of the text has LOW contrast to the background colour.</a:t>
            </a:r>
          </a:p>
          <a:p>
            <a:r>
              <a:rPr lang="en-GB" dirty="0"/>
              <a:t>[progress]</a:t>
            </a:r>
          </a:p>
          <a:p>
            <a:r>
              <a:rPr lang="en-GB" dirty="0"/>
              <a:t>The bottom row is easier to read. The text colour has higher contrast with the background colour.</a:t>
            </a:r>
          </a:p>
          <a:p>
            <a:r>
              <a:rPr lang="en-GB" dirty="0"/>
              <a:t>[progress]</a:t>
            </a:r>
          </a:p>
          <a:p>
            <a:r>
              <a:rPr lang="en-GB" dirty="0"/>
              <a:t>What about this middle row? Some might find it easy to read, some may disagree? How do we know how much contrast is sufficient?</a:t>
            </a:r>
          </a:p>
          <a:p>
            <a:r>
              <a:rPr lang="en-GB" dirty="0"/>
              <a:t>The web content accessibility guidelines, which I’ll shorten to WCAG, provide a calculation for assessing colour contrast. The result is a ratio, the higher the number the better.</a:t>
            </a:r>
          </a:p>
          <a:p>
            <a:r>
              <a:rPr lang="en-GB" dirty="0"/>
              <a:t>[progress]</a:t>
            </a:r>
          </a:p>
          <a:p>
            <a:r>
              <a:rPr lang="en-GB" dirty="0"/>
              <a:t>I’ve revealed the contrast ratios for these boxes. The top row are all low numbers below </a:t>
            </a:r>
            <a:r>
              <a:rPr lang="en-GB"/>
              <a:t>2:1 those </a:t>
            </a:r>
            <a:r>
              <a:rPr lang="en-GB" dirty="0"/>
              <a:t>would all fail. The bottom row are all high numbers, all are over 7:1 and would pass because they go beyond the minimum level of contrast.</a:t>
            </a:r>
          </a:p>
          <a:p>
            <a:r>
              <a:rPr lang="en-GB" dirty="0"/>
              <a:t>The middle row are all 4 to one or lower. Those would all FAIL the minimum contrast ratio for the presentation of text.</a:t>
            </a:r>
          </a:p>
        </p:txBody>
      </p:sp>
      <p:sp>
        <p:nvSpPr>
          <p:cNvPr id="4" name="Slide Number Placeholder 3"/>
          <p:cNvSpPr>
            <a:spLocks noGrp="1"/>
          </p:cNvSpPr>
          <p:nvPr>
            <p:ph type="sldNum" sz="quarter" idx="5"/>
          </p:nvPr>
        </p:nvSpPr>
        <p:spPr/>
        <p:txBody>
          <a:bodyPr/>
          <a:lstStyle/>
          <a:p>
            <a:fld id="{E8519701-676E-4F07-A32D-24D1A11027A8}" type="slidenum">
              <a:rPr lang="en-GB" smtClean="0"/>
              <a:t>6</a:t>
            </a:fld>
            <a:endParaRPr lang="en-GB"/>
          </a:p>
        </p:txBody>
      </p:sp>
    </p:spTree>
    <p:extLst>
      <p:ext uri="{BB962C8B-B14F-4D97-AF65-F5344CB8AC3E}">
        <p14:creationId xmlns:p14="http://schemas.microsoft.com/office/powerpoint/2010/main" val="403351854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The web content accessibility guidelines state that a contrast ratio of 3:1 is the minimum level of contrast for graphical objects like icons. </a:t>
            </a:r>
          </a:p>
          <a:p>
            <a:r>
              <a:rPr lang="en-GB" dirty="0"/>
              <a:t>[progress]</a:t>
            </a:r>
          </a:p>
          <a:p>
            <a:r>
              <a:rPr lang="en-GB" dirty="0"/>
              <a:t>A contrast level of 4.5:1 is the minimum for text</a:t>
            </a:r>
          </a:p>
          <a:p>
            <a:r>
              <a:rPr lang="en-GB" dirty="0"/>
              <a:t>[progress]</a:t>
            </a:r>
          </a:p>
          <a:p>
            <a:r>
              <a:rPr lang="en-GB" dirty="0"/>
              <a:t>7:1 and higher is the minimum for text when we want to reach the AAA level of accessibility. </a:t>
            </a:r>
          </a:p>
          <a:p>
            <a:endParaRPr lang="en-GB" dirty="0"/>
          </a:p>
          <a:p>
            <a:r>
              <a:rPr lang="en-GB" dirty="0"/>
              <a:t>For someone new to accessibility, this can seem a bit intimidating, if someone just wants to use our brand colour palette, how can they make accessible choices easily?</a:t>
            </a:r>
          </a:p>
        </p:txBody>
      </p:sp>
    </p:spTree>
    <p:extLst>
      <p:ext uri="{BB962C8B-B14F-4D97-AF65-F5344CB8AC3E}">
        <p14:creationId xmlns:p14="http://schemas.microsoft.com/office/powerpoint/2010/main" val="142923015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That’s a question I was asking myself in spring 2019 when I was updating our institutional virtual learning environment blackboard </a:t>
            </a:r>
          </a:p>
          <a:p>
            <a:r>
              <a:rPr lang="en-GB" dirty="0"/>
              <a:t>[progress]</a:t>
            </a:r>
          </a:p>
          <a:p>
            <a:r>
              <a:rPr lang="en-GB" dirty="0"/>
              <a:t>to use our corporate brand colour scheme. In almost 2000 lines of CSS I had about 300 colour statements. That included things like focus indicators, hover states and so on.</a:t>
            </a:r>
          </a:p>
        </p:txBody>
      </p:sp>
      <p:sp>
        <p:nvSpPr>
          <p:cNvPr id="4" name="Slide Number Placeholder 3"/>
          <p:cNvSpPr>
            <a:spLocks noGrp="1"/>
          </p:cNvSpPr>
          <p:nvPr>
            <p:ph type="sldNum" sz="quarter" idx="5"/>
          </p:nvPr>
        </p:nvSpPr>
        <p:spPr/>
        <p:txBody>
          <a:bodyPr/>
          <a:lstStyle/>
          <a:p>
            <a:fld id="{E8519701-676E-4F07-A32D-24D1A11027A8}" type="slidenum">
              <a:rPr lang="en-GB" smtClean="0"/>
              <a:t>8</a:t>
            </a:fld>
            <a:endParaRPr lang="en-GB"/>
          </a:p>
        </p:txBody>
      </p:sp>
    </p:spTree>
    <p:extLst>
      <p:ext uri="{BB962C8B-B14F-4D97-AF65-F5344CB8AC3E}">
        <p14:creationId xmlns:p14="http://schemas.microsoft.com/office/powerpoint/2010/main" val="58889854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 was regularly going between our brand palette </a:t>
            </a:r>
          </a:p>
          <a:p>
            <a:r>
              <a:rPr lang="en-GB" dirty="0"/>
              <a:t>[progress] </a:t>
            </a:r>
          </a:p>
          <a:p>
            <a:r>
              <a:rPr lang="en-GB" dirty="0"/>
              <a:t>and a contrast checker. My favourite is who can use.com. </a:t>
            </a:r>
          </a:p>
        </p:txBody>
      </p:sp>
      <p:sp>
        <p:nvSpPr>
          <p:cNvPr id="4" name="Slide Number Placeholder 3"/>
          <p:cNvSpPr>
            <a:spLocks noGrp="1"/>
          </p:cNvSpPr>
          <p:nvPr>
            <p:ph type="sldNum" sz="quarter" idx="5"/>
          </p:nvPr>
        </p:nvSpPr>
        <p:spPr/>
        <p:txBody>
          <a:bodyPr/>
          <a:lstStyle/>
          <a:p>
            <a:fld id="{E8519701-676E-4F07-A32D-24D1A11027A8}" type="slidenum">
              <a:rPr lang="en-GB" smtClean="0"/>
              <a:t>9</a:t>
            </a:fld>
            <a:endParaRPr lang="en-GB"/>
          </a:p>
        </p:txBody>
      </p:sp>
    </p:spTree>
    <p:extLst>
      <p:ext uri="{BB962C8B-B14F-4D97-AF65-F5344CB8AC3E}">
        <p14:creationId xmlns:p14="http://schemas.microsoft.com/office/powerpoint/2010/main" val="317511533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F019-41CA-4A7C-93E9-FAEA49289BD4}"/>
              </a:ext>
            </a:extLst>
          </p:cNvPr>
          <p:cNvSpPr>
            <a:spLocks noGrp="1"/>
          </p:cNvSpPr>
          <p:nvPr>
            <p:ph type="ctrTitle"/>
          </p:nvPr>
        </p:nvSpPr>
        <p:spPr>
          <a:xfrm>
            <a:off x="1524000" y="1794152"/>
            <a:ext cx="9144000" cy="2387600"/>
          </a:xfrm>
        </p:spPr>
        <p:txBody>
          <a:bodyPr anchor="b"/>
          <a:lstStyle>
            <a:lvl1pPr algn="l">
              <a:defRPr sz="6000">
                <a:solidFill>
                  <a:schemeClr val="accent5"/>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3408F06A-0EE3-4F90-AE13-FE133640BD3C}"/>
              </a:ext>
            </a:extLst>
          </p:cNvPr>
          <p:cNvSpPr>
            <a:spLocks noGrp="1"/>
          </p:cNvSpPr>
          <p:nvPr>
            <p:ph type="subTitle" idx="1"/>
          </p:nvPr>
        </p:nvSpPr>
        <p:spPr>
          <a:xfrm>
            <a:off x="1524000" y="4325938"/>
            <a:ext cx="9144000" cy="1655762"/>
          </a:xfrm>
        </p:spPr>
        <p:txBody>
          <a:bodyPr/>
          <a:lstStyle>
            <a:lvl1pPr marL="0" indent="0" algn="l">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12" name="Footer Placeholder 4">
            <a:extLst>
              <a:ext uri="{FF2B5EF4-FFF2-40B4-BE49-F238E27FC236}">
                <a16:creationId xmlns:a16="http://schemas.microsoft.com/office/drawing/2014/main" id="{5D84DFBE-6BC3-4D51-92F4-218D8ACE3915}"/>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Matthew Deeprose</a:t>
            </a:r>
            <a:endParaRPr lang="en-GB" dirty="0"/>
          </a:p>
        </p:txBody>
      </p:sp>
      <p:sp>
        <p:nvSpPr>
          <p:cNvPr id="13" name="Slide Number Placeholder 5">
            <a:extLst>
              <a:ext uri="{FF2B5EF4-FFF2-40B4-BE49-F238E27FC236}">
                <a16:creationId xmlns:a16="http://schemas.microsoft.com/office/drawing/2014/main" id="{346F3239-2A5B-450C-832D-C2793A9A9568}"/>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tx1">
                    <a:tint val="75000"/>
                  </a:schemeClr>
                </a:solidFill>
              </a:defRPr>
            </a:lvl1pPr>
          </a:lstStyle>
          <a:p>
            <a:fld id="{51AC9CB8-E4A1-4C80-A0FE-41AB03406E23}" type="slidenum">
              <a:rPr lang="en-GB" smtClean="0"/>
              <a:t>‹#›</a:t>
            </a:fld>
            <a:endParaRPr lang="en-GB"/>
          </a:p>
        </p:txBody>
      </p:sp>
    </p:spTree>
    <p:extLst>
      <p:ext uri="{BB962C8B-B14F-4D97-AF65-F5344CB8AC3E}">
        <p14:creationId xmlns:p14="http://schemas.microsoft.com/office/powerpoint/2010/main" val="6655297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2_Two Content 1">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4"/>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3"/>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45447754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5"/>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6"/>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tx1">
                    <a:tint val="75000"/>
                  </a:schemeClr>
                </a:solidFill>
              </a:defRPr>
            </a:lvl1pPr>
          </a:lstStyle>
          <a:p>
            <a:fld id="{51AC9CB8-E4A1-4C80-A0FE-41AB03406E23}" type="slidenum">
              <a:rPr lang="en-GB" smtClean="0"/>
              <a:t>‹#›</a:t>
            </a:fld>
            <a:endParaRPr lang="en-GB"/>
          </a:p>
        </p:txBody>
      </p:sp>
    </p:spTree>
    <p:extLst>
      <p:ext uri="{BB962C8B-B14F-4D97-AF65-F5344CB8AC3E}">
        <p14:creationId xmlns:p14="http://schemas.microsoft.com/office/powerpoint/2010/main" val="88051717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ext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EEA8-B5BB-4823-BFB8-4A2013B5530E}"/>
              </a:ext>
            </a:extLst>
          </p:cNvPr>
          <p:cNvSpPr>
            <a:spLocks noGrp="1"/>
          </p:cNvSpPr>
          <p:nvPr>
            <p:ph type="title"/>
          </p:nvPr>
        </p:nvSpPr>
        <p:spPr/>
        <p:txBody>
          <a:bodyPr/>
          <a:lstStyle/>
          <a:p>
            <a:r>
              <a:rPr lang="en-US"/>
              <a:t>Click to edit Master title style</a:t>
            </a:r>
            <a:endParaRPr lang="en-GB"/>
          </a:p>
        </p:txBody>
      </p:sp>
      <p:sp>
        <p:nvSpPr>
          <p:cNvPr id="5" name="Content Placeholder 2">
            <a:extLst>
              <a:ext uri="{FF2B5EF4-FFF2-40B4-BE49-F238E27FC236}">
                <a16:creationId xmlns:a16="http://schemas.microsoft.com/office/drawing/2014/main" id="{F118BE1D-F246-4331-A02B-59BC5519C7E0}"/>
              </a:ext>
            </a:extLst>
          </p:cNvPr>
          <p:cNvSpPr>
            <a:spLocks noGrp="1"/>
          </p:cNvSpPr>
          <p:nvPr>
            <p:ph sz="half" idx="1"/>
          </p:nvPr>
        </p:nvSpPr>
        <p:spPr>
          <a:xfrm>
            <a:off x="228600" y="1480593"/>
            <a:ext cx="5689600" cy="4681330"/>
          </a:xfrm>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6">
            <a:extLst>
              <a:ext uri="{FF2B5EF4-FFF2-40B4-BE49-F238E27FC236}">
                <a16:creationId xmlns:a16="http://schemas.microsoft.com/office/drawing/2014/main" id="{F0A85E61-AE02-4733-9C7A-08507D48A691}"/>
              </a:ext>
            </a:extLst>
          </p:cNvPr>
          <p:cNvSpPr>
            <a:spLocks noGrp="1"/>
          </p:cNvSpPr>
          <p:nvPr>
            <p:ph type="pic" sz="quarter" idx="12"/>
          </p:nvPr>
        </p:nvSpPr>
        <p:spPr>
          <a:xfrm>
            <a:off x="6299200" y="1500809"/>
            <a:ext cx="5664200" cy="4681330"/>
          </a:xfrm>
          <a:ln w="38100">
            <a:solidFill>
              <a:schemeClr val="accent5"/>
            </a:solidFill>
          </a:ln>
        </p:spPr>
        <p:txBody>
          <a:bodyPr/>
          <a:lstStyle/>
          <a:p>
            <a:endParaRPr lang="en-GB"/>
          </a:p>
        </p:txBody>
      </p:sp>
      <p:sp>
        <p:nvSpPr>
          <p:cNvPr id="8" name="Footer Placeholder 4">
            <a:extLst>
              <a:ext uri="{FF2B5EF4-FFF2-40B4-BE49-F238E27FC236}">
                <a16:creationId xmlns:a16="http://schemas.microsoft.com/office/drawing/2014/main" id="{60C909D8-8B09-4DEB-92A5-1D85173C5F52}"/>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9" name="Slide Number Placeholder 5">
            <a:extLst>
              <a:ext uri="{FF2B5EF4-FFF2-40B4-BE49-F238E27FC236}">
                <a16:creationId xmlns:a16="http://schemas.microsoft.com/office/drawing/2014/main" id="{743EE08A-8012-42D4-9DE9-F4D40F91F420}"/>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1207361752"/>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EEA8-B5BB-4823-BFB8-4A2013B5530E}"/>
              </a:ext>
            </a:extLst>
          </p:cNvPr>
          <p:cNvSpPr>
            <a:spLocks noGrp="1"/>
          </p:cNvSpPr>
          <p:nvPr>
            <p:ph type="title"/>
          </p:nvPr>
        </p:nvSpPr>
        <p:spPr/>
        <p:txBody>
          <a:bodyPr/>
          <a:lstStyle/>
          <a:p>
            <a:r>
              <a:rPr lang="en-US"/>
              <a:t>Click to edit Master title style</a:t>
            </a:r>
            <a:endParaRPr lang="en-GB"/>
          </a:p>
        </p:txBody>
      </p:sp>
      <p:sp>
        <p:nvSpPr>
          <p:cNvPr id="7" name="Picture Placeholder 6">
            <a:extLst>
              <a:ext uri="{FF2B5EF4-FFF2-40B4-BE49-F238E27FC236}">
                <a16:creationId xmlns:a16="http://schemas.microsoft.com/office/drawing/2014/main" id="{F0A85E61-AE02-4733-9C7A-08507D48A691}"/>
              </a:ext>
            </a:extLst>
          </p:cNvPr>
          <p:cNvSpPr>
            <a:spLocks noGrp="1"/>
          </p:cNvSpPr>
          <p:nvPr>
            <p:ph type="pic" sz="quarter" idx="12"/>
          </p:nvPr>
        </p:nvSpPr>
        <p:spPr>
          <a:xfrm>
            <a:off x="329580" y="1470991"/>
            <a:ext cx="5664200" cy="4740966"/>
          </a:xfrm>
          <a:ln w="38100">
            <a:solidFill>
              <a:schemeClr val="accent5"/>
            </a:solidFill>
          </a:ln>
        </p:spPr>
        <p:txBody>
          <a:bodyPr/>
          <a:lstStyle/>
          <a:p>
            <a:endParaRPr lang="en-GB"/>
          </a:p>
        </p:txBody>
      </p:sp>
      <p:sp>
        <p:nvSpPr>
          <p:cNvPr id="5" name="Content Placeholder 2">
            <a:extLst>
              <a:ext uri="{FF2B5EF4-FFF2-40B4-BE49-F238E27FC236}">
                <a16:creationId xmlns:a16="http://schemas.microsoft.com/office/drawing/2014/main" id="{F118BE1D-F246-4331-A02B-59BC5519C7E0}"/>
              </a:ext>
            </a:extLst>
          </p:cNvPr>
          <p:cNvSpPr>
            <a:spLocks noGrp="1"/>
          </p:cNvSpPr>
          <p:nvPr>
            <p:ph sz="half" idx="1"/>
          </p:nvPr>
        </p:nvSpPr>
        <p:spPr>
          <a:xfrm>
            <a:off x="6273799" y="1470991"/>
            <a:ext cx="5689600" cy="47409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4">
            <a:extLst>
              <a:ext uri="{FF2B5EF4-FFF2-40B4-BE49-F238E27FC236}">
                <a16:creationId xmlns:a16="http://schemas.microsoft.com/office/drawing/2014/main" id="{C883444C-A724-4DDC-BF6B-63388B8E7A34}"/>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9" name="Slide Number Placeholder 5">
            <a:extLst>
              <a:ext uri="{FF2B5EF4-FFF2-40B4-BE49-F238E27FC236}">
                <a16:creationId xmlns:a16="http://schemas.microsoft.com/office/drawing/2014/main" id="{320BCBBE-E436-40EF-BC68-526793D0839C}"/>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918675772"/>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87D-92E0-4669-9CF2-BDB7D77686DE}"/>
              </a:ext>
            </a:extLst>
          </p:cNvPr>
          <p:cNvSpPr>
            <a:spLocks noGrp="1"/>
          </p:cNvSpPr>
          <p:nvPr>
            <p:ph type="title"/>
          </p:nvPr>
        </p:nvSpPr>
        <p:spPr/>
        <p:txBody>
          <a:bodyPr>
            <a:normAutofit/>
          </a:bodyPr>
          <a:lstStyle>
            <a:lvl1pPr>
              <a:defRPr sz="4400"/>
            </a:lvl1pPr>
          </a:lstStyle>
          <a:p>
            <a:r>
              <a:rPr lang="en-US"/>
              <a:t>Click to edit Master title style</a:t>
            </a:r>
            <a:endParaRPr lang="en-GB"/>
          </a:p>
        </p:txBody>
      </p:sp>
      <p:sp>
        <p:nvSpPr>
          <p:cNvPr id="4" name="SmartArt Placeholder 3">
            <a:extLst>
              <a:ext uri="{FF2B5EF4-FFF2-40B4-BE49-F238E27FC236}">
                <a16:creationId xmlns:a16="http://schemas.microsoft.com/office/drawing/2014/main" id="{7C94E20F-57F2-4511-8881-74334B243FDA}"/>
              </a:ext>
            </a:extLst>
          </p:cNvPr>
          <p:cNvSpPr>
            <a:spLocks noGrp="1"/>
          </p:cNvSpPr>
          <p:nvPr>
            <p:ph type="dgm" sz="quarter" idx="10"/>
          </p:nvPr>
        </p:nvSpPr>
        <p:spPr>
          <a:xfrm>
            <a:off x="190500" y="1471613"/>
            <a:ext cx="11772900" cy="4710112"/>
          </a:xfrm>
        </p:spPr>
        <p:txBody>
          <a:bodyPr/>
          <a:lstStyle/>
          <a:p>
            <a:endParaRPr lang="en-GB"/>
          </a:p>
        </p:txBody>
      </p:sp>
      <p:sp>
        <p:nvSpPr>
          <p:cNvPr id="9" name="Footer Placeholder 4">
            <a:extLst>
              <a:ext uri="{FF2B5EF4-FFF2-40B4-BE49-F238E27FC236}">
                <a16:creationId xmlns:a16="http://schemas.microsoft.com/office/drawing/2014/main" id="{FA4AE06F-5E9A-40E9-B725-575D41300E6C}"/>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0" name="Slide Number Placeholder 5">
            <a:extLst>
              <a:ext uri="{FF2B5EF4-FFF2-40B4-BE49-F238E27FC236}">
                <a16:creationId xmlns:a16="http://schemas.microsoft.com/office/drawing/2014/main" id="{734E6DCD-4C54-4DC0-859E-52A07914A74B}"/>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549807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87D-92E0-4669-9CF2-BDB7D77686DE}"/>
              </a:ext>
            </a:extLst>
          </p:cNvPr>
          <p:cNvSpPr>
            <a:spLocks noGrp="1"/>
          </p:cNvSpPr>
          <p:nvPr>
            <p:ph type="title"/>
          </p:nvPr>
        </p:nvSpPr>
        <p:spPr/>
        <p:txBody>
          <a:bodyPr>
            <a:normAutofit/>
          </a:bodyPr>
          <a:lstStyle>
            <a:lvl1pPr>
              <a:defRPr sz="4400"/>
            </a:lvl1pPr>
          </a:lstStyle>
          <a:p>
            <a:r>
              <a:rPr lang="en-US"/>
              <a:t>Click to edit Master title style</a:t>
            </a:r>
            <a:endParaRPr lang="en-GB"/>
          </a:p>
        </p:txBody>
      </p:sp>
      <p:sp>
        <p:nvSpPr>
          <p:cNvPr id="9" name="Footer Placeholder 4">
            <a:extLst>
              <a:ext uri="{FF2B5EF4-FFF2-40B4-BE49-F238E27FC236}">
                <a16:creationId xmlns:a16="http://schemas.microsoft.com/office/drawing/2014/main" id="{FA4AE06F-5E9A-40E9-B725-575D41300E6C}"/>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0" name="Slide Number Placeholder 5">
            <a:extLst>
              <a:ext uri="{FF2B5EF4-FFF2-40B4-BE49-F238E27FC236}">
                <a16:creationId xmlns:a16="http://schemas.microsoft.com/office/drawing/2014/main" id="{734E6DCD-4C54-4DC0-859E-52A07914A74B}"/>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1500094184"/>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9F3B1D41-4ADD-4FB5-8E75-C66785A97B18}"/>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9" name="Slide Number Placeholder 5">
            <a:extLst>
              <a:ext uri="{FF2B5EF4-FFF2-40B4-BE49-F238E27FC236}">
                <a16:creationId xmlns:a16="http://schemas.microsoft.com/office/drawing/2014/main" id="{08D5030C-C8C7-49A8-BCFE-F962A5633BF5}"/>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77361464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C9129-781F-404F-9A31-19E27A74F519}"/>
              </a:ext>
            </a:extLst>
          </p:cNvPr>
          <p:cNvSpPr>
            <a:spLocks noGrp="1"/>
          </p:cNvSpPr>
          <p:nvPr>
            <p:ph type="title"/>
          </p:nvPr>
        </p:nvSpPr>
        <p:spPr/>
        <p:txBody>
          <a:bodyPr/>
          <a:lstStyle/>
          <a:p>
            <a:r>
              <a:rPr lang="en-US"/>
              <a:t>Click to edit Master title style</a:t>
            </a:r>
            <a:endParaRPr lang="en-GB"/>
          </a:p>
        </p:txBody>
      </p:sp>
      <p:sp>
        <p:nvSpPr>
          <p:cNvPr id="5" name="Footer Placeholder 4">
            <a:extLst>
              <a:ext uri="{FF2B5EF4-FFF2-40B4-BE49-F238E27FC236}">
                <a16:creationId xmlns:a16="http://schemas.microsoft.com/office/drawing/2014/main" id="{FF2C5B2A-2A30-4485-A48D-95C1F06C67D3}"/>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6" name="Slide Number Placeholder 5">
            <a:extLst>
              <a:ext uri="{FF2B5EF4-FFF2-40B4-BE49-F238E27FC236}">
                <a16:creationId xmlns:a16="http://schemas.microsoft.com/office/drawing/2014/main" id="{F10DB15F-8BC0-41BD-961D-1ACD2543BA39}"/>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2432296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10F019-41CA-4A7C-93E9-FAEA49289BD4}"/>
              </a:ext>
            </a:extLst>
          </p:cNvPr>
          <p:cNvSpPr>
            <a:spLocks noGrp="1"/>
          </p:cNvSpPr>
          <p:nvPr>
            <p:ph type="ctrTitle"/>
          </p:nvPr>
        </p:nvSpPr>
        <p:spPr>
          <a:xfrm>
            <a:off x="1524000" y="1794152"/>
            <a:ext cx="9144000" cy="2387600"/>
          </a:xfrm>
        </p:spPr>
        <p:txBody>
          <a:bodyPr anchor="b"/>
          <a:lstStyle>
            <a:lvl1pPr algn="l">
              <a:defRPr sz="6000">
                <a:solidFill>
                  <a:schemeClr val="accent5"/>
                </a:solidFill>
              </a:defRPr>
            </a:lvl1pPr>
          </a:lstStyle>
          <a:p>
            <a:r>
              <a:rPr lang="en-US"/>
              <a:t>Click to edit Master title style</a:t>
            </a:r>
            <a:endParaRPr lang="en-GB"/>
          </a:p>
        </p:txBody>
      </p:sp>
      <p:sp>
        <p:nvSpPr>
          <p:cNvPr id="3" name="Subtitle 2">
            <a:extLst>
              <a:ext uri="{FF2B5EF4-FFF2-40B4-BE49-F238E27FC236}">
                <a16:creationId xmlns:a16="http://schemas.microsoft.com/office/drawing/2014/main" id="{3408F06A-0EE3-4F90-AE13-FE133640BD3C}"/>
              </a:ext>
            </a:extLst>
          </p:cNvPr>
          <p:cNvSpPr>
            <a:spLocks noGrp="1"/>
          </p:cNvSpPr>
          <p:nvPr>
            <p:ph type="subTitle" idx="1"/>
          </p:nvPr>
        </p:nvSpPr>
        <p:spPr>
          <a:xfrm>
            <a:off x="1524000" y="4325938"/>
            <a:ext cx="9144000" cy="1655762"/>
          </a:xfrm>
        </p:spPr>
        <p:txBody>
          <a:bodyPr/>
          <a:lstStyle>
            <a:lvl1pPr marL="0" indent="0" algn="l">
              <a:buNone/>
              <a:defRPr sz="2400">
                <a:solidFill>
                  <a:schemeClr val="accent5"/>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GB"/>
          </a:p>
        </p:txBody>
      </p:sp>
      <p:sp>
        <p:nvSpPr>
          <p:cNvPr id="12" name="Footer Placeholder 4">
            <a:extLst>
              <a:ext uri="{FF2B5EF4-FFF2-40B4-BE49-F238E27FC236}">
                <a16:creationId xmlns:a16="http://schemas.microsoft.com/office/drawing/2014/main" id="{5D84DFBE-6BC3-4D51-92F4-218D8ACE3915}"/>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Matthew Deeprose</a:t>
            </a:r>
            <a:endParaRPr lang="en-GB" dirty="0"/>
          </a:p>
        </p:txBody>
      </p:sp>
      <p:sp>
        <p:nvSpPr>
          <p:cNvPr id="13" name="Slide Number Placeholder 5">
            <a:extLst>
              <a:ext uri="{FF2B5EF4-FFF2-40B4-BE49-F238E27FC236}">
                <a16:creationId xmlns:a16="http://schemas.microsoft.com/office/drawing/2014/main" id="{346F3239-2A5B-450C-832D-C2793A9A9568}"/>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tx1">
                    <a:tint val="75000"/>
                  </a:schemeClr>
                </a:solidFill>
              </a:defRPr>
            </a:lvl1pPr>
          </a:lstStyle>
          <a:p>
            <a:fld id="{51AC9CB8-E4A1-4C80-A0FE-41AB03406E23}" type="slidenum">
              <a:rPr lang="en-GB" smtClean="0"/>
              <a:t>‹#›</a:t>
            </a:fld>
            <a:endParaRPr lang="en-GB"/>
          </a:p>
        </p:txBody>
      </p:sp>
    </p:spTree>
    <p:extLst>
      <p:ext uri="{BB962C8B-B14F-4D97-AF65-F5344CB8AC3E}">
        <p14:creationId xmlns:p14="http://schemas.microsoft.com/office/powerpoint/2010/main" val="403340867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9A1D554C-D079-40FD-8BAD-3D80D056C4E2}"/>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11" name="Text Placeholder 2">
            <a:extLst>
              <a:ext uri="{FF2B5EF4-FFF2-40B4-BE49-F238E27FC236}">
                <a16:creationId xmlns:a16="http://schemas.microsoft.com/office/drawing/2014/main" id="{FEA7C057-8A71-408C-8C7B-7AAE328B05F7}"/>
              </a:ext>
            </a:extLst>
          </p:cNvPr>
          <p:cNvSpPr>
            <a:spLocks noGrp="1"/>
          </p:cNvSpPr>
          <p:nvPr>
            <p:ph idx="1"/>
          </p:nvPr>
        </p:nvSpPr>
        <p:spPr>
          <a:xfrm>
            <a:off x="190500" y="1733492"/>
            <a:ext cx="11772899" cy="44254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Footer Placeholder 4">
            <a:extLst>
              <a:ext uri="{FF2B5EF4-FFF2-40B4-BE49-F238E27FC236}">
                <a16:creationId xmlns:a16="http://schemas.microsoft.com/office/drawing/2014/main" id="{261C6565-BC92-4580-8229-734CEC448DA7}"/>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3" name="Slide Number Placeholder 5">
            <a:extLst>
              <a:ext uri="{FF2B5EF4-FFF2-40B4-BE49-F238E27FC236}">
                <a16:creationId xmlns:a16="http://schemas.microsoft.com/office/drawing/2014/main" id="{650FDA70-C487-47E4-83D2-555EB4BEDDBB}"/>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260204074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10" name="Title Placeholder 1">
            <a:extLst>
              <a:ext uri="{FF2B5EF4-FFF2-40B4-BE49-F238E27FC236}">
                <a16:creationId xmlns:a16="http://schemas.microsoft.com/office/drawing/2014/main" id="{9A1D554C-D079-40FD-8BAD-3D80D056C4E2}"/>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11" name="Text Placeholder 2">
            <a:extLst>
              <a:ext uri="{FF2B5EF4-FFF2-40B4-BE49-F238E27FC236}">
                <a16:creationId xmlns:a16="http://schemas.microsoft.com/office/drawing/2014/main" id="{FEA7C057-8A71-408C-8C7B-7AAE328B05F7}"/>
              </a:ext>
            </a:extLst>
          </p:cNvPr>
          <p:cNvSpPr>
            <a:spLocks noGrp="1"/>
          </p:cNvSpPr>
          <p:nvPr>
            <p:ph idx="1"/>
          </p:nvPr>
        </p:nvSpPr>
        <p:spPr>
          <a:xfrm>
            <a:off x="190500" y="1733492"/>
            <a:ext cx="11772899" cy="44254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2" name="Footer Placeholder 4">
            <a:extLst>
              <a:ext uri="{FF2B5EF4-FFF2-40B4-BE49-F238E27FC236}">
                <a16:creationId xmlns:a16="http://schemas.microsoft.com/office/drawing/2014/main" id="{261C6565-BC92-4580-8229-734CEC448DA7}"/>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3" name="Slide Number Placeholder 5">
            <a:extLst>
              <a:ext uri="{FF2B5EF4-FFF2-40B4-BE49-F238E27FC236}">
                <a16:creationId xmlns:a16="http://schemas.microsoft.com/office/drawing/2014/main" id="{650FDA70-C487-47E4-83D2-555EB4BEDDBB}"/>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99716625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1_Two Content No fill">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noFill/>
          <a:ln w="38100">
            <a:no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noFill/>
          <a:ln w="38100">
            <a:no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999278220"/>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4"/>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3"/>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67346329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1"/>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2"/>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121383142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2_Two Content 1">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4"/>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3"/>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60226369"/>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ntent 3">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5"/>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6"/>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tx1">
                    <a:tint val="75000"/>
                  </a:schemeClr>
                </a:solidFill>
              </a:defRPr>
            </a:lvl1pPr>
          </a:lstStyle>
          <a:p>
            <a:fld id="{51AC9CB8-E4A1-4C80-A0FE-41AB03406E23}" type="slidenum">
              <a:rPr lang="en-GB" smtClean="0"/>
              <a:t>‹#›</a:t>
            </a:fld>
            <a:endParaRPr lang="en-GB"/>
          </a:p>
        </p:txBody>
      </p:sp>
    </p:spTree>
    <p:extLst>
      <p:ext uri="{BB962C8B-B14F-4D97-AF65-F5344CB8AC3E}">
        <p14:creationId xmlns:p14="http://schemas.microsoft.com/office/powerpoint/2010/main" val="277121033"/>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ext with Pictur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EEA8-B5BB-4823-BFB8-4A2013B5530E}"/>
              </a:ext>
            </a:extLst>
          </p:cNvPr>
          <p:cNvSpPr>
            <a:spLocks noGrp="1"/>
          </p:cNvSpPr>
          <p:nvPr>
            <p:ph type="title"/>
          </p:nvPr>
        </p:nvSpPr>
        <p:spPr/>
        <p:txBody>
          <a:bodyPr/>
          <a:lstStyle/>
          <a:p>
            <a:r>
              <a:rPr lang="en-US"/>
              <a:t>Click to edit Master title style</a:t>
            </a:r>
            <a:endParaRPr lang="en-GB"/>
          </a:p>
        </p:txBody>
      </p:sp>
      <p:sp>
        <p:nvSpPr>
          <p:cNvPr id="5" name="Content Placeholder 2">
            <a:extLst>
              <a:ext uri="{FF2B5EF4-FFF2-40B4-BE49-F238E27FC236}">
                <a16:creationId xmlns:a16="http://schemas.microsoft.com/office/drawing/2014/main" id="{F118BE1D-F246-4331-A02B-59BC5519C7E0}"/>
              </a:ext>
            </a:extLst>
          </p:cNvPr>
          <p:cNvSpPr>
            <a:spLocks noGrp="1"/>
          </p:cNvSpPr>
          <p:nvPr>
            <p:ph sz="half" idx="1"/>
          </p:nvPr>
        </p:nvSpPr>
        <p:spPr>
          <a:xfrm>
            <a:off x="228600" y="1480593"/>
            <a:ext cx="5689600" cy="4681330"/>
          </a:xfrm>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Picture Placeholder 6">
            <a:extLst>
              <a:ext uri="{FF2B5EF4-FFF2-40B4-BE49-F238E27FC236}">
                <a16:creationId xmlns:a16="http://schemas.microsoft.com/office/drawing/2014/main" id="{F0A85E61-AE02-4733-9C7A-08507D48A691}"/>
              </a:ext>
            </a:extLst>
          </p:cNvPr>
          <p:cNvSpPr>
            <a:spLocks noGrp="1"/>
          </p:cNvSpPr>
          <p:nvPr>
            <p:ph type="pic" sz="quarter" idx="12"/>
          </p:nvPr>
        </p:nvSpPr>
        <p:spPr>
          <a:xfrm>
            <a:off x="6299200" y="1500809"/>
            <a:ext cx="5664200" cy="4681330"/>
          </a:xfrm>
          <a:ln w="38100">
            <a:solidFill>
              <a:schemeClr val="accent5"/>
            </a:solidFill>
          </a:ln>
        </p:spPr>
        <p:txBody>
          <a:bodyPr/>
          <a:lstStyle/>
          <a:p>
            <a:endParaRPr lang="en-GB"/>
          </a:p>
        </p:txBody>
      </p:sp>
      <p:sp>
        <p:nvSpPr>
          <p:cNvPr id="8" name="Footer Placeholder 4">
            <a:extLst>
              <a:ext uri="{FF2B5EF4-FFF2-40B4-BE49-F238E27FC236}">
                <a16:creationId xmlns:a16="http://schemas.microsoft.com/office/drawing/2014/main" id="{60C909D8-8B09-4DEB-92A5-1D85173C5F52}"/>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9" name="Slide Number Placeholder 5">
            <a:extLst>
              <a:ext uri="{FF2B5EF4-FFF2-40B4-BE49-F238E27FC236}">
                <a16:creationId xmlns:a16="http://schemas.microsoft.com/office/drawing/2014/main" id="{743EE08A-8012-42D4-9DE9-F4D40F91F420}"/>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2744241998"/>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2_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F9EEA8-B5BB-4823-BFB8-4A2013B5530E}"/>
              </a:ext>
            </a:extLst>
          </p:cNvPr>
          <p:cNvSpPr>
            <a:spLocks noGrp="1"/>
          </p:cNvSpPr>
          <p:nvPr>
            <p:ph type="title"/>
          </p:nvPr>
        </p:nvSpPr>
        <p:spPr/>
        <p:txBody>
          <a:bodyPr/>
          <a:lstStyle/>
          <a:p>
            <a:r>
              <a:rPr lang="en-US"/>
              <a:t>Click to edit Master title style</a:t>
            </a:r>
            <a:endParaRPr lang="en-GB"/>
          </a:p>
        </p:txBody>
      </p:sp>
      <p:sp>
        <p:nvSpPr>
          <p:cNvPr id="7" name="Picture Placeholder 6">
            <a:extLst>
              <a:ext uri="{FF2B5EF4-FFF2-40B4-BE49-F238E27FC236}">
                <a16:creationId xmlns:a16="http://schemas.microsoft.com/office/drawing/2014/main" id="{F0A85E61-AE02-4733-9C7A-08507D48A691}"/>
              </a:ext>
            </a:extLst>
          </p:cNvPr>
          <p:cNvSpPr>
            <a:spLocks noGrp="1"/>
          </p:cNvSpPr>
          <p:nvPr>
            <p:ph type="pic" sz="quarter" idx="12"/>
          </p:nvPr>
        </p:nvSpPr>
        <p:spPr>
          <a:xfrm>
            <a:off x="329580" y="1470991"/>
            <a:ext cx="5664200" cy="4740966"/>
          </a:xfrm>
          <a:ln w="38100">
            <a:solidFill>
              <a:schemeClr val="accent5"/>
            </a:solidFill>
          </a:ln>
        </p:spPr>
        <p:txBody>
          <a:bodyPr/>
          <a:lstStyle/>
          <a:p>
            <a:endParaRPr lang="en-GB"/>
          </a:p>
        </p:txBody>
      </p:sp>
      <p:sp>
        <p:nvSpPr>
          <p:cNvPr id="5" name="Content Placeholder 2">
            <a:extLst>
              <a:ext uri="{FF2B5EF4-FFF2-40B4-BE49-F238E27FC236}">
                <a16:creationId xmlns:a16="http://schemas.microsoft.com/office/drawing/2014/main" id="{F118BE1D-F246-4331-A02B-59BC5519C7E0}"/>
              </a:ext>
            </a:extLst>
          </p:cNvPr>
          <p:cNvSpPr>
            <a:spLocks noGrp="1"/>
          </p:cNvSpPr>
          <p:nvPr>
            <p:ph sz="half" idx="1"/>
          </p:nvPr>
        </p:nvSpPr>
        <p:spPr>
          <a:xfrm>
            <a:off x="6273799" y="1470991"/>
            <a:ext cx="5689600" cy="474096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8" name="Footer Placeholder 4">
            <a:extLst>
              <a:ext uri="{FF2B5EF4-FFF2-40B4-BE49-F238E27FC236}">
                <a16:creationId xmlns:a16="http://schemas.microsoft.com/office/drawing/2014/main" id="{C883444C-A724-4DDC-BF6B-63388B8E7A34}"/>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9" name="Slide Number Placeholder 5">
            <a:extLst>
              <a:ext uri="{FF2B5EF4-FFF2-40B4-BE49-F238E27FC236}">
                <a16:creationId xmlns:a16="http://schemas.microsoft.com/office/drawing/2014/main" id="{320BCBBE-E436-40EF-BC68-526793D0839C}"/>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085261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Smart Ar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87D-92E0-4669-9CF2-BDB7D77686DE}"/>
              </a:ext>
            </a:extLst>
          </p:cNvPr>
          <p:cNvSpPr>
            <a:spLocks noGrp="1"/>
          </p:cNvSpPr>
          <p:nvPr>
            <p:ph type="title"/>
          </p:nvPr>
        </p:nvSpPr>
        <p:spPr/>
        <p:txBody>
          <a:bodyPr>
            <a:normAutofit/>
          </a:bodyPr>
          <a:lstStyle>
            <a:lvl1pPr>
              <a:defRPr sz="4400"/>
            </a:lvl1pPr>
          </a:lstStyle>
          <a:p>
            <a:r>
              <a:rPr lang="en-US"/>
              <a:t>Click to edit Master title style</a:t>
            </a:r>
            <a:endParaRPr lang="en-GB"/>
          </a:p>
        </p:txBody>
      </p:sp>
      <p:sp>
        <p:nvSpPr>
          <p:cNvPr id="4" name="SmartArt Placeholder 3">
            <a:extLst>
              <a:ext uri="{FF2B5EF4-FFF2-40B4-BE49-F238E27FC236}">
                <a16:creationId xmlns:a16="http://schemas.microsoft.com/office/drawing/2014/main" id="{7C94E20F-57F2-4511-8881-74334B243FDA}"/>
              </a:ext>
            </a:extLst>
          </p:cNvPr>
          <p:cNvSpPr>
            <a:spLocks noGrp="1"/>
          </p:cNvSpPr>
          <p:nvPr>
            <p:ph type="dgm" sz="quarter" idx="10"/>
          </p:nvPr>
        </p:nvSpPr>
        <p:spPr>
          <a:xfrm>
            <a:off x="190500" y="1471613"/>
            <a:ext cx="11772900" cy="4710112"/>
          </a:xfrm>
        </p:spPr>
        <p:txBody>
          <a:bodyPr/>
          <a:lstStyle/>
          <a:p>
            <a:endParaRPr lang="en-GB"/>
          </a:p>
        </p:txBody>
      </p:sp>
      <p:sp>
        <p:nvSpPr>
          <p:cNvPr id="9" name="Footer Placeholder 4">
            <a:extLst>
              <a:ext uri="{FF2B5EF4-FFF2-40B4-BE49-F238E27FC236}">
                <a16:creationId xmlns:a16="http://schemas.microsoft.com/office/drawing/2014/main" id="{FA4AE06F-5E9A-40E9-B725-575D41300E6C}"/>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0" name="Slide Number Placeholder 5">
            <a:extLst>
              <a:ext uri="{FF2B5EF4-FFF2-40B4-BE49-F238E27FC236}">
                <a16:creationId xmlns:a16="http://schemas.microsoft.com/office/drawing/2014/main" id="{734E6DCD-4C54-4DC0-859E-52A07914A74B}"/>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719993148"/>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1A787D-92E0-4669-9CF2-BDB7D77686DE}"/>
              </a:ext>
            </a:extLst>
          </p:cNvPr>
          <p:cNvSpPr>
            <a:spLocks noGrp="1"/>
          </p:cNvSpPr>
          <p:nvPr>
            <p:ph type="title"/>
          </p:nvPr>
        </p:nvSpPr>
        <p:spPr/>
        <p:txBody>
          <a:bodyPr>
            <a:normAutofit/>
          </a:bodyPr>
          <a:lstStyle>
            <a:lvl1pPr>
              <a:defRPr sz="4400"/>
            </a:lvl1pPr>
          </a:lstStyle>
          <a:p>
            <a:r>
              <a:rPr lang="en-US"/>
              <a:t>Click to edit Master title style</a:t>
            </a:r>
            <a:endParaRPr lang="en-GB"/>
          </a:p>
        </p:txBody>
      </p:sp>
      <p:sp>
        <p:nvSpPr>
          <p:cNvPr id="9" name="Footer Placeholder 4">
            <a:extLst>
              <a:ext uri="{FF2B5EF4-FFF2-40B4-BE49-F238E27FC236}">
                <a16:creationId xmlns:a16="http://schemas.microsoft.com/office/drawing/2014/main" id="{FA4AE06F-5E9A-40E9-B725-575D41300E6C}"/>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0" name="Slide Number Placeholder 5">
            <a:extLst>
              <a:ext uri="{FF2B5EF4-FFF2-40B4-BE49-F238E27FC236}">
                <a16:creationId xmlns:a16="http://schemas.microsoft.com/office/drawing/2014/main" id="{734E6DCD-4C54-4DC0-859E-52A07914A74B}"/>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663741796"/>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8" name="Footer Placeholder 4">
            <a:extLst>
              <a:ext uri="{FF2B5EF4-FFF2-40B4-BE49-F238E27FC236}">
                <a16:creationId xmlns:a16="http://schemas.microsoft.com/office/drawing/2014/main" id="{9F3B1D41-4ADD-4FB5-8E75-C66785A97B18}"/>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9" name="Slide Number Placeholder 5">
            <a:extLst>
              <a:ext uri="{FF2B5EF4-FFF2-40B4-BE49-F238E27FC236}">
                <a16:creationId xmlns:a16="http://schemas.microsoft.com/office/drawing/2014/main" id="{08D5030C-C8C7-49A8-BCFE-F962A5633BF5}"/>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7865326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wo Content No fill">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noFill/>
          <a:ln w="38100">
            <a:no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noFill/>
          <a:ln w="38100">
            <a:no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877911546"/>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Custom Layou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44C9129-781F-404F-9A31-19E27A74F519}"/>
              </a:ext>
            </a:extLst>
          </p:cNvPr>
          <p:cNvSpPr>
            <a:spLocks noGrp="1"/>
          </p:cNvSpPr>
          <p:nvPr>
            <p:ph type="title"/>
          </p:nvPr>
        </p:nvSpPr>
        <p:spPr/>
        <p:txBody>
          <a:bodyPr/>
          <a:lstStyle/>
          <a:p>
            <a:r>
              <a:rPr lang="en-US"/>
              <a:t>Click to edit Master title style</a:t>
            </a:r>
            <a:endParaRPr lang="en-GB"/>
          </a:p>
        </p:txBody>
      </p:sp>
      <p:sp>
        <p:nvSpPr>
          <p:cNvPr id="5" name="Footer Placeholder 4">
            <a:extLst>
              <a:ext uri="{FF2B5EF4-FFF2-40B4-BE49-F238E27FC236}">
                <a16:creationId xmlns:a16="http://schemas.microsoft.com/office/drawing/2014/main" id="{FF2C5B2A-2A30-4485-A48D-95C1F06C67D3}"/>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6" name="Slide Number Placeholder 5">
            <a:extLst>
              <a:ext uri="{FF2B5EF4-FFF2-40B4-BE49-F238E27FC236}">
                <a16:creationId xmlns:a16="http://schemas.microsoft.com/office/drawing/2014/main" id="{F10DB15F-8BC0-41BD-961D-1ACD2543BA39}"/>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265084978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hree_content_pane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4C2C2E-6DEB-4E1A-BA46-5CCB977A79AB}"/>
              </a:ext>
            </a:extLst>
          </p:cNvPr>
          <p:cNvSpPr>
            <a:spLocks noGrp="1"/>
          </p:cNvSpPr>
          <p:nvPr>
            <p:ph type="title"/>
          </p:nvPr>
        </p:nvSpPr>
        <p:spPr/>
        <p:txBody>
          <a:bodyPr/>
          <a:lstStyle/>
          <a:p>
            <a:r>
              <a:rPr lang="en-US"/>
              <a:t>Click to edit Master title style</a:t>
            </a:r>
            <a:endParaRPr lang="en-GB"/>
          </a:p>
        </p:txBody>
      </p:sp>
      <p:sp>
        <p:nvSpPr>
          <p:cNvPr id="3" name="Footer Placeholder 2">
            <a:extLst>
              <a:ext uri="{FF2B5EF4-FFF2-40B4-BE49-F238E27FC236}">
                <a16:creationId xmlns:a16="http://schemas.microsoft.com/office/drawing/2014/main" id="{3AB1FF4A-7BAD-4F6A-9750-318A0E469B08}"/>
              </a:ext>
            </a:extLst>
          </p:cNvPr>
          <p:cNvSpPr>
            <a:spLocks noGrp="1"/>
          </p:cNvSpPr>
          <p:nvPr>
            <p:ph type="ftr" sz="quarter" idx="10"/>
          </p:nvPr>
        </p:nvSpPr>
        <p:spPr/>
        <p:txBody>
          <a:bodyPr/>
          <a:lstStyle/>
          <a:p>
            <a:r>
              <a:rPr lang="en-GB"/>
              <a:t>Matthew Deeprose</a:t>
            </a:r>
            <a:endParaRPr lang="en-GB" dirty="0"/>
          </a:p>
        </p:txBody>
      </p:sp>
      <p:sp>
        <p:nvSpPr>
          <p:cNvPr id="4" name="Slide Number Placeholder 3">
            <a:extLst>
              <a:ext uri="{FF2B5EF4-FFF2-40B4-BE49-F238E27FC236}">
                <a16:creationId xmlns:a16="http://schemas.microsoft.com/office/drawing/2014/main" id="{28B56645-8537-4A93-BE94-DBF3FD3FB928}"/>
              </a:ext>
            </a:extLst>
          </p:cNvPr>
          <p:cNvSpPr>
            <a:spLocks noGrp="1"/>
          </p:cNvSpPr>
          <p:nvPr>
            <p:ph type="sldNum" sz="quarter" idx="11"/>
          </p:nvPr>
        </p:nvSpPr>
        <p:spPr/>
        <p:txBody>
          <a:bodyPr/>
          <a:lstStyle/>
          <a:p>
            <a:fld id="{51AC9CB8-E4A1-4C80-A0FE-41AB03406E23}" type="slidenum">
              <a:rPr lang="en-GB" smtClean="0"/>
              <a:t>‹#›</a:t>
            </a:fld>
            <a:endParaRPr lang="en-GB"/>
          </a:p>
        </p:txBody>
      </p:sp>
      <p:sp>
        <p:nvSpPr>
          <p:cNvPr id="6" name="Slide Number Placeholder 3">
            <a:extLst>
              <a:ext uri="{FF2B5EF4-FFF2-40B4-BE49-F238E27FC236}">
                <a16:creationId xmlns:a16="http://schemas.microsoft.com/office/drawing/2014/main" id="{DA0C6614-1B57-4016-85F3-2D157AE4EF04}"/>
              </a:ext>
            </a:extLst>
          </p:cNvPr>
          <p:cNvSpPr txBox="1">
            <a:spLocks/>
          </p:cNvSpPr>
          <p:nvPr userDrawn="1"/>
        </p:nvSpPr>
        <p:spPr>
          <a:xfrm>
            <a:off x="11218125" y="6434459"/>
            <a:ext cx="905107" cy="372627"/>
          </a:xfrm>
          <a:prstGeom prst="rect">
            <a:avLst/>
          </a:prstGeom>
        </p:spPr>
        <p:txBody>
          <a:bodyPr vert="horz" lIns="91440" tIns="45720" rIns="91440" bIns="45720" rtlCol="0" anchor="ctr"/>
          <a:lstStyle>
            <a:defPPr>
              <a:defRPr lang="en-US"/>
            </a:defPPr>
            <a:lvl1pPr marL="0" algn="r"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1AC9CB8-E4A1-4C80-A0FE-41AB03406E23}" type="slidenum">
              <a:rPr lang="en-GB" smtClean="0"/>
              <a:pPr/>
              <a:t>‹#›</a:t>
            </a:fld>
            <a:endParaRPr lang="en-GB"/>
          </a:p>
        </p:txBody>
      </p:sp>
      <p:sp>
        <p:nvSpPr>
          <p:cNvPr id="12" name="Content Placeholder 11">
            <a:extLst>
              <a:ext uri="{FF2B5EF4-FFF2-40B4-BE49-F238E27FC236}">
                <a16:creationId xmlns:a16="http://schemas.microsoft.com/office/drawing/2014/main" id="{1E512D02-4F9D-4428-9A1A-D44A5CA69370}"/>
              </a:ext>
            </a:extLst>
          </p:cNvPr>
          <p:cNvSpPr>
            <a:spLocks noGrp="1"/>
          </p:cNvSpPr>
          <p:nvPr>
            <p:ph sz="quarter" idx="12"/>
          </p:nvPr>
        </p:nvSpPr>
        <p:spPr>
          <a:xfrm>
            <a:off x="190500" y="1451113"/>
            <a:ext cx="3675822" cy="47707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Content Placeholder 13">
            <a:extLst>
              <a:ext uri="{FF2B5EF4-FFF2-40B4-BE49-F238E27FC236}">
                <a16:creationId xmlns:a16="http://schemas.microsoft.com/office/drawing/2014/main" id="{E23D0E2C-A4B7-4A28-8B41-7D5FEC258E46}"/>
              </a:ext>
            </a:extLst>
          </p:cNvPr>
          <p:cNvSpPr>
            <a:spLocks noGrp="1"/>
          </p:cNvSpPr>
          <p:nvPr>
            <p:ph sz="quarter" idx="13"/>
          </p:nvPr>
        </p:nvSpPr>
        <p:spPr>
          <a:xfrm>
            <a:off x="4239039" y="1451113"/>
            <a:ext cx="3675822" cy="47707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6" name="Content Placeholder 15">
            <a:extLst>
              <a:ext uri="{FF2B5EF4-FFF2-40B4-BE49-F238E27FC236}">
                <a16:creationId xmlns:a16="http://schemas.microsoft.com/office/drawing/2014/main" id="{6D036BAD-E224-479B-BD0A-76A26C15C5AD}"/>
              </a:ext>
            </a:extLst>
          </p:cNvPr>
          <p:cNvSpPr>
            <a:spLocks noGrp="1"/>
          </p:cNvSpPr>
          <p:nvPr>
            <p:ph sz="quarter" idx="14"/>
          </p:nvPr>
        </p:nvSpPr>
        <p:spPr>
          <a:xfrm>
            <a:off x="8287577" y="1451113"/>
            <a:ext cx="3675822" cy="477078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70193248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2_Four Content No fill">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10"/>
            <a:ext cx="5689600" cy="2126974"/>
          </a:xfrm>
          <a:noFill/>
          <a:ln w="38100">
            <a:noFill/>
          </a:ln>
        </p:spPr>
        <p:txBody>
          <a:bodyPr>
            <a:noAutofit/>
          </a:bodyPr>
          <a:lstStyle>
            <a:lvl1pPr>
              <a:defRPr sz="2800"/>
            </a:lvl1pPr>
            <a:lvl2pPr>
              <a:lnSpc>
                <a:spcPct val="100000"/>
              </a:lnSpc>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222A5827-732D-4937-B912-A9F3E089FAA0}"/>
              </a:ext>
            </a:extLst>
          </p:cNvPr>
          <p:cNvSpPr>
            <a:spLocks noGrp="1"/>
          </p:cNvSpPr>
          <p:nvPr>
            <p:ph sz="half" idx="10"/>
          </p:nvPr>
        </p:nvSpPr>
        <p:spPr>
          <a:xfrm>
            <a:off x="228600" y="3909387"/>
            <a:ext cx="5689600" cy="2126974"/>
          </a:xfrm>
          <a:noFill/>
          <a:ln w="38100">
            <a:noFill/>
          </a:ln>
        </p:spPr>
        <p:txBody>
          <a:bodyPr>
            <a:noAutofit/>
          </a:bodyPr>
          <a:lstStyle>
            <a:lvl1pPr>
              <a:defRPr sz="2800"/>
            </a:lvl1pPr>
            <a:lvl2pPr>
              <a:lnSpc>
                <a:spcPct val="100000"/>
              </a:lnSpc>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10"/>
            <a:ext cx="5689600" cy="2126974"/>
          </a:xfrm>
          <a:noFill/>
          <a:ln w="38100">
            <a:noFill/>
          </a:ln>
        </p:spPr>
        <p:txBody>
          <a:bodyPr>
            <a:noAutofit/>
          </a:bodyPr>
          <a:lstStyle>
            <a:lvl1pPr>
              <a:lnSpc>
                <a:spcPct val="100000"/>
              </a:lnSpc>
              <a:defRPr sz="2800"/>
            </a:lvl1pPr>
            <a:lvl2pPr>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3">
            <a:extLst>
              <a:ext uri="{FF2B5EF4-FFF2-40B4-BE49-F238E27FC236}">
                <a16:creationId xmlns:a16="http://schemas.microsoft.com/office/drawing/2014/main" id="{1C7C414B-D73A-4BD1-8368-017C79F14E7D}"/>
              </a:ext>
            </a:extLst>
          </p:cNvPr>
          <p:cNvSpPr>
            <a:spLocks noGrp="1"/>
          </p:cNvSpPr>
          <p:nvPr>
            <p:ph sz="half" idx="11"/>
          </p:nvPr>
        </p:nvSpPr>
        <p:spPr>
          <a:xfrm>
            <a:off x="6273799" y="3909387"/>
            <a:ext cx="5689600" cy="2126974"/>
          </a:xfrm>
          <a:noFill/>
          <a:ln w="38100">
            <a:noFill/>
          </a:ln>
        </p:spPr>
        <p:txBody>
          <a:bodyPr>
            <a:noAutofit/>
          </a:bodyPr>
          <a:lstStyle>
            <a:lvl1pPr>
              <a:lnSpc>
                <a:spcPct val="100000"/>
              </a:lnSpc>
              <a:defRPr sz="2800"/>
            </a:lvl1pPr>
            <a:lvl2pPr>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2863712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Four Content Two colours">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10"/>
            <a:ext cx="5689600" cy="2126974"/>
          </a:xfrm>
          <a:solidFill>
            <a:schemeClr val="tx2"/>
          </a:solidFill>
          <a:ln w="38100">
            <a:solidFill>
              <a:schemeClr val="accent1"/>
            </a:solidFill>
          </a:ln>
        </p:spPr>
        <p:txBody>
          <a:bodyPr>
            <a:noAutofit/>
          </a:bodyPr>
          <a:lstStyle>
            <a:lvl1pPr>
              <a:defRPr sz="2800"/>
            </a:lvl1pPr>
            <a:lvl2pPr>
              <a:lnSpc>
                <a:spcPct val="100000"/>
              </a:lnSpc>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9" name="Content Placeholder 2">
            <a:extLst>
              <a:ext uri="{FF2B5EF4-FFF2-40B4-BE49-F238E27FC236}">
                <a16:creationId xmlns:a16="http://schemas.microsoft.com/office/drawing/2014/main" id="{222A5827-732D-4937-B912-A9F3E089FAA0}"/>
              </a:ext>
            </a:extLst>
          </p:cNvPr>
          <p:cNvSpPr>
            <a:spLocks noGrp="1"/>
          </p:cNvSpPr>
          <p:nvPr>
            <p:ph sz="half" idx="10"/>
          </p:nvPr>
        </p:nvSpPr>
        <p:spPr>
          <a:xfrm>
            <a:off x="228600" y="3909387"/>
            <a:ext cx="5689600" cy="2126974"/>
          </a:xfrm>
          <a:solidFill>
            <a:schemeClr val="tx2"/>
          </a:solidFill>
          <a:ln w="38100">
            <a:solidFill>
              <a:schemeClr val="accent1"/>
            </a:solidFill>
          </a:ln>
        </p:spPr>
        <p:txBody>
          <a:bodyPr>
            <a:noAutofit/>
          </a:bodyPr>
          <a:lstStyle>
            <a:lvl1pPr>
              <a:defRPr sz="2800"/>
            </a:lvl1pPr>
            <a:lvl2pPr>
              <a:lnSpc>
                <a:spcPct val="100000"/>
              </a:lnSpc>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10"/>
            <a:ext cx="5689600" cy="2126974"/>
          </a:xfrm>
          <a:solidFill>
            <a:schemeClr val="tx2"/>
          </a:solidFill>
          <a:ln w="38100">
            <a:solidFill>
              <a:schemeClr val="accent4"/>
            </a:solidFill>
          </a:ln>
        </p:spPr>
        <p:txBody>
          <a:bodyPr>
            <a:noAutofit/>
          </a:bodyPr>
          <a:lstStyle>
            <a:lvl1pPr>
              <a:lnSpc>
                <a:spcPct val="100000"/>
              </a:lnSpc>
              <a:defRPr sz="2800"/>
            </a:lvl1pPr>
            <a:lvl2pPr>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3">
            <a:extLst>
              <a:ext uri="{FF2B5EF4-FFF2-40B4-BE49-F238E27FC236}">
                <a16:creationId xmlns:a16="http://schemas.microsoft.com/office/drawing/2014/main" id="{1C7C414B-D73A-4BD1-8368-017C79F14E7D}"/>
              </a:ext>
            </a:extLst>
          </p:cNvPr>
          <p:cNvSpPr>
            <a:spLocks noGrp="1"/>
          </p:cNvSpPr>
          <p:nvPr>
            <p:ph sz="half" idx="11"/>
          </p:nvPr>
        </p:nvSpPr>
        <p:spPr>
          <a:xfrm>
            <a:off x="6273799" y="3909387"/>
            <a:ext cx="5689600" cy="2126974"/>
          </a:xfrm>
          <a:solidFill>
            <a:schemeClr val="tx2"/>
          </a:solidFill>
          <a:ln w="38100">
            <a:solidFill>
              <a:schemeClr val="accent4"/>
            </a:solidFill>
          </a:ln>
        </p:spPr>
        <p:txBody>
          <a:bodyPr>
            <a:noAutofit/>
          </a:bodyPr>
          <a:lstStyle>
            <a:lvl1pPr>
              <a:lnSpc>
                <a:spcPct val="100000"/>
              </a:lnSpc>
              <a:defRPr sz="2800"/>
            </a:lvl1pPr>
            <a:lvl2pPr>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34262610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4_Four Content Four colours">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10"/>
            <a:ext cx="5689600" cy="2126974"/>
          </a:xfrm>
          <a:solidFill>
            <a:schemeClr val="tx2"/>
          </a:solidFill>
          <a:ln w="38100">
            <a:solidFill>
              <a:schemeClr val="accent1"/>
            </a:solidFill>
          </a:ln>
        </p:spPr>
        <p:txBody>
          <a:bodyPr>
            <a:noAutofit/>
          </a:bodyPr>
          <a:lstStyle>
            <a:lvl1pPr>
              <a:defRPr sz="2800"/>
            </a:lvl1pPr>
            <a:lvl2pPr>
              <a:lnSpc>
                <a:spcPct val="100000"/>
              </a:lnSpc>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10"/>
            <a:ext cx="5689600" cy="2126974"/>
          </a:xfrm>
          <a:solidFill>
            <a:schemeClr val="tx2"/>
          </a:solidFill>
          <a:ln w="38100">
            <a:solidFill>
              <a:schemeClr val="accent4"/>
            </a:solidFill>
          </a:ln>
        </p:spPr>
        <p:txBody>
          <a:bodyPr>
            <a:noAutofit/>
          </a:bodyPr>
          <a:lstStyle>
            <a:lvl1pPr>
              <a:lnSpc>
                <a:spcPct val="100000"/>
              </a:lnSpc>
              <a:defRPr sz="2800"/>
            </a:lvl1pPr>
            <a:lvl2pPr>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
        <p:nvSpPr>
          <p:cNvPr id="9" name="Content Placeholder 2">
            <a:extLst>
              <a:ext uri="{FF2B5EF4-FFF2-40B4-BE49-F238E27FC236}">
                <a16:creationId xmlns:a16="http://schemas.microsoft.com/office/drawing/2014/main" id="{222A5827-732D-4937-B912-A9F3E089FAA0}"/>
              </a:ext>
            </a:extLst>
          </p:cNvPr>
          <p:cNvSpPr>
            <a:spLocks noGrp="1"/>
          </p:cNvSpPr>
          <p:nvPr>
            <p:ph sz="half" idx="10"/>
          </p:nvPr>
        </p:nvSpPr>
        <p:spPr>
          <a:xfrm>
            <a:off x="228600" y="3909387"/>
            <a:ext cx="5689600" cy="2126974"/>
          </a:xfrm>
          <a:solidFill>
            <a:schemeClr val="tx2"/>
          </a:solidFill>
          <a:ln w="38100">
            <a:solidFill>
              <a:schemeClr val="accent3"/>
            </a:solidFill>
          </a:ln>
        </p:spPr>
        <p:txBody>
          <a:bodyPr>
            <a:noAutofit/>
          </a:bodyPr>
          <a:lstStyle>
            <a:lvl1pPr>
              <a:defRPr sz="2800"/>
            </a:lvl1pPr>
            <a:lvl2pPr>
              <a:lnSpc>
                <a:spcPct val="100000"/>
              </a:lnSpc>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0" name="Content Placeholder 3">
            <a:extLst>
              <a:ext uri="{FF2B5EF4-FFF2-40B4-BE49-F238E27FC236}">
                <a16:creationId xmlns:a16="http://schemas.microsoft.com/office/drawing/2014/main" id="{1C7C414B-D73A-4BD1-8368-017C79F14E7D}"/>
              </a:ext>
            </a:extLst>
          </p:cNvPr>
          <p:cNvSpPr>
            <a:spLocks noGrp="1"/>
          </p:cNvSpPr>
          <p:nvPr>
            <p:ph sz="half" idx="11"/>
          </p:nvPr>
        </p:nvSpPr>
        <p:spPr>
          <a:xfrm>
            <a:off x="6273799" y="3909387"/>
            <a:ext cx="5689600" cy="2126974"/>
          </a:xfrm>
          <a:solidFill>
            <a:schemeClr val="tx2"/>
          </a:solidFill>
          <a:ln w="38100">
            <a:solidFill>
              <a:schemeClr val="accent2"/>
            </a:solidFill>
          </a:ln>
        </p:spPr>
        <p:txBody>
          <a:bodyPr>
            <a:noAutofit/>
          </a:bodyPr>
          <a:lstStyle>
            <a:lvl1pPr>
              <a:lnSpc>
                <a:spcPct val="100000"/>
              </a:lnSpc>
              <a:defRPr sz="2800"/>
            </a:lvl1pPr>
            <a:lvl2pPr>
              <a:defRPr sz="2400"/>
            </a:lvl2pPr>
            <a:lvl3pPr>
              <a:defRPr sz="2000"/>
            </a:lvl3pPr>
            <a:lvl4pPr>
              <a:defRPr sz="1800"/>
            </a:lvl4pPr>
            <a:lvl5pPr>
              <a:defRPr sz="16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Tree>
    <p:extLst>
      <p:ext uri="{BB962C8B-B14F-4D97-AF65-F5344CB8AC3E}">
        <p14:creationId xmlns:p14="http://schemas.microsoft.com/office/powerpoint/2010/main" val="340220997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wo Content 1">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4"/>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3"/>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232816031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wo Content 2">
    <p:spTree>
      <p:nvGrpSpPr>
        <p:cNvPr id="1" name=""/>
        <p:cNvGrpSpPr/>
        <p:nvPr/>
      </p:nvGrpSpPr>
      <p:grpSpPr>
        <a:xfrm>
          <a:off x="0" y="0"/>
          <a:ext cx="0" cy="0"/>
          <a:chOff x="0" y="0"/>
          <a:chExt cx="0" cy="0"/>
        </a:xfrm>
      </p:grpSpPr>
      <p:sp>
        <p:nvSpPr>
          <p:cNvPr id="11" name="Title Placeholder 1">
            <a:extLst>
              <a:ext uri="{FF2B5EF4-FFF2-40B4-BE49-F238E27FC236}">
                <a16:creationId xmlns:a16="http://schemas.microsoft.com/office/drawing/2014/main" id="{83F5A10D-6D19-4E2B-8E23-1C3AAE7DAB1B}"/>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Content Placeholder 2">
            <a:extLst>
              <a:ext uri="{FF2B5EF4-FFF2-40B4-BE49-F238E27FC236}">
                <a16:creationId xmlns:a16="http://schemas.microsoft.com/office/drawing/2014/main" id="{024886E3-4E00-45D5-BBB3-0CCB658490DB}"/>
              </a:ext>
            </a:extLst>
          </p:cNvPr>
          <p:cNvSpPr>
            <a:spLocks noGrp="1"/>
          </p:cNvSpPr>
          <p:nvPr>
            <p:ph sz="half" idx="1"/>
          </p:nvPr>
        </p:nvSpPr>
        <p:spPr>
          <a:xfrm>
            <a:off x="228600" y="1500809"/>
            <a:ext cx="5689600" cy="4681330"/>
          </a:xfrm>
          <a:solidFill>
            <a:srgbClr val="00131D"/>
          </a:solidFill>
          <a:ln w="38100">
            <a:solidFill>
              <a:schemeClr val="accent1"/>
            </a:solidFill>
          </a:ln>
        </p:spPr>
        <p:txBody>
          <a:bodyPr/>
          <a:lstStyle>
            <a:lvl2pPr>
              <a:lnSpc>
                <a:spcPct val="100000"/>
              </a:lnSpc>
              <a:defRPr/>
            </a:lvl2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a:extLst>
              <a:ext uri="{FF2B5EF4-FFF2-40B4-BE49-F238E27FC236}">
                <a16:creationId xmlns:a16="http://schemas.microsoft.com/office/drawing/2014/main" id="{7020776F-B25B-40B3-8C17-1F9D6F0477B4}"/>
              </a:ext>
            </a:extLst>
          </p:cNvPr>
          <p:cNvSpPr>
            <a:spLocks noGrp="1"/>
          </p:cNvSpPr>
          <p:nvPr>
            <p:ph sz="half" idx="2"/>
          </p:nvPr>
        </p:nvSpPr>
        <p:spPr>
          <a:xfrm>
            <a:off x="6273799" y="1500809"/>
            <a:ext cx="5689600" cy="4681330"/>
          </a:xfrm>
          <a:solidFill>
            <a:srgbClr val="00131D"/>
          </a:solidFill>
          <a:ln w="38100">
            <a:solidFill>
              <a:schemeClr val="accent2"/>
            </a:solidFill>
          </a:ln>
        </p:spPr>
        <p:txBody>
          <a:bodyPr/>
          <a:lstStyle>
            <a:lvl1pPr>
              <a:lnSpc>
                <a:spcPct val="100000"/>
              </a:lnSpc>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14" name="Footer Placeholder 4">
            <a:extLst>
              <a:ext uri="{FF2B5EF4-FFF2-40B4-BE49-F238E27FC236}">
                <a16:creationId xmlns:a16="http://schemas.microsoft.com/office/drawing/2014/main" id="{9AC549B4-B0BD-440C-9E98-018CAA0120DA}"/>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solidFill>
                  <a:schemeClr val="bg2"/>
                </a:solidFill>
              </a:rPr>
              <a:t>Matthew Deeprose</a:t>
            </a:r>
            <a:endParaRPr lang="en-GB" dirty="0"/>
          </a:p>
        </p:txBody>
      </p:sp>
      <p:sp>
        <p:nvSpPr>
          <p:cNvPr id="15" name="Slide Number Placeholder 5">
            <a:extLst>
              <a:ext uri="{FF2B5EF4-FFF2-40B4-BE49-F238E27FC236}">
                <a16:creationId xmlns:a16="http://schemas.microsoft.com/office/drawing/2014/main" id="{C014600A-4532-4044-B776-82D3896188F7}"/>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bg2"/>
                </a:solidFill>
              </a:defRPr>
            </a:lvl1pPr>
          </a:lstStyle>
          <a:p>
            <a:fld id="{51AC9CB8-E4A1-4C80-A0FE-41AB03406E23}" type="slidenum">
              <a:rPr lang="en-GB" smtClean="0"/>
              <a:pPr/>
              <a:t>‹#›</a:t>
            </a:fld>
            <a:endParaRPr lang="en-GB"/>
          </a:p>
        </p:txBody>
      </p:sp>
    </p:spTree>
    <p:extLst>
      <p:ext uri="{BB962C8B-B14F-4D97-AF65-F5344CB8AC3E}">
        <p14:creationId xmlns:p14="http://schemas.microsoft.com/office/powerpoint/2010/main" val="24558857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3" Type="http://schemas.openxmlformats.org/officeDocument/2006/relationships/slideLayout" Target="../slideLayouts/slideLayout20.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2" Type="http://schemas.openxmlformats.org/officeDocument/2006/relationships/slideLayout" Target="../slideLayouts/slideLayout19.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5" Type="http://schemas.openxmlformats.org/officeDocument/2006/relationships/slideLayout" Target="../slideLayouts/slideLayout22.xml"/><Relationship Id="rId10" Type="http://schemas.openxmlformats.org/officeDocument/2006/relationships/slideLayout" Target="../slideLayouts/slideLayout27.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rgbClr val="231F2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3B554C-0009-4A76-8FD6-F6F153545B82}"/>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DB4E508-706A-4F1E-AC8A-1D63D43A55B8}"/>
              </a:ext>
            </a:extLst>
          </p:cNvPr>
          <p:cNvSpPr>
            <a:spLocks noGrp="1"/>
          </p:cNvSpPr>
          <p:nvPr>
            <p:ph type="body" idx="1"/>
          </p:nvPr>
        </p:nvSpPr>
        <p:spPr>
          <a:xfrm>
            <a:off x="190500" y="1733492"/>
            <a:ext cx="11772899" cy="44254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7A68D217-2184-4BC8-BEA5-81F2702E6F79}"/>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Matthew Deeprose</a:t>
            </a:r>
            <a:endParaRPr lang="en-GB" dirty="0"/>
          </a:p>
        </p:txBody>
      </p:sp>
      <p:sp>
        <p:nvSpPr>
          <p:cNvPr id="6" name="Slide Number Placeholder 5">
            <a:extLst>
              <a:ext uri="{FF2B5EF4-FFF2-40B4-BE49-F238E27FC236}">
                <a16:creationId xmlns:a16="http://schemas.microsoft.com/office/drawing/2014/main" id="{567A9D26-125F-4FE2-A837-336911C48791}"/>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tx1">
                    <a:tint val="75000"/>
                  </a:schemeClr>
                </a:solidFill>
              </a:defRPr>
            </a:lvl1pPr>
          </a:lstStyle>
          <a:p>
            <a:fld id="{51AC9CB8-E4A1-4C80-A0FE-41AB03406E23}" type="slidenum">
              <a:rPr lang="en-GB" smtClean="0"/>
              <a:t>‹#›</a:t>
            </a:fld>
            <a:endParaRPr lang="en-GB"/>
          </a:p>
        </p:txBody>
      </p:sp>
      <p:cxnSp>
        <p:nvCxnSpPr>
          <p:cNvPr id="8" name="Straight Connector 7">
            <a:extLst>
              <a:ext uri="{FF2B5EF4-FFF2-40B4-BE49-F238E27FC236}">
                <a16:creationId xmlns:a16="http://schemas.microsoft.com/office/drawing/2014/main" id="{3117B20B-0715-4AA1-9CC7-7506B2796A4A}"/>
              </a:ext>
              <a:ext uri="{C183D7F6-B498-43B3-948B-1728B52AA6E4}">
                <adec:decorative xmlns:adec="http://schemas.microsoft.com/office/drawing/2017/decorative" val="1"/>
              </a:ext>
            </a:extLst>
          </p:cNvPr>
          <p:cNvCxnSpPr>
            <a:cxnSpLocks/>
          </p:cNvCxnSpPr>
          <p:nvPr userDrawn="1"/>
        </p:nvCxnSpPr>
        <p:spPr>
          <a:xfrm>
            <a:off x="0" y="1301570"/>
            <a:ext cx="11587329" cy="0"/>
          </a:xfrm>
          <a:prstGeom prst="line">
            <a:avLst/>
          </a:prstGeom>
          <a:ln w="38100" cap="flat" cmpd="sng">
            <a:solidFill>
              <a:schemeClr val="accent2"/>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A5E115D8-4220-474B-9434-1F15633C630F}"/>
              </a:ext>
              <a:ext uri="{C183D7F6-B498-43B3-948B-1728B52AA6E4}">
                <adec:decorative xmlns:adec="http://schemas.microsoft.com/office/drawing/2017/decorative" val="1"/>
              </a:ext>
            </a:extLst>
          </p:cNvPr>
          <p:cNvCxnSpPr>
            <a:cxnSpLocks/>
          </p:cNvCxnSpPr>
          <p:nvPr userDrawn="1"/>
        </p:nvCxnSpPr>
        <p:spPr>
          <a:xfrm>
            <a:off x="6096000" y="6366542"/>
            <a:ext cx="609388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971315901"/>
      </p:ext>
    </p:extLst>
  </p:cSld>
  <p:clrMap bg1="lt1" tx1="dk1" bg2="lt2" tx2="dk2" accent1="accent1" accent2="accent2" accent3="accent3" accent4="accent4" accent5="accent5" accent6="accent6" hlink="hlink" folHlink="folHlink"/>
  <p:sldLayoutIdLst>
    <p:sldLayoutId id="2147483664" r:id="rId1"/>
    <p:sldLayoutId id="2147483665" r:id="rId2"/>
    <p:sldLayoutId id="2147483693" r:id="rId3"/>
    <p:sldLayoutId id="2147483700" r:id="rId4"/>
    <p:sldLayoutId id="2147483696" r:id="rId5"/>
    <p:sldLayoutId id="2147483697" r:id="rId6"/>
    <p:sldLayoutId id="2147483698" r:id="rId7"/>
    <p:sldLayoutId id="2147483667" r:id="rId8"/>
    <p:sldLayoutId id="2147483676" r:id="rId9"/>
    <p:sldLayoutId id="2147483677" r:id="rId10"/>
    <p:sldLayoutId id="2147483678" r:id="rId11"/>
    <p:sldLayoutId id="2147483672" r:id="rId12"/>
    <p:sldLayoutId id="2147483675" r:id="rId13"/>
    <p:sldLayoutId id="2147483679" r:id="rId14"/>
    <p:sldLayoutId id="2147483669" r:id="rId15"/>
    <p:sldLayoutId id="2147483670" r:id="rId16"/>
    <p:sldLayoutId id="2147483671" r:id="rId17"/>
  </p:sldLayoutIdLst>
  <p:hf hdr="0" dt="0"/>
  <p:txStyles>
    <p:titleStyle>
      <a:lvl1pPr algn="l" defTabSz="914400" rtl="0" eaLnBrk="1" latinLnBrk="0" hangingPunct="1">
        <a:lnSpc>
          <a:spcPct val="90000"/>
        </a:lnSpc>
        <a:spcBef>
          <a:spcPct val="0"/>
        </a:spcBef>
        <a:buNone/>
        <a:defRPr sz="4400" kern="1200">
          <a:solidFill>
            <a:schemeClr val="accent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rgbClr val="231F20"/>
        </a:solidFill>
        <a:effectLst/>
      </p:bgPr>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B3B554C-0009-4A76-8FD6-F6F153545B82}"/>
              </a:ext>
            </a:extLst>
          </p:cNvPr>
          <p:cNvSpPr>
            <a:spLocks noGrp="1"/>
          </p:cNvSpPr>
          <p:nvPr>
            <p:ph type="title"/>
          </p:nvPr>
        </p:nvSpPr>
        <p:spPr>
          <a:xfrm>
            <a:off x="190500" y="147952"/>
            <a:ext cx="11772899" cy="1153360"/>
          </a:xfrm>
          <a:prstGeom prst="rect">
            <a:avLst/>
          </a:prstGeom>
        </p:spPr>
        <p:txBody>
          <a:bodyPr vert="horz" lIns="91440" tIns="45720" rIns="91440" bIns="45720" rtlCol="0" anchor="ctr">
            <a:normAutofit/>
          </a:bodyPr>
          <a:lstStyle/>
          <a:p>
            <a:r>
              <a:rPr lang="en-US"/>
              <a:t>Click to edit Master title style</a:t>
            </a:r>
            <a:endParaRPr lang="en-GB"/>
          </a:p>
        </p:txBody>
      </p:sp>
      <p:sp>
        <p:nvSpPr>
          <p:cNvPr id="3" name="Text Placeholder 2">
            <a:extLst>
              <a:ext uri="{FF2B5EF4-FFF2-40B4-BE49-F238E27FC236}">
                <a16:creationId xmlns:a16="http://schemas.microsoft.com/office/drawing/2014/main" id="{4DB4E508-706A-4F1E-AC8A-1D63D43A55B8}"/>
              </a:ext>
            </a:extLst>
          </p:cNvPr>
          <p:cNvSpPr>
            <a:spLocks noGrp="1"/>
          </p:cNvSpPr>
          <p:nvPr>
            <p:ph type="body" idx="1"/>
          </p:nvPr>
        </p:nvSpPr>
        <p:spPr>
          <a:xfrm>
            <a:off x="190500" y="1733492"/>
            <a:ext cx="11772899" cy="4425401"/>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Footer Placeholder 4">
            <a:extLst>
              <a:ext uri="{FF2B5EF4-FFF2-40B4-BE49-F238E27FC236}">
                <a16:creationId xmlns:a16="http://schemas.microsoft.com/office/drawing/2014/main" id="{7A68D217-2184-4BC8-BEA5-81F2702E6F79}"/>
              </a:ext>
            </a:extLst>
          </p:cNvPr>
          <p:cNvSpPr>
            <a:spLocks noGrp="1"/>
          </p:cNvSpPr>
          <p:nvPr>
            <p:ph type="ftr" sz="quarter" idx="3"/>
          </p:nvPr>
        </p:nvSpPr>
        <p:spPr>
          <a:xfrm>
            <a:off x="6689783" y="6434490"/>
            <a:ext cx="4300137" cy="37262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GB"/>
              <a:t>Matthew Deeprose</a:t>
            </a:r>
            <a:endParaRPr lang="en-GB" dirty="0"/>
          </a:p>
        </p:txBody>
      </p:sp>
      <p:sp>
        <p:nvSpPr>
          <p:cNvPr id="6" name="Slide Number Placeholder 5">
            <a:extLst>
              <a:ext uri="{FF2B5EF4-FFF2-40B4-BE49-F238E27FC236}">
                <a16:creationId xmlns:a16="http://schemas.microsoft.com/office/drawing/2014/main" id="{567A9D26-125F-4FE2-A837-336911C48791}"/>
              </a:ext>
            </a:extLst>
          </p:cNvPr>
          <p:cNvSpPr>
            <a:spLocks noGrp="1"/>
          </p:cNvSpPr>
          <p:nvPr>
            <p:ph type="sldNum" sz="quarter" idx="4"/>
          </p:nvPr>
        </p:nvSpPr>
        <p:spPr>
          <a:xfrm>
            <a:off x="11218125" y="6434459"/>
            <a:ext cx="905107" cy="372627"/>
          </a:xfrm>
          <a:prstGeom prst="rect">
            <a:avLst/>
          </a:prstGeom>
        </p:spPr>
        <p:txBody>
          <a:bodyPr vert="horz" lIns="91440" tIns="45720" rIns="91440" bIns="45720" rtlCol="0" anchor="ctr"/>
          <a:lstStyle>
            <a:lvl1pPr algn="r">
              <a:defRPr sz="1200">
                <a:solidFill>
                  <a:schemeClr val="tx1">
                    <a:tint val="75000"/>
                  </a:schemeClr>
                </a:solidFill>
              </a:defRPr>
            </a:lvl1pPr>
          </a:lstStyle>
          <a:p>
            <a:fld id="{51AC9CB8-E4A1-4C80-A0FE-41AB03406E23}" type="slidenum">
              <a:rPr lang="en-GB" smtClean="0"/>
              <a:t>‹#›</a:t>
            </a:fld>
            <a:endParaRPr lang="en-GB"/>
          </a:p>
        </p:txBody>
      </p:sp>
      <p:cxnSp>
        <p:nvCxnSpPr>
          <p:cNvPr id="9" name="Straight Connector 8">
            <a:extLst>
              <a:ext uri="{FF2B5EF4-FFF2-40B4-BE49-F238E27FC236}">
                <a16:creationId xmlns:a16="http://schemas.microsoft.com/office/drawing/2014/main" id="{A5E115D8-4220-474B-9434-1F15633C630F}"/>
              </a:ext>
              <a:ext uri="{C183D7F6-B498-43B3-948B-1728B52AA6E4}">
                <adec:decorative xmlns:adec="http://schemas.microsoft.com/office/drawing/2017/decorative" val="1"/>
              </a:ext>
            </a:extLst>
          </p:cNvPr>
          <p:cNvCxnSpPr>
            <a:cxnSpLocks/>
          </p:cNvCxnSpPr>
          <p:nvPr userDrawn="1"/>
        </p:nvCxnSpPr>
        <p:spPr>
          <a:xfrm>
            <a:off x="6096000" y="6366542"/>
            <a:ext cx="6093884"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76258307"/>
      </p:ext>
    </p:extLst>
  </p:cSld>
  <p:clrMap bg1="lt1" tx1="dk1" bg2="lt2" tx2="dk2" accent1="accent1" accent2="accent2" accent3="accent3" accent4="accent4" accent5="accent5" accent6="accent6" hlink="hlink" folHlink="folHlink"/>
  <p:sldLayoutIdLst>
    <p:sldLayoutId id="2147483681" r:id="rId1"/>
    <p:sldLayoutId id="2147483682" r:id="rId2"/>
    <p:sldLayoutId id="2147483695" r:id="rId3"/>
    <p:sldLayoutId id="2147483683" r:id="rId4"/>
    <p:sldLayoutId id="2147483684" r:id="rId5"/>
    <p:sldLayoutId id="2147483685" r:id="rId6"/>
    <p:sldLayoutId id="2147483686" r:id="rId7"/>
    <p:sldLayoutId id="2147483687" r:id="rId8"/>
    <p:sldLayoutId id="2147483688" r:id="rId9"/>
    <p:sldLayoutId id="2147483689" r:id="rId10"/>
    <p:sldLayoutId id="2147483690" r:id="rId11"/>
    <p:sldLayoutId id="2147483691" r:id="rId12"/>
    <p:sldLayoutId id="2147483692" r:id="rId13"/>
  </p:sldLayoutIdLst>
  <p:hf hdr="0" dt="0"/>
  <p:txStyles>
    <p:titleStyle>
      <a:lvl1pPr algn="l" defTabSz="914400" rtl="0" eaLnBrk="1" latinLnBrk="0" hangingPunct="1">
        <a:lnSpc>
          <a:spcPct val="90000"/>
        </a:lnSpc>
        <a:spcBef>
          <a:spcPct val="0"/>
        </a:spcBef>
        <a:buNone/>
        <a:defRPr sz="4400" kern="1200">
          <a:solidFill>
            <a:schemeClr val="accent5"/>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sldGuideLst>
    </p:ext>
  </p:extLst>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10.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2.png"/><Relationship Id="rId5" Type="http://schemas.openxmlformats.org/officeDocument/2006/relationships/image" Target="../media/image10.png"/><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2.xml"/><Relationship Id="rId1" Type="http://schemas.openxmlformats.org/officeDocument/2006/relationships/slideLayout" Target="../slideLayouts/slideLayout3.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3.xml"/><Relationship Id="rId1" Type="http://schemas.openxmlformats.org/officeDocument/2006/relationships/slideLayout" Target="../slideLayouts/slideLayout11.xml"/><Relationship Id="rId4" Type="http://schemas.openxmlformats.org/officeDocument/2006/relationships/image" Target="../media/image16.png"/></Relationships>
</file>

<file path=ppt/slides/_rels/slide1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4.xml"/><Relationship Id="rId1" Type="http://schemas.openxmlformats.org/officeDocument/2006/relationships/slideLayout" Target="../slideLayouts/slideLayout11.xml"/><Relationship Id="rId4" Type="http://schemas.openxmlformats.org/officeDocument/2006/relationships/image" Target="../media/image18.png"/></Relationships>
</file>

<file path=ppt/slides/_rels/slide15.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image" Target="../media/image19.png"/><Relationship Id="rId7" Type="http://schemas.openxmlformats.org/officeDocument/2006/relationships/image" Target="../media/image23.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22.png"/><Relationship Id="rId5" Type="http://schemas.openxmlformats.org/officeDocument/2006/relationships/image" Target="../media/image21.png"/><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hyperlink" Target="mailto:md4@soton.ac.uk" TargetMode="External"/><Relationship Id="rId2" Type="http://schemas.openxmlformats.org/officeDocument/2006/relationships/notesSlide" Target="../notesSlides/notesSlide16.xml"/><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3" Type="http://schemas.openxmlformats.org/officeDocument/2006/relationships/image" Target="../media/image25.jpeg"/><Relationship Id="rId2" Type="http://schemas.openxmlformats.org/officeDocument/2006/relationships/notesSlide" Target="../notesSlides/notesSlide17.xml"/><Relationship Id="rId1" Type="http://schemas.openxmlformats.org/officeDocument/2006/relationships/slideLayout" Target="../slideLayouts/slideLayout3.xml"/><Relationship Id="rId4" Type="http://schemas.openxmlformats.org/officeDocument/2006/relationships/image" Target="../media/image26.png"/></Relationships>
</file>

<file path=ppt/slides/_rels/slide18.xml.rels><?xml version="1.0" encoding="UTF-8" standalone="yes"?>
<Relationships xmlns="http://schemas.openxmlformats.org/package/2006/relationships"><Relationship Id="rId8" Type="http://schemas.openxmlformats.org/officeDocument/2006/relationships/image" Target="../media/image32.png"/><Relationship Id="rId3" Type="http://schemas.openxmlformats.org/officeDocument/2006/relationships/image" Target="../media/image27.png"/><Relationship Id="rId7" Type="http://schemas.openxmlformats.org/officeDocument/2006/relationships/image" Target="../media/image31.png"/><Relationship Id="rId2" Type="http://schemas.openxmlformats.org/officeDocument/2006/relationships/notesSlide" Target="../notesSlides/notesSlide18.xml"/><Relationship Id="rId1" Type="http://schemas.openxmlformats.org/officeDocument/2006/relationships/slideLayout" Target="../slideLayouts/slideLayout2.xml"/><Relationship Id="rId6" Type="http://schemas.openxmlformats.org/officeDocument/2006/relationships/image" Target="../media/image30.png"/><Relationship Id="rId5" Type="http://schemas.openxmlformats.org/officeDocument/2006/relationships/image" Target="../media/image29.png"/><Relationship Id="rId10" Type="http://schemas.openxmlformats.org/officeDocument/2006/relationships/image" Target="../media/image34.png"/><Relationship Id="rId4" Type="http://schemas.openxmlformats.org/officeDocument/2006/relationships/image" Target="../media/image28.png"/><Relationship Id="rId9" Type="http://schemas.openxmlformats.org/officeDocument/2006/relationships/image" Target="../media/image33.png"/></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9.xml"/></Relationships>
</file>

<file path=ppt/slides/_rels/slide20.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20.xml"/><Relationship Id="rId1" Type="http://schemas.openxmlformats.org/officeDocument/2006/relationships/slideLayout" Target="../slideLayouts/slideLayout3.xml"/><Relationship Id="rId4" Type="http://schemas.openxmlformats.org/officeDocument/2006/relationships/image" Target="../media/image36.png"/></Relationships>
</file>

<file path=ppt/slides/_rels/slide21.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21.xml"/><Relationship Id="rId1" Type="http://schemas.openxmlformats.org/officeDocument/2006/relationships/slideLayout" Target="../slideLayouts/slideLayout4.xml"/><Relationship Id="rId5" Type="http://schemas.openxmlformats.org/officeDocument/2006/relationships/image" Target="../media/image39.png"/><Relationship Id="rId4" Type="http://schemas.openxmlformats.org/officeDocument/2006/relationships/image" Target="../media/image38.png"/></Relationships>
</file>

<file path=ppt/slides/_rels/slide22.xml.rels><?xml version="1.0" encoding="UTF-8" standalone="yes"?>
<Relationships xmlns="http://schemas.openxmlformats.org/package/2006/relationships"><Relationship Id="rId8" Type="http://schemas.openxmlformats.org/officeDocument/2006/relationships/diagramColors" Target="../diagrams/colors1.xml"/><Relationship Id="rId3" Type="http://schemas.openxmlformats.org/officeDocument/2006/relationships/image" Target="../media/image35.png"/><Relationship Id="rId7" Type="http://schemas.openxmlformats.org/officeDocument/2006/relationships/diagramQuickStyle" Target="../diagrams/quickStyle1.xml"/><Relationship Id="rId2" Type="http://schemas.openxmlformats.org/officeDocument/2006/relationships/notesSlide" Target="../notesSlides/notesSlide22.xml"/><Relationship Id="rId1" Type="http://schemas.openxmlformats.org/officeDocument/2006/relationships/slideLayout" Target="../slideLayouts/slideLayout2.xml"/><Relationship Id="rId6" Type="http://schemas.openxmlformats.org/officeDocument/2006/relationships/diagramLayout" Target="../diagrams/layout1.xml"/><Relationship Id="rId5" Type="http://schemas.openxmlformats.org/officeDocument/2006/relationships/diagramData" Target="../diagrams/data1.xml"/><Relationship Id="rId4" Type="http://schemas.openxmlformats.org/officeDocument/2006/relationships/image" Target="../media/image40.png"/><Relationship Id="rId9" Type="http://schemas.microsoft.com/office/2007/relationships/diagramDrawing" Target="../diagrams/drawing1.xml"/></Relationships>
</file>

<file path=ppt/slides/_rels/slide23.xml.rels><?xml version="1.0" encoding="UTF-8" standalone="yes"?>
<Relationships xmlns="http://schemas.openxmlformats.org/package/2006/relationships"><Relationship Id="rId8" Type="http://schemas.openxmlformats.org/officeDocument/2006/relationships/hyperlink" Target="https://matthewdeeprose.github.io/" TargetMode="External"/><Relationship Id="rId3" Type="http://schemas.openxmlformats.org/officeDocument/2006/relationships/image" Target="../media/image51.png"/><Relationship Id="rId7" Type="http://schemas.openxmlformats.org/officeDocument/2006/relationships/image" Target="../media/image55.png"/><Relationship Id="rId2" Type="http://schemas.openxmlformats.org/officeDocument/2006/relationships/notesSlide" Target="../notesSlides/notesSlide23.xml"/><Relationship Id="rId1" Type="http://schemas.openxmlformats.org/officeDocument/2006/relationships/slideLayout" Target="../slideLayouts/slideLayout2.xml"/><Relationship Id="rId6" Type="http://schemas.openxmlformats.org/officeDocument/2006/relationships/image" Target="../media/image54.png"/><Relationship Id="rId5" Type="http://schemas.openxmlformats.org/officeDocument/2006/relationships/image" Target="../media/image53.png"/><Relationship Id="rId4" Type="http://schemas.openxmlformats.org/officeDocument/2006/relationships/image" Target="../media/image5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3.xml"/><Relationship Id="rId1" Type="http://schemas.openxmlformats.org/officeDocument/2006/relationships/slideLayout" Target="../slideLayouts/slideLayout3.xml"/><Relationship Id="rId5" Type="http://schemas.openxmlformats.org/officeDocument/2006/relationships/image" Target="../media/image4.jp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chart" Target="../charts/chart1.xml"/><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hyperlink" Target="https://webaim.org/projects/million/" TargetMode="Externa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9.xml"/><Relationship Id="rId1" Type="http://schemas.openxmlformats.org/officeDocument/2006/relationships/slideLayout" Target="../slideLayouts/slideLayout3.xml"/><Relationship Id="rId5" Type="http://schemas.openxmlformats.org/officeDocument/2006/relationships/hyperlink" Target="https://whocanuse.com/"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619DF59F-BE19-4D55-A6B8-297E1278FE83}"/>
              </a:ext>
            </a:extLst>
          </p:cNvPr>
          <p:cNvSpPr>
            <a:spLocks noGrp="1"/>
          </p:cNvSpPr>
          <p:nvPr>
            <p:ph type="ctrTitle"/>
          </p:nvPr>
        </p:nvSpPr>
        <p:spPr>
          <a:xfrm>
            <a:off x="1524000" y="1104900"/>
            <a:ext cx="9144000" cy="3076852"/>
          </a:xfrm>
        </p:spPr>
        <p:txBody>
          <a:bodyPr anchor="ctr">
            <a:normAutofit/>
          </a:bodyPr>
          <a:lstStyle/>
          <a:p>
            <a:r>
              <a:rPr lang="en-GB" sz="8000" dirty="0">
                <a:solidFill>
                  <a:schemeClr val="accent1"/>
                </a:solidFill>
              </a:rPr>
              <a:t>Two steps forward? </a:t>
            </a:r>
            <a:br>
              <a:rPr lang="en-GB" sz="8000" dirty="0">
                <a:solidFill>
                  <a:schemeClr val="accent1"/>
                </a:solidFill>
              </a:rPr>
            </a:br>
            <a:r>
              <a:rPr lang="en-GB" sz="5400" dirty="0">
                <a:solidFill>
                  <a:schemeClr val="accent2"/>
                </a:solidFill>
              </a:rPr>
              <a:t>Making accessibility easier.</a:t>
            </a:r>
            <a:endParaRPr lang="en-GB" sz="8000" dirty="0">
              <a:solidFill>
                <a:schemeClr val="accent2"/>
              </a:solidFill>
            </a:endParaRPr>
          </a:p>
        </p:txBody>
      </p:sp>
      <p:sp>
        <p:nvSpPr>
          <p:cNvPr id="7" name="Subtitle 6">
            <a:extLst>
              <a:ext uri="{FF2B5EF4-FFF2-40B4-BE49-F238E27FC236}">
                <a16:creationId xmlns:a16="http://schemas.microsoft.com/office/drawing/2014/main" id="{722B2EE6-E26E-47D3-9457-F1299EC6F200}"/>
              </a:ext>
            </a:extLst>
          </p:cNvPr>
          <p:cNvSpPr>
            <a:spLocks noGrp="1"/>
          </p:cNvSpPr>
          <p:nvPr>
            <p:ph type="subTitle" idx="1"/>
          </p:nvPr>
        </p:nvSpPr>
        <p:spPr/>
        <p:txBody>
          <a:bodyPr/>
          <a:lstStyle/>
          <a:p>
            <a:r>
              <a:rPr lang="en-GB">
                <a:solidFill>
                  <a:schemeClr val="bg2"/>
                </a:solidFill>
              </a:rPr>
              <a:t>Matthew Deeprose</a:t>
            </a:r>
            <a:endParaRPr lang="en-GB" dirty="0">
              <a:solidFill>
                <a:schemeClr val="bg2"/>
              </a:solidFill>
            </a:endParaRPr>
          </a:p>
          <a:p>
            <a:r>
              <a:rPr lang="en-GB" dirty="0"/>
              <a:t>Senior Learning Designer</a:t>
            </a:r>
          </a:p>
          <a:p>
            <a:r>
              <a:rPr lang="en-GB" dirty="0"/>
              <a:t>University of Southampton</a:t>
            </a:r>
          </a:p>
        </p:txBody>
      </p:sp>
      <p:sp>
        <p:nvSpPr>
          <p:cNvPr id="2" name="Footer Placeholder 1">
            <a:extLst>
              <a:ext uri="{FF2B5EF4-FFF2-40B4-BE49-F238E27FC236}">
                <a16:creationId xmlns:a16="http://schemas.microsoft.com/office/drawing/2014/main" id="{CC1F90A8-D5CB-4428-90A1-807D61CC684D}"/>
              </a:ext>
            </a:extLst>
          </p:cNvPr>
          <p:cNvSpPr>
            <a:spLocks noGrp="1"/>
          </p:cNvSpPr>
          <p:nvPr>
            <p:ph type="ftr" sz="quarter" idx="3"/>
          </p:nvPr>
        </p:nvSpPr>
        <p:spPr/>
        <p:txBody>
          <a:bodyPr/>
          <a:lstStyle/>
          <a:p>
            <a:r>
              <a:rPr lang="en-GB"/>
              <a:t>Matthew Deeprose</a:t>
            </a:r>
            <a:endParaRPr lang="en-GB" dirty="0"/>
          </a:p>
        </p:txBody>
      </p:sp>
      <p:sp>
        <p:nvSpPr>
          <p:cNvPr id="3" name="Slide Number Placeholder 2">
            <a:extLst>
              <a:ext uri="{FF2B5EF4-FFF2-40B4-BE49-F238E27FC236}">
                <a16:creationId xmlns:a16="http://schemas.microsoft.com/office/drawing/2014/main" id="{3BD9D661-D95D-4BE9-91DB-7ADC54F249C1}"/>
              </a:ext>
            </a:extLst>
          </p:cNvPr>
          <p:cNvSpPr>
            <a:spLocks noGrp="1"/>
          </p:cNvSpPr>
          <p:nvPr>
            <p:ph type="sldNum" sz="quarter" idx="4"/>
          </p:nvPr>
        </p:nvSpPr>
        <p:spPr/>
        <p:txBody>
          <a:bodyPr/>
          <a:lstStyle/>
          <a:p>
            <a:fld id="{51AC9CB8-E4A1-4C80-A0FE-41AB03406E23}" type="slidenum">
              <a:rPr lang="en-GB" smtClean="0"/>
              <a:t>1</a:t>
            </a:fld>
            <a:endParaRPr lang="en-GB"/>
          </a:p>
        </p:txBody>
      </p:sp>
    </p:spTree>
    <p:extLst>
      <p:ext uri="{BB962C8B-B14F-4D97-AF65-F5344CB8AC3E}">
        <p14:creationId xmlns:p14="http://schemas.microsoft.com/office/powerpoint/2010/main" val="5055464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0">
            <a:extLst>
              <a:ext uri="{FF2B5EF4-FFF2-40B4-BE49-F238E27FC236}">
                <a16:creationId xmlns:a16="http://schemas.microsoft.com/office/drawing/2014/main" id="{EE097CB6-6869-4387-9BD2-1BAAC154E104}"/>
              </a:ext>
            </a:extLst>
          </p:cNvPr>
          <p:cNvSpPr>
            <a:spLocks noGrp="1"/>
          </p:cNvSpPr>
          <p:nvPr>
            <p:ph type="title"/>
          </p:nvPr>
        </p:nvSpPr>
        <p:spPr/>
        <p:txBody>
          <a:bodyPr>
            <a:normAutofit/>
          </a:bodyPr>
          <a:lstStyle/>
          <a:p>
            <a:r>
              <a:rPr lang="en-GB" dirty="0"/>
              <a:t>Creating a look up table</a:t>
            </a:r>
          </a:p>
        </p:txBody>
      </p:sp>
      <p:pic>
        <p:nvPicPr>
          <p:cNvPr id="5" name="Picture 4" descr="Mobile phone version of matrix.">
            <a:extLst>
              <a:ext uri="{FF2B5EF4-FFF2-40B4-BE49-F238E27FC236}">
                <a16:creationId xmlns:a16="http://schemas.microsoft.com/office/drawing/2014/main" id="{49BE5FCF-4EBD-4256-B94D-EB607FFBCC0B}"/>
              </a:ext>
            </a:extLst>
          </p:cNvPr>
          <p:cNvPicPr>
            <a:picLocks noChangeAspect="1"/>
          </p:cNvPicPr>
          <p:nvPr/>
        </p:nvPicPr>
        <p:blipFill rotWithShape="1">
          <a:blip r:embed="rId3">
            <a:extLst>
              <a:ext uri="{28A0092B-C50C-407E-A947-70E740481C1C}">
                <a14:useLocalDpi xmlns:a14="http://schemas.microsoft.com/office/drawing/2010/main" val="0"/>
              </a:ext>
            </a:extLst>
          </a:blip>
          <a:srcRect l="851" t="33056" r="1499" b="41682"/>
          <a:stretch/>
        </p:blipFill>
        <p:spPr>
          <a:xfrm>
            <a:off x="450849" y="1545394"/>
            <a:ext cx="2409825" cy="5077655"/>
          </a:xfrm>
          <a:prstGeom prst="rect">
            <a:avLst/>
          </a:prstGeom>
        </p:spPr>
      </p:pic>
      <p:pic>
        <p:nvPicPr>
          <p:cNvPr id="7" name="Picture 6" descr="Computer version of matrix. This shows all the possible colour combinations in a large table.">
            <a:extLst>
              <a:ext uri="{FF2B5EF4-FFF2-40B4-BE49-F238E27FC236}">
                <a16:creationId xmlns:a16="http://schemas.microsoft.com/office/drawing/2014/main" id="{EE9E170C-DAA1-4E72-B9BF-AB5CD118188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344835" y="1406359"/>
            <a:ext cx="7430746" cy="5405991"/>
          </a:xfrm>
          <a:prstGeom prst="rect">
            <a:avLst/>
          </a:prstGeom>
        </p:spPr>
      </p:pic>
      <p:pic>
        <p:nvPicPr>
          <p:cNvPr id="10" name="Picture 9">
            <a:extLst>
              <a:ext uri="{FF2B5EF4-FFF2-40B4-BE49-F238E27FC236}">
                <a16:creationId xmlns:a16="http://schemas.microsoft.com/office/drawing/2014/main" id="{25061B6A-8A68-42CD-A5E7-2BB6FF2324BC}"/>
              </a:ext>
              <a:ext uri="{C183D7F6-B498-43B3-948B-1728B52AA6E4}">
                <adec:decorative xmlns:adec="http://schemas.microsoft.com/office/drawing/2017/decorative" val="1"/>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4912" y="1403083"/>
            <a:ext cx="3488030" cy="5866659"/>
          </a:xfrm>
          <a:prstGeom prst="rect">
            <a:avLst/>
          </a:prstGeom>
        </p:spPr>
      </p:pic>
      <p:pic>
        <p:nvPicPr>
          <p:cNvPr id="6" name="Content Placeholder 11">
            <a:extLst>
              <a:ext uri="{FF2B5EF4-FFF2-40B4-BE49-F238E27FC236}">
                <a16:creationId xmlns:a16="http://schemas.microsoft.com/office/drawing/2014/main" id="{B4066426-950F-4F51-B153-6897C1D8E88A}"/>
              </a:ext>
              <a:ext uri="{C183D7F6-B498-43B3-948B-1728B52AA6E4}">
                <adec:decorative xmlns:adec="http://schemas.microsoft.com/office/drawing/2017/decorative" val="1"/>
              </a:ext>
            </a:extLst>
          </p:cNvPr>
          <p:cNvPicPr>
            <a:picLocks noChangeAspect="1"/>
          </p:cNvPicPr>
          <p:nvPr/>
        </p:nvPicPr>
        <p:blipFill rotWithShape="1">
          <a:blip r:embed="rId6">
            <a:extLst>
              <a:ext uri="{28A0092B-C50C-407E-A947-70E740481C1C}">
                <a14:useLocalDpi xmlns:a14="http://schemas.microsoft.com/office/drawing/2010/main" val="0"/>
              </a:ext>
            </a:extLst>
          </a:blip>
          <a:srcRect b="1935"/>
          <a:stretch/>
        </p:blipFill>
        <p:spPr>
          <a:xfrm>
            <a:off x="3580968" y="1615245"/>
            <a:ext cx="7117223" cy="3915605"/>
          </a:xfrm>
          <a:prstGeom prst="rect">
            <a:avLst/>
          </a:prstGeom>
          <a:ln w="38100">
            <a:noFill/>
          </a:ln>
        </p:spPr>
      </p:pic>
      <p:sp>
        <p:nvSpPr>
          <p:cNvPr id="3" name="Slide Number Placeholder 2">
            <a:extLst>
              <a:ext uri="{FF2B5EF4-FFF2-40B4-BE49-F238E27FC236}">
                <a16:creationId xmlns:a16="http://schemas.microsoft.com/office/drawing/2014/main" id="{096BB83B-D836-47D0-A021-B0307B75B0BB}"/>
              </a:ext>
            </a:extLst>
          </p:cNvPr>
          <p:cNvSpPr>
            <a:spLocks noGrp="1"/>
          </p:cNvSpPr>
          <p:nvPr>
            <p:ph type="sldNum" sz="quarter" idx="4"/>
          </p:nvPr>
        </p:nvSpPr>
        <p:spPr/>
        <p:txBody>
          <a:bodyPr/>
          <a:lstStyle/>
          <a:p>
            <a:fld id="{51AC9CB8-E4A1-4C80-A0FE-41AB03406E23}" type="slidenum">
              <a:rPr lang="en-GB" smtClean="0"/>
              <a:pPr/>
              <a:t>10</a:t>
            </a:fld>
            <a:endParaRPr lang="en-GB"/>
          </a:p>
        </p:txBody>
      </p:sp>
    </p:spTree>
    <p:extLst>
      <p:ext uri="{BB962C8B-B14F-4D97-AF65-F5344CB8AC3E}">
        <p14:creationId xmlns:p14="http://schemas.microsoft.com/office/powerpoint/2010/main" val="75472380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9E56F2B-DEA3-4295-B87B-3F1B8B76D3C1}"/>
              </a:ext>
              <a:ext uri="{C183D7F6-B498-43B3-948B-1728B52AA6E4}">
                <adec:decorative xmlns:adec="http://schemas.microsoft.com/office/drawing/2017/decorative" val="1"/>
              </a:ext>
            </a:extLst>
          </p:cNvPr>
          <p:cNvSpPr/>
          <p:nvPr/>
        </p:nvSpPr>
        <p:spPr>
          <a:xfrm>
            <a:off x="-359764" y="0"/>
            <a:ext cx="5106586" cy="6837066"/>
          </a:xfrm>
          <a:prstGeom prst="rect">
            <a:avLst/>
          </a:prstGeom>
          <a:gradFill>
            <a:gsLst>
              <a:gs pos="60000">
                <a:schemeClr val="tx1"/>
              </a:gs>
              <a:gs pos="100000">
                <a:schemeClr val="accent1">
                  <a:lumMod val="30000"/>
                  <a:lumOff val="70000"/>
                </a:schemeClr>
              </a:gs>
            </a:gsLst>
            <a:lin ang="5400000" scaled="1"/>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 name="Title 1">
            <a:extLst>
              <a:ext uri="{FF2B5EF4-FFF2-40B4-BE49-F238E27FC236}">
                <a16:creationId xmlns:a16="http://schemas.microsoft.com/office/drawing/2014/main" id="{1B6EEBB9-54D5-4555-BA06-1C5DBC23966C}"/>
              </a:ext>
            </a:extLst>
          </p:cNvPr>
          <p:cNvSpPr>
            <a:spLocks noGrp="1"/>
          </p:cNvSpPr>
          <p:nvPr>
            <p:ph type="title"/>
          </p:nvPr>
        </p:nvSpPr>
        <p:spPr/>
        <p:txBody>
          <a:bodyPr anchor="ctr">
            <a:normAutofit/>
          </a:bodyPr>
          <a:lstStyle/>
          <a:p>
            <a:r>
              <a:rPr lang="en-GB" dirty="0"/>
              <a:t>Example</a:t>
            </a:r>
          </a:p>
        </p:txBody>
      </p:sp>
      <p:sp>
        <p:nvSpPr>
          <p:cNvPr id="4" name="Footer Placeholder 3">
            <a:extLst>
              <a:ext uri="{FF2B5EF4-FFF2-40B4-BE49-F238E27FC236}">
                <a16:creationId xmlns:a16="http://schemas.microsoft.com/office/drawing/2014/main" id="{CF22AA0B-567F-492F-B70F-6E5C62B54EFF}"/>
              </a:ext>
            </a:extLst>
          </p:cNvPr>
          <p:cNvSpPr>
            <a:spLocks noGrp="1"/>
          </p:cNvSpPr>
          <p:nvPr>
            <p:ph type="ftr" sz="quarter" idx="3"/>
          </p:nvPr>
        </p:nvSpPr>
        <p:spPr/>
        <p:txBody>
          <a:bodyPr anchor="ctr">
            <a:normAutofit/>
          </a:bodyPr>
          <a:lstStyle/>
          <a:p>
            <a:pPr>
              <a:spcAft>
                <a:spcPts val="600"/>
              </a:spcAft>
            </a:pPr>
            <a:r>
              <a:rPr lang="en-GB">
                <a:solidFill>
                  <a:schemeClr val="bg2"/>
                </a:solidFill>
              </a:rPr>
              <a:t>Matthew Deeprose</a:t>
            </a:r>
          </a:p>
        </p:txBody>
      </p:sp>
      <p:sp>
        <p:nvSpPr>
          <p:cNvPr id="5" name="Slide Number Placeholder 4">
            <a:extLst>
              <a:ext uri="{FF2B5EF4-FFF2-40B4-BE49-F238E27FC236}">
                <a16:creationId xmlns:a16="http://schemas.microsoft.com/office/drawing/2014/main" id="{D3A52748-97DC-413F-A96B-3C2032133C60}"/>
              </a:ext>
            </a:extLst>
          </p:cNvPr>
          <p:cNvSpPr>
            <a:spLocks noGrp="1"/>
          </p:cNvSpPr>
          <p:nvPr>
            <p:ph type="sldNum" sz="quarter" idx="4"/>
          </p:nvPr>
        </p:nvSpPr>
        <p:spPr/>
        <p:txBody>
          <a:bodyPr anchor="ctr">
            <a:normAutofit/>
          </a:bodyPr>
          <a:lstStyle/>
          <a:p>
            <a:pPr>
              <a:spcAft>
                <a:spcPts val="600"/>
              </a:spcAft>
            </a:pPr>
            <a:fld id="{51AC9CB8-E4A1-4C80-A0FE-41AB03406E23}" type="slidenum">
              <a:rPr lang="en-GB" smtClean="0"/>
              <a:pPr>
                <a:spcAft>
                  <a:spcPts val="600"/>
                </a:spcAft>
              </a:pPr>
              <a:t>11</a:t>
            </a:fld>
            <a:endParaRPr lang="en-GB"/>
          </a:p>
        </p:txBody>
      </p:sp>
      <p:pic>
        <p:nvPicPr>
          <p:cNvPr id="7" name="Content Placeholder 11">
            <a:extLst>
              <a:ext uri="{FF2B5EF4-FFF2-40B4-BE49-F238E27FC236}">
                <a16:creationId xmlns:a16="http://schemas.microsoft.com/office/drawing/2014/main" id="{50BD96DA-124E-40D7-9333-8C1C472ACE8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l="765" t="36026" r="75007" b="24175"/>
          <a:stretch/>
        </p:blipFill>
        <p:spPr>
          <a:xfrm>
            <a:off x="4742718" y="20934"/>
            <a:ext cx="7415552" cy="6821568"/>
          </a:xfrm>
          <a:prstGeom prst="rect">
            <a:avLst/>
          </a:prstGeom>
          <a:noFill/>
          <a:ln w="38100">
            <a:solidFill>
              <a:schemeClr val="accent5"/>
            </a:solidFill>
          </a:ln>
        </p:spPr>
      </p:pic>
    </p:spTree>
    <p:extLst>
      <p:ext uri="{BB962C8B-B14F-4D97-AF65-F5344CB8AC3E}">
        <p14:creationId xmlns:p14="http://schemas.microsoft.com/office/powerpoint/2010/main" val="102145591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B2E29892-ACEA-48D2-B57C-1777834DDBB1}"/>
              </a:ext>
            </a:extLst>
          </p:cNvPr>
          <p:cNvSpPr>
            <a:spLocks noGrp="1"/>
          </p:cNvSpPr>
          <p:nvPr>
            <p:ph type="title"/>
          </p:nvPr>
        </p:nvSpPr>
        <p:spPr/>
        <p:txBody>
          <a:bodyPr/>
          <a:lstStyle/>
          <a:p>
            <a:r>
              <a:rPr lang="en-GB" dirty="0"/>
              <a:t>Developments based on user-feedback</a:t>
            </a:r>
          </a:p>
        </p:txBody>
      </p:sp>
      <p:pic>
        <p:nvPicPr>
          <p:cNvPr id="10" name="Content Placeholder 9" descr="A larger list of examples showing accessible, on brand colour combinations and what they look like.">
            <a:extLst>
              <a:ext uri="{FF2B5EF4-FFF2-40B4-BE49-F238E27FC236}">
                <a16:creationId xmlns:a16="http://schemas.microsoft.com/office/drawing/2014/main" id="{F44432DB-C8F9-46D7-8EE6-7E60D95A5B2F}"/>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28601" y="1500809"/>
            <a:ext cx="2548687" cy="4681537"/>
          </a:xfrm>
          <a:ln w="38100">
            <a:solidFill>
              <a:schemeClr val="accent5"/>
            </a:solidFill>
          </a:ln>
          <a:effectLst>
            <a:outerShdw blurRad="50800" dist="38100" dir="13500000" algn="br" rotWithShape="0">
              <a:prstClr val="black">
                <a:alpha val="40000"/>
              </a:prstClr>
            </a:outerShdw>
          </a:effectLst>
        </p:spPr>
      </p:pic>
      <p:sp>
        <p:nvSpPr>
          <p:cNvPr id="4" name="Footer Placeholder 3">
            <a:extLst>
              <a:ext uri="{FF2B5EF4-FFF2-40B4-BE49-F238E27FC236}">
                <a16:creationId xmlns:a16="http://schemas.microsoft.com/office/drawing/2014/main" id="{4790D8B5-1E95-4FFF-88A1-763F32E3C944}"/>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AD64A10F-5478-40FE-B872-F8D4F82C99A9}"/>
              </a:ext>
            </a:extLst>
          </p:cNvPr>
          <p:cNvSpPr>
            <a:spLocks noGrp="1"/>
          </p:cNvSpPr>
          <p:nvPr>
            <p:ph type="sldNum" sz="quarter" idx="4"/>
          </p:nvPr>
        </p:nvSpPr>
        <p:spPr/>
        <p:txBody>
          <a:bodyPr/>
          <a:lstStyle/>
          <a:p>
            <a:fld id="{51AC9CB8-E4A1-4C80-A0FE-41AB03406E23}" type="slidenum">
              <a:rPr lang="en-GB" smtClean="0"/>
              <a:pPr/>
              <a:t>12</a:t>
            </a:fld>
            <a:endParaRPr lang="en-GB"/>
          </a:p>
        </p:txBody>
      </p:sp>
      <p:pic>
        <p:nvPicPr>
          <p:cNvPr id="3" name="Picture 2">
            <a:extLst>
              <a:ext uri="{FF2B5EF4-FFF2-40B4-BE49-F238E27FC236}">
                <a16:creationId xmlns:a16="http://schemas.microsoft.com/office/drawing/2014/main" id="{43A7BCAE-DEB1-4CC6-A9CA-2139093C5E6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28602" y="1500808"/>
            <a:ext cx="5570197" cy="3071191"/>
          </a:xfrm>
          <a:prstGeom prst="rect">
            <a:avLst/>
          </a:prstGeom>
          <a:ln w="38100">
            <a:solidFill>
              <a:schemeClr val="accent5"/>
            </a:solidFill>
          </a:ln>
        </p:spPr>
      </p:pic>
      <p:pic>
        <p:nvPicPr>
          <p:cNvPr id="12" name="Content Placeholder 11" descr="A focus on one colour combination. It shows the foreground and background colours as hex values. An example of what the colour combination looks like, and the WCAG rating and the contrast ratio.">
            <a:extLst>
              <a:ext uri="{FF2B5EF4-FFF2-40B4-BE49-F238E27FC236}">
                <a16:creationId xmlns:a16="http://schemas.microsoft.com/office/drawing/2014/main" id="{077EA8A1-F327-4F5F-B240-85ECCB0A16A7}"/>
              </a:ext>
            </a:extLst>
          </p:cNvPr>
          <p:cNvPicPr>
            <a:picLocks noGrp="1" noChangeAspect="1"/>
          </p:cNvPicPr>
          <p:nvPr>
            <p:ph sz="half" idx="2"/>
          </p:nvPr>
        </p:nvPicPr>
        <p:blipFill rotWithShape="1">
          <a:blip r:embed="rId5">
            <a:extLst>
              <a:ext uri="{28A0092B-C50C-407E-A947-70E740481C1C}">
                <a14:useLocalDpi xmlns:a14="http://schemas.microsoft.com/office/drawing/2010/main" val="0"/>
              </a:ext>
            </a:extLst>
          </a:blip>
          <a:srcRect l="8181" r="8572"/>
          <a:stretch/>
        </p:blipFill>
        <p:spPr>
          <a:xfrm>
            <a:off x="6076949" y="3110115"/>
            <a:ext cx="5776168" cy="2957399"/>
          </a:xfrm>
          <a:ln w="38100">
            <a:solidFill>
              <a:schemeClr val="accent5"/>
            </a:solidFill>
          </a:ln>
          <a:effectLst>
            <a:outerShdw blurRad="50800" dist="38100" dir="13500000" algn="br" rotWithShape="0">
              <a:prstClr val="black">
                <a:alpha val="40000"/>
              </a:prstClr>
            </a:outerShdw>
          </a:effectLst>
        </p:spPr>
      </p:pic>
      <p:pic>
        <p:nvPicPr>
          <p:cNvPr id="13" name="Picture 12" descr="Screenshot from the matrix showing what WCAG AA contrast ratio is and what it means. Importantly, it include the stat that 84 of 441 combinations meet AA level of accessibility. In other words they have a contrast ratio of 4.5 to one or higher. That's only 19%.">
            <a:extLst>
              <a:ext uri="{FF2B5EF4-FFF2-40B4-BE49-F238E27FC236}">
                <a16:creationId xmlns:a16="http://schemas.microsoft.com/office/drawing/2014/main" id="{3030130C-1207-425C-A590-15C10DD82976}"/>
              </a:ext>
            </a:extLst>
          </p:cNvPr>
          <p:cNvPicPr>
            <a:picLocks noChangeAspect="1"/>
          </p:cNvPicPr>
          <p:nvPr/>
        </p:nvPicPr>
        <p:blipFill rotWithShape="1">
          <a:blip r:embed="rId6">
            <a:extLst>
              <a:ext uri="{28A0092B-C50C-407E-A947-70E740481C1C}">
                <a14:useLocalDpi xmlns:a14="http://schemas.microsoft.com/office/drawing/2010/main" val="0"/>
              </a:ext>
            </a:extLst>
          </a:blip>
          <a:srcRect l="110" r="845"/>
          <a:stretch/>
        </p:blipFill>
        <p:spPr>
          <a:xfrm>
            <a:off x="204778" y="2264469"/>
            <a:ext cx="11233220" cy="3313043"/>
          </a:xfrm>
          <a:prstGeom prst="rect">
            <a:avLst/>
          </a:prstGeom>
          <a:ln w="38100">
            <a:solidFill>
              <a:schemeClr val="accent5"/>
            </a:solidFill>
          </a:ln>
          <a:effectLst>
            <a:outerShdw blurRad="50800" dist="38100" dir="13500000" algn="br" rotWithShape="0">
              <a:prstClr val="black">
                <a:alpha val="40000"/>
              </a:prstClr>
            </a:outerShdw>
          </a:effectLst>
        </p:spPr>
      </p:pic>
      <p:sp>
        <p:nvSpPr>
          <p:cNvPr id="7" name="Rectangle 6">
            <a:extLst>
              <a:ext uri="{FF2B5EF4-FFF2-40B4-BE49-F238E27FC236}">
                <a16:creationId xmlns:a16="http://schemas.microsoft.com/office/drawing/2014/main" id="{15570671-ADD2-4EA8-9244-3C448C2A2DA6}"/>
              </a:ext>
            </a:extLst>
          </p:cNvPr>
          <p:cNvSpPr/>
          <p:nvPr/>
        </p:nvSpPr>
        <p:spPr>
          <a:xfrm>
            <a:off x="900752" y="2264468"/>
            <a:ext cx="8407021" cy="478671"/>
          </a:xfrm>
          <a:prstGeom prst="rect">
            <a:avLst/>
          </a:prstGeom>
          <a:noFill/>
          <a:ln w="38100">
            <a:solidFill>
              <a:schemeClr val="accent6"/>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41838225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10"/>
                                        </p:tgtEl>
                                      </p:cBhvr>
                                    </p:animEffect>
                                    <p:set>
                                      <p:cBhvr>
                                        <p:cTn id="7" dur="1" fill="hold">
                                          <p:stCondLst>
                                            <p:cond delay="499"/>
                                          </p:stCondLst>
                                        </p:cTn>
                                        <p:tgtEl>
                                          <p:spTgt spid="10"/>
                                        </p:tgtEl>
                                        <p:attrNameLst>
                                          <p:attrName>style.visibility</p:attrName>
                                        </p:attrNameLst>
                                      </p:cBhvr>
                                      <p:to>
                                        <p:strVal val="hidden"/>
                                      </p:to>
                                    </p:se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3"/>
                                        </p:tgtEl>
                                        <p:attrNameLst>
                                          <p:attrName>style.visibility</p:attrName>
                                        </p:attrNameLst>
                                      </p:cBhvr>
                                      <p:to>
                                        <p:strVal val="visible"/>
                                      </p:to>
                                    </p:set>
                                    <p:animEffect transition="in" filter="fade">
                                      <p:cBhvr>
                                        <p:cTn id="13" dur="500"/>
                                        <p:tgtEl>
                                          <p:spTgt spid="3"/>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nodeType="clickEffect">
                                  <p:stCondLst>
                                    <p:cond delay="0"/>
                                  </p:stCondLst>
                                  <p:childTnLst>
                                    <p:set>
                                      <p:cBhvr>
                                        <p:cTn id="17" dur="1" fill="hold">
                                          <p:stCondLst>
                                            <p:cond delay="0"/>
                                          </p:stCondLst>
                                        </p:cTn>
                                        <p:tgtEl>
                                          <p:spTgt spid="13"/>
                                        </p:tgtEl>
                                        <p:attrNameLst>
                                          <p:attrName>style.visibility</p:attrName>
                                        </p:attrNameLst>
                                      </p:cBhvr>
                                      <p:to>
                                        <p:strVal val="visible"/>
                                      </p:to>
                                    </p:set>
                                    <p:animEffect transition="in" filter="fade">
                                      <p:cBhvr>
                                        <p:cTn id="18" dur="500"/>
                                        <p:tgtEl>
                                          <p:spTgt spid="13"/>
                                        </p:tgtEl>
                                      </p:cBhvr>
                                    </p:animEffect>
                                  </p:childTnLst>
                                </p:cTn>
                              </p:par>
                              <p:par>
                                <p:cTn id="19" presetID="10" presetClass="exit" presetSubtype="0" fill="hold" nodeType="withEffect">
                                  <p:stCondLst>
                                    <p:cond delay="0"/>
                                  </p:stCondLst>
                                  <p:childTnLst>
                                    <p:animEffect transition="out" filter="fade">
                                      <p:cBhvr>
                                        <p:cTn id="20" dur="500"/>
                                        <p:tgtEl>
                                          <p:spTgt spid="12"/>
                                        </p:tgtEl>
                                      </p:cBhvr>
                                    </p:animEffect>
                                    <p:set>
                                      <p:cBhvr>
                                        <p:cTn id="21" dur="1" fill="hold">
                                          <p:stCondLst>
                                            <p:cond delay="499"/>
                                          </p:stCondLst>
                                        </p:cTn>
                                        <p:tgtEl>
                                          <p:spTgt spid="12"/>
                                        </p:tgtEl>
                                        <p:attrNameLst>
                                          <p:attrName>style.visibility</p:attrName>
                                        </p:attrNameLst>
                                      </p:cBhvr>
                                      <p:to>
                                        <p:strVal val="hidden"/>
                                      </p:to>
                                    </p:set>
                                  </p:childTnLst>
                                </p:cTn>
                              </p:par>
                              <p:par>
                                <p:cTn id="22" presetID="10" presetClass="exit" presetSubtype="0" fill="hold" nodeType="withEffect">
                                  <p:stCondLst>
                                    <p:cond delay="0"/>
                                  </p:stCondLst>
                                  <p:childTnLst>
                                    <p:animEffect transition="out" filter="fade">
                                      <p:cBhvr>
                                        <p:cTn id="23" dur="500"/>
                                        <p:tgtEl>
                                          <p:spTgt spid="3"/>
                                        </p:tgtEl>
                                      </p:cBhvr>
                                    </p:animEffect>
                                    <p:set>
                                      <p:cBhvr>
                                        <p:cTn id="24" dur="1" fill="hold">
                                          <p:stCondLst>
                                            <p:cond delay="499"/>
                                          </p:stCondLst>
                                        </p:cTn>
                                        <p:tgtEl>
                                          <p:spTgt spid="3"/>
                                        </p:tgtEl>
                                        <p:attrNameLst>
                                          <p:attrName>style.visibility</p:attrName>
                                        </p:attrNameLst>
                                      </p:cBhvr>
                                      <p:to>
                                        <p:strVal val="hidden"/>
                                      </p:to>
                                    </p:set>
                                  </p:childTnLst>
                                </p:cTn>
                              </p:par>
                              <p:par>
                                <p:cTn id="25" presetID="10" presetClass="entr" presetSubtype="0" fill="hold" grpId="0" nodeType="withEffect">
                                  <p:stCondLst>
                                    <p:cond delay="0"/>
                                  </p:stCondLst>
                                  <p:childTnLst>
                                    <p:set>
                                      <p:cBhvr>
                                        <p:cTn id="26" dur="1" fill="hold">
                                          <p:stCondLst>
                                            <p:cond delay="0"/>
                                          </p:stCondLst>
                                        </p:cTn>
                                        <p:tgtEl>
                                          <p:spTgt spid="7"/>
                                        </p:tgtEl>
                                        <p:attrNameLst>
                                          <p:attrName>style.visibility</p:attrName>
                                        </p:attrNameLst>
                                      </p:cBhvr>
                                      <p:to>
                                        <p:strVal val="visible"/>
                                      </p:to>
                                    </p:set>
                                    <p:animEffect transition="in" filter="fade">
                                      <p:cBhvr>
                                        <p:cTn id="27" dur="500"/>
                                        <p:tgtEl>
                                          <p:spTgt spid="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2AF5-54C7-4018-90F0-2B2316AAEC22}"/>
              </a:ext>
            </a:extLst>
          </p:cNvPr>
          <p:cNvSpPr>
            <a:spLocks noGrp="1"/>
          </p:cNvSpPr>
          <p:nvPr>
            <p:ph type="title"/>
          </p:nvPr>
        </p:nvSpPr>
        <p:spPr>
          <a:xfrm>
            <a:off x="190500" y="147952"/>
            <a:ext cx="11772899" cy="1153360"/>
          </a:xfrm>
        </p:spPr>
        <p:txBody>
          <a:bodyPr anchor="ctr">
            <a:normAutofit/>
          </a:bodyPr>
          <a:lstStyle/>
          <a:p>
            <a:r>
              <a:rPr lang="en-GB" dirty="0">
                <a:solidFill>
                  <a:schemeClr val="bg2"/>
                </a:solidFill>
              </a:rPr>
              <a:t>Insights</a:t>
            </a:r>
          </a:p>
        </p:txBody>
      </p:sp>
      <p:pic>
        <p:nvPicPr>
          <p:cNvPr id="19" name="Content Placeholder 18" descr="When the background is white only 7 colours have AA or AAA contrast: two of them are shades of black, one is dark grey, two are shades of dark blue, the other two are a magenta shade and a purple shade.">
            <a:extLst>
              <a:ext uri="{FF2B5EF4-FFF2-40B4-BE49-F238E27FC236}">
                <a16:creationId xmlns:a16="http://schemas.microsoft.com/office/drawing/2014/main" id="{B67019DF-A507-415B-B064-305442D9307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88711" y="1500809"/>
            <a:ext cx="2434291" cy="4681330"/>
          </a:xfrm>
          <a:noFill/>
        </p:spPr>
      </p:pic>
      <p:sp>
        <p:nvSpPr>
          <p:cNvPr id="22" name="TextBox 21">
            <a:extLst>
              <a:ext uri="{FF2B5EF4-FFF2-40B4-BE49-F238E27FC236}">
                <a16:creationId xmlns:a16="http://schemas.microsoft.com/office/drawing/2014/main" id="{30D6F581-A58A-4099-9FFE-4448AF65F159}"/>
              </a:ext>
            </a:extLst>
          </p:cNvPr>
          <p:cNvSpPr txBox="1"/>
          <p:nvPr/>
        </p:nvSpPr>
        <p:spPr>
          <a:xfrm>
            <a:off x="2895600" y="1393371"/>
            <a:ext cx="2547257" cy="2677656"/>
          </a:xfrm>
          <a:prstGeom prst="rect">
            <a:avLst/>
          </a:prstGeom>
          <a:noFill/>
        </p:spPr>
        <p:txBody>
          <a:bodyPr wrap="square" rtlCol="0">
            <a:spAutoFit/>
          </a:bodyPr>
          <a:lstStyle/>
          <a:p>
            <a:r>
              <a:rPr lang="en-GB" sz="2400" dirty="0">
                <a:solidFill>
                  <a:schemeClr val="bg2"/>
                </a:solidFill>
              </a:rPr>
              <a:t>Sufficient contrast with a white background:</a:t>
            </a:r>
          </a:p>
          <a:p>
            <a:endParaRPr lang="en-GB" sz="2400" dirty="0">
              <a:solidFill>
                <a:schemeClr val="bg2"/>
              </a:solidFill>
            </a:endParaRPr>
          </a:p>
          <a:p>
            <a:r>
              <a:rPr lang="en-GB" sz="2400" dirty="0">
                <a:solidFill>
                  <a:schemeClr val="bg2"/>
                </a:solidFill>
              </a:rPr>
              <a:t>7 brand colours.</a:t>
            </a:r>
          </a:p>
          <a:p>
            <a:endParaRPr lang="en-GB" sz="2400" dirty="0">
              <a:solidFill>
                <a:schemeClr val="bg2"/>
              </a:solidFill>
            </a:endParaRPr>
          </a:p>
        </p:txBody>
      </p:sp>
      <p:pic>
        <p:nvPicPr>
          <p:cNvPr id="21" name="Content Placeholder 20" descr="When the background is black only 11 colours have AA or AAA contrast: three are varying grey shades, four are cyan like shades, one is lime green, the others are yellow and orange.">
            <a:extLst>
              <a:ext uri="{FF2B5EF4-FFF2-40B4-BE49-F238E27FC236}">
                <a16:creationId xmlns:a16="http://schemas.microsoft.com/office/drawing/2014/main" id="{9126BB8C-7257-4457-8C14-759C1322FA9A}"/>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198200" y="1500188"/>
            <a:ext cx="2705714" cy="4681537"/>
          </a:xfrm>
          <a:noFill/>
          <a:ln>
            <a:solidFill>
              <a:schemeClr val="accent5"/>
            </a:solidFill>
          </a:ln>
        </p:spPr>
      </p:pic>
      <p:sp>
        <p:nvSpPr>
          <p:cNvPr id="23" name="TextBox 22">
            <a:extLst>
              <a:ext uri="{FF2B5EF4-FFF2-40B4-BE49-F238E27FC236}">
                <a16:creationId xmlns:a16="http://schemas.microsoft.com/office/drawing/2014/main" id="{5520EB40-0075-49DE-B0B9-0BE2BCE9FB81}"/>
              </a:ext>
            </a:extLst>
          </p:cNvPr>
          <p:cNvSpPr txBox="1"/>
          <p:nvPr/>
        </p:nvSpPr>
        <p:spPr>
          <a:xfrm>
            <a:off x="9057726" y="1476376"/>
            <a:ext cx="2612952" cy="2677656"/>
          </a:xfrm>
          <a:prstGeom prst="rect">
            <a:avLst/>
          </a:prstGeom>
          <a:noFill/>
        </p:spPr>
        <p:txBody>
          <a:bodyPr wrap="square" rtlCol="0">
            <a:spAutoFit/>
          </a:bodyPr>
          <a:lstStyle/>
          <a:p>
            <a:r>
              <a:rPr lang="en-GB" sz="2400" dirty="0">
                <a:solidFill>
                  <a:schemeClr val="bg2"/>
                </a:solidFill>
              </a:rPr>
              <a:t>Sufficient contrast with a black  background:</a:t>
            </a:r>
          </a:p>
          <a:p>
            <a:endParaRPr lang="en-GB" sz="2400" dirty="0">
              <a:solidFill>
                <a:schemeClr val="bg2"/>
              </a:solidFill>
            </a:endParaRPr>
          </a:p>
          <a:p>
            <a:r>
              <a:rPr lang="en-GB" sz="2400" dirty="0">
                <a:solidFill>
                  <a:schemeClr val="bg2"/>
                </a:solidFill>
              </a:rPr>
              <a:t>11 brand colours.</a:t>
            </a:r>
          </a:p>
          <a:p>
            <a:endParaRPr lang="en-GB" sz="2400" dirty="0">
              <a:solidFill>
                <a:schemeClr val="bg2"/>
              </a:solidFill>
            </a:endParaRPr>
          </a:p>
        </p:txBody>
      </p:sp>
      <p:sp>
        <p:nvSpPr>
          <p:cNvPr id="5" name="Footer Placeholder 4">
            <a:extLst>
              <a:ext uri="{FF2B5EF4-FFF2-40B4-BE49-F238E27FC236}">
                <a16:creationId xmlns:a16="http://schemas.microsoft.com/office/drawing/2014/main" id="{4F37EA1B-3162-4550-9942-36C7B48E7BBE}"/>
              </a:ext>
            </a:extLst>
          </p:cNvPr>
          <p:cNvSpPr>
            <a:spLocks noGrp="1"/>
          </p:cNvSpPr>
          <p:nvPr>
            <p:ph type="ftr" sz="quarter" idx="3"/>
          </p:nvPr>
        </p:nvSpPr>
        <p:spPr>
          <a:xfrm>
            <a:off x="6689783" y="6434490"/>
            <a:ext cx="4300137" cy="372627"/>
          </a:xfrm>
        </p:spPr>
        <p:txBody>
          <a:bodyPr anchor="ctr">
            <a:normAutofit/>
          </a:bodyPr>
          <a:lstStyle/>
          <a:p>
            <a:pPr>
              <a:spcAft>
                <a:spcPts val="600"/>
              </a:spcAft>
            </a:pPr>
            <a:r>
              <a:rPr lang="en-GB">
                <a:solidFill>
                  <a:schemeClr val="bg2"/>
                </a:solidFill>
              </a:rPr>
              <a:t>Matthew Deeprose</a:t>
            </a:r>
            <a:endParaRPr lang="en-GB" dirty="0">
              <a:solidFill>
                <a:schemeClr val="bg2"/>
              </a:solidFill>
            </a:endParaRPr>
          </a:p>
        </p:txBody>
      </p:sp>
      <p:sp>
        <p:nvSpPr>
          <p:cNvPr id="6" name="Slide Number Placeholder 5">
            <a:extLst>
              <a:ext uri="{FF2B5EF4-FFF2-40B4-BE49-F238E27FC236}">
                <a16:creationId xmlns:a16="http://schemas.microsoft.com/office/drawing/2014/main" id="{BAEBAAC8-FC54-4D99-96D3-ED0E407E36AB}"/>
              </a:ext>
            </a:extLst>
          </p:cNvPr>
          <p:cNvSpPr>
            <a:spLocks noGrp="1"/>
          </p:cNvSpPr>
          <p:nvPr>
            <p:ph type="sldNum" sz="quarter" idx="4"/>
          </p:nvPr>
        </p:nvSpPr>
        <p:spPr>
          <a:xfrm>
            <a:off x="11218125" y="6434459"/>
            <a:ext cx="905107" cy="372627"/>
          </a:xfrm>
        </p:spPr>
        <p:txBody>
          <a:bodyPr anchor="ctr">
            <a:normAutofit/>
          </a:bodyPr>
          <a:lstStyle/>
          <a:p>
            <a:pPr>
              <a:spcAft>
                <a:spcPts val="600"/>
              </a:spcAft>
            </a:pPr>
            <a:fld id="{51AC9CB8-E4A1-4C80-A0FE-41AB03406E23}" type="slidenum">
              <a:rPr lang="en-GB" smtClean="0">
                <a:solidFill>
                  <a:schemeClr val="bg2"/>
                </a:solidFill>
              </a:rPr>
              <a:pPr>
                <a:spcAft>
                  <a:spcPts val="600"/>
                </a:spcAft>
              </a:pPr>
              <a:t>13</a:t>
            </a:fld>
            <a:endParaRPr lang="en-GB">
              <a:solidFill>
                <a:schemeClr val="bg2"/>
              </a:solidFill>
            </a:endParaRPr>
          </a:p>
        </p:txBody>
      </p:sp>
    </p:spTree>
    <p:extLst>
      <p:ext uri="{BB962C8B-B14F-4D97-AF65-F5344CB8AC3E}">
        <p14:creationId xmlns:p14="http://schemas.microsoft.com/office/powerpoint/2010/main" val="368387991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722AF5-54C7-4018-90F0-2B2316AAEC22}"/>
              </a:ext>
            </a:extLst>
          </p:cNvPr>
          <p:cNvSpPr>
            <a:spLocks noGrp="1"/>
          </p:cNvSpPr>
          <p:nvPr>
            <p:ph type="title"/>
          </p:nvPr>
        </p:nvSpPr>
        <p:spPr>
          <a:xfrm>
            <a:off x="190500" y="147952"/>
            <a:ext cx="11772899" cy="1153360"/>
          </a:xfrm>
        </p:spPr>
        <p:txBody>
          <a:bodyPr anchor="ctr">
            <a:normAutofit/>
          </a:bodyPr>
          <a:lstStyle/>
          <a:p>
            <a:r>
              <a:rPr lang="en-GB" dirty="0"/>
              <a:t>Insights </a:t>
            </a:r>
            <a:r>
              <a:rPr lang="en-GB" dirty="0">
                <a:solidFill>
                  <a:schemeClr val="tx1"/>
                </a:solidFill>
              </a:rPr>
              <a:t>2</a:t>
            </a:r>
          </a:p>
        </p:txBody>
      </p:sp>
      <p:pic>
        <p:nvPicPr>
          <p:cNvPr id="10" name="Content Placeholder 9" descr="The &quot;Horizon 3&quot; colour in the matrix show that none of the other colours can be used with it for text.">
            <a:extLst>
              <a:ext uri="{FF2B5EF4-FFF2-40B4-BE49-F238E27FC236}">
                <a16:creationId xmlns:a16="http://schemas.microsoft.com/office/drawing/2014/main" id="{CB2CCF9E-D2A6-49E3-B2A0-CCFF90D13515}"/>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4380212" y="290043"/>
            <a:ext cx="3393474" cy="5984856"/>
          </a:xfrm>
        </p:spPr>
      </p:pic>
      <p:pic>
        <p:nvPicPr>
          <p:cNvPr id="12" name="Content Placeholder 11" descr="The &quot;Coral&quot; colour also shows that none of the other colours can be used with it for text.">
            <a:extLst>
              <a:ext uri="{FF2B5EF4-FFF2-40B4-BE49-F238E27FC236}">
                <a16:creationId xmlns:a16="http://schemas.microsoft.com/office/drawing/2014/main" id="{F73D2F66-2F73-4B74-A2CD-84F1FF96B7C9}"/>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8457825" y="290042"/>
            <a:ext cx="3087571" cy="5984857"/>
          </a:xfrm>
          <a:ln>
            <a:solidFill>
              <a:schemeClr val="accent5"/>
            </a:solidFill>
          </a:ln>
        </p:spPr>
      </p:pic>
      <p:sp>
        <p:nvSpPr>
          <p:cNvPr id="5" name="Footer Placeholder 4">
            <a:extLst>
              <a:ext uri="{FF2B5EF4-FFF2-40B4-BE49-F238E27FC236}">
                <a16:creationId xmlns:a16="http://schemas.microsoft.com/office/drawing/2014/main" id="{4F37EA1B-3162-4550-9942-36C7B48E7BBE}"/>
              </a:ext>
            </a:extLst>
          </p:cNvPr>
          <p:cNvSpPr>
            <a:spLocks noGrp="1"/>
          </p:cNvSpPr>
          <p:nvPr>
            <p:ph type="ftr" sz="quarter" idx="3"/>
          </p:nvPr>
        </p:nvSpPr>
        <p:spPr>
          <a:xfrm>
            <a:off x="6689783" y="6434490"/>
            <a:ext cx="4300137" cy="372627"/>
          </a:xfrm>
        </p:spPr>
        <p:txBody>
          <a:bodyPr anchor="ctr">
            <a:normAutofit/>
          </a:bodyPr>
          <a:lstStyle/>
          <a:p>
            <a:pPr>
              <a:spcAft>
                <a:spcPts val="600"/>
              </a:spcAft>
            </a:pPr>
            <a:r>
              <a:rPr lang="en-GB">
                <a:solidFill>
                  <a:schemeClr val="bg2"/>
                </a:solidFill>
              </a:rPr>
              <a:t>Matthew Deeprose</a:t>
            </a:r>
            <a:endParaRPr lang="en-GB" dirty="0">
              <a:solidFill>
                <a:schemeClr val="bg2"/>
              </a:solidFill>
            </a:endParaRPr>
          </a:p>
        </p:txBody>
      </p:sp>
      <p:sp>
        <p:nvSpPr>
          <p:cNvPr id="6" name="Slide Number Placeholder 5">
            <a:extLst>
              <a:ext uri="{FF2B5EF4-FFF2-40B4-BE49-F238E27FC236}">
                <a16:creationId xmlns:a16="http://schemas.microsoft.com/office/drawing/2014/main" id="{BAEBAAC8-FC54-4D99-96D3-ED0E407E36AB}"/>
              </a:ext>
            </a:extLst>
          </p:cNvPr>
          <p:cNvSpPr>
            <a:spLocks noGrp="1"/>
          </p:cNvSpPr>
          <p:nvPr>
            <p:ph type="sldNum" sz="quarter" idx="4"/>
          </p:nvPr>
        </p:nvSpPr>
        <p:spPr>
          <a:xfrm>
            <a:off x="11218125" y="6434459"/>
            <a:ext cx="905107" cy="372627"/>
          </a:xfrm>
        </p:spPr>
        <p:txBody>
          <a:bodyPr anchor="ctr">
            <a:normAutofit/>
          </a:bodyPr>
          <a:lstStyle/>
          <a:p>
            <a:pPr>
              <a:spcAft>
                <a:spcPts val="600"/>
              </a:spcAft>
            </a:pPr>
            <a:fld id="{51AC9CB8-E4A1-4C80-A0FE-41AB03406E23}" type="slidenum">
              <a:rPr lang="en-GB" smtClean="0">
                <a:solidFill>
                  <a:schemeClr val="bg2"/>
                </a:solidFill>
              </a:rPr>
              <a:pPr>
                <a:spcAft>
                  <a:spcPts val="600"/>
                </a:spcAft>
              </a:pPr>
              <a:t>14</a:t>
            </a:fld>
            <a:endParaRPr lang="en-GB">
              <a:solidFill>
                <a:schemeClr val="bg2"/>
              </a:solidFill>
            </a:endParaRPr>
          </a:p>
        </p:txBody>
      </p:sp>
    </p:spTree>
    <p:extLst>
      <p:ext uri="{BB962C8B-B14F-4D97-AF65-F5344CB8AC3E}">
        <p14:creationId xmlns:p14="http://schemas.microsoft.com/office/powerpoint/2010/main" val="249445451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F535C-804F-4CD9-9A9B-FB14A3E5E241}"/>
              </a:ext>
            </a:extLst>
          </p:cNvPr>
          <p:cNvSpPr>
            <a:spLocks noGrp="1"/>
          </p:cNvSpPr>
          <p:nvPr>
            <p:ph type="title"/>
          </p:nvPr>
        </p:nvSpPr>
        <p:spPr/>
        <p:txBody>
          <a:bodyPr/>
          <a:lstStyle/>
          <a:p>
            <a:r>
              <a:rPr lang="en-GB" dirty="0"/>
              <a:t>Real world usage</a:t>
            </a:r>
          </a:p>
        </p:txBody>
      </p:sp>
      <p:grpSp>
        <p:nvGrpSpPr>
          <p:cNvPr id="3" name="Group 2" descr="Examples of different menus for Archeology, English, Film, and History. These all use accessible, on brand colour schemes. The colour scheme for each department is different.">
            <a:extLst>
              <a:ext uri="{FF2B5EF4-FFF2-40B4-BE49-F238E27FC236}">
                <a16:creationId xmlns:a16="http://schemas.microsoft.com/office/drawing/2014/main" id="{B1C845A8-67E6-4406-A730-E235BBC57177}"/>
              </a:ext>
            </a:extLst>
          </p:cNvPr>
          <p:cNvGrpSpPr/>
          <p:nvPr/>
        </p:nvGrpSpPr>
        <p:grpSpPr>
          <a:xfrm>
            <a:off x="5035943" y="2545805"/>
            <a:ext cx="6456649" cy="3777332"/>
            <a:chOff x="5035943" y="2545805"/>
            <a:chExt cx="6456649" cy="3777332"/>
          </a:xfrm>
        </p:grpSpPr>
        <p:pic>
          <p:nvPicPr>
            <p:cNvPr id="6" name="Picture 5" descr="Examples of course menus where each has a different colour because it is associated with a different school.&#10;">
              <a:extLst>
                <a:ext uri="{FF2B5EF4-FFF2-40B4-BE49-F238E27FC236}">
                  <a16:creationId xmlns:a16="http://schemas.microsoft.com/office/drawing/2014/main" id="{C7EDE83D-F73A-419A-8F02-794B4FF41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939835" y="2570287"/>
              <a:ext cx="1552757" cy="3752850"/>
            </a:xfrm>
            <a:prstGeom prst="rect">
              <a:avLst/>
            </a:prstGeom>
          </p:spPr>
        </p:pic>
        <p:pic>
          <p:nvPicPr>
            <p:cNvPr id="7" name="Picture 6" descr="Examples of course menus where each has a different colour because it is associated with a different school.&#10;">
              <a:extLst>
                <a:ext uri="{FF2B5EF4-FFF2-40B4-BE49-F238E27FC236}">
                  <a16:creationId xmlns:a16="http://schemas.microsoft.com/office/drawing/2014/main" id="{FA114A18-D3D6-4040-9E7A-92449205294F}"/>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330266" y="2570287"/>
              <a:ext cx="1546038" cy="3752850"/>
            </a:xfrm>
            <a:prstGeom prst="rect">
              <a:avLst/>
            </a:prstGeom>
          </p:spPr>
        </p:pic>
        <p:pic>
          <p:nvPicPr>
            <p:cNvPr id="8" name="Picture 7" descr="Examples of course menus where each has a different colour because it is associated with a different school.">
              <a:extLst>
                <a:ext uri="{FF2B5EF4-FFF2-40B4-BE49-F238E27FC236}">
                  <a16:creationId xmlns:a16="http://schemas.microsoft.com/office/drawing/2014/main" id="{BA5C0C21-B28E-4A4B-A047-FE674CCA026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694047" y="2570287"/>
              <a:ext cx="1547786" cy="3752850"/>
            </a:xfrm>
            <a:prstGeom prst="rect">
              <a:avLst/>
            </a:prstGeom>
          </p:spPr>
        </p:pic>
        <p:pic>
          <p:nvPicPr>
            <p:cNvPr id="9" name="Picture 8" descr="Examples of course menus where each has a different colour because it is associated with a different school.&#10;">
              <a:extLst>
                <a:ext uri="{FF2B5EF4-FFF2-40B4-BE49-F238E27FC236}">
                  <a16:creationId xmlns:a16="http://schemas.microsoft.com/office/drawing/2014/main" id="{432CB6E4-EEA8-47A9-8BAC-0CEEFFB18779}"/>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5035943" y="2545805"/>
              <a:ext cx="1547786" cy="3752850"/>
            </a:xfrm>
            <a:prstGeom prst="rect">
              <a:avLst/>
            </a:prstGeom>
          </p:spPr>
        </p:pic>
        <p:sp>
          <p:nvSpPr>
            <p:cNvPr id="10" name="Rectangle: Rounded Corners 9">
              <a:extLst>
                <a:ext uri="{FF2B5EF4-FFF2-40B4-BE49-F238E27FC236}">
                  <a16:creationId xmlns:a16="http://schemas.microsoft.com/office/drawing/2014/main" id="{86071462-AF9E-4DF2-9122-DFF269AAC620}"/>
                </a:ext>
              </a:extLst>
            </p:cNvPr>
            <p:cNvSpPr/>
            <p:nvPr/>
          </p:nvSpPr>
          <p:spPr>
            <a:xfrm>
              <a:off x="10257261" y="5657060"/>
              <a:ext cx="917903" cy="633582"/>
            </a:xfrm>
            <a:prstGeom prst="roundRect">
              <a:avLst/>
            </a:prstGeom>
            <a:solidFill>
              <a:schemeClr val="bg1">
                <a:lumMod val="1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accent5"/>
                  </a:solidFill>
                </a:rPr>
                <a:t>History</a:t>
              </a:r>
            </a:p>
          </p:txBody>
        </p:sp>
        <p:sp>
          <p:nvSpPr>
            <p:cNvPr id="11" name="Rectangle: Rounded Corners 10">
              <a:extLst>
                <a:ext uri="{FF2B5EF4-FFF2-40B4-BE49-F238E27FC236}">
                  <a16:creationId xmlns:a16="http://schemas.microsoft.com/office/drawing/2014/main" id="{51B9767C-06E5-47F6-8153-CC084D6B89B9}"/>
                </a:ext>
              </a:extLst>
            </p:cNvPr>
            <p:cNvSpPr/>
            <p:nvPr/>
          </p:nvSpPr>
          <p:spPr>
            <a:xfrm>
              <a:off x="8644333" y="5677239"/>
              <a:ext cx="917903" cy="609095"/>
            </a:xfrm>
            <a:prstGeom prst="roundRect">
              <a:avLst/>
            </a:prstGeom>
            <a:solidFill>
              <a:schemeClr val="bg1">
                <a:lumMod val="1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accent5"/>
                  </a:solidFill>
                </a:rPr>
                <a:t>Film</a:t>
              </a:r>
            </a:p>
          </p:txBody>
        </p:sp>
        <p:sp>
          <p:nvSpPr>
            <p:cNvPr id="12" name="Rectangle: Rounded Corners 11">
              <a:extLst>
                <a:ext uri="{FF2B5EF4-FFF2-40B4-BE49-F238E27FC236}">
                  <a16:creationId xmlns:a16="http://schemas.microsoft.com/office/drawing/2014/main" id="{13415B4E-6C70-4D87-894B-3A8B16BD408C}"/>
                </a:ext>
              </a:extLst>
            </p:cNvPr>
            <p:cNvSpPr/>
            <p:nvPr/>
          </p:nvSpPr>
          <p:spPr>
            <a:xfrm>
              <a:off x="6921646" y="5677239"/>
              <a:ext cx="1107929" cy="609095"/>
            </a:xfrm>
            <a:prstGeom prst="roundRect">
              <a:avLst/>
            </a:prstGeom>
            <a:solidFill>
              <a:schemeClr val="bg1">
                <a:lumMod val="1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accent5"/>
                  </a:solidFill>
                </a:rPr>
                <a:t>English</a:t>
              </a:r>
            </a:p>
          </p:txBody>
        </p:sp>
        <p:sp>
          <p:nvSpPr>
            <p:cNvPr id="13" name="Rectangle: Rounded Corners 12">
              <a:extLst>
                <a:ext uri="{FF2B5EF4-FFF2-40B4-BE49-F238E27FC236}">
                  <a16:creationId xmlns:a16="http://schemas.microsoft.com/office/drawing/2014/main" id="{51C7C536-31F0-4C3B-8D5C-C10D75075F70}"/>
                </a:ext>
              </a:extLst>
            </p:cNvPr>
            <p:cNvSpPr/>
            <p:nvPr/>
          </p:nvSpPr>
          <p:spPr>
            <a:xfrm>
              <a:off x="5304264" y="5689555"/>
              <a:ext cx="1112825" cy="584460"/>
            </a:xfrm>
            <a:prstGeom prst="roundRect">
              <a:avLst/>
            </a:prstGeom>
            <a:solidFill>
              <a:schemeClr val="bg1">
                <a:lumMod val="10000"/>
              </a:schemeClr>
            </a:solidFill>
            <a:ln w="381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1200" b="1">
                  <a:solidFill>
                    <a:schemeClr val="accent5"/>
                  </a:solidFill>
                </a:rPr>
                <a:t>Archaeology</a:t>
              </a:r>
            </a:p>
          </p:txBody>
        </p:sp>
      </p:grpSp>
      <p:sp>
        <p:nvSpPr>
          <p:cNvPr id="14" name="Rectangle 13">
            <a:extLst>
              <a:ext uri="{FF2B5EF4-FFF2-40B4-BE49-F238E27FC236}">
                <a16:creationId xmlns:a16="http://schemas.microsoft.com/office/drawing/2014/main" id="{DFCF91C2-6493-46ED-B723-7DC85C05F6EB}"/>
              </a:ext>
            </a:extLst>
          </p:cNvPr>
          <p:cNvSpPr/>
          <p:nvPr/>
        </p:nvSpPr>
        <p:spPr>
          <a:xfrm>
            <a:off x="7930242" y="1006101"/>
            <a:ext cx="3562350" cy="488114"/>
          </a:xfrm>
          <a:prstGeom prst="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a:solidFill>
                  <a:schemeClr val="accent5"/>
                </a:solidFill>
              </a:rPr>
              <a:t>Email warning</a:t>
            </a:r>
          </a:p>
        </p:txBody>
      </p:sp>
      <p:pic>
        <p:nvPicPr>
          <p:cNvPr id="16" name="Picture 15" descr="Warning message &quot;Caution: This email originated outside the University of Southampton&quot; using yellow background and black text, while accessible it is not using on-brand colour.">
            <a:extLst>
              <a:ext uri="{FF2B5EF4-FFF2-40B4-BE49-F238E27FC236}">
                <a16:creationId xmlns:a16="http://schemas.microsoft.com/office/drawing/2014/main" id="{49190457-D8E5-436F-A9B3-E8461BCA2B4D}"/>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3066008" y="1325150"/>
            <a:ext cx="4725442" cy="538175"/>
          </a:xfrm>
          <a:prstGeom prst="rect">
            <a:avLst/>
          </a:prstGeom>
          <a:ln w="38100">
            <a:solidFill>
              <a:schemeClr val="accent5"/>
            </a:solidFill>
          </a:ln>
        </p:spPr>
      </p:pic>
      <p:pic>
        <p:nvPicPr>
          <p:cNvPr id="17" name="Content Placeholder 7" descr="Warning message &quot;Caution: This email originated outside the University of Southampton&quot; in an on-brand colour with sufficient contrast.">
            <a:extLst>
              <a:ext uri="{FF2B5EF4-FFF2-40B4-BE49-F238E27FC236}">
                <a16:creationId xmlns:a16="http://schemas.microsoft.com/office/drawing/2014/main" id="{43F93B49-16E1-40EE-AD7B-C3FE3B8C365C}"/>
              </a:ext>
            </a:extLst>
          </p:cNvPr>
          <p:cNvPicPr>
            <a:picLocks noGrp="1" noChangeAspect="1"/>
          </p:cNvPicPr>
          <p:nvPr>
            <p:ph idx="1"/>
          </p:nvPr>
        </p:nvPicPr>
        <p:blipFill>
          <a:blip r:embed="rId8">
            <a:extLst>
              <a:ext uri="{28A0092B-C50C-407E-A947-70E740481C1C}">
                <a14:useLocalDpi xmlns:a14="http://schemas.microsoft.com/office/drawing/2010/main" val="0"/>
              </a:ext>
            </a:extLst>
          </a:blip>
          <a:stretch>
            <a:fillRect/>
          </a:stretch>
        </p:blipFill>
        <p:spPr>
          <a:xfrm>
            <a:off x="838200" y="1622382"/>
            <a:ext cx="10654392" cy="859339"/>
          </a:xfrm>
          <a:ln w="38100">
            <a:solidFill>
              <a:schemeClr val="accent5"/>
            </a:solidFill>
          </a:ln>
        </p:spPr>
      </p:pic>
      <p:sp>
        <p:nvSpPr>
          <p:cNvPr id="15" name="Rectangle 14">
            <a:extLst>
              <a:ext uri="{FF2B5EF4-FFF2-40B4-BE49-F238E27FC236}">
                <a16:creationId xmlns:a16="http://schemas.microsoft.com/office/drawing/2014/main" id="{A48C1360-BB8F-4454-8035-A50F4C9902E2}"/>
              </a:ext>
            </a:extLst>
          </p:cNvPr>
          <p:cNvSpPr/>
          <p:nvPr/>
        </p:nvSpPr>
        <p:spPr>
          <a:xfrm>
            <a:off x="824693" y="2943048"/>
            <a:ext cx="4087425" cy="2887472"/>
          </a:xfrm>
          <a:prstGeom prst="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2400">
                <a:solidFill>
                  <a:schemeClr val="accent5"/>
                </a:solidFill>
              </a:rPr>
              <a:t>Request from Humanities faculty to have course templates with consistent, accessible colour schemes across each subject area.</a:t>
            </a:r>
          </a:p>
        </p:txBody>
      </p:sp>
      <p:sp>
        <p:nvSpPr>
          <p:cNvPr id="4" name="Footer Placeholder 3">
            <a:extLst>
              <a:ext uri="{FF2B5EF4-FFF2-40B4-BE49-F238E27FC236}">
                <a16:creationId xmlns:a16="http://schemas.microsoft.com/office/drawing/2014/main" id="{11EF1AFE-6C1D-4CC0-AAB3-7157B06B298A}"/>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16A6C3D2-9DD3-48C1-8FB3-33E8E1E701F6}"/>
              </a:ext>
            </a:extLst>
          </p:cNvPr>
          <p:cNvSpPr>
            <a:spLocks noGrp="1"/>
          </p:cNvSpPr>
          <p:nvPr>
            <p:ph type="sldNum" sz="quarter" idx="4"/>
          </p:nvPr>
        </p:nvSpPr>
        <p:spPr/>
        <p:txBody>
          <a:bodyPr/>
          <a:lstStyle/>
          <a:p>
            <a:fld id="{51AC9CB8-E4A1-4C80-A0FE-41AB03406E23}" type="slidenum">
              <a:rPr lang="en-GB" smtClean="0"/>
              <a:pPr/>
              <a:t>15</a:t>
            </a:fld>
            <a:endParaRPr lang="en-GB"/>
          </a:p>
        </p:txBody>
      </p:sp>
    </p:spTree>
    <p:extLst>
      <p:ext uri="{BB962C8B-B14F-4D97-AF65-F5344CB8AC3E}">
        <p14:creationId xmlns:p14="http://schemas.microsoft.com/office/powerpoint/2010/main" val="340943033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par>
                                <p:cTn id="8" presetID="10" presetClass="entr" presetSubtype="0" fill="hold" nodeType="withEffect">
                                  <p:stCondLst>
                                    <p:cond delay="0"/>
                                  </p:stCondLst>
                                  <p:childTnLst>
                                    <p:set>
                                      <p:cBhvr>
                                        <p:cTn id="9" dur="1" fill="hold">
                                          <p:stCondLst>
                                            <p:cond delay="0"/>
                                          </p:stCondLst>
                                        </p:cTn>
                                        <p:tgtEl>
                                          <p:spTgt spid="16"/>
                                        </p:tgtEl>
                                        <p:attrNameLst>
                                          <p:attrName>style.visibility</p:attrName>
                                        </p:attrNameLst>
                                      </p:cBhvr>
                                      <p:to>
                                        <p:strVal val="visible"/>
                                      </p:to>
                                    </p:set>
                                    <p:animEffect transition="in" filter="fade">
                                      <p:cBhvr>
                                        <p:cTn id="10" dur="500"/>
                                        <p:tgtEl>
                                          <p:spTgt spid="16"/>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17"/>
                                        </p:tgtEl>
                                        <p:attrNameLst>
                                          <p:attrName>style.visibility</p:attrName>
                                        </p:attrNameLst>
                                      </p:cBhvr>
                                      <p:to>
                                        <p:strVal val="visible"/>
                                      </p:to>
                                    </p:set>
                                    <p:animEffect transition="in" filter="fade">
                                      <p:cBhvr>
                                        <p:cTn id="15" dur="500"/>
                                        <p:tgtEl>
                                          <p:spTgt spid="17"/>
                                        </p:tgtEl>
                                      </p:cBhvr>
                                    </p:animEffect>
                                  </p:childTnLst>
                                </p:cTn>
                              </p:par>
                              <p:par>
                                <p:cTn id="16" presetID="10" presetClass="entr" presetSubtype="0" fill="hold" grpId="0" nodeType="withEffect">
                                  <p:stCondLst>
                                    <p:cond delay="0"/>
                                  </p:stCondLst>
                                  <p:childTnLst>
                                    <p:set>
                                      <p:cBhvr>
                                        <p:cTn id="17" dur="1" fill="hold">
                                          <p:stCondLst>
                                            <p:cond delay="0"/>
                                          </p:stCondLst>
                                        </p:cTn>
                                        <p:tgtEl>
                                          <p:spTgt spid="15"/>
                                        </p:tgtEl>
                                        <p:attrNameLst>
                                          <p:attrName>style.visibility</p:attrName>
                                        </p:attrNameLst>
                                      </p:cBhvr>
                                      <p:to>
                                        <p:strVal val="visible"/>
                                      </p:to>
                                    </p:set>
                                    <p:animEffect transition="in" filter="fade">
                                      <p:cBhvr>
                                        <p:cTn id="18"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P spid="15"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EBAEF0F7-7A2D-48EC-AF00-3D5A3EA65DB8}"/>
              </a:ext>
            </a:extLst>
          </p:cNvPr>
          <p:cNvSpPr>
            <a:spLocks noGrp="1"/>
          </p:cNvSpPr>
          <p:nvPr>
            <p:ph type="title"/>
          </p:nvPr>
        </p:nvSpPr>
        <p:spPr/>
        <p:txBody>
          <a:bodyPr>
            <a:normAutofit/>
          </a:bodyPr>
          <a:lstStyle/>
          <a:p>
            <a:r>
              <a:rPr lang="en-GB"/>
              <a:t>Want a matrix for your colour palette?</a:t>
            </a:r>
          </a:p>
        </p:txBody>
      </p:sp>
      <p:sp>
        <p:nvSpPr>
          <p:cNvPr id="3" name="Content Placeholder 2">
            <a:extLst>
              <a:ext uri="{FF2B5EF4-FFF2-40B4-BE49-F238E27FC236}">
                <a16:creationId xmlns:a16="http://schemas.microsoft.com/office/drawing/2014/main" id="{1BB608F4-5919-42A6-9438-F66371F83B07}"/>
              </a:ext>
            </a:extLst>
          </p:cNvPr>
          <p:cNvSpPr>
            <a:spLocks noGrp="1"/>
          </p:cNvSpPr>
          <p:nvPr>
            <p:ph sz="half" idx="1"/>
          </p:nvPr>
        </p:nvSpPr>
        <p:spPr/>
        <p:txBody>
          <a:bodyPr anchor="ctr">
            <a:normAutofit fontScale="85000" lnSpcReduction="20000"/>
          </a:bodyPr>
          <a:lstStyle/>
          <a:p>
            <a:pPr marL="0" indent="0">
              <a:buFont typeface="Arial" panose="020B0604020202020204" pitchFamily="34" charset="0"/>
              <a:buNone/>
            </a:pPr>
            <a:r>
              <a:rPr lang="en-GB" sz="2400" dirty="0">
                <a:solidFill>
                  <a:schemeClr val="bg2"/>
                </a:solidFill>
              </a:rPr>
              <a:t>Let me know:</a:t>
            </a:r>
          </a:p>
          <a:p>
            <a:pPr marL="0" indent="0">
              <a:buFont typeface="Arial" panose="020B0604020202020204" pitchFamily="34" charset="0"/>
              <a:buNone/>
            </a:pPr>
            <a:endParaRPr lang="en-GB" sz="2400" dirty="0">
              <a:solidFill>
                <a:schemeClr val="bg2"/>
              </a:solidFill>
            </a:endParaRPr>
          </a:p>
          <a:p>
            <a:pPr lvl="1">
              <a:buFont typeface="Wingdings" panose="05000000000000000000" pitchFamily="2" charset="2"/>
              <a:buChar char="ü"/>
            </a:pPr>
            <a:r>
              <a:rPr lang="en-GB" sz="2400" dirty="0">
                <a:solidFill>
                  <a:schemeClr val="bg2"/>
                </a:solidFill>
              </a:rPr>
              <a:t> The HTML colour codes of your brand, in the order in which you would like them to appear.</a:t>
            </a:r>
          </a:p>
          <a:p>
            <a:pPr lvl="1">
              <a:buFont typeface="Wingdings" panose="05000000000000000000" pitchFamily="2" charset="2"/>
              <a:buChar char="ü"/>
            </a:pPr>
            <a:endParaRPr lang="en-GB" sz="2400" dirty="0">
              <a:solidFill>
                <a:schemeClr val="bg2"/>
              </a:solidFill>
            </a:endParaRPr>
          </a:p>
          <a:p>
            <a:pPr lvl="1">
              <a:buFont typeface="Wingdings" panose="05000000000000000000" pitchFamily="2" charset="2"/>
              <a:buChar char="ü"/>
            </a:pPr>
            <a:r>
              <a:rPr lang="en-GB" sz="2400" dirty="0">
                <a:solidFill>
                  <a:schemeClr val="bg2"/>
                </a:solidFill>
              </a:rPr>
              <a:t> Remember to include white.</a:t>
            </a:r>
          </a:p>
          <a:p>
            <a:pPr lvl="1">
              <a:buFont typeface="Wingdings" panose="05000000000000000000" pitchFamily="2" charset="2"/>
              <a:buChar char="ü"/>
            </a:pPr>
            <a:endParaRPr lang="en-GB" sz="2400" dirty="0">
              <a:solidFill>
                <a:schemeClr val="bg2"/>
              </a:solidFill>
            </a:endParaRPr>
          </a:p>
          <a:p>
            <a:pPr lvl="1">
              <a:buFont typeface="Wingdings" panose="05000000000000000000" pitchFamily="2" charset="2"/>
              <a:buChar char="ü"/>
            </a:pPr>
            <a:r>
              <a:rPr lang="en-GB" sz="2400" dirty="0">
                <a:solidFill>
                  <a:schemeClr val="bg2"/>
                </a:solidFill>
              </a:rPr>
              <a:t> If you have ‘names’ for your colours include them, use comma separation.</a:t>
            </a:r>
          </a:p>
          <a:p>
            <a:pPr lvl="1">
              <a:buFont typeface="Wingdings" panose="05000000000000000000" pitchFamily="2" charset="2"/>
              <a:buChar char="ü"/>
            </a:pPr>
            <a:endParaRPr lang="en-GB" sz="2400" dirty="0">
              <a:solidFill>
                <a:schemeClr val="bg2"/>
              </a:solidFill>
            </a:endParaRPr>
          </a:p>
          <a:p>
            <a:pPr lvl="1">
              <a:buFont typeface="Wingdings" panose="05000000000000000000" pitchFamily="2" charset="2"/>
              <a:buChar char="ü"/>
            </a:pPr>
            <a:r>
              <a:rPr lang="en-GB" sz="2400" dirty="0">
                <a:solidFill>
                  <a:schemeClr val="bg2"/>
                </a:solidFill>
              </a:rPr>
              <a:t> Email them to Matt: </a:t>
            </a:r>
            <a:r>
              <a:rPr lang="en-GB" sz="2400" dirty="0">
                <a:solidFill>
                  <a:schemeClr val="bg2"/>
                </a:solidFill>
                <a:hlinkClick r:id="rId3">
                  <a:extLst>
                    <a:ext uri="{A12FA001-AC4F-418D-AE19-62706E023703}">
                      <ahyp:hlinkClr xmlns:ahyp="http://schemas.microsoft.com/office/drawing/2018/hyperlinkcolor" val="tx"/>
                    </a:ext>
                  </a:extLst>
                </a:hlinkClick>
              </a:rPr>
              <a:t>md4@soton.ac.uk</a:t>
            </a:r>
            <a:endParaRPr lang="en-GB" sz="2400" dirty="0">
              <a:solidFill>
                <a:schemeClr val="bg2"/>
              </a:solidFill>
            </a:endParaRPr>
          </a:p>
          <a:p>
            <a:pPr lvl="1">
              <a:buFont typeface="Wingdings" panose="05000000000000000000" pitchFamily="2" charset="2"/>
              <a:buChar char="ü"/>
            </a:pPr>
            <a:endParaRPr lang="en-GB" sz="2400" dirty="0">
              <a:solidFill>
                <a:schemeClr val="bg2"/>
              </a:solidFill>
            </a:endParaRPr>
          </a:p>
          <a:p>
            <a:pPr lvl="1">
              <a:buFont typeface="Wingdings" panose="05000000000000000000" pitchFamily="2" charset="2"/>
              <a:buChar char="ü"/>
            </a:pPr>
            <a:r>
              <a:rPr lang="en-GB" sz="2400" dirty="0">
                <a:solidFill>
                  <a:schemeClr val="bg2"/>
                </a:solidFill>
              </a:rPr>
              <a:t>We’ll send you the files within a week or so.</a:t>
            </a:r>
            <a:endParaRPr lang="en-GB" dirty="0">
              <a:solidFill>
                <a:schemeClr val="bg2"/>
              </a:solidFill>
            </a:endParaRPr>
          </a:p>
        </p:txBody>
      </p:sp>
      <p:sp>
        <p:nvSpPr>
          <p:cNvPr id="9" name="Content Placeholder 10">
            <a:extLst>
              <a:ext uri="{FF2B5EF4-FFF2-40B4-BE49-F238E27FC236}">
                <a16:creationId xmlns:a16="http://schemas.microsoft.com/office/drawing/2014/main" id="{B5A23D2B-446D-472D-83A8-16A8DF3D0B5F}"/>
              </a:ext>
            </a:extLst>
          </p:cNvPr>
          <p:cNvSpPr txBox="1">
            <a:spLocks noGrp="1"/>
          </p:cNvSpPr>
          <p:nvPr>
            <p:ph sz="half" idx="2"/>
          </p:nvPr>
        </p:nvSpPr>
        <p:spPr>
          <a:xfrm>
            <a:off x="6273800" y="1500188"/>
            <a:ext cx="5689600" cy="4681537"/>
          </a:xfrm>
          <a:prstGeom prst="rect">
            <a:avLst/>
          </a:prstGeom>
          <a:solidFill>
            <a:schemeClr val="bg1">
              <a:lumMod val="10000"/>
            </a:schemeClr>
          </a:solidFill>
          <a:ln w="38100">
            <a:solidFill>
              <a:schemeClr val="accent3"/>
            </a:solidFill>
          </a:ln>
        </p:spPr>
        <p:txBody>
          <a:bodyPr vert="horz" lIns="450000" tIns="45720" rIns="91440" bIns="45720" rtlCol="0" anchor="ctr">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3600" kern="1200">
                <a:solidFill>
                  <a:schemeClr val="accent5"/>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3200" kern="1200">
                <a:solidFill>
                  <a:schemeClr val="accent5"/>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800" kern="1200">
                <a:solidFill>
                  <a:schemeClr val="accent5"/>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2400" kern="1200">
                <a:solidFill>
                  <a:schemeClr val="accent5"/>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2000" kern="1200">
                <a:solidFill>
                  <a:schemeClr val="accent5"/>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GB" sz="2800" dirty="0"/>
              <a:t>Example:</a:t>
            </a:r>
          </a:p>
          <a:p>
            <a:endParaRPr lang="en-GB" sz="2800" dirty="0"/>
          </a:p>
          <a:p>
            <a:pPr marL="0" indent="0">
              <a:buFont typeface="Arial" panose="020B0604020202020204" pitchFamily="34" charset="0"/>
              <a:buNone/>
            </a:pPr>
            <a:r>
              <a:rPr lang="en-GB" sz="2800" dirty="0"/>
              <a:t>#FFFFFF, white</a:t>
            </a:r>
          </a:p>
          <a:p>
            <a:pPr marL="0" indent="0">
              <a:buFont typeface="Arial" panose="020B0604020202020204" pitchFamily="34" charset="0"/>
              <a:buNone/>
            </a:pPr>
            <a:r>
              <a:rPr lang="en-GB" sz="2800" dirty="0"/>
              <a:t>#FAFF7F, medicine yellow</a:t>
            </a:r>
          </a:p>
          <a:p>
            <a:pPr marL="0" indent="0">
              <a:buFont typeface="Arial" panose="020B0604020202020204" pitchFamily="34" charset="0"/>
              <a:buNone/>
            </a:pPr>
            <a:r>
              <a:rPr lang="en-GB" sz="2800" dirty="0"/>
              <a:t>#FF5154, art pink</a:t>
            </a:r>
          </a:p>
          <a:p>
            <a:pPr marL="0" indent="0">
              <a:buFont typeface="Arial" panose="020B0604020202020204" pitchFamily="34" charset="0"/>
              <a:buNone/>
            </a:pPr>
            <a:r>
              <a:rPr lang="en-GB" sz="2800" dirty="0"/>
              <a:t>#91A6FF, science blue</a:t>
            </a:r>
          </a:p>
          <a:p>
            <a:pPr marL="0" indent="0">
              <a:buFont typeface="Arial" panose="020B0604020202020204" pitchFamily="34" charset="0"/>
              <a:buNone/>
            </a:pPr>
            <a:endParaRPr lang="en-GB" sz="2800" dirty="0"/>
          </a:p>
        </p:txBody>
      </p:sp>
      <p:sp>
        <p:nvSpPr>
          <p:cNvPr id="2" name="Footer Placeholder 1">
            <a:extLst>
              <a:ext uri="{FF2B5EF4-FFF2-40B4-BE49-F238E27FC236}">
                <a16:creationId xmlns:a16="http://schemas.microsoft.com/office/drawing/2014/main" id="{7578BDF7-69FD-4B5B-8F2E-CF9592B28D62}"/>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4" name="Slide Number Placeholder 3">
            <a:extLst>
              <a:ext uri="{FF2B5EF4-FFF2-40B4-BE49-F238E27FC236}">
                <a16:creationId xmlns:a16="http://schemas.microsoft.com/office/drawing/2014/main" id="{F7B8AE2B-FB99-4786-9469-8868990556F6}"/>
              </a:ext>
            </a:extLst>
          </p:cNvPr>
          <p:cNvSpPr>
            <a:spLocks noGrp="1"/>
          </p:cNvSpPr>
          <p:nvPr>
            <p:ph type="sldNum" sz="quarter" idx="4"/>
          </p:nvPr>
        </p:nvSpPr>
        <p:spPr/>
        <p:txBody>
          <a:bodyPr/>
          <a:lstStyle/>
          <a:p>
            <a:fld id="{51AC9CB8-E4A1-4C80-A0FE-41AB03406E23}" type="slidenum">
              <a:rPr lang="en-GB" smtClean="0"/>
              <a:pPr/>
              <a:t>16</a:t>
            </a:fld>
            <a:endParaRPr lang="en-GB"/>
          </a:p>
        </p:txBody>
      </p:sp>
    </p:spTree>
    <p:extLst>
      <p:ext uri="{BB962C8B-B14F-4D97-AF65-F5344CB8AC3E}">
        <p14:creationId xmlns:p14="http://schemas.microsoft.com/office/powerpoint/2010/main" val="264200527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BB691F-F581-4AD6-BE54-E64AF8BA19E7}"/>
              </a:ext>
            </a:extLst>
          </p:cNvPr>
          <p:cNvSpPr>
            <a:spLocks noGrp="1"/>
          </p:cNvSpPr>
          <p:nvPr>
            <p:ph type="title"/>
          </p:nvPr>
        </p:nvSpPr>
        <p:spPr/>
        <p:txBody>
          <a:bodyPr/>
          <a:lstStyle/>
          <a:p>
            <a:r>
              <a:rPr lang="en-GB" dirty="0"/>
              <a:t>Potential future developments</a:t>
            </a:r>
          </a:p>
        </p:txBody>
      </p:sp>
      <p:pic>
        <p:nvPicPr>
          <p:cNvPr id="7" name="Picture 2" descr="APCA find look up table this one is sorted by contrast value with the font sizes as the table data">
            <a:extLst>
              <a:ext uri="{FF2B5EF4-FFF2-40B4-BE49-F238E27FC236}">
                <a16:creationId xmlns:a16="http://schemas.microsoft.com/office/drawing/2014/main" id="{85F606C1-87C4-44CF-9F57-C861DA118E6E}"/>
              </a:ext>
            </a:extLst>
          </p:cNvPr>
          <p:cNvPicPr>
            <a:picLocks noGrp="1" noChangeAspect="1" noChangeArrowheads="1"/>
          </p:cNvPicPr>
          <p:nvPr>
            <p:ph sz="half" idx="1"/>
          </p:nvPr>
        </p:nvPicPr>
        <p:blipFill rotWithShape="1">
          <a:blip r:embed="rId3">
            <a:extLst>
              <a:ext uri="{28A0092B-C50C-407E-A947-70E740481C1C}">
                <a14:useLocalDpi xmlns:a14="http://schemas.microsoft.com/office/drawing/2010/main" val="0"/>
              </a:ext>
            </a:extLst>
          </a:blip>
          <a:srcRect l="-43897" r="-43897"/>
          <a:stretch/>
        </p:blipFill>
        <p:spPr bwMode="auto">
          <a:xfrm>
            <a:off x="241265" y="1500188"/>
            <a:ext cx="5664269" cy="4681537"/>
          </a:xfrm>
          <a:prstGeom prst="rect">
            <a:avLst/>
          </a:prstGeom>
          <a:noFill/>
          <a:ln>
            <a:noFill/>
          </a:ln>
          <a:extLst>
            <a:ext uri="{909E8E84-426E-40DD-AFC4-6F175D3DCCD1}">
              <a14:hiddenFill xmlns:a14="http://schemas.microsoft.com/office/drawing/2010/main">
                <a:solidFill>
                  <a:srgbClr val="FFFFFF"/>
                </a:solidFill>
              </a14:hiddenFill>
            </a:ext>
          </a:extLst>
        </p:spPr>
      </p:pic>
      <p:pic>
        <p:nvPicPr>
          <p:cNvPr id="8" name="Content Placeholder 7" descr="Chrome Dev Tools' CSS overview identifies all contrast issues found on page and can be configured to use the APCA algorithm.">
            <a:extLst>
              <a:ext uri="{FF2B5EF4-FFF2-40B4-BE49-F238E27FC236}">
                <a16:creationId xmlns:a16="http://schemas.microsoft.com/office/drawing/2014/main" id="{AB2121A9-BFA3-4009-93B0-3E0F4501A62F}"/>
              </a:ext>
            </a:extLst>
          </p:cNvPr>
          <p:cNvPicPr>
            <a:picLocks noGrp="1" noChangeAspect="1"/>
          </p:cNvPicPr>
          <p:nvPr>
            <p:ph sz="half" idx="2"/>
          </p:nvPr>
        </p:nvPicPr>
        <p:blipFill>
          <a:blip r:embed="rId4">
            <a:extLst>
              <a:ext uri="{28A0092B-C50C-407E-A947-70E740481C1C}">
                <a14:useLocalDpi xmlns:a14="http://schemas.microsoft.com/office/drawing/2010/main" val="0"/>
              </a:ext>
            </a:extLst>
          </a:blip>
          <a:stretch>
            <a:fillRect/>
          </a:stretch>
        </p:blipFill>
        <p:spPr>
          <a:xfrm>
            <a:off x="6273800" y="1796885"/>
            <a:ext cx="5689600" cy="4088142"/>
          </a:xfrm>
          <a:prstGeom prst="rect">
            <a:avLst/>
          </a:prstGeom>
          <a:ln w="38100">
            <a:solidFill>
              <a:schemeClr val="accent5"/>
            </a:solidFill>
          </a:ln>
        </p:spPr>
      </p:pic>
      <p:sp>
        <p:nvSpPr>
          <p:cNvPr id="5" name="Footer Placeholder 4">
            <a:extLst>
              <a:ext uri="{FF2B5EF4-FFF2-40B4-BE49-F238E27FC236}">
                <a16:creationId xmlns:a16="http://schemas.microsoft.com/office/drawing/2014/main" id="{C9D762E2-8D8D-49CC-8F14-53069BD0BD8C}"/>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6" name="Slide Number Placeholder 5">
            <a:extLst>
              <a:ext uri="{FF2B5EF4-FFF2-40B4-BE49-F238E27FC236}">
                <a16:creationId xmlns:a16="http://schemas.microsoft.com/office/drawing/2014/main" id="{9DEEC1E8-53FC-47C2-B5B2-8164466F13BC}"/>
              </a:ext>
            </a:extLst>
          </p:cNvPr>
          <p:cNvSpPr>
            <a:spLocks noGrp="1"/>
          </p:cNvSpPr>
          <p:nvPr>
            <p:ph type="sldNum" sz="quarter" idx="4"/>
          </p:nvPr>
        </p:nvSpPr>
        <p:spPr/>
        <p:txBody>
          <a:bodyPr/>
          <a:lstStyle/>
          <a:p>
            <a:fld id="{51AC9CB8-E4A1-4C80-A0FE-41AB03406E23}" type="slidenum">
              <a:rPr lang="en-GB" smtClean="0"/>
              <a:pPr/>
              <a:t>17</a:t>
            </a:fld>
            <a:endParaRPr lang="en-GB"/>
          </a:p>
        </p:txBody>
      </p:sp>
    </p:spTree>
    <p:extLst>
      <p:ext uri="{BB962C8B-B14F-4D97-AF65-F5344CB8AC3E}">
        <p14:creationId xmlns:p14="http://schemas.microsoft.com/office/powerpoint/2010/main" val="253166782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animEffect transition="in" filter="fade">
                                      <p:cBhvr>
                                        <p:cTn id="7"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5E1E80-2DBB-439A-B2CC-3C2D399F3939}"/>
              </a:ext>
            </a:extLst>
          </p:cNvPr>
          <p:cNvSpPr>
            <a:spLocks noGrp="1"/>
          </p:cNvSpPr>
          <p:nvPr>
            <p:ph type="title"/>
          </p:nvPr>
        </p:nvSpPr>
        <p:spPr/>
        <p:txBody>
          <a:bodyPr/>
          <a:lstStyle/>
          <a:p>
            <a:r>
              <a:rPr lang="en-GB" dirty="0"/>
              <a:t>Idea: Style your own component library</a:t>
            </a:r>
          </a:p>
        </p:txBody>
      </p:sp>
      <p:pic>
        <p:nvPicPr>
          <p:cNvPr id="8" name="Picture 7" descr="Home menu link that looks like a button, default state with no focus indicator">
            <a:extLst>
              <a:ext uri="{FF2B5EF4-FFF2-40B4-BE49-F238E27FC236}">
                <a16:creationId xmlns:a16="http://schemas.microsoft.com/office/drawing/2014/main" id="{6CA77B28-081B-4C75-9E03-EE8D88665B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9356" y="1479845"/>
            <a:ext cx="1994354" cy="1460833"/>
          </a:xfrm>
          <a:prstGeom prst="rect">
            <a:avLst/>
          </a:prstGeom>
        </p:spPr>
      </p:pic>
      <p:pic>
        <p:nvPicPr>
          <p:cNvPr id="6" name="Content Placeholder 5" descr="Home button with focus indicator showing. The indicator is a thick green outline that contrasts well with the black surroundings.">
            <a:extLst>
              <a:ext uri="{FF2B5EF4-FFF2-40B4-BE49-F238E27FC236}">
                <a16:creationId xmlns:a16="http://schemas.microsoft.com/office/drawing/2014/main" id="{0BA1C680-0153-47AC-A543-F78AD7311822}"/>
              </a:ext>
            </a:extLst>
          </p:cNvPr>
          <p:cNvPicPr>
            <a:picLocks noGrp="1" noChangeAspect="1"/>
          </p:cNvPicPr>
          <p:nvPr>
            <p:ph idx="1"/>
          </p:nvPr>
        </p:nvPicPr>
        <p:blipFill>
          <a:blip r:embed="rId4">
            <a:extLst>
              <a:ext uri="{28A0092B-C50C-407E-A947-70E740481C1C}">
                <a14:useLocalDpi xmlns:a14="http://schemas.microsoft.com/office/drawing/2010/main" val="0"/>
              </a:ext>
            </a:extLst>
          </a:blip>
          <a:stretch>
            <a:fillRect/>
          </a:stretch>
        </p:blipFill>
        <p:spPr>
          <a:xfrm>
            <a:off x="2263710" y="1454439"/>
            <a:ext cx="2235709" cy="1486239"/>
          </a:xfrm>
        </p:spPr>
      </p:pic>
      <p:pic>
        <p:nvPicPr>
          <p:cNvPr id="14" name="Picture 13" descr="Example of text with two hyper links">
            <a:extLst>
              <a:ext uri="{FF2B5EF4-FFF2-40B4-BE49-F238E27FC236}">
                <a16:creationId xmlns:a16="http://schemas.microsoft.com/office/drawing/2014/main" id="{C8DA791A-E617-4A2C-97F8-8F15B181ABA7}"/>
              </a:ext>
            </a:extLst>
          </p:cNvPr>
          <p:cNvPicPr>
            <a:picLocks noChangeAspect="1"/>
          </p:cNvPicPr>
          <p:nvPr/>
        </p:nvPicPr>
        <p:blipFill rotWithShape="1">
          <a:blip r:embed="rId5">
            <a:extLst>
              <a:ext uri="{28A0092B-C50C-407E-A947-70E740481C1C}">
                <a14:useLocalDpi xmlns:a14="http://schemas.microsoft.com/office/drawing/2010/main" val="0"/>
              </a:ext>
            </a:extLst>
          </a:blip>
          <a:srcRect l="942" t="2270" r="1272" b="52393"/>
          <a:stretch/>
        </p:blipFill>
        <p:spPr>
          <a:xfrm>
            <a:off x="418208" y="2960103"/>
            <a:ext cx="3848992" cy="1815564"/>
          </a:xfrm>
          <a:prstGeom prst="rect">
            <a:avLst/>
          </a:prstGeom>
          <a:ln w="38100">
            <a:solidFill>
              <a:schemeClr val="bg1"/>
            </a:solidFill>
          </a:ln>
        </p:spPr>
      </p:pic>
      <p:pic>
        <p:nvPicPr>
          <p:cNvPr id="16" name="Picture 15" descr="One of the two hyperlinks now has a focus indicator around it. The indicator is a thick green box outline.">
            <a:extLst>
              <a:ext uri="{FF2B5EF4-FFF2-40B4-BE49-F238E27FC236}">
                <a16:creationId xmlns:a16="http://schemas.microsoft.com/office/drawing/2014/main" id="{AEC27B90-9EFA-40D0-8183-844D69BCDEB4}"/>
              </a:ext>
            </a:extLst>
          </p:cNvPr>
          <p:cNvPicPr>
            <a:picLocks noChangeAspect="1"/>
          </p:cNvPicPr>
          <p:nvPr/>
        </p:nvPicPr>
        <p:blipFill rotWithShape="1">
          <a:blip r:embed="rId6">
            <a:extLst>
              <a:ext uri="{28A0092B-C50C-407E-A947-70E740481C1C}">
                <a14:useLocalDpi xmlns:a14="http://schemas.microsoft.com/office/drawing/2010/main" val="0"/>
              </a:ext>
            </a:extLst>
          </a:blip>
          <a:srcRect l="737" t="2308" r="1838" b="51591"/>
          <a:stretch/>
        </p:blipFill>
        <p:spPr>
          <a:xfrm>
            <a:off x="1266533" y="4236540"/>
            <a:ext cx="3848992" cy="1815564"/>
          </a:xfrm>
          <a:prstGeom prst="rect">
            <a:avLst/>
          </a:prstGeom>
          <a:ln w="38100">
            <a:solidFill>
              <a:schemeClr val="bg1"/>
            </a:solidFill>
          </a:ln>
          <a:effectLst>
            <a:outerShdw blurRad="50800" dist="38100" dir="13500000" algn="br" rotWithShape="0">
              <a:prstClr val="black">
                <a:alpha val="40000"/>
              </a:prstClr>
            </a:outerShdw>
          </a:effectLst>
        </p:spPr>
      </p:pic>
      <p:pic>
        <p:nvPicPr>
          <p:cNvPr id="13" name="Picture 12" descr="Home menu link that looks like a button, default state with no focus indicator">
            <a:extLst>
              <a:ext uri="{FF2B5EF4-FFF2-40B4-BE49-F238E27FC236}">
                <a16:creationId xmlns:a16="http://schemas.microsoft.com/office/drawing/2014/main" id="{06998F2C-3142-4335-A6FB-E07E237347C1}"/>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6221528" y="1556064"/>
            <a:ext cx="2045166" cy="1384615"/>
          </a:xfrm>
          <a:prstGeom prst="rect">
            <a:avLst/>
          </a:prstGeom>
          <a:ln w="38100">
            <a:solidFill>
              <a:schemeClr val="bg1"/>
            </a:solidFill>
          </a:ln>
        </p:spPr>
      </p:pic>
      <p:pic>
        <p:nvPicPr>
          <p:cNvPr id="15" name="Picture 14" descr="Home button with focus indicator showing. The indicator is a thick blue outline that contrasts well with the ivory surroundings.">
            <a:extLst>
              <a:ext uri="{FF2B5EF4-FFF2-40B4-BE49-F238E27FC236}">
                <a16:creationId xmlns:a16="http://schemas.microsoft.com/office/drawing/2014/main" id="{91883915-431A-41C0-B9FE-6490FBD7AE7A}"/>
              </a:ext>
            </a:extLst>
          </p:cNvPr>
          <p:cNvPicPr>
            <a:picLocks noChangeAspect="1"/>
          </p:cNvPicPr>
          <p:nvPr/>
        </p:nvPicPr>
        <p:blipFill rotWithShape="1">
          <a:blip r:embed="rId8">
            <a:extLst>
              <a:ext uri="{28A0092B-C50C-407E-A947-70E740481C1C}">
                <a14:useLocalDpi xmlns:a14="http://schemas.microsoft.com/office/drawing/2010/main" val="0"/>
              </a:ext>
            </a:extLst>
          </a:blip>
          <a:srcRect l="-502" t="2847" r="502" b="2847"/>
          <a:stretch/>
        </p:blipFill>
        <p:spPr>
          <a:xfrm>
            <a:off x="8521394" y="1556064"/>
            <a:ext cx="2045166" cy="1384614"/>
          </a:xfrm>
          <a:prstGeom prst="rect">
            <a:avLst/>
          </a:prstGeom>
          <a:ln w="38100">
            <a:solidFill>
              <a:schemeClr val="bg1"/>
            </a:solidFill>
          </a:ln>
        </p:spPr>
      </p:pic>
      <p:pic>
        <p:nvPicPr>
          <p:cNvPr id="17" name="Picture 16" descr="Example of text with two hyper links, this time in light mode.">
            <a:extLst>
              <a:ext uri="{FF2B5EF4-FFF2-40B4-BE49-F238E27FC236}">
                <a16:creationId xmlns:a16="http://schemas.microsoft.com/office/drawing/2014/main" id="{B8C0AE05-ADB0-4800-B614-0E58A168F203}"/>
              </a:ext>
            </a:extLst>
          </p:cNvPr>
          <p:cNvPicPr>
            <a:picLocks noChangeAspect="1"/>
          </p:cNvPicPr>
          <p:nvPr/>
        </p:nvPicPr>
        <p:blipFill>
          <a:blip r:embed="rId9">
            <a:extLst>
              <a:ext uri="{28A0092B-C50C-407E-A947-70E740481C1C}">
                <a14:useLocalDpi xmlns:a14="http://schemas.microsoft.com/office/drawing/2010/main" val="0"/>
              </a:ext>
            </a:extLst>
          </a:blip>
          <a:stretch>
            <a:fillRect/>
          </a:stretch>
        </p:blipFill>
        <p:spPr>
          <a:xfrm>
            <a:off x="6221528" y="3184655"/>
            <a:ext cx="4020413" cy="1818637"/>
          </a:xfrm>
          <a:prstGeom prst="rect">
            <a:avLst/>
          </a:prstGeom>
          <a:ln w="38100">
            <a:solidFill>
              <a:schemeClr val="bg1"/>
            </a:solidFill>
          </a:ln>
        </p:spPr>
      </p:pic>
      <p:pic>
        <p:nvPicPr>
          <p:cNvPr id="18" name="Picture 17" descr="One of the two hyperlinks now has a focus indicator around it. The indicator is a thick black box outline.">
            <a:extLst>
              <a:ext uri="{FF2B5EF4-FFF2-40B4-BE49-F238E27FC236}">
                <a16:creationId xmlns:a16="http://schemas.microsoft.com/office/drawing/2014/main" id="{364A98F8-D76E-4ACA-8B7D-5F033436FC5C}"/>
              </a:ext>
            </a:extLst>
          </p:cNvPr>
          <p:cNvPicPr>
            <a:picLocks noChangeAspect="1"/>
          </p:cNvPicPr>
          <p:nvPr/>
        </p:nvPicPr>
        <p:blipFill>
          <a:blip r:embed="rId10">
            <a:extLst>
              <a:ext uri="{28A0092B-C50C-407E-A947-70E740481C1C}">
                <a14:useLocalDpi xmlns:a14="http://schemas.microsoft.com/office/drawing/2010/main" val="0"/>
              </a:ext>
            </a:extLst>
          </a:blip>
          <a:stretch>
            <a:fillRect/>
          </a:stretch>
        </p:blipFill>
        <p:spPr>
          <a:xfrm>
            <a:off x="7564051" y="4236540"/>
            <a:ext cx="3959851" cy="1815564"/>
          </a:xfrm>
          <a:prstGeom prst="rect">
            <a:avLst/>
          </a:prstGeom>
          <a:ln w="38100">
            <a:solidFill>
              <a:schemeClr val="bg1"/>
            </a:solidFill>
          </a:ln>
        </p:spPr>
      </p:pic>
      <p:sp>
        <p:nvSpPr>
          <p:cNvPr id="3" name="Footer Placeholder 2">
            <a:extLst>
              <a:ext uri="{FF2B5EF4-FFF2-40B4-BE49-F238E27FC236}">
                <a16:creationId xmlns:a16="http://schemas.microsoft.com/office/drawing/2014/main" id="{0A1BAD26-706A-4497-B9C1-01FC003E4E1A}"/>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4" name="Slide Number Placeholder 3">
            <a:extLst>
              <a:ext uri="{FF2B5EF4-FFF2-40B4-BE49-F238E27FC236}">
                <a16:creationId xmlns:a16="http://schemas.microsoft.com/office/drawing/2014/main" id="{52BEFE2B-80C9-45F2-BF91-A02F02917407}"/>
              </a:ext>
            </a:extLst>
          </p:cNvPr>
          <p:cNvSpPr>
            <a:spLocks noGrp="1"/>
          </p:cNvSpPr>
          <p:nvPr>
            <p:ph type="sldNum" sz="quarter" idx="4"/>
          </p:nvPr>
        </p:nvSpPr>
        <p:spPr/>
        <p:txBody>
          <a:bodyPr/>
          <a:lstStyle/>
          <a:p>
            <a:fld id="{51AC9CB8-E4A1-4C80-A0FE-41AB03406E23}" type="slidenum">
              <a:rPr lang="en-GB" smtClean="0"/>
              <a:pPr/>
              <a:t>18</a:t>
            </a:fld>
            <a:endParaRPr lang="en-GB"/>
          </a:p>
        </p:txBody>
      </p:sp>
    </p:spTree>
    <p:extLst>
      <p:ext uri="{BB962C8B-B14F-4D97-AF65-F5344CB8AC3E}">
        <p14:creationId xmlns:p14="http://schemas.microsoft.com/office/powerpoint/2010/main" val="1867425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A8EE-3BE4-41B3-A9D3-4F38772FCB87}"/>
              </a:ext>
            </a:extLst>
          </p:cNvPr>
          <p:cNvSpPr>
            <a:spLocks noGrp="1"/>
          </p:cNvSpPr>
          <p:nvPr>
            <p:ph type="ctrTitle"/>
          </p:nvPr>
        </p:nvSpPr>
        <p:spPr/>
        <p:txBody>
          <a:bodyPr/>
          <a:lstStyle/>
          <a:p>
            <a:r>
              <a:rPr lang="en-GB" dirty="0">
                <a:solidFill>
                  <a:schemeClr val="accent3"/>
                </a:solidFill>
              </a:rPr>
              <a:t>Accessibility inspector for everyone!</a:t>
            </a:r>
          </a:p>
        </p:txBody>
      </p:sp>
      <p:sp>
        <p:nvSpPr>
          <p:cNvPr id="3" name="Footer Placeholder 2">
            <a:extLst>
              <a:ext uri="{FF2B5EF4-FFF2-40B4-BE49-F238E27FC236}">
                <a16:creationId xmlns:a16="http://schemas.microsoft.com/office/drawing/2014/main" id="{35F0891C-5AC0-4547-9793-0F5AD8BE9015}"/>
              </a:ext>
            </a:extLst>
          </p:cNvPr>
          <p:cNvSpPr>
            <a:spLocks noGrp="1"/>
          </p:cNvSpPr>
          <p:nvPr>
            <p:ph type="ftr" sz="quarter" idx="3"/>
          </p:nvPr>
        </p:nvSpPr>
        <p:spPr/>
        <p:txBody>
          <a:bodyPr/>
          <a:lstStyle/>
          <a:p>
            <a:r>
              <a:rPr lang="en-GB"/>
              <a:t>Matthew Deeprose</a:t>
            </a:r>
            <a:endParaRPr lang="en-GB" dirty="0"/>
          </a:p>
        </p:txBody>
      </p:sp>
      <p:sp>
        <p:nvSpPr>
          <p:cNvPr id="4" name="Slide Number Placeholder 3">
            <a:extLst>
              <a:ext uri="{FF2B5EF4-FFF2-40B4-BE49-F238E27FC236}">
                <a16:creationId xmlns:a16="http://schemas.microsoft.com/office/drawing/2014/main" id="{3BE0923F-DF5D-41DD-8670-3219F5C0BF35}"/>
              </a:ext>
            </a:extLst>
          </p:cNvPr>
          <p:cNvSpPr>
            <a:spLocks noGrp="1"/>
          </p:cNvSpPr>
          <p:nvPr>
            <p:ph type="sldNum" sz="quarter" idx="4"/>
          </p:nvPr>
        </p:nvSpPr>
        <p:spPr/>
        <p:txBody>
          <a:bodyPr/>
          <a:lstStyle/>
          <a:p>
            <a:fld id="{51AC9CB8-E4A1-4C80-A0FE-41AB03406E23}" type="slidenum">
              <a:rPr lang="en-GB" smtClean="0"/>
              <a:t>19</a:t>
            </a:fld>
            <a:endParaRPr lang="en-GB"/>
          </a:p>
        </p:txBody>
      </p:sp>
    </p:spTree>
    <p:extLst>
      <p:ext uri="{BB962C8B-B14F-4D97-AF65-F5344CB8AC3E}">
        <p14:creationId xmlns:p14="http://schemas.microsoft.com/office/powerpoint/2010/main" val="23718339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153AF39F-1EB4-4D7E-96B8-9B81F1BA0E77}"/>
              </a:ext>
            </a:extLst>
          </p:cNvPr>
          <p:cNvSpPr>
            <a:spLocks noGrp="1"/>
          </p:cNvSpPr>
          <p:nvPr>
            <p:ph type="title"/>
          </p:nvPr>
        </p:nvSpPr>
        <p:spPr/>
        <p:txBody>
          <a:bodyPr/>
          <a:lstStyle/>
          <a:p>
            <a:r>
              <a:rPr lang="en-GB" dirty="0">
                <a:solidFill>
                  <a:schemeClr val="tx1"/>
                </a:solidFill>
              </a:rPr>
              <a:t>Introduction</a:t>
            </a:r>
          </a:p>
        </p:txBody>
      </p:sp>
      <p:pic>
        <p:nvPicPr>
          <p:cNvPr id="7" name="Content Placeholder 6" descr="Email to UCISA DCG members:&#10;&#10;We are looking for members of the community to share their experiences at this upcoming event – if you’d be interested in sharing, please complete this short form.  &#10;At our next UCISA UX Group meet-up we’re putting our heads together about accessibility. Accessibility and UX share similar goals but we can end up on separate paths trying to achieve each in HE.&#10;We’ll consider questions like:&#10;• Is Accessibility legislation the hook we need to validate UX practice within our institution? Is talk of compliance distracting from the real business of designing for real people?&#10;• How can we convince colleagues there’s no such thing as an average user?&#10;• Have you achieved an accessibility goal in your organisation? &#10;Maybe you’ve successfully met a WCAG criterion, or made something easier for everyone to use. Maybe you’ve been audited and are not sure what to do with the findings.&#10;">
            <a:extLst>
              <a:ext uri="{FF2B5EF4-FFF2-40B4-BE49-F238E27FC236}">
                <a16:creationId xmlns:a16="http://schemas.microsoft.com/office/drawing/2014/main" id="{23B233B3-0A6D-4D83-BDD9-BD8F8805EBC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685364" y="147951"/>
            <a:ext cx="8899139" cy="6090923"/>
          </a:xfrm>
          <a:ln w="38100">
            <a:solidFill>
              <a:schemeClr val="accent5"/>
            </a:solidFill>
          </a:ln>
        </p:spPr>
      </p:pic>
      <p:grpSp>
        <p:nvGrpSpPr>
          <p:cNvPr id="14" name="Group 13" descr="Made something easier for everyone to use is highlighted">
            <a:extLst>
              <a:ext uri="{FF2B5EF4-FFF2-40B4-BE49-F238E27FC236}">
                <a16:creationId xmlns:a16="http://schemas.microsoft.com/office/drawing/2014/main" id="{81983C4F-C6C7-4304-B31B-2A0131CABC75}"/>
              </a:ext>
            </a:extLst>
          </p:cNvPr>
          <p:cNvGrpSpPr/>
          <p:nvPr/>
        </p:nvGrpSpPr>
        <p:grpSpPr>
          <a:xfrm>
            <a:off x="2080591" y="5486400"/>
            <a:ext cx="8013838" cy="304800"/>
            <a:chOff x="2238375" y="5486400"/>
            <a:chExt cx="7829550" cy="295275"/>
          </a:xfrm>
        </p:grpSpPr>
        <p:cxnSp>
          <p:nvCxnSpPr>
            <p:cNvPr id="10" name="Straight Connector 9">
              <a:extLst>
                <a:ext uri="{FF2B5EF4-FFF2-40B4-BE49-F238E27FC236}">
                  <a16:creationId xmlns:a16="http://schemas.microsoft.com/office/drawing/2014/main" id="{CF8B11CB-5DF0-4A01-9228-68AE9232BB81}"/>
                </a:ext>
              </a:extLst>
            </p:cNvPr>
            <p:cNvCxnSpPr>
              <a:cxnSpLocks/>
            </p:cNvCxnSpPr>
            <p:nvPr/>
          </p:nvCxnSpPr>
          <p:spPr>
            <a:xfrm>
              <a:off x="7629525" y="5486400"/>
              <a:ext cx="2438400" cy="0"/>
            </a:xfrm>
            <a:prstGeom prst="line">
              <a:avLst/>
            </a:prstGeom>
            <a:ln w="57150">
              <a:prstDash val="sysDash"/>
            </a:ln>
          </p:spPr>
          <p:style>
            <a:lnRef idx="3">
              <a:schemeClr val="dk1"/>
            </a:lnRef>
            <a:fillRef idx="0">
              <a:schemeClr val="dk1"/>
            </a:fillRef>
            <a:effectRef idx="2">
              <a:schemeClr val="dk1"/>
            </a:effectRef>
            <a:fontRef idx="minor">
              <a:schemeClr val="tx1"/>
            </a:fontRef>
          </p:style>
        </p:cxnSp>
        <p:cxnSp>
          <p:nvCxnSpPr>
            <p:cNvPr id="11" name="Straight Connector 10">
              <a:extLst>
                <a:ext uri="{FF2B5EF4-FFF2-40B4-BE49-F238E27FC236}">
                  <a16:creationId xmlns:a16="http://schemas.microsoft.com/office/drawing/2014/main" id="{6DFAEDD1-C4D0-4062-ADE2-FBA0089FEB90}"/>
                </a:ext>
              </a:extLst>
            </p:cNvPr>
            <p:cNvCxnSpPr>
              <a:cxnSpLocks/>
            </p:cNvCxnSpPr>
            <p:nvPr/>
          </p:nvCxnSpPr>
          <p:spPr>
            <a:xfrm>
              <a:off x="2238375" y="5781675"/>
              <a:ext cx="2038350" cy="0"/>
            </a:xfrm>
            <a:prstGeom prst="line">
              <a:avLst/>
            </a:prstGeom>
            <a:ln w="57150">
              <a:prstDash val="sysDash"/>
            </a:ln>
          </p:spPr>
          <p:style>
            <a:lnRef idx="3">
              <a:schemeClr val="dk1"/>
            </a:lnRef>
            <a:fillRef idx="0">
              <a:schemeClr val="dk1"/>
            </a:fillRef>
            <a:effectRef idx="2">
              <a:schemeClr val="dk1"/>
            </a:effectRef>
            <a:fontRef idx="minor">
              <a:schemeClr val="tx1"/>
            </a:fontRef>
          </p:style>
        </p:cxnSp>
      </p:grpSp>
      <p:sp>
        <p:nvSpPr>
          <p:cNvPr id="4" name="Footer Placeholder 3">
            <a:extLst>
              <a:ext uri="{FF2B5EF4-FFF2-40B4-BE49-F238E27FC236}">
                <a16:creationId xmlns:a16="http://schemas.microsoft.com/office/drawing/2014/main" id="{AB0FCFE9-1272-4948-81ED-3884292C321D}"/>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CD63DC46-80AB-4ACB-BC94-FAA784A0B038}"/>
              </a:ext>
            </a:extLst>
          </p:cNvPr>
          <p:cNvSpPr>
            <a:spLocks noGrp="1"/>
          </p:cNvSpPr>
          <p:nvPr>
            <p:ph type="sldNum" sz="quarter" idx="4"/>
          </p:nvPr>
        </p:nvSpPr>
        <p:spPr/>
        <p:txBody>
          <a:bodyPr/>
          <a:lstStyle/>
          <a:p>
            <a:fld id="{51AC9CB8-E4A1-4C80-A0FE-41AB03406E23}" type="slidenum">
              <a:rPr lang="en-GB" smtClean="0"/>
              <a:pPr/>
              <a:t>2</a:t>
            </a:fld>
            <a:endParaRPr lang="en-GB" dirty="0"/>
          </a:p>
        </p:txBody>
      </p:sp>
      <p:sp>
        <p:nvSpPr>
          <p:cNvPr id="9" name="Arrow: Left 8">
            <a:extLst>
              <a:ext uri="{FF2B5EF4-FFF2-40B4-BE49-F238E27FC236}">
                <a16:creationId xmlns:a16="http://schemas.microsoft.com/office/drawing/2014/main" id="{DF478D9D-1D4D-4D03-A947-669D528AEBD8}"/>
              </a:ext>
              <a:ext uri="{C183D7F6-B498-43B3-948B-1728B52AA6E4}">
                <adec:decorative xmlns:adec="http://schemas.microsoft.com/office/drawing/2017/decorative" val="1"/>
              </a:ext>
            </a:extLst>
          </p:cNvPr>
          <p:cNvSpPr/>
          <p:nvPr/>
        </p:nvSpPr>
        <p:spPr>
          <a:xfrm>
            <a:off x="10345282" y="5080345"/>
            <a:ext cx="1268895" cy="812110"/>
          </a:xfrm>
          <a:prstGeom prst="leftArrow">
            <a:avLst/>
          </a:prstGeom>
          <a:solidFill>
            <a:srgbClr val="00131D"/>
          </a:solidFill>
          <a:ln w="76200">
            <a:solidFill>
              <a:schemeClr val="accent4"/>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54043394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44ECCD74-0596-4519-82D4-B33DB3EDC66F}"/>
              </a:ext>
            </a:extLst>
          </p:cNvPr>
          <p:cNvSpPr>
            <a:spLocks noGrp="1"/>
          </p:cNvSpPr>
          <p:nvPr>
            <p:ph type="title"/>
          </p:nvPr>
        </p:nvSpPr>
        <p:spPr/>
        <p:txBody>
          <a:bodyPr/>
          <a:lstStyle/>
          <a:p>
            <a:r>
              <a:rPr lang="en-GB" dirty="0"/>
              <a:t>Accessibility inspector?</a:t>
            </a:r>
          </a:p>
        </p:txBody>
      </p:sp>
      <p:pic>
        <p:nvPicPr>
          <p:cNvPr id="10" name="Content Placeholder 9" descr="The accessibility inspector in Office products. The button says &quot;Accessibility: Investigate&quot;.">
            <a:extLst>
              <a:ext uri="{FF2B5EF4-FFF2-40B4-BE49-F238E27FC236}">
                <a16:creationId xmlns:a16="http://schemas.microsoft.com/office/drawing/2014/main" id="{BB5716BB-D6CD-4C10-9AE2-C2A054BBDDC1}"/>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259709" y="3485275"/>
            <a:ext cx="5627382" cy="711362"/>
          </a:xfrm>
          <a:ln w="38100">
            <a:solidFill>
              <a:schemeClr val="accent5"/>
            </a:solidFill>
          </a:ln>
        </p:spPr>
      </p:pic>
      <p:pic>
        <p:nvPicPr>
          <p:cNvPr id="2050" name="Picture 2" descr="The MS Accessibility inspector reports an image that misses alternative text.">
            <a:extLst>
              <a:ext uri="{FF2B5EF4-FFF2-40B4-BE49-F238E27FC236}">
                <a16:creationId xmlns:a16="http://schemas.microsoft.com/office/drawing/2014/main" id="{17062C8B-7CAE-4C9E-8279-B493853D8638}"/>
              </a:ext>
            </a:extLst>
          </p:cNvPr>
          <p:cNvPicPr>
            <a:picLocks noGrp="1" noChangeAspect="1" noChangeArrowheads="1"/>
          </p:cNvPicPr>
          <p:nvPr>
            <p:ph sz="half" idx="2"/>
          </p:nvPr>
        </p:nvPicPr>
        <p:blipFill>
          <a:blip r:embed="rId4">
            <a:extLst>
              <a:ext uri="{28A0092B-C50C-407E-A947-70E740481C1C}">
                <a14:useLocalDpi xmlns:a14="http://schemas.microsoft.com/office/drawing/2010/main" val="0"/>
              </a:ext>
            </a:extLst>
          </a:blip>
          <a:srcRect/>
          <a:stretch>
            <a:fillRect/>
          </a:stretch>
        </p:blipFill>
        <p:spPr bwMode="auto">
          <a:xfrm>
            <a:off x="7663686" y="1500188"/>
            <a:ext cx="2909827" cy="4681537"/>
          </a:xfrm>
          <a:prstGeom prst="rect">
            <a:avLst/>
          </a:prstGeom>
          <a:noFill/>
          <a:ln w="38100">
            <a:solidFill>
              <a:schemeClr val="accent5"/>
            </a:solidFill>
          </a:ln>
          <a:extLst>
            <a:ext uri="{909E8E84-426E-40DD-AFC4-6F175D3DCCD1}">
              <a14:hiddenFill xmlns:a14="http://schemas.microsoft.com/office/drawing/2010/main">
                <a:solidFill>
                  <a:srgbClr val="FFFFFF"/>
                </a:solidFill>
              </a14:hiddenFill>
            </a:ext>
          </a:extLst>
        </p:spPr>
      </p:pic>
      <p:sp>
        <p:nvSpPr>
          <p:cNvPr id="4" name="Footer Placeholder 3">
            <a:extLst>
              <a:ext uri="{FF2B5EF4-FFF2-40B4-BE49-F238E27FC236}">
                <a16:creationId xmlns:a16="http://schemas.microsoft.com/office/drawing/2014/main" id="{A7395408-5DBA-41E3-AE44-51F736A23E6D}"/>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32F0D911-589F-4DEF-A6AE-C0CCEA852DC3}"/>
              </a:ext>
            </a:extLst>
          </p:cNvPr>
          <p:cNvSpPr>
            <a:spLocks noGrp="1"/>
          </p:cNvSpPr>
          <p:nvPr>
            <p:ph type="sldNum" sz="quarter" idx="4"/>
          </p:nvPr>
        </p:nvSpPr>
        <p:spPr/>
        <p:txBody>
          <a:bodyPr/>
          <a:lstStyle/>
          <a:p>
            <a:fld id="{51AC9CB8-E4A1-4C80-A0FE-41AB03406E23}" type="slidenum">
              <a:rPr lang="en-GB" smtClean="0"/>
              <a:pPr/>
              <a:t>20</a:t>
            </a:fld>
            <a:endParaRPr lang="en-GB"/>
          </a:p>
        </p:txBody>
      </p:sp>
    </p:spTree>
    <p:extLst>
      <p:ext uri="{BB962C8B-B14F-4D97-AF65-F5344CB8AC3E}">
        <p14:creationId xmlns:p14="http://schemas.microsoft.com/office/powerpoint/2010/main" val="57481283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nodeType="afterEffect">
                                  <p:stCondLst>
                                    <p:cond delay="0"/>
                                  </p:stCondLst>
                                  <p:childTnLst>
                                    <p:set>
                                      <p:cBhvr>
                                        <p:cTn id="6" dur="1" fill="hold">
                                          <p:stCondLst>
                                            <p:cond delay="0"/>
                                          </p:stCondLst>
                                        </p:cTn>
                                        <p:tgtEl>
                                          <p:spTgt spid="2050"/>
                                        </p:tgtEl>
                                        <p:attrNameLst>
                                          <p:attrName>style.visibility</p:attrName>
                                        </p:attrNameLst>
                                      </p:cBhvr>
                                      <p:to>
                                        <p:strVal val="visible"/>
                                      </p:to>
                                    </p:set>
                                    <p:animEffect transition="in" filter="fade">
                                      <p:cBhvr>
                                        <p:cTn id="7" dur="500"/>
                                        <p:tgtEl>
                                          <p:spTgt spid="205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044C5A51-59DF-439D-B1B2-A66C532CE614}"/>
              </a:ext>
            </a:extLst>
          </p:cNvPr>
          <p:cNvSpPr>
            <a:spLocks noGrp="1"/>
          </p:cNvSpPr>
          <p:nvPr>
            <p:ph type="title"/>
          </p:nvPr>
        </p:nvSpPr>
        <p:spPr/>
        <p:txBody>
          <a:bodyPr/>
          <a:lstStyle/>
          <a:p>
            <a:r>
              <a:rPr lang="en-GB" dirty="0"/>
              <a:t>Reduce friction by removing these steps</a:t>
            </a:r>
          </a:p>
        </p:txBody>
      </p:sp>
      <p:pic>
        <p:nvPicPr>
          <p:cNvPr id="3080" name="Picture 8" descr="Choose the file menu in Office">
            <a:extLst>
              <a:ext uri="{FF2B5EF4-FFF2-40B4-BE49-F238E27FC236}">
                <a16:creationId xmlns:a16="http://schemas.microsoft.com/office/drawing/2014/main" id="{1FF95FA7-9F96-4A16-8BF7-AD3D8A930B57}"/>
              </a:ext>
            </a:extLst>
          </p:cNvPr>
          <p:cNvPicPr>
            <a:picLocks noGrp="1" noChangeAspect="1" noChangeArrowheads="1"/>
          </p:cNvPicPr>
          <p:nvPr>
            <p:ph sz="quarter" idx="12"/>
          </p:nvPr>
        </p:nvPicPr>
        <p:blipFill rotWithShape="1">
          <a:blip r:embed="rId3">
            <a:extLst>
              <a:ext uri="{28A0092B-C50C-407E-A947-70E740481C1C}">
                <a14:useLocalDpi xmlns:a14="http://schemas.microsoft.com/office/drawing/2010/main" val="0"/>
              </a:ext>
            </a:extLst>
          </a:blip>
          <a:srcRect l="498" t="7187" r="81117" b="8623"/>
          <a:stretch/>
        </p:blipFill>
        <p:spPr bwMode="auto">
          <a:xfrm>
            <a:off x="190500" y="1450975"/>
            <a:ext cx="3675063" cy="4770438"/>
          </a:xfrm>
          <a:prstGeom prst="rect">
            <a:avLst/>
          </a:prstGeom>
          <a:noFill/>
          <a:ln w="38100">
            <a:solidFill>
              <a:schemeClr val="accent5"/>
            </a:solidFill>
          </a:ln>
          <a:extLst>
            <a:ext uri="{909E8E84-426E-40DD-AFC4-6F175D3DCCD1}">
              <a14:hiddenFill xmlns:a14="http://schemas.microsoft.com/office/drawing/2010/main">
                <a:solidFill>
                  <a:srgbClr val="FFFFFF"/>
                </a:solidFill>
              </a14:hiddenFill>
            </a:ext>
          </a:extLst>
        </p:spPr>
      </p:pic>
      <p:pic>
        <p:nvPicPr>
          <p:cNvPr id="3082" name="Picture 10" descr="Select Options">
            <a:extLst>
              <a:ext uri="{FF2B5EF4-FFF2-40B4-BE49-F238E27FC236}">
                <a16:creationId xmlns:a16="http://schemas.microsoft.com/office/drawing/2014/main" id="{C2DDD71D-ACBA-4CB6-9C6B-4C8433C61634}"/>
              </a:ext>
            </a:extLst>
          </p:cNvPr>
          <p:cNvPicPr>
            <a:picLocks noGrp="1" noChangeAspect="1" noChangeArrowheads="1"/>
          </p:cNvPicPr>
          <p:nvPr>
            <p:ph sz="quarter" idx="13"/>
          </p:nvPr>
        </p:nvPicPr>
        <p:blipFill rotWithShape="1">
          <a:blip r:embed="rId4">
            <a:extLst>
              <a:ext uri="{28A0092B-C50C-407E-A947-70E740481C1C}">
                <a14:useLocalDpi xmlns:a14="http://schemas.microsoft.com/office/drawing/2010/main" val="0"/>
              </a:ext>
            </a:extLst>
          </a:blip>
          <a:srcRect l="2350" t="27090" r="889" b="3117"/>
          <a:stretch/>
        </p:blipFill>
        <p:spPr bwMode="auto">
          <a:xfrm>
            <a:off x="4252686" y="1450975"/>
            <a:ext cx="3556000" cy="4770438"/>
          </a:xfrm>
          <a:prstGeom prst="rect">
            <a:avLst/>
          </a:prstGeom>
          <a:noFill/>
          <a:ln w="38100">
            <a:solidFill>
              <a:schemeClr val="accent5"/>
            </a:solidFill>
          </a:ln>
          <a:extLst>
            <a:ext uri="{909E8E84-426E-40DD-AFC4-6F175D3DCCD1}">
              <a14:hiddenFill xmlns:a14="http://schemas.microsoft.com/office/drawing/2010/main">
                <a:solidFill>
                  <a:srgbClr val="FFFFFF"/>
                </a:solidFill>
              </a14:hiddenFill>
            </a:ext>
          </a:extLst>
        </p:spPr>
      </p:pic>
      <p:pic>
        <p:nvPicPr>
          <p:cNvPr id="3084" name="Picture 12" descr="Under Ease of Access, tick Keep accessibility checker running while I work.">
            <a:extLst>
              <a:ext uri="{FF2B5EF4-FFF2-40B4-BE49-F238E27FC236}">
                <a16:creationId xmlns:a16="http://schemas.microsoft.com/office/drawing/2014/main" id="{BE48A723-D97D-4F60-845D-40A5E1E94AA6}"/>
              </a:ext>
            </a:extLst>
          </p:cNvPr>
          <p:cNvPicPr>
            <a:picLocks noGrp="1" noChangeAspect="1" noChangeArrowheads="1"/>
          </p:cNvPicPr>
          <p:nvPr>
            <p:ph sz="quarter" idx="14"/>
          </p:nvPr>
        </p:nvPicPr>
        <p:blipFill rotWithShape="1">
          <a:blip r:embed="rId5">
            <a:extLst>
              <a:ext uri="{28A0092B-C50C-407E-A947-70E740481C1C}">
                <a14:useLocalDpi xmlns:a14="http://schemas.microsoft.com/office/drawing/2010/main" val="0"/>
              </a:ext>
            </a:extLst>
          </a:blip>
          <a:srcRect l="29094" r="37318"/>
          <a:stretch/>
        </p:blipFill>
        <p:spPr bwMode="auto">
          <a:xfrm>
            <a:off x="8288338" y="1450975"/>
            <a:ext cx="3675062" cy="4770438"/>
          </a:xfrm>
          <a:prstGeom prst="rect">
            <a:avLst/>
          </a:prstGeom>
          <a:noFill/>
          <a:ln w="38100">
            <a:solidFill>
              <a:schemeClr val="accent5"/>
            </a:solidFill>
          </a:ln>
          <a:extLst>
            <a:ext uri="{909E8E84-426E-40DD-AFC4-6F175D3DCCD1}">
              <a14:hiddenFill xmlns:a14="http://schemas.microsoft.com/office/drawing/2010/main">
                <a:solidFill>
                  <a:srgbClr val="FFFFFF"/>
                </a:solidFill>
              </a14:hiddenFill>
            </a:ext>
          </a:extLst>
        </p:spPr>
      </p:pic>
      <p:sp>
        <p:nvSpPr>
          <p:cNvPr id="5" name="Footer Placeholder 4">
            <a:extLst>
              <a:ext uri="{FF2B5EF4-FFF2-40B4-BE49-F238E27FC236}">
                <a16:creationId xmlns:a16="http://schemas.microsoft.com/office/drawing/2014/main" id="{70D132CC-EEC2-44B0-B1D7-3DF0B5C86948}"/>
              </a:ext>
            </a:extLst>
          </p:cNvPr>
          <p:cNvSpPr>
            <a:spLocks noGrp="1"/>
          </p:cNvSpPr>
          <p:nvPr>
            <p:ph type="ftr" sz="quarter" idx="10"/>
          </p:nvPr>
        </p:nvSpPr>
        <p:spPr/>
        <p:txBody>
          <a:bodyPr anchor="ctr">
            <a:normAutofit/>
          </a:bodyPr>
          <a:lstStyle/>
          <a:p>
            <a:pPr>
              <a:spcAft>
                <a:spcPts val="600"/>
              </a:spcAft>
            </a:pPr>
            <a:r>
              <a:rPr lang="en-GB"/>
              <a:t>Matthew Deeprose</a:t>
            </a:r>
            <a:endParaRPr lang="en-GB" dirty="0"/>
          </a:p>
        </p:txBody>
      </p:sp>
      <p:sp>
        <p:nvSpPr>
          <p:cNvPr id="6" name="Slide Number Placeholder 5">
            <a:extLst>
              <a:ext uri="{FF2B5EF4-FFF2-40B4-BE49-F238E27FC236}">
                <a16:creationId xmlns:a16="http://schemas.microsoft.com/office/drawing/2014/main" id="{AEAF6E88-FBDA-41E5-B3D4-5D1DFD733582}"/>
              </a:ext>
            </a:extLst>
          </p:cNvPr>
          <p:cNvSpPr>
            <a:spLocks noGrp="1"/>
          </p:cNvSpPr>
          <p:nvPr>
            <p:ph type="sldNum" sz="quarter" idx="11"/>
          </p:nvPr>
        </p:nvSpPr>
        <p:spPr/>
        <p:txBody>
          <a:bodyPr anchor="ctr">
            <a:normAutofit/>
          </a:bodyPr>
          <a:lstStyle/>
          <a:p>
            <a:pPr>
              <a:spcAft>
                <a:spcPts val="600"/>
              </a:spcAft>
            </a:pPr>
            <a:fld id="{51AC9CB8-E4A1-4C80-A0FE-41AB03406E23}" type="slidenum">
              <a:rPr lang="en-GB" smtClean="0"/>
              <a:pPr>
                <a:spcAft>
                  <a:spcPts val="600"/>
                </a:spcAft>
              </a:pPr>
              <a:t>21</a:t>
            </a:fld>
            <a:endParaRPr lang="en-GB"/>
          </a:p>
        </p:txBody>
      </p:sp>
    </p:spTree>
    <p:extLst>
      <p:ext uri="{BB962C8B-B14F-4D97-AF65-F5344CB8AC3E}">
        <p14:creationId xmlns:p14="http://schemas.microsoft.com/office/powerpoint/2010/main" val="28227543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7">
            <a:extLst>
              <a:ext uri="{FF2B5EF4-FFF2-40B4-BE49-F238E27FC236}">
                <a16:creationId xmlns:a16="http://schemas.microsoft.com/office/drawing/2014/main" id="{33696A56-58DA-428C-AC27-54C3DB388CF3}"/>
              </a:ext>
            </a:extLst>
          </p:cNvPr>
          <p:cNvSpPr>
            <a:spLocks noGrp="1"/>
          </p:cNvSpPr>
          <p:nvPr>
            <p:ph type="title"/>
          </p:nvPr>
        </p:nvSpPr>
        <p:spPr>
          <a:xfrm>
            <a:off x="190500" y="147952"/>
            <a:ext cx="11772899" cy="1153360"/>
          </a:xfrm>
        </p:spPr>
        <p:txBody>
          <a:bodyPr anchor="ctr">
            <a:normAutofit/>
          </a:bodyPr>
          <a:lstStyle/>
          <a:p>
            <a:r>
              <a:rPr lang="en-GB" dirty="0"/>
              <a:t>Work in progress</a:t>
            </a:r>
          </a:p>
        </p:txBody>
      </p:sp>
      <p:sp>
        <p:nvSpPr>
          <p:cNvPr id="3" name="Footer Placeholder 2">
            <a:extLst>
              <a:ext uri="{FF2B5EF4-FFF2-40B4-BE49-F238E27FC236}">
                <a16:creationId xmlns:a16="http://schemas.microsoft.com/office/drawing/2014/main" id="{2C60F5C4-5DEE-4D1B-94C8-347EF3432EB0}"/>
              </a:ext>
            </a:extLst>
          </p:cNvPr>
          <p:cNvSpPr>
            <a:spLocks noGrp="1"/>
          </p:cNvSpPr>
          <p:nvPr>
            <p:ph type="ftr" sz="quarter" idx="3"/>
          </p:nvPr>
        </p:nvSpPr>
        <p:spPr>
          <a:xfrm>
            <a:off x="6689783" y="6434490"/>
            <a:ext cx="4300137" cy="372627"/>
          </a:xfrm>
        </p:spPr>
        <p:txBody>
          <a:bodyPr anchor="ctr">
            <a:normAutofit/>
          </a:bodyPr>
          <a:lstStyle/>
          <a:p>
            <a:pPr>
              <a:spcAft>
                <a:spcPts val="600"/>
              </a:spcAft>
            </a:pPr>
            <a:r>
              <a:rPr lang="en-GB">
                <a:solidFill>
                  <a:schemeClr val="bg2"/>
                </a:solidFill>
              </a:rPr>
              <a:t>Matthew Deeprose</a:t>
            </a:r>
            <a:endParaRPr lang="en-GB" dirty="0">
              <a:solidFill>
                <a:schemeClr val="bg2"/>
              </a:solidFill>
            </a:endParaRPr>
          </a:p>
        </p:txBody>
      </p:sp>
      <p:sp>
        <p:nvSpPr>
          <p:cNvPr id="4" name="Slide Number Placeholder 3">
            <a:extLst>
              <a:ext uri="{FF2B5EF4-FFF2-40B4-BE49-F238E27FC236}">
                <a16:creationId xmlns:a16="http://schemas.microsoft.com/office/drawing/2014/main" id="{C9437832-9EDF-45C0-96DD-581CF019DE8B}"/>
              </a:ext>
            </a:extLst>
          </p:cNvPr>
          <p:cNvSpPr>
            <a:spLocks noGrp="1"/>
          </p:cNvSpPr>
          <p:nvPr>
            <p:ph type="sldNum" sz="quarter" idx="4"/>
          </p:nvPr>
        </p:nvSpPr>
        <p:spPr>
          <a:xfrm>
            <a:off x="11218125" y="6434459"/>
            <a:ext cx="905107" cy="372627"/>
          </a:xfrm>
        </p:spPr>
        <p:txBody>
          <a:bodyPr anchor="ctr">
            <a:normAutofit/>
          </a:bodyPr>
          <a:lstStyle/>
          <a:p>
            <a:pPr>
              <a:spcAft>
                <a:spcPts val="600"/>
              </a:spcAft>
            </a:pPr>
            <a:fld id="{51AC9CB8-E4A1-4C80-A0FE-41AB03406E23}" type="slidenum">
              <a:rPr lang="en-GB" smtClean="0"/>
              <a:pPr>
                <a:spcAft>
                  <a:spcPts val="600"/>
                </a:spcAft>
              </a:pPr>
              <a:t>22</a:t>
            </a:fld>
            <a:endParaRPr lang="en-GB"/>
          </a:p>
        </p:txBody>
      </p:sp>
      <p:pic>
        <p:nvPicPr>
          <p:cNvPr id="6" name="Content Placeholder 9" descr="The accessibility inspector in Office products. The button says &quot;Accessibility: Investigate&quot;.">
            <a:extLst>
              <a:ext uri="{FF2B5EF4-FFF2-40B4-BE49-F238E27FC236}">
                <a16:creationId xmlns:a16="http://schemas.microsoft.com/office/drawing/2014/main" id="{9DB4FE8B-C4A3-4CA7-8BF9-3902B6C359F8}"/>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49566" y="2361012"/>
            <a:ext cx="8448549" cy="1067988"/>
          </a:xfrm>
          <a:prstGeom prst="rect">
            <a:avLst/>
          </a:prstGeom>
          <a:ln w="38100">
            <a:solidFill>
              <a:schemeClr val="accent5"/>
            </a:solidFill>
          </a:ln>
        </p:spPr>
      </p:pic>
      <p:pic>
        <p:nvPicPr>
          <p:cNvPr id="5" name="Picture 4" descr="Microsoft accessibility inspector reports no issues, shows a ticket and says that it is &quot;good to go&quot;.">
            <a:extLst>
              <a:ext uri="{FF2B5EF4-FFF2-40B4-BE49-F238E27FC236}">
                <a16:creationId xmlns:a16="http://schemas.microsoft.com/office/drawing/2014/main" id="{F8700087-DC76-4B54-930E-D6C879E4ABB3}"/>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814983" y="4151474"/>
            <a:ext cx="8855695" cy="1284944"/>
          </a:xfrm>
          <a:prstGeom prst="rect">
            <a:avLst/>
          </a:prstGeom>
          <a:ln w="38100">
            <a:solidFill>
              <a:schemeClr val="bg1"/>
            </a:solidFill>
          </a:ln>
        </p:spPr>
      </p:pic>
      <p:graphicFrame>
        <p:nvGraphicFramePr>
          <p:cNvPr id="11" name="Content Placeholder 8" descr="Microsoft enterprise Disability Answer Desk eDAD@microsoft.com confirmed possible via Group Policy.&#10;Raised request to desktop team.&#10;Ticket currently in queue, hope to be ready in September.&#10;Communicate to user community.&#10;Success?&#10;">
            <a:extLst>
              <a:ext uri="{FF2B5EF4-FFF2-40B4-BE49-F238E27FC236}">
                <a16:creationId xmlns:a16="http://schemas.microsoft.com/office/drawing/2014/main" id="{5154F53B-C071-4945-A1B6-DD70488261E6}"/>
              </a:ext>
            </a:extLst>
          </p:cNvPr>
          <p:cNvGraphicFramePr>
            <a:graphicFrameLocks noGrp="1"/>
          </p:cNvGraphicFramePr>
          <p:nvPr>
            <p:ph idx="1"/>
            <p:extLst>
              <p:ext uri="{D42A27DB-BD31-4B8C-83A1-F6EECF244321}">
                <p14:modId xmlns:p14="http://schemas.microsoft.com/office/powerpoint/2010/main" val="2363762870"/>
              </p:ext>
            </p:extLst>
          </p:nvPr>
        </p:nvGraphicFramePr>
        <p:xfrm>
          <a:off x="190500" y="1733492"/>
          <a:ext cx="11772899" cy="4425401"/>
        </p:xfrm>
        <a:graphic>
          <a:graphicData uri="http://schemas.openxmlformats.org/drawingml/2006/diagram">
            <dgm:relIds xmlns:dgm="http://schemas.openxmlformats.org/drawingml/2006/diagram" xmlns:r="http://schemas.openxmlformats.org/officeDocument/2006/relationships" r:dm="rId5" r:lo="rId6" r:qs="rId7" r:cs="rId8"/>
          </a:graphicData>
        </a:graphic>
      </p:graphicFrame>
    </p:spTree>
    <p:extLst>
      <p:ext uri="{BB962C8B-B14F-4D97-AF65-F5344CB8AC3E}">
        <p14:creationId xmlns:p14="http://schemas.microsoft.com/office/powerpoint/2010/main" val="1598180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grpId="0" nodeType="clickEffect">
                                  <p:stCondLst>
                                    <p:cond delay="0"/>
                                  </p:stCondLst>
                                  <p:childTnLst>
                                    <p:animEffect transition="out" filter="fade">
                                      <p:cBhvr>
                                        <p:cTn id="6" dur="500"/>
                                        <p:tgtEl>
                                          <p:spTgt spid="11"/>
                                        </p:tgtEl>
                                      </p:cBhvr>
                                    </p:animEffect>
                                    <p:set>
                                      <p:cBhvr>
                                        <p:cTn id="7" dur="1" fill="hold">
                                          <p:stCondLst>
                                            <p:cond delay="499"/>
                                          </p:stCondLst>
                                        </p:cTn>
                                        <p:tgtEl>
                                          <p:spTgt spid="11"/>
                                        </p:tgtEl>
                                        <p:attrNameLst>
                                          <p:attrName>style.visibility</p:attrName>
                                        </p:attrNameLst>
                                      </p:cBhvr>
                                      <p:to>
                                        <p:strVal val="hidden"/>
                                      </p:to>
                                    </p:se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6"/>
                                        </p:tgtEl>
                                        <p:attrNameLst>
                                          <p:attrName>style.visibility</p:attrName>
                                        </p:attrNameLst>
                                      </p:cBhvr>
                                      <p:to>
                                        <p:strVal val="visible"/>
                                      </p:to>
                                    </p:set>
                                    <p:animEffect transition="in" filter="fade">
                                      <p:cBhvr>
                                        <p:cTn id="11" dur="500"/>
                                        <p:tgtEl>
                                          <p:spTgt spid="6"/>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5"/>
                                        </p:tgtEl>
                                        <p:attrNameLst>
                                          <p:attrName>style.visibility</p:attrName>
                                        </p:attrNameLst>
                                      </p:cBhvr>
                                      <p:to>
                                        <p:strVal val="visible"/>
                                      </p:to>
                                    </p:set>
                                    <p:animEffect transition="in" filter="fade">
                                      <p:cBhvr>
                                        <p:cTn id="15"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11" grpId="0">
        <p:bldAsOne/>
      </p:bldGraphic>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F9065A-B26A-438E-904E-7F6616625368}"/>
              </a:ext>
            </a:extLst>
          </p:cNvPr>
          <p:cNvSpPr>
            <a:spLocks noGrp="1"/>
          </p:cNvSpPr>
          <p:nvPr>
            <p:ph type="title"/>
          </p:nvPr>
        </p:nvSpPr>
        <p:spPr>
          <a:xfrm>
            <a:off x="190500" y="147952"/>
            <a:ext cx="11772899" cy="1153360"/>
          </a:xfrm>
        </p:spPr>
        <p:txBody>
          <a:bodyPr anchor="ctr">
            <a:normAutofit/>
          </a:bodyPr>
          <a:lstStyle/>
          <a:p>
            <a:r>
              <a:rPr lang="en-GB" dirty="0"/>
              <a:t>Thanks!</a:t>
            </a:r>
          </a:p>
        </p:txBody>
      </p:sp>
      <p:pic>
        <p:nvPicPr>
          <p:cNvPr id="7" name="Content Placeholder 6">
            <a:extLst>
              <a:ext uri="{FF2B5EF4-FFF2-40B4-BE49-F238E27FC236}">
                <a16:creationId xmlns:a16="http://schemas.microsoft.com/office/drawing/2014/main" id="{DFA5CC33-62B4-4499-88A5-6E52B27B7702}"/>
              </a:ext>
              <a:ext uri="{C183D7F6-B498-43B3-948B-1728B52AA6E4}">
                <adec:decorative xmlns:adec="http://schemas.microsoft.com/office/drawing/2017/decorative" val="1"/>
              </a:ext>
            </a:extLst>
          </p:cNvPr>
          <p:cNvPicPr>
            <a:picLocks noGrp="1" noChangeAspect="1"/>
          </p:cNvPicPr>
          <p:nvPr>
            <p:ph idx="1"/>
          </p:nvPr>
        </p:nvPicPr>
        <p:blipFill rotWithShape="1">
          <a:blip r:embed="rId3">
            <a:extLst>
              <a:ext uri="{28A0092B-C50C-407E-A947-70E740481C1C}">
                <a14:useLocalDpi xmlns:a14="http://schemas.microsoft.com/office/drawing/2010/main" val="0"/>
              </a:ext>
            </a:extLst>
          </a:blip>
          <a:srcRect t="24828" r="-1" b="18433"/>
          <a:stretch/>
        </p:blipFill>
        <p:spPr>
          <a:xfrm>
            <a:off x="190500" y="1733492"/>
            <a:ext cx="11772899" cy="4425401"/>
          </a:xfrm>
          <a:noFill/>
          <a:ln w="38100">
            <a:solidFill>
              <a:schemeClr val="accent5"/>
            </a:solidFill>
          </a:ln>
        </p:spPr>
      </p:pic>
      <p:sp>
        <p:nvSpPr>
          <p:cNvPr id="4" name="Footer Placeholder 3">
            <a:extLst>
              <a:ext uri="{FF2B5EF4-FFF2-40B4-BE49-F238E27FC236}">
                <a16:creationId xmlns:a16="http://schemas.microsoft.com/office/drawing/2014/main" id="{56805458-FFED-45A0-B4CB-8C027699A32A}"/>
              </a:ext>
            </a:extLst>
          </p:cNvPr>
          <p:cNvSpPr>
            <a:spLocks noGrp="1"/>
          </p:cNvSpPr>
          <p:nvPr>
            <p:ph type="ftr" sz="quarter" idx="3"/>
          </p:nvPr>
        </p:nvSpPr>
        <p:spPr>
          <a:xfrm>
            <a:off x="6689783" y="6434490"/>
            <a:ext cx="4300137" cy="372627"/>
          </a:xfrm>
        </p:spPr>
        <p:txBody>
          <a:bodyPr anchor="ctr">
            <a:normAutofit/>
          </a:bodyPr>
          <a:lstStyle/>
          <a:p>
            <a:pPr>
              <a:spcAft>
                <a:spcPts val="600"/>
              </a:spcAft>
            </a:pPr>
            <a:r>
              <a:rPr lang="en-GB" dirty="0">
                <a:solidFill>
                  <a:schemeClr val="bg2"/>
                </a:solidFill>
              </a:rPr>
              <a:t>Matthew Deeprose</a:t>
            </a:r>
          </a:p>
        </p:txBody>
      </p:sp>
      <p:sp>
        <p:nvSpPr>
          <p:cNvPr id="5" name="Slide Number Placeholder 4">
            <a:extLst>
              <a:ext uri="{FF2B5EF4-FFF2-40B4-BE49-F238E27FC236}">
                <a16:creationId xmlns:a16="http://schemas.microsoft.com/office/drawing/2014/main" id="{4CDEBF8F-27B7-4F5F-A66B-2D3783B65AEB}"/>
              </a:ext>
            </a:extLst>
          </p:cNvPr>
          <p:cNvSpPr>
            <a:spLocks noGrp="1"/>
          </p:cNvSpPr>
          <p:nvPr>
            <p:ph type="sldNum" sz="quarter" idx="4"/>
          </p:nvPr>
        </p:nvSpPr>
        <p:spPr>
          <a:xfrm>
            <a:off x="11218125" y="6434459"/>
            <a:ext cx="905107" cy="372627"/>
          </a:xfrm>
        </p:spPr>
        <p:txBody>
          <a:bodyPr anchor="ctr">
            <a:normAutofit/>
          </a:bodyPr>
          <a:lstStyle/>
          <a:p>
            <a:pPr>
              <a:spcAft>
                <a:spcPts val="600"/>
              </a:spcAft>
            </a:pPr>
            <a:fld id="{51AC9CB8-E4A1-4C80-A0FE-41AB03406E23}" type="slidenum">
              <a:rPr lang="en-GB" smtClean="0"/>
              <a:pPr>
                <a:spcAft>
                  <a:spcPts val="600"/>
                </a:spcAft>
              </a:pPr>
              <a:t>23</a:t>
            </a:fld>
            <a:endParaRPr lang="en-GB"/>
          </a:p>
        </p:txBody>
      </p:sp>
      <p:pic>
        <p:nvPicPr>
          <p:cNvPr id="13" name="Picture 12" descr="Making IT accessible for all! Presentation thumbnail.">
            <a:extLst>
              <a:ext uri="{FF2B5EF4-FFF2-40B4-BE49-F238E27FC236}">
                <a16:creationId xmlns:a16="http://schemas.microsoft.com/office/drawing/2014/main" id="{90B9EC67-A8E1-42F0-BBEC-E99205A0A83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349170" y="1547769"/>
            <a:ext cx="3677587" cy="2068643"/>
          </a:xfrm>
          <a:prstGeom prst="rect">
            <a:avLst/>
          </a:prstGeom>
          <a:ln w="38100">
            <a:solidFill>
              <a:schemeClr val="accent5"/>
            </a:solidFill>
          </a:ln>
          <a:effectLst>
            <a:outerShdw blurRad="50800" dist="38100" dir="13500000" algn="br" rotWithShape="0">
              <a:prstClr val="black">
                <a:alpha val="40000"/>
              </a:prstClr>
            </a:outerShdw>
          </a:effectLst>
        </p:spPr>
      </p:pic>
      <p:pic>
        <p:nvPicPr>
          <p:cNvPr id="11" name="Picture 10" descr="The impact that high quality markup can have on accessibility, performance, and discoverability.&#10; Presentation thumbnail.">
            <a:extLst>
              <a:ext uri="{FF2B5EF4-FFF2-40B4-BE49-F238E27FC236}">
                <a16:creationId xmlns:a16="http://schemas.microsoft.com/office/drawing/2014/main" id="{0E2FE788-E1B5-4158-8E7A-5A56376E7529}"/>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869731" y="3531624"/>
            <a:ext cx="4062257" cy="2284734"/>
          </a:xfrm>
          <a:prstGeom prst="rect">
            <a:avLst/>
          </a:prstGeom>
          <a:ln w="38100">
            <a:solidFill>
              <a:schemeClr val="accent5"/>
            </a:solidFill>
          </a:ln>
          <a:effectLst>
            <a:outerShdw blurRad="50800" dist="38100" dir="13500000" algn="br" rotWithShape="0">
              <a:prstClr val="black">
                <a:alpha val="40000"/>
              </a:prstClr>
            </a:outerShdw>
          </a:effectLst>
        </p:spPr>
      </p:pic>
      <p:pic>
        <p:nvPicPr>
          <p:cNvPr id="6" name="Picture 5" descr="Power BI: accessibility tips&#10; Presentation thumbnail.">
            <a:extLst>
              <a:ext uri="{FF2B5EF4-FFF2-40B4-BE49-F238E27FC236}">
                <a16:creationId xmlns:a16="http://schemas.microsoft.com/office/drawing/2014/main" id="{D4FBA6D4-A6E9-404E-A627-C28A0D0F40C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6366407" y="1852147"/>
            <a:ext cx="4061750" cy="2284734"/>
          </a:xfrm>
          <a:prstGeom prst="rect">
            <a:avLst/>
          </a:prstGeom>
          <a:ln w="38100">
            <a:solidFill>
              <a:schemeClr val="accent5"/>
            </a:solidFill>
          </a:ln>
          <a:effectLst>
            <a:outerShdw blurRad="50800" dist="38100" dir="13500000" algn="br" rotWithShape="0">
              <a:prstClr val="black">
                <a:alpha val="40000"/>
              </a:prstClr>
            </a:outerShdw>
          </a:effectLst>
        </p:spPr>
      </p:pic>
      <p:pic>
        <p:nvPicPr>
          <p:cNvPr id="9" name="Picture 8" descr="Write alternative text for images, charts, and graphs.&#10;Presentation thumbnail.">
            <a:extLst>
              <a:ext uri="{FF2B5EF4-FFF2-40B4-BE49-F238E27FC236}">
                <a16:creationId xmlns:a16="http://schemas.microsoft.com/office/drawing/2014/main" id="{FE8EF7E4-205A-4513-A796-7473C25203AB}"/>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7807480" y="3848061"/>
            <a:ext cx="4080969" cy="2295545"/>
          </a:xfrm>
          <a:prstGeom prst="rect">
            <a:avLst/>
          </a:prstGeom>
          <a:ln w="38100">
            <a:solidFill>
              <a:schemeClr val="accent5"/>
            </a:solidFill>
          </a:ln>
          <a:effectLst>
            <a:outerShdw blurRad="50800" dist="38100" dir="13500000" algn="br" rotWithShape="0">
              <a:prstClr val="black">
                <a:alpha val="40000"/>
              </a:prstClr>
            </a:outerShdw>
          </a:effectLst>
        </p:spPr>
      </p:pic>
      <p:sp>
        <p:nvSpPr>
          <p:cNvPr id="14" name="TextBox 13">
            <a:extLst>
              <a:ext uri="{FF2B5EF4-FFF2-40B4-BE49-F238E27FC236}">
                <a16:creationId xmlns:a16="http://schemas.microsoft.com/office/drawing/2014/main" id="{507BA8F6-3C06-4DBB-8061-29C7AE21ED1A}"/>
              </a:ext>
            </a:extLst>
          </p:cNvPr>
          <p:cNvSpPr txBox="1"/>
          <p:nvPr/>
        </p:nvSpPr>
        <p:spPr>
          <a:xfrm>
            <a:off x="1793822" y="6252194"/>
            <a:ext cx="8634335" cy="523220"/>
          </a:xfrm>
          <a:prstGeom prst="rect">
            <a:avLst/>
          </a:prstGeom>
          <a:solidFill>
            <a:srgbClr val="000036"/>
          </a:solidFill>
          <a:ln w="38100">
            <a:solidFill>
              <a:schemeClr val="accent4"/>
            </a:solidFill>
          </a:ln>
        </p:spPr>
        <p:txBody>
          <a:bodyPr wrap="square" rtlCol="0">
            <a:spAutoFit/>
          </a:bodyPr>
          <a:lstStyle/>
          <a:p>
            <a:pPr algn="ctr"/>
            <a:r>
              <a:rPr lang="en-GB" sz="2800" dirty="0">
                <a:hlinkClick r:id="rId8"/>
              </a:rPr>
              <a:t>https://matthewdeeprose.github.io</a:t>
            </a:r>
            <a:r>
              <a:rPr lang="en-GB" sz="2800" dirty="0"/>
              <a:t> </a:t>
            </a:r>
          </a:p>
        </p:txBody>
      </p:sp>
    </p:spTree>
    <p:extLst>
      <p:ext uri="{BB962C8B-B14F-4D97-AF65-F5344CB8AC3E}">
        <p14:creationId xmlns:p14="http://schemas.microsoft.com/office/powerpoint/2010/main" val="80651292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animEffect transition="in" filter="fade">
                                      <p:cBhvr>
                                        <p:cTn id="7" dur="500"/>
                                        <p:tgtEl>
                                          <p:spTgt spid="13"/>
                                        </p:tgtEl>
                                      </p:cBhvr>
                                    </p:animEffect>
                                  </p:childTnLst>
                                </p:cTn>
                              </p:par>
                            </p:childTnLst>
                          </p:cTn>
                        </p:par>
                        <p:par>
                          <p:cTn id="8" fill="hold">
                            <p:stCondLst>
                              <p:cond delay="500"/>
                            </p:stCondLst>
                            <p:childTnLst>
                              <p:par>
                                <p:cTn id="9" presetID="10" presetClass="entr" presetSubtype="0" fill="hold" nodeType="afterEffect">
                                  <p:stCondLst>
                                    <p:cond delay="0"/>
                                  </p:stCondLst>
                                  <p:childTnLst>
                                    <p:set>
                                      <p:cBhvr>
                                        <p:cTn id="10" dur="1" fill="hold">
                                          <p:stCondLst>
                                            <p:cond delay="0"/>
                                          </p:stCondLst>
                                        </p:cTn>
                                        <p:tgtEl>
                                          <p:spTgt spid="11"/>
                                        </p:tgtEl>
                                        <p:attrNameLst>
                                          <p:attrName>style.visibility</p:attrName>
                                        </p:attrNameLst>
                                      </p:cBhvr>
                                      <p:to>
                                        <p:strVal val="visible"/>
                                      </p:to>
                                    </p:set>
                                    <p:animEffect transition="in" filter="fade">
                                      <p:cBhvr>
                                        <p:cTn id="11" dur="500"/>
                                        <p:tgtEl>
                                          <p:spTgt spid="11"/>
                                        </p:tgtEl>
                                      </p:cBhvr>
                                    </p:animEffect>
                                  </p:childTnLst>
                                </p:cTn>
                              </p:par>
                            </p:childTnLst>
                          </p:cTn>
                        </p:par>
                        <p:par>
                          <p:cTn id="12" fill="hold">
                            <p:stCondLst>
                              <p:cond delay="1000"/>
                            </p:stCondLst>
                            <p:childTnLst>
                              <p:par>
                                <p:cTn id="13" presetID="10" presetClass="entr" presetSubtype="0" fill="hold" nodeType="afterEffect">
                                  <p:stCondLst>
                                    <p:cond delay="0"/>
                                  </p:stCondLst>
                                  <p:childTnLst>
                                    <p:set>
                                      <p:cBhvr>
                                        <p:cTn id="14" dur="1" fill="hold">
                                          <p:stCondLst>
                                            <p:cond delay="0"/>
                                          </p:stCondLst>
                                        </p:cTn>
                                        <p:tgtEl>
                                          <p:spTgt spid="6"/>
                                        </p:tgtEl>
                                        <p:attrNameLst>
                                          <p:attrName>style.visibility</p:attrName>
                                        </p:attrNameLst>
                                      </p:cBhvr>
                                      <p:to>
                                        <p:strVal val="visible"/>
                                      </p:to>
                                    </p:set>
                                    <p:animEffect transition="in" filter="fade">
                                      <p:cBhvr>
                                        <p:cTn id="15" dur="500"/>
                                        <p:tgtEl>
                                          <p:spTgt spid="6"/>
                                        </p:tgtEl>
                                      </p:cBhvr>
                                    </p:animEffect>
                                  </p:childTnLst>
                                </p:cTn>
                              </p:par>
                            </p:childTnLst>
                          </p:cTn>
                        </p:par>
                        <p:par>
                          <p:cTn id="16" fill="hold">
                            <p:stCondLst>
                              <p:cond delay="1500"/>
                            </p:stCondLst>
                            <p:childTnLst>
                              <p:par>
                                <p:cTn id="17" presetID="10" presetClass="entr" presetSubtype="0" fill="hold" nodeType="after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par>
                          <p:cTn id="20" fill="hold">
                            <p:stCondLst>
                              <p:cond delay="2000"/>
                            </p:stCondLst>
                            <p:childTnLst>
                              <p:par>
                                <p:cTn id="21" presetID="10" presetClass="entr" presetSubtype="0" fill="hold" grpId="0" nodeType="afterEffect">
                                  <p:stCondLst>
                                    <p:cond delay="0"/>
                                  </p:stCondLst>
                                  <p:childTnLst>
                                    <p:set>
                                      <p:cBhvr>
                                        <p:cTn id="22" dur="1" fill="hold">
                                          <p:stCondLst>
                                            <p:cond delay="0"/>
                                          </p:stCondLst>
                                        </p:cTn>
                                        <p:tgtEl>
                                          <p:spTgt spid="14"/>
                                        </p:tgtEl>
                                        <p:attrNameLst>
                                          <p:attrName>style.visibility</p:attrName>
                                        </p:attrNameLst>
                                      </p:cBhvr>
                                      <p:to>
                                        <p:strVal val="visible"/>
                                      </p:to>
                                    </p:set>
                                    <p:animEffect transition="in" filter="fade">
                                      <p:cBhvr>
                                        <p:cTn id="23" dur="500"/>
                                        <p:tgtEl>
                                          <p:spTgt spid="14"/>
                                        </p:tgtEl>
                                      </p:cBhvr>
                                    </p:animEffect>
                                  </p:childTnLst>
                                </p:cTn>
                              </p:par>
                              <p:par>
                                <p:cTn id="24" presetID="10" presetClass="exit" presetSubtype="0" fill="hold" nodeType="withEffect">
                                  <p:stCondLst>
                                    <p:cond delay="0"/>
                                  </p:stCondLst>
                                  <p:childTnLst>
                                    <p:animEffect transition="out" filter="fade">
                                      <p:cBhvr>
                                        <p:cTn id="25" dur="500"/>
                                        <p:tgtEl>
                                          <p:spTgt spid="7"/>
                                        </p:tgtEl>
                                      </p:cBhvr>
                                    </p:animEffect>
                                    <p:set>
                                      <p:cBhvr>
                                        <p:cTn id="26" dur="1" fill="hold">
                                          <p:stCondLst>
                                            <p:cond delay="499"/>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930CE48A-A214-4235-885B-810633AFE2C9}"/>
              </a:ext>
            </a:extLst>
          </p:cNvPr>
          <p:cNvSpPr>
            <a:spLocks noGrp="1"/>
          </p:cNvSpPr>
          <p:nvPr>
            <p:ph type="title"/>
          </p:nvPr>
        </p:nvSpPr>
        <p:spPr/>
        <p:txBody>
          <a:bodyPr/>
          <a:lstStyle/>
          <a:p>
            <a:r>
              <a:rPr lang="en-GB" dirty="0"/>
              <a:t>Two topics, five minutes</a:t>
            </a:r>
          </a:p>
        </p:txBody>
      </p:sp>
      <p:sp>
        <p:nvSpPr>
          <p:cNvPr id="10" name="Content Placeholder 9">
            <a:extLst>
              <a:ext uri="{FF2B5EF4-FFF2-40B4-BE49-F238E27FC236}">
                <a16:creationId xmlns:a16="http://schemas.microsoft.com/office/drawing/2014/main" id="{65E1F0D3-DA8A-460F-AD93-DCF1508DEAFC}"/>
              </a:ext>
            </a:extLst>
          </p:cNvPr>
          <p:cNvSpPr>
            <a:spLocks noGrp="1"/>
          </p:cNvSpPr>
          <p:nvPr>
            <p:ph sz="half" idx="1"/>
          </p:nvPr>
        </p:nvSpPr>
        <p:spPr>
          <a:xfrm>
            <a:off x="228600" y="1500809"/>
            <a:ext cx="5689600" cy="1470991"/>
          </a:xfrm>
        </p:spPr>
        <p:txBody>
          <a:bodyPr/>
          <a:lstStyle/>
          <a:p>
            <a:pPr marL="0" indent="0">
              <a:buNone/>
            </a:pPr>
            <a:r>
              <a:rPr lang="en-GB" dirty="0">
                <a:solidFill>
                  <a:schemeClr val="accent3"/>
                </a:solidFill>
              </a:rPr>
              <a:t>Brand colour contrast made easy</a:t>
            </a:r>
            <a:endParaRPr lang="en-GB" dirty="0"/>
          </a:p>
        </p:txBody>
      </p:sp>
      <p:grpSp>
        <p:nvGrpSpPr>
          <p:cNvPr id="17" name="Group 16" descr="Preview of the brand accessibility colour matrix, a tool that will help staff to quickly identify colours that are both on brand and accessible.">
            <a:extLst>
              <a:ext uri="{FF2B5EF4-FFF2-40B4-BE49-F238E27FC236}">
                <a16:creationId xmlns:a16="http://schemas.microsoft.com/office/drawing/2014/main" id="{28D0BCE5-8439-4621-9864-2545B47AC280}"/>
              </a:ext>
            </a:extLst>
          </p:cNvPr>
          <p:cNvGrpSpPr/>
          <p:nvPr/>
        </p:nvGrpSpPr>
        <p:grpSpPr>
          <a:xfrm>
            <a:off x="334935" y="3021128"/>
            <a:ext cx="4362512" cy="3173800"/>
            <a:chOff x="630210" y="3262933"/>
            <a:chExt cx="4362512" cy="3173800"/>
          </a:xfrm>
        </p:grpSpPr>
        <p:pic>
          <p:nvPicPr>
            <p:cNvPr id="14" name="Content Placeholder 11">
              <a:extLst>
                <a:ext uri="{FF2B5EF4-FFF2-40B4-BE49-F238E27FC236}">
                  <a16:creationId xmlns:a16="http://schemas.microsoft.com/office/drawing/2014/main" id="{EAA4C331-A944-4159-93C7-BD00F38E64FA}"/>
                </a:ext>
                <a:ext uri="{C183D7F6-B498-43B3-948B-1728B52AA6E4}">
                  <adec:decorative xmlns:adec="http://schemas.microsoft.com/office/drawing/2017/decorative" val="1"/>
                </a:ext>
              </a:extLst>
            </p:cNvPr>
            <p:cNvPicPr>
              <a:picLocks noChangeAspect="1"/>
            </p:cNvPicPr>
            <p:nvPr/>
          </p:nvPicPr>
          <p:blipFill rotWithShape="1">
            <a:blip r:embed="rId3">
              <a:extLst>
                <a:ext uri="{28A0092B-C50C-407E-A947-70E740481C1C}">
                  <a14:useLocalDpi xmlns:a14="http://schemas.microsoft.com/office/drawing/2010/main" val="0"/>
                </a:ext>
              </a:extLst>
            </a:blip>
            <a:srcRect b="1935"/>
            <a:stretch/>
          </p:blipFill>
          <p:spPr>
            <a:xfrm>
              <a:off x="776176" y="3371851"/>
              <a:ext cx="4178446" cy="2298810"/>
            </a:xfrm>
            <a:prstGeom prst="rect">
              <a:avLst/>
            </a:prstGeom>
            <a:ln w="38100">
              <a:noFill/>
            </a:ln>
          </p:spPr>
        </p:pic>
        <p:pic>
          <p:nvPicPr>
            <p:cNvPr id="16" name="Picture 15" descr="Computer version of matrix">
              <a:extLst>
                <a:ext uri="{FF2B5EF4-FFF2-40B4-BE49-F238E27FC236}">
                  <a16:creationId xmlns:a16="http://schemas.microsoft.com/office/drawing/2014/main" id="{F8B4D72E-EDB9-43A3-8BA9-1C2B49627AB2}"/>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30210" y="3262933"/>
              <a:ext cx="4362512" cy="3173800"/>
            </a:xfrm>
            <a:prstGeom prst="rect">
              <a:avLst/>
            </a:prstGeom>
          </p:spPr>
        </p:pic>
      </p:grpSp>
      <p:sp>
        <p:nvSpPr>
          <p:cNvPr id="11" name="Content Placeholder 10">
            <a:extLst>
              <a:ext uri="{FF2B5EF4-FFF2-40B4-BE49-F238E27FC236}">
                <a16:creationId xmlns:a16="http://schemas.microsoft.com/office/drawing/2014/main" id="{55B2F713-1D35-48AE-AEC1-E33329B82E39}"/>
              </a:ext>
            </a:extLst>
          </p:cNvPr>
          <p:cNvSpPr>
            <a:spLocks noGrp="1"/>
          </p:cNvSpPr>
          <p:nvPr>
            <p:ph sz="half" idx="2"/>
          </p:nvPr>
        </p:nvSpPr>
        <p:spPr>
          <a:xfrm>
            <a:off x="6273799" y="1500809"/>
            <a:ext cx="5689600" cy="1470991"/>
          </a:xfrm>
        </p:spPr>
        <p:txBody>
          <a:bodyPr/>
          <a:lstStyle/>
          <a:p>
            <a:pPr marL="0" indent="0">
              <a:buNone/>
            </a:pPr>
            <a:r>
              <a:rPr lang="en-GB" dirty="0">
                <a:solidFill>
                  <a:schemeClr val="accent1"/>
                </a:solidFill>
              </a:rPr>
              <a:t>Accessibility inspector for everyone</a:t>
            </a:r>
          </a:p>
        </p:txBody>
      </p:sp>
      <p:sp>
        <p:nvSpPr>
          <p:cNvPr id="5" name="Footer Placeholder 4">
            <a:extLst>
              <a:ext uri="{FF2B5EF4-FFF2-40B4-BE49-F238E27FC236}">
                <a16:creationId xmlns:a16="http://schemas.microsoft.com/office/drawing/2014/main" id="{62BA00D8-E123-41C4-839E-2B8DEB9E5459}"/>
              </a:ext>
              <a:ext uri="{C183D7F6-B498-43B3-948B-1728B52AA6E4}">
                <adec:decorative xmlns:adec="http://schemas.microsoft.com/office/drawing/2017/decorative" val="1"/>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6" name="Slide Number Placeholder 5">
            <a:extLst>
              <a:ext uri="{FF2B5EF4-FFF2-40B4-BE49-F238E27FC236}">
                <a16:creationId xmlns:a16="http://schemas.microsoft.com/office/drawing/2014/main" id="{0420A692-7FE8-45CD-87FA-CA65CC6F7E1B}"/>
              </a:ext>
            </a:extLst>
          </p:cNvPr>
          <p:cNvSpPr>
            <a:spLocks noGrp="1"/>
          </p:cNvSpPr>
          <p:nvPr>
            <p:ph type="sldNum" sz="quarter" idx="4"/>
          </p:nvPr>
        </p:nvSpPr>
        <p:spPr/>
        <p:txBody>
          <a:bodyPr/>
          <a:lstStyle/>
          <a:p>
            <a:fld id="{51AC9CB8-E4A1-4C80-A0FE-41AB03406E23}" type="slidenum">
              <a:rPr lang="en-GB" smtClean="0"/>
              <a:pPr/>
              <a:t>3</a:t>
            </a:fld>
            <a:endParaRPr lang="en-GB" dirty="0"/>
          </a:p>
        </p:txBody>
      </p:sp>
      <p:pic>
        <p:nvPicPr>
          <p:cNvPr id="19" name="Picture 18">
            <a:extLst>
              <a:ext uri="{FF2B5EF4-FFF2-40B4-BE49-F238E27FC236}">
                <a16:creationId xmlns:a16="http://schemas.microsoft.com/office/drawing/2014/main" id="{1DDB7965-B83C-47DD-B068-FCC1335FEF6A}"/>
              </a:ext>
              <a:ext uri="{C183D7F6-B498-43B3-948B-1728B52AA6E4}">
                <adec:decorative xmlns:adec="http://schemas.microsoft.com/office/drawing/2017/decorative" val="1"/>
              </a:ext>
            </a:extLst>
          </p:cNvPr>
          <p:cNvPicPr>
            <a:picLocks noChangeAspect="1"/>
          </p:cNvPicPr>
          <p:nvPr/>
        </p:nvPicPr>
        <p:blipFill rotWithShape="1">
          <a:blip r:embed="rId5">
            <a:extLst>
              <a:ext uri="{28A0092B-C50C-407E-A947-70E740481C1C}">
                <a14:useLocalDpi xmlns:a14="http://schemas.microsoft.com/office/drawing/2010/main" val="0"/>
              </a:ext>
            </a:extLst>
          </a:blip>
          <a:srcRect t="5048" b="5048"/>
          <a:stretch/>
        </p:blipFill>
        <p:spPr>
          <a:xfrm>
            <a:off x="6273799" y="3021128"/>
            <a:ext cx="5295349" cy="3173800"/>
          </a:xfrm>
          <a:prstGeom prst="rect">
            <a:avLst/>
          </a:prstGeom>
          <a:ln w="38100">
            <a:solidFill>
              <a:schemeClr val="accent5"/>
            </a:solidFill>
          </a:ln>
        </p:spPr>
      </p:pic>
    </p:spTree>
    <p:extLst>
      <p:ext uri="{BB962C8B-B14F-4D97-AF65-F5344CB8AC3E}">
        <p14:creationId xmlns:p14="http://schemas.microsoft.com/office/powerpoint/2010/main" val="403718379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01FA8EE-3BE4-41B3-A9D3-4F38772FCB87}"/>
              </a:ext>
            </a:extLst>
          </p:cNvPr>
          <p:cNvSpPr>
            <a:spLocks noGrp="1"/>
          </p:cNvSpPr>
          <p:nvPr>
            <p:ph type="ctrTitle"/>
          </p:nvPr>
        </p:nvSpPr>
        <p:spPr/>
        <p:txBody>
          <a:bodyPr/>
          <a:lstStyle/>
          <a:p>
            <a:r>
              <a:rPr lang="en-GB" dirty="0">
                <a:solidFill>
                  <a:schemeClr val="accent3"/>
                </a:solidFill>
              </a:rPr>
              <a:t>Brand colour contrast made easy</a:t>
            </a:r>
          </a:p>
        </p:txBody>
      </p:sp>
      <p:sp>
        <p:nvSpPr>
          <p:cNvPr id="3" name="Footer Placeholder 2">
            <a:extLst>
              <a:ext uri="{FF2B5EF4-FFF2-40B4-BE49-F238E27FC236}">
                <a16:creationId xmlns:a16="http://schemas.microsoft.com/office/drawing/2014/main" id="{8945FCF5-0666-4C2B-9B2B-AF24FF1817B5}"/>
              </a:ext>
            </a:extLst>
          </p:cNvPr>
          <p:cNvSpPr>
            <a:spLocks noGrp="1"/>
          </p:cNvSpPr>
          <p:nvPr>
            <p:ph type="ftr" sz="quarter" idx="3"/>
          </p:nvPr>
        </p:nvSpPr>
        <p:spPr/>
        <p:txBody>
          <a:bodyPr/>
          <a:lstStyle/>
          <a:p>
            <a:r>
              <a:rPr lang="en-GB"/>
              <a:t>Matthew Deeprose</a:t>
            </a:r>
            <a:endParaRPr lang="en-GB" dirty="0"/>
          </a:p>
        </p:txBody>
      </p:sp>
      <p:sp>
        <p:nvSpPr>
          <p:cNvPr id="4" name="Slide Number Placeholder 3">
            <a:extLst>
              <a:ext uri="{FF2B5EF4-FFF2-40B4-BE49-F238E27FC236}">
                <a16:creationId xmlns:a16="http://schemas.microsoft.com/office/drawing/2014/main" id="{B4277841-66F9-457F-A6CD-785EE5E8B505}"/>
              </a:ext>
            </a:extLst>
          </p:cNvPr>
          <p:cNvSpPr>
            <a:spLocks noGrp="1"/>
          </p:cNvSpPr>
          <p:nvPr>
            <p:ph type="sldNum" sz="quarter" idx="4"/>
          </p:nvPr>
        </p:nvSpPr>
        <p:spPr/>
        <p:txBody>
          <a:bodyPr/>
          <a:lstStyle/>
          <a:p>
            <a:fld id="{51AC9CB8-E4A1-4C80-A0FE-41AB03406E23}" type="slidenum">
              <a:rPr lang="en-GB" smtClean="0"/>
              <a:t>4</a:t>
            </a:fld>
            <a:endParaRPr lang="en-GB"/>
          </a:p>
        </p:txBody>
      </p:sp>
    </p:spTree>
    <p:extLst>
      <p:ext uri="{BB962C8B-B14F-4D97-AF65-F5344CB8AC3E}">
        <p14:creationId xmlns:p14="http://schemas.microsoft.com/office/powerpoint/2010/main" val="177473111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475A1B-9915-410E-9238-01433481CCAC}"/>
              </a:ext>
            </a:extLst>
          </p:cNvPr>
          <p:cNvSpPr>
            <a:spLocks noGrp="1"/>
          </p:cNvSpPr>
          <p:nvPr>
            <p:ph type="title"/>
          </p:nvPr>
        </p:nvSpPr>
        <p:spPr/>
        <p:txBody>
          <a:bodyPr>
            <a:normAutofit/>
          </a:bodyPr>
          <a:lstStyle/>
          <a:p>
            <a:r>
              <a:rPr lang="en-GB" dirty="0"/>
              <a:t>What’s the most persistent accessibility issue?</a:t>
            </a:r>
          </a:p>
        </p:txBody>
      </p:sp>
      <p:sp>
        <p:nvSpPr>
          <p:cNvPr id="4" name="Footer Placeholder 3">
            <a:extLst>
              <a:ext uri="{FF2B5EF4-FFF2-40B4-BE49-F238E27FC236}">
                <a16:creationId xmlns:a16="http://schemas.microsoft.com/office/drawing/2014/main" id="{AAC02280-3AEF-437D-864B-B0C3AF73679F}"/>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D03EAB80-D798-45AC-841A-7D84E910B5A0}"/>
              </a:ext>
            </a:extLst>
          </p:cNvPr>
          <p:cNvSpPr>
            <a:spLocks noGrp="1"/>
          </p:cNvSpPr>
          <p:nvPr>
            <p:ph type="sldNum" sz="quarter" idx="4"/>
          </p:nvPr>
        </p:nvSpPr>
        <p:spPr/>
        <p:txBody>
          <a:bodyPr/>
          <a:lstStyle/>
          <a:p>
            <a:fld id="{51AC9CB8-E4A1-4C80-A0FE-41AB03406E23}" type="slidenum">
              <a:rPr lang="en-GB" smtClean="0"/>
              <a:pPr/>
              <a:t>5</a:t>
            </a:fld>
            <a:endParaRPr lang="en-GB" dirty="0"/>
          </a:p>
        </p:txBody>
      </p:sp>
      <p:graphicFrame>
        <p:nvGraphicFramePr>
          <p:cNvPr id="6" name="Content Placeholder 5" descr="WebAIMs survey of the million most popular home pages found that&#10;83.90% had Low contrast text &#10;55.40% had Missing alternative text for images &#10;50.10% had Empty links &#10;46.10% had Missing form input labels &#10;27.20% had Empty buttons &#10;22.30% had Missing document language &#10;">
            <a:extLst>
              <a:ext uri="{FF2B5EF4-FFF2-40B4-BE49-F238E27FC236}">
                <a16:creationId xmlns:a16="http://schemas.microsoft.com/office/drawing/2014/main" id="{49BF1498-E869-4069-A494-CBD637AE299F}"/>
              </a:ext>
            </a:extLst>
          </p:cNvPr>
          <p:cNvGraphicFramePr>
            <a:graphicFrameLocks noGrp="1"/>
          </p:cNvGraphicFramePr>
          <p:nvPr>
            <p:ph idx="1"/>
            <p:extLst>
              <p:ext uri="{D42A27DB-BD31-4B8C-83A1-F6EECF244321}">
                <p14:modId xmlns:p14="http://schemas.microsoft.com/office/powerpoint/2010/main" val="3796505959"/>
              </p:ext>
            </p:extLst>
          </p:nvPr>
        </p:nvGraphicFramePr>
        <p:xfrm>
          <a:off x="190500" y="1733550"/>
          <a:ext cx="11772900" cy="4425950"/>
        </p:xfrm>
        <a:graphic>
          <a:graphicData uri="http://schemas.openxmlformats.org/drawingml/2006/chart">
            <c:chart xmlns:c="http://schemas.openxmlformats.org/drawingml/2006/chart" xmlns:r="http://schemas.openxmlformats.org/officeDocument/2006/relationships" r:id="rId3"/>
          </a:graphicData>
        </a:graphic>
      </p:graphicFrame>
      <p:sp>
        <p:nvSpPr>
          <p:cNvPr id="8" name="Rectangle 7">
            <a:extLst>
              <a:ext uri="{FF2B5EF4-FFF2-40B4-BE49-F238E27FC236}">
                <a16:creationId xmlns:a16="http://schemas.microsoft.com/office/drawing/2014/main" id="{BC8F8326-BE7B-4F99-B83D-3E4F04F34F7B}"/>
              </a:ext>
              <a:ext uri="{C183D7F6-B498-43B3-948B-1728B52AA6E4}">
                <adec:decorative xmlns:adec="http://schemas.microsoft.com/office/drawing/2017/decorative" val="1"/>
              </a:ext>
            </a:extLst>
          </p:cNvPr>
          <p:cNvSpPr/>
          <p:nvPr/>
        </p:nvSpPr>
        <p:spPr>
          <a:xfrm>
            <a:off x="190500" y="1603332"/>
            <a:ext cx="2126815" cy="4556168"/>
          </a:xfrm>
          <a:prstGeom prst="rect">
            <a:avLst/>
          </a:prstGeom>
          <a:noFill/>
          <a:ln w="38100">
            <a:solidFill>
              <a:schemeClr val="tx1"/>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dirty="0"/>
          </a:p>
        </p:txBody>
      </p:sp>
      <p:sp>
        <p:nvSpPr>
          <p:cNvPr id="9" name="TextBox 8">
            <a:extLst>
              <a:ext uri="{FF2B5EF4-FFF2-40B4-BE49-F238E27FC236}">
                <a16:creationId xmlns:a16="http://schemas.microsoft.com/office/drawing/2014/main" id="{7BEDD001-7ED0-4463-A654-780C4F17C0EE}"/>
              </a:ext>
            </a:extLst>
          </p:cNvPr>
          <p:cNvSpPr txBox="1"/>
          <p:nvPr/>
        </p:nvSpPr>
        <p:spPr>
          <a:xfrm>
            <a:off x="354021" y="6194048"/>
            <a:ext cx="5148197" cy="369332"/>
          </a:xfrm>
          <a:prstGeom prst="rect">
            <a:avLst/>
          </a:prstGeom>
          <a:noFill/>
        </p:spPr>
        <p:txBody>
          <a:bodyPr wrap="square" rtlCol="0">
            <a:spAutoFit/>
          </a:bodyPr>
          <a:lstStyle/>
          <a:p>
            <a:r>
              <a:rPr lang="en-GB" dirty="0">
                <a:hlinkClick r:id="rId4"/>
              </a:rPr>
              <a:t>* WebAIM Million 2022</a:t>
            </a:r>
            <a:endParaRPr lang="en-GB" dirty="0"/>
          </a:p>
        </p:txBody>
      </p:sp>
    </p:spTree>
    <p:extLst>
      <p:ext uri="{BB962C8B-B14F-4D97-AF65-F5344CB8AC3E}">
        <p14:creationId xmlns:p14="http://schemas.microsoft.com/office/powerpoint/2010/main" val="31137195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childTnLst>
                                </p:cTn>
                              </p:par>
                            </p:childTnLst>
                          </p:cTn>
                        </p:par>
                        <p:par>
                          <p:cTn id="10" fill="hold">
                            <p:stCondLst>
                              <p:cond delay="500"/>
                            </p:stCondLst>
                            <p:childTnLst>
                              <p:par>
                                <p:cTn id="11" presetID="10" presetClass="entr" presetSubtype="0" fill="hold" grpId="0" nodeType="after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childTnLst>
                          </p:cTn>
                        </p:par>
                        <p:par>
                          <p:cTn id="14" fill="hold">
                            <p:stCondLst>
                              <p:cond delay="1000"/>
                            </p:stCondLst>
                            <p:childTnLst>
                              <p:par>
                                <p:cTn id="15" presetID="7" presetClass="emph" presetSubtype="2" fill="hold" nodeType="afterEffect">
                                  <p:stCondLst>
                                    <p:cond delay="0"/>
                                  </p:stCondLst>
                                  <p:childTnLst>
                                    <p:animClr clrSpc="rgb" dir="cw">
                                      <p:cBhvr>
                                        <p:cTn id="16" dur="2000" fill="hold"/>
                                        <p:tgtEl>
                                          <p:spTgt spid="8"/>
                                        </p:tgtEl>
                                        <p:attrNameLst>
                                          <p:attrName>stroke.color</p:attrName>
                                        </p:attrNameLst>
                                      </p:cBhvr>
                                      <p:to>
                                        <a:schemeClr val="accent2"/>
                                      </p:to>
                                    </p:animClr>
                                    <p:set>
                                      <p:cBhvr>
                                        <p:cTn id="17" dur="2000" fill="hold"/>
                                        <p:tgtEl>
                                          <p:spTgt spid="8"/>
                                        </p:tgtEl>
                                        <p:attrNameLst>
                                          <p:attrName>stroke.on</p:attrName>
                                        </p:attrNameLst>
                                      </p:cBhvr>
                                      <p:to>
                                        <p:strVal val="tru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6" grpId="0">
        <p:bldAsOne/>
      </p:bldGraphic>
      <p:bldP spid="8" grpId="0" animBg="1"/>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7F11273-BECF-4AB6-A3D9-DA8B15581FCE}"/>
              </a:ext>
            </a:extLst>
          </p:cNvPr>
          <p:cNvSpPr>
            <a:spLocks noGrp="1"/>
          </p:cNvSpPr>
          <p:nvPr>
            <p:ph type="title"/>
          </p:nvPr>
        </p:nvSpPr>
        <p:spPr/>
        <p:txBody>
          <a:bodyPr/>
          <a:lstStyle/>
          <a:p>
            <a:r>
              <a:rPr lang="en-GB" dirty="0"/>
              <a:t>Colour Contrast?</a:t>
            </a:r>
          </a:p>
        </p:txBody>
      </p:sp>
      <p:sp>
        <p:nvSpPr>
          <p:cNvPr id="7" name="Rectangle 6">
            <a:extLst>
              <a:ext uri="{FF2B5EF4-FFF2-40B4-BE49-F238E27FC236}">
                <a16:creationId xmlns:a16="http://schemas.microsoft.com/office/drawing/2014/main" id="{50C32093-4B62-44FD-ABFE-6309A0125DC0}"/>
              </a:ext>
            </a:extLst>
          </p:cNvPr>
          <p:cNvSpPr/>
          <p:nvPr/>
        </p:nvSpPr>
        <p:spPr>
          <a:xfrm>
            <a:off x="845819" y="1645992"/>
            <a:ext cx="2819588" cy="1350959"/>
          </a:xfrm>
          <a:prstGeom prst="rect">
            <a:avLst/>
          </a:prstGeom>
          <a:solidFill>
            <a:srgbClr val="FFC000"/>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a:ln>
                  <a:noFill/>
                </a:ln>
                <a:solidFill>
                  <a:prstClr val="white"/>
                </a:solidFill>
                <a:effectLst/>
                <a:uLnTx/>
                <a:uFillTx/>
                <a:latin typeface="Calibri" panose="020F0502020204030204"/>
                <a:ea typeface="+mn-ea"/>
                <a:cs typeface="+mn-cs"/>
              </a:rPr>
              <a:t>Hard to read</a:t>
            </a:r>
          </a:p>
        </p:txBody>
      </p:sp>
      <p:sp>
        <p:nvSpPr>
          <p:cNvPr id="8" name="Rectangle 7">
            <a:extLst>
              <a:ext uri="{FF2B5EF4-FFF2-40B4-BE49-F238E27FC236}">
                <a16:creationId xmlns:a16="http://schemas.microsoft.com/office/drawing/2014/main" id="{29AC6F30-AFA9-4AAB-9912-018C3D7299EA}"/>
              </a:ext>
            </a:extLst>
          </p:cNvPr>
          <p:cNvSpPr/>
          <p:nvPr/>
        </p:nvSpPr>
        <p:spPr>
          <a:xfrm>
            <a:off x="3147426" y="2479315"/>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dirty="0">
                <a:solidFill>
                  <a:schemeClr val="accent5"/>
                </a:solidFill>
                <a:effectLst/>
                <a:latin typeface="Calibri" panose="020F0502020204030204" pitchFamily="34" charset="0"/>
                <a:cs typeface="Calibri" panose="020F0502020204030204" pitchFamily="34" charset="0"/>
              </a:rPr>
              <a:t>1.64:1</a:t>
            </a:r>
          </a:p>
        </p:txBody>
      </p:sp>
      <p:sp>
        <p:nvSpPr>
          <p:cNvPr id="9" name="Rectangle 8">
            <a:extLst>
              <a:ext uri="{FF2B5EF4-FFF2-40B4-BE49-F238E27FC236}">
                <a16:creationId xmlns:a16="http://schemas.microsoft.com/office/drawing/2014/main" id="{3F21CD2A-87D3-43DF-B47D-68F18B7629F2}"/>
              </a:ext>
            </a:extLst>
          </p:cNvPr>
          <p:cNvSpPr/>
          <p:nvPr/>
        </p:nvSpPr>
        <p:spPr>
          <a:xfrm>
            <a:off x="4693825" y="1628747"/>
            <a:ext cx="2819588" cy="1350959"/>
          </a:xfrm>
          <a:prstGeom prst="rect">
            <a:avLst/>
          </a:prstGeom>
          <a:solidFill>
            <a:sysClr val="window" lastClr="FFFFFF">
              <a:lumMod val="75000"/>
            </a:sysClr>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a:ln>
                  <a:noFill/>
                </a:ln>
                <a:solidFill>
                  <a:prstClr val="white"/>
                </a:solidFill>
                <a:effectLst/>
                <a:uLnTx/>
                <a:uFillTx/>
                <a:latin typeface="Calibri" panose="020F0502020204030204"/>
                <a:ea typeface="+mn-ea"/>
                <a:cs typeface="+mn-cs"/>
              </a:rPr>
              <a:t>Hard to read</a:t>
            </a:r>
          </a:p>
        </p:txBody>
      </p:sp>
      <p:sp>
        <p:nvSpPr>
          <p:cNvPr id="10" name="Rectangle 9">
            <a:extLst>
              <a:ext uri="{FF2B5EF4-FFF2-40B4-BE49-F238E27FC236}">
                <a16:creationId xmlns:a16="http://schemas.microsoft.com/office/drawing/2014/main" id="{66FC3436-1D2C-41DE-904B-7A0E26AB0704}"/>
              </a:ext>
            </a:extLst>
          </p:cNvPr>
          <p:cNvSpPr/>
          <p:nvPr/>
        </p:nvSpPr>
        <p:spPr>
          <a:xfrm>
            <a:off x="6925841" y="2464299"/>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dirty="0">
                <a:solidFill>
                  <a:schemeClr val="accent5"/>
                </a:solidFill>
                <a:effectLst/>
                <a:latin typeface="Calibri" panose="020F0502020204030204" pitchFamily="34" charset="0"/>
                <a:cs typeface="Calibri" panose="020F0502020204030204" pitchFamily="34" charset="0"/>
              </a:rPr>
              <a:t>1.84:1</a:t>
            </a:r>
          </a:p>
        </p:txBody>
      </p:sp>
      <p:sp>
        <p:nvSpPr>
          <p:cNvPr id="11" name="Rectangle 10">
            <a:extLst>
              <a:ext uri="{FF2B5EF4-FFF2-40B4-BE49-F238E27FC236}">
                <a16:creationId xmlns:a16="http://schemas.microsoft.com/office/drawing/2014/main" id="{623950E4-38CF-4119-AEBF-1EEB30F323D1}"/>
              </a:ext>
            </a:extLst>
          </p:cNvPr>
          <p:cNvSpPr/>
          <p:nvPr/>
        </p:nvSpPr>
        <p:spPr>
          <a:xfrm>
            <a:off x="8541832" y="1643952"/>
            <a:ext cx="2819588" cy="1350959"/>
          </a:xfrm>
          <a:prstGeom prst="rect">
            <a:avLst/>
          </a:prstGeom>
          <a:solidFill>
            <a:srgbClr val="70AD47">
              <a:lumMod val="20000"/>
              <a:lumOff val="80000"/>
            </a:srgbClr>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dirty="0">
                <a:ln>
                  <a:noFill/>
                </a:ln>
                <a:solidFill>
                  <a:prstClr val="white"/>
                </a:solidFill>
                <a:effectLst/>
                <a:uLnTx/>
                <a:uFillTx/>
                <a:latin typeface="Calibri" panose="020F0502020204030204"/>
                <a:ea typeface="+mn-ea"/>
                <a:cs typeface="+mn-cs"/>
              </a:rPr>
              <a:t>Hard to read</a:t>
            </a:r>
          </a:p>
        </p:txBody>
      </p:sp>
      <p:sp>
        <p:nvSpPr>
          <p:cNvPr id="12" name="Rectangle 11">
            <a:extLst>
              <a:ext uri="{FF2B5EF4-FFF2-40B4-BE49-F238E27FC236}">
                <a16:creationId xmlns:a16="http://schemas.microsoft.com/office/drawing/2014/main" id="{24F6C0F4-256F-4934-8634-739BDD2003DE}"/>
              </a:ext>
            </a:extLst>
          </p:cNvPr>
          <p:cNvSpPr/>
          <p:nvPr/>
        </p:nvSpPr>
        <p:spPr>
          <a:xfrm>
            <a:off x="10704258" y="2457053"/>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dirty="0">
                <a:solidFill>
                  <a:schemeClr val="accent5"/>
                </a:solidFill>
                <a:effectLst/>
                <a:latin typeface="Calibri" panose="020F0502020204030204" pitchFamily="34" charset="0"/>
                <a:cs typeface="Calibri" panose="020F0502020204030204" pitchFamily="34" charset="0"/>
              </a:rPr>
              <a:t>1.19:1</a:t>
            </a:r>
          </a:p>
        </p:txBody>
      </p:sp>
      <p:sp>
        <p:nvSpPr>
          <p:cNvPr id="13" name="Rectangle 12">
            <a:extLst>
              <a:ext uri="{FF2B5EF4-FFF2-40B4-BE49-F238E27FC236}">
                <a16:creationId xmlns:a16="http://schemas.microsoft.com/office/drawing/2014/main" id="{56A6469C-D484-4DEA-8006-612932C77562}"/>
              </a:ext>
            </a:extLst>
          </p:cNvPr>
          <p:cNvSpPr/>
          <p:nvPr/>
        </p:nvSpPr>
        <p:spPr>
          <a:xfrm>
            <a:off x="845819" y="3077810"/>
            <a:ext cx="2819588" cy="1350959"/>
          </a:xfrm>
          <a:prstGeom prst="rect">
            <a:avLst/>
          </a:prstGeom>
          <a:solidFill>
            <a:srgbClr val="70AD47"/>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a:ln>
                  <a:noFill/>
                </a:ln>
                <a:solidFill>
                  <a:prstClr val="white"/>
                </a:solidFill>
                <a:effectLst/>
                <a:uLnTx/>
                <a:uFillTx/>
                <a:latin typeface="Calibri" panose="020F0502020204030204"/>
                <a:ea typeface="+mn-ea"/>
                <a:cs typeface="+mn-cs"/>
              </a:rPr>
              <a:t>Hard to read?</a:t>
            </a:r>
          </a:p>
        </p:txBody>
      </p:sp>
      <p:sp>
        <p:nvSpPr>
          <p:cNvPr id="14" name="Rectangle 13">
            <a:extLst>
              <a:ext uri="{FF2B5EF4-FFF2-40B4-BE49-F238E27FC236}">
                <a16:creationId xmlns:a16="http://schemas.microsoft.com/office/drawing/2014/main" id="{F3FEABC2-EFB4-42D3-A3BF-503D06050EFC}"/>
              </a:ext>
            </a:extLst>
          </p:cNvPr>
          <p:cNvSpPr/>
          <p:nvPr/>
        </p:nvSpPr>
        <p:spPr>
          <a:xfrm>
            <a:off x="3108012" y="3921093"/>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a:solidFill>
                  <a:schemeClr val="accent5"/>
                </a:solidFill>
                <a:effectLst/>
                <a:latin typeface="Calibri" panose="020F0502020204030204" pitchFamily="34" charset="0"/>
                <a:cs typeface="Calibri" panose="020F0502020204030204" pitchFamily="34" charset="0"/>
              </a:rPr>
              <a:t>2.71:1</a:t>
            </a:r>
          </a:p>
        </p:txBody>
      </p:sp>
      <p:sp>
        <p:nvSpPr>
          <p:cNvPr id="15" name="Rectangle 14">
            <a:extLst>
              <a:ext uri="{FF2B5EF4-FFF2-40B4-BE49-F238E27FC236}">
                <a16:creationId xmlns:a16="http://schemas.microsoft.com/office/drawing/2014/main" id="{4CFF2B7B-A225-4858-AD95-EF643216D1E5}"/>
              </a:ext>
            </a:extLst>
          </p:cNvPr>
          <p:cNvSpPr/>
          <p:nvPr/>
        </p:nvSpPr>
        <p:spPr>
          <a:xfrm>
            <a:off x="4693826" y="3065772"/>
            <a:ext cx="2819588" cy="1350959"/>
          </a:xfrm>
          <a:prstGeom prst="rect">
            <a:avLst/>
          </a:prstGeom>
          <a:solidFill>
            <a:srgbClr val="FF0000"/>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dirty="0">
                <a:ln>
                  <a:noFill/>
                </a:ln>
                <a:solidFill>
                  <a:prstClr val="white"/>
                </a:solidFill>
                <a:effectLst/>
                <a:uLnTx/>
                <a:uFillTx/>
                <a:latin typeface="Calibri" panose="020F0502020204030204"/>
                <a:ea typeface="+mn-ea"/>
                <a:cs typeface="+mn-cs"/>
              </a:rPr>
              <a:t>Hard to read?</a:t>
            </a:r>
          </a:p>
        </p:txBody>
      </p:sp>
      <p:sp>
        <p:nvSpPr>
          <p:cNvPr id="16" name="Rectangle 15">
            <a:extLst>
              <a:ext uri="{FF2B5EF4-FFF2-40B4-BE49-F238E27FC236}">
                <a16:creationId xmlns:a16="http://schemas.microsoft.com/office/drawing/2014/main" id="{201EEE11-D902-4CED-B242-1B3820DD8DD4}"/>
              </a:ext>
            </a:extLst>
          </p:cNvPr>
          <p:cNvSpPr/>
          <p:nvPr/>
        </p:nvSpPr>
        <p:spPr>
          <a:xfrm>
            <a:off x="6925841" y="3916632"/>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a:solidFill>
                  <a:schemeClr val="accent5"/>
                </a:solidFill>
                <a:effectLst/>
                <a:latin typeface="Calibri" panose="020F0502020204030204" pitchFamily="34" charset="0"/>
                <a:cs typeface="Calibri" panose="020F0502020204030204" pitchFamily="34" charset="0"/>
              </a:rPr>
              <a:t>4:1</a:t>
            </a:r>
          </a:p>
        </p:txBody>
      </p:sp>
      <p:sp>
        <p:nvSpPr>
          <p:cNvPr id="17" name="Rectangle 16">
            <a:extLst>
              <a:ext uri="{FF2B5EF4-FFF2-40B4-BE49-F238E27FC236}">
                <a16:creationId xmlns:a16="http://schemas.microsoft.com/office/drawing/2014/main" id="{CC926C93-C8B2-4B8B-AA02-8FA7BA50F676}"/>
              </a:ext>
            </a:extLst>
          </p:cNvPr>
          <p:cNvSpPr/>
          <p:nvPr/>
        </p:nvSpPr>
        <p:spPr>
          <a:xfrm>
            <a:off x="8541832" y="3083038"/>
            <a:ext cx="2819588" cy="1350959"/>
          </a:xfrm>
          <a:prstGeom prst="rect">
            <a:avLst/>
          </a:prstGeom>
          <a:solidFill>
            <a:srgbClr val="5B9BD5"/>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a:ln>
                  <a:noFill/>
                </a:ln>
                <a:solidFill>
                  <a:prstClr val="white"/>
                </a:solidFill>
                <a:effectLst/>
                <a:uLnTx/>
                <a:uFillTx/>
                <a:latin typeface="Calibri" panose="020F0502020204030204"/>
                <a:ea typeface="+mn-ea"/>
                <a:cs typeface="+mn-cs"/>
              </a:rPr>
              <a:t>Hard to read?</a:t>
            </a:r>
          </a:p>
        </p:txBody>
      </p:sp>
      <p:sp>
        <p:nvSpPr>
          <p:cNvPr id="18" name="Rectangle 17">
            <a:extLst>
              <a:ext uri="{FF2B5EF4-FFF2-40B4-BE49-F238E27FC236}">
                <a16:creationId xmlns:a16="http://schemas.microsoft.com/office/drawing/2014/main" id="{F2E0EAE6-899D-4895-BA34-4EC90C583A0F}"/>
              </a:ext>
            </a:extLst>
          </p:cNvPr>
          <p:cNvSpPr/>
          <p:nvPr/>
        </p:nvSpPr>
        <p:spPr>
          <a:xfrm>
            <a:off x="10704256" y="3950406"/>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dirty="0">
                <a:solidFill>
                  <a:schemeClr val="accent5"/>
                </a:solidFill>
                <a:effectLst/>
                <a:latin typeface="Calibri" panose="020F0502020204030204" pitchFamily="34" charset="0"/>
                <a:cs typeface="Calibri" panose="020F0502020204030204" pitchFamily="34" charset="0"/>
              </a:rPr>
              <a:t>2.96:1</a:t>
            </a:r>
          </a:p>
        </p:txBody>
      </p:sp>
      <p:sp>
        <p:nvSpPr>
          <p:cNvPr id="19" name="Rectangle 18">
            <a:extLst>
              <a:ext uri="{FF2B5EF4-FFF2-40B4-BE49-F238E27FC236}">
                <a16:creationId xmlns:a16="http://schemas.microsoft.com/office/drawing/2014/main" id="{8EBBDE6B-84FB-48FE-84A2-52D793376388}"/>
              </a:ext>
            </a:extLst>
          </p:cNvPr>
          <p:cNvSpPr/>
          <p:nvPr/>
        </p:nvSpPr>
        <p:spPr>
          <a:xfrm>
            <a:off x="845819" y="4507412"/>
            <a:ext cx="2819588" cy="1350959"/>
          </a:xfrm>
          <a:prstGeom prst="rect">
            <a:avLst/>
          </a:prstGeom>
          <a:solidFill>
            <a:sysClr val="windowText" lastClr="000000"/>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a:ln>
                  <a:noFill/>
                </a:ln>
                <a:solidFill>
                  <a:prstClr val="white"/>
                </a:solidFill>
                <a:effectLst/>
                <a:uLnTx/>
                <a:uFillTx/>
                <a:latin typeface="Calibri" panose="020F0502020204030204"/>
                <a:ea typeface="+mn-ea"/>
                <a:cs typeface="+mn-cs"/>
              </a:rPr>
              <a:t>Easy to read</a:t>
            </a:r>
          </a:p>
        </p:txBody>
      </p:sp>
      <p:sp>
        <p:nvSpPr>
          <p:cNvPr id="20" name="Rectangle 19">
            <a:extLst>
              <a:ext uri="{FF2B5EF4-FFF2-40B4-BE49-F238E27FC236}">
                <a16:creationId xmlns:a16="http://schemas.microsoft.com/office/drawing/2014/main" id="{D2350184-59DD-4113-838A-B14D6207E7D3}"/>
              </a:ext>
            </a:extLst>
          </p:cNvPr>
          <p:cNvSpPr/>
          <p:nvPr/>
        </p:nvSpPr>
        <p:spPr>
          <a:xfrm>
            <a:off x="3147426" y="5359400"/>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a:solidFill>
                  <a:schemeClr val="accent5"/>
                </a:solidFill>
                <a:effectLst/>
                <a:latin typeface="Calibri" panose="020F0502020204030204" pitchFamily="34" charset="0"/>
                <a:cs typeface="Calibri" panose="020F0502020204030204" pitchFamily="34" charset="0"/>
              </a:rPr>
              <a:t>21:1</a:t>
            </a:r>
          </a:p>
        </p:txBody>
      </p:sp>
      <p:sp>
        <p:nvSpPr>
          <p:cNvPr id="21" name="Rectangle 20">
            <a:extLst>
              <a:ext uri="{FF2B5EF4-FFF2-40B4-BE49-F238E27FC236}">
                <a16:creationId xmlns:a16="http://schemas.microsoft.com/office/drawing/2014/main" id="{5ECDA92C-CC9F-46AF-BAF3-B3A774B71503}"/>
              </a:ext>
            </a:extLst>
          </p:cNvPr>
          <p:cNvSpPr/>
          <p:nvPr/>
        </p:nvSpPr>
        <p:spPr>
          <a:xfrm>
            <a:off x="4693826" y="4511020"/>
            <a:ext cx="2819588" cy="1350959"/>
          </a:xfrm>
          <a:prstGeom prst="rect">
            <a:avLst/>
          </a:prstGeom>
          <a:solidFill>
            <a:srgbClr val="002060"/>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a:ln>
                  <a:noFill/>
                </a:ln>
                <a:solidFill>
                  <a:prstClr val="white"/>
                </a:solidFill>
                <a:effectLst/>
                <a:uLnTx/>
                <a:uFillTx/>
                <a:latin typeface="Calibri" panose="020F0502020204030204"/>
                <a:ea typeface="+mn-ea"/>
                <a:cs typeface="+mn-cs"/>
              </a:rPr>
              <a:t>Easy to read</a:t>
            </a:r>
          </a:p>
        </p:txBody>
      </p:sp>
      <p:sp>
        <p:nvSpPr>
          <p:cNvPr id="22" name="Rectangle 21">
            <a:extLst>
              <a:ext uri="{FF2B5EF4-FFF2-40B4-BE49-F238E27FC236}">
                <a16:creationId xmlns:a16="http://schemas.microsoft.com/office/drawing/2014/main" id="{FF67230B-F8C9-4328-9638-527575A5C935}"/>
              </a:ext>
            </a:extLst>
          </p:cNvPr>
          <p:cNvSpPr/>
          <p:nvPr/>
        </p:nvSpPr>
        <p:spPr>
          <a:xfrm>
            <a:off x="6925841" y="5359400"/>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dirty="0">
                <a:solidFill>
                  <a:schemeClr val="accent5"/>
                </a:solidFill>
                <a:effectLst/>
                <a:latin typeface="Calibri" panose="020F0502020204030204" pitchFamily="34" charset="0"/>
                <a:cs typeface="Calibri" panose="020F0502020204030204" pitchFamily="34" charset="0"/>
              </a:rPr>
              <a:t>15.27:1</a:t>
            </a:r>
          </a:p>
        </p:txBody>
      </p:sp>
      <p:sp>
        <p:nvSpPr>
          <p:cNvPr id="23" name="Rectangle 22">
            <a:extLst>
              <a:ext uri="{FF2B5EF4-FFF2-40B4-BE49-F238E27FC236}">
                <a16:creationId xmlns:a16="http://schemas.microsoft.com/office/drawing/2014/main" id="{98424BB2-4D0D-46B8-9AAF-0CCCA1302168}"/>
              </a:ext>
            </a:extLst>
          </p:cNvPr>
          <p:cNvSpPr/>
          <p:nvPr/>
        </p:nvSpPr>
        <p:spPr>
          <a:xfrm>
            <a:off x="8541832" y="4513472"/>
            <a:ext cx="2819588" cy="1350959"/>
          </a:xfrm>
          <a:prstGeom prst="rect">
            <a:avLst/>
          </a:prstGeom>
          <a:solidFill>
            <a:srgbClr val="ED7D31"/>
          </a:solidFill>
          <a:ln w="12700" cap="flat" cmpd="sng" algn="ctr">
            <a:solidFill>
              <a:schemeClr val="bg1">
                <a:lumMod val="10000"/>
              </a:schemeClr>
            </a:solidFill>
            <a:prstDash val="solid"/>
            <a:miter lim="800000"/>
          </a:ln>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GB" sz="2800" b="0" i="0" u="none" strike="noStrike" kern="0" cap="none" spc="0" normalizeH="0" baseline="0" noProof="0">
                <a:ln>
                  <a:noFill/>
                </a:ln>
                <a:solidFill>
                  <a:prstClr val="black"/>
                </a:solidFill>
                <a:effectLst/>
                <a:uLnTx/>
                <a:uFillTx/>
                <a:latin typeface="Calibri" panose="020F0502020204030204"/>
                <a:ea typeface="+mn-ea"/>
                <a:cs typeface="+mn-cs"/>
              </a:rPr>
              <a:t>Easy to read</a:t>
            </a:r>
          </a:p>
        </p:txBody>
      </p:sp>
      <p:sp>
        <p:nvSpPr>
          <p:cNvPr id="24" name="Rectangle 23">
            <a:extLst>
              <a:ext uri="{FF2B5EF4-FFF2-40B4-BE49-F238E27FC236}">
                <a16:creationId xmlns:a16="http://schemas.microsoft.com/office/drawing/2014/main" id="{E86DBAAD-18C0-4234-BB53-D700C4F86BA0}"/>
              </a:ext>
            </a:extLst>
          </p:cNvPr>
          <p:cNvSpPr/>
          <p:nvPr/>
        </p:nvSpPr>
        <p:spPr>
          <a:xfrm>
            <a:off x="10704256" y="5359400"/>
            <a:ext cx="1123721" cy="506994"/>
          </a:xfrm>
          <a:prstGeom prst="rect">
            <a:avLst/>
          </a:prstGeom>
          <a:solidFill>
            <a:schemeClr val="bg1">
              <a:lumMod val="10000"/>
            </a:schemeClr>
          </a:solidFill>
          <a:ln w="38100">
            <a:solidFill>
              <a:schemeClr val="accent5"/>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GB" sz="2400" b="1" i="0">
                <a:solidFill>
                  <a:schemeClr val="accent5"/>
                </a:solidFill>
                <a:effectLst/>
                <a:latin typeface="Calibri" panose="020F0502020204030204" pitchFamily="34" charset="0"/>
                <a:cs typeface="Calibri" panose="020F0502020204030204" pitchFamily="34" charset="0"/>
              </a:rPr>
              <a:t>7.58:1</a:t>
            </a:r>
          </a:p>
        </p:txBody>
      </p:sp>
      <p:sp>
        <p:nvSpPr>
          <p:cNvPr id="4" name="Footer Placeholder 3">
            <a:extLst>
              <a:ext uri="{FF2B5EF4-FFF2-40B4-BE49-F238E27FC236}">
                <a16:creationId xmlns:a16="http://schemas.microsoft.com/office/drawing/2014/main" id="{C498338D-2344-464B-92C2-9D0D52D41D8F}"/>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E81B9C18-EB28-4C4D-86C3-7042607B501B}"/>
              </a:ext>
            </a:extLst>
          </p:cNvPr>
          <p:cNvSpPr>
            <a:spLocks noGrp="1"/>
          </p:cNvSpPr>
          <p:nvPr>
            <p:ph type="sldNum" sz="quarter" idx="4"/>
          </p:nvPr>
        </p:nvSpPr>
        <p:spPr/>
        <p:txBody>
          <a:bodyPr/>
          <a:lstStyle/>
          <a:p>
            <a:fld id="{51AC9CB8-E4A1-4C80-A0FE-41AB03406E23}" type="slidenum">
              <a:rPr lang="en-GB" smtClean="0"/>
              <a:pPr/>
              <a:t>6</a:t>
            </a:fld>
            <a:endParaRPr lang="en-GB"/>
          </a:p>
        </p:txBody>
      </p:sp>
      <p:sp>
        <p:nvSpPr>
          <p:cNvPr id="25" name="Rectangle 24">
            <a:extLst>
              <a:ext uri="{FF2B5EF4-FFF2-40B4-BE49-F238E27FC236}">
                <a16:creationId xmlns:a16="http://schemas.microsoft.com/office/drawing/2014/main" id="{09B7CA8D-C86E-44BA-A3DA-C4764B706D33}"/>
              </a:ext>
              <a:ext uri="{C183D7F6-B498-43B3-948B-1728B52AA6E4}">
                <adec:decorative xmlns:adec="http://schemas.microsoft.com/office/drawing/2017/decorative" val="1"/>
              </a:ext>
            </a:extLst>
          </p:cNvPr>
          <p:cNvSpPr/>
          <p:nvPr/>
        </p:nvSpPr>
        <p:spPr>
          <a:xfrm>
            <a:off x="432162" y="2998252"/>
            <a:ext cx="11531237" cy="1505873"/>
          </a:xfrm>
          <a:prstGeom prst="rect">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6" name="Rectangle 25">
            <a:extLst>
              <a:ext uri="{FF2B5EF4-FFF2-40B4-BE49-F238E27FC236}">
                <a16:creationId xmlns:a16="http://schemas.microsoft.com/office/drawing/2014/main" id="{66AC88B6-9383-4D80-9957-01AF21F185CB}"/>
              </a:ext>
              <a:ext uri="{C183D7F6-B498-43B3-948B-1728B52AA6E4}">
                <adec:decorative xmlns:adec="http://schemas.microsoft.com/office/drawing/2017/decorative" val="1"/>
              </a:ext>
            </a:extLst>
          </p:cNvPr>
          <p:cNvSpPr/>
          <p:nvPr/>
        </p:nvSpPr>
        <p:spPr>
          <a:xfrm>
            <a:off x="432162" y="1589258"/>
            <a:ext cx="11531237" cy="1505873"/>
          </a:xfrm>
          <a:prstGeom prst="rect">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
        <p:nvSpPr>
          <p:cNvPr id="27" name="Rectangle 26">
            <a:extLst>
              <a:ext uri="{FF2B5EF4-FFF2-40B4-BE49-F238E27FC236}">
                <a16:creationId xmlns:a16="http://schemas.microsoft.com/office/drawing/2014/main" id="{DAA0DA05-E8C0-4447-9997-F72EE84233AE}"/>
              </a:ext>
              <a:ext uri="{C183D7F6-B498-43B3-948B-1728B52AA6E4}">
                <adec:decorative xmlns:adec="http://schemas.microsoft.com/office/drawing/2017/decorative" val="1"/>
              </a:ext>
            </a:extLst>
          </p:cNvPr>
          <p:cNvSpPr/>
          <p:nvPr/>
        </p:nvSpPr>
        <p:spPr>
          <a:xfrm>
            <a:off x="432162" y="4457400"/>
            <a:ext cx="11531237" cy="1505873"/>
          </a:xfrm>
          <a:prstGeom prst="rect">
            <a:avLst/>
          </a:prstGeom>
          <a:noFill/>
          <a:ln w="57150">
            <a:solidFill>
              <a:schemeClr val="tx1"/>
            </a:solidFill>
            <a:prstDash val="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GB"/>
          </a:p>
        </p:txBody>
      </p:sp>
    </p:spTree>
    <p:extLst>
      <p:ext uri="{BB962C8B-B14F-4D97-AF65-F5344CB8AC3E}">
        <p14:creationId xmlns:p14="http://schemas.microsoft.com/office/powerpoint/2010/main" val="982091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749"/>
                                          </p:stCondLst>
                                        </p:cTn>
                                        <p:tgtEl>
                                          <p:spTgt spid="26"/>
                                        </p:tgtEl>
                                        <p:attrNameLst>
                                          <p:attrName>style.visibility</p:attrName>
                                        </p:attrNameLst>
                                      </p:cBhvr>
                                      <p:to>
                                        <p:strVal val="visible"/>
                                      </p:to>
                                    </p:set>
                                  </p:childTnLst>
                                </p:cTn>
                              </p:par>
                              <p:par>
                                <p:cTn id="7" presetID="7" presetClass="emph" presetSubtype="2" fill="hold" nodeType="withEffect">
                                  <p:stCondLst>
                                    <p:cond delay="0"/>
                                  </p:stCondLst>
                                  <p:childTnLst>
                                    <p:animClr clrSpc="rgb" dir="cw">
                                      <p:cBhvr>
                                        <p:cTn id="8" dur="2000" fill="hold"/>
                                        <p:tgtEl>
                                          <p:spTgt spid="26"/>
                                        </p:tgtEl>
                                        <p:attrNameLst>
                                          <p:attrName>stroke.color</p:attrName>
                                        </p:attrNameLst>
                                      </p:cBhvr>
                                      <p:to>
                                        <a:srgbClr val="FCBC00"/>
                                      </p:to>
                                    </p:animClr>
                                    <p:set>
                                      <p:cBhvr>
                                        <p:cTn id="9" dur="2000" fill="hold"/>
                                        <p:tgtEl>
                                          <p:spTgt spid="26"/>
                                        </p:tgtEl>
                                        <p:attrNameLst>
                                          <p:attrName>stroke.on</p:attrName>
                                        </p:attrNameLst>
                                      </p:cBhvr>
                                      <p:to>
                                        <p:strVal val="true"/>
                                      </p:to>
                                    </p:set>
                                  </p:childTnLst>
                                </p:cTn>
                              </p:par>
                            </p:childTnLst>
                          </p:cTn>
                        </p:par>
                      </p:childTnLst>
                    </p:cTn>
                  </p:par>
                  <p:par>
                    <p:cTn id="10" fill="hold">
                      <p:stCondLst>
                        <p:cond delay="indefinite"/>
                      </p:stCondLst>
                      <p:childTnLst>
                        <p:par>
                          <p:cTn id="11" fill="hold">
                            <p:stCondLst>
                              <p:cond delay="0"/>
                            </p:stCondLst>
                            <p:childTnLst>
                              <p:par>
                                <p:cTn id="12" presetID="1" presetClass="entr" presetSubtype="0" fill="hold" grpId="0" nodeType="clickEffect">
                                  <p:stCondLst>
                                    <p:cond delay="0"/>
                                  </p:stCondLst>
                                  <p:childTnLst>
                                    <p:set>
                                      <p:cBhvr>
                                        <p:cTn id="13" dur="1" fill="hold">
                                          <p:stCondLst>
                                            <p:cond delay="749"/>
                                          </p:stCondLst>
                                        </p:cTn>
                                        <p:tgtEl>
                                          <p:spTgt spid="27"/>
                                        </p:tgtEl>
                                        <p:attrNameLst>
                                          <p:attrName>style.visibility</p:attrName>
                                        </p:attrNameLst>
                                      </p:cBhvr>
                                      <p:to>
                                        <p:strVal val="visible"/>
                                      </p:to>
                                    </p:set>
                                  </p:childTnLst>
                                </p:cTn>
                              </p:par>
                              <p:par>
                                <p:cTn id="14" presetID="10" presetClass="exit" presetSubtype="0" fill="hold" grpId="1" nodeType="withEffect">
                                  <p:stCondLst>
                                    <p:cond delay="0"/>
                                  </p:stCondLst>
                                  <p:childTnLst>
                                    <p:animEffect transition="out" filter="fade">
                                      <p:cBhvr>
                                        <p:cTn id="15" dur="500"/>
                                        <p:tgtEl>
                                          <p:spTgt spid="26"/>
                                        </p:tgtEl>
                                      </p:cBhvr>
                                    </p:animEffect>
                                    <p:set>
                                      <p:cBhvr>
                                        <p:cTn id="16" dur="1" fill="hold">
                                          <p:stCondLst>
                                            <p:cond delay="499"/>
                                          </p:stCondLst>
                                        </p:cTn>
                                        <p:tgtEl>
                                          <p:spTgt spid="26"/>
                                        </p:tgtEl>
                                        <p:attrNameLst>
                                          <p:attrName>style.visibility</p:attrName>
                                        </p:attrNameLst>
                                      </p:cBhvr>
                                      <p:to>
                                        <p:strVal val="hidden"/>
                                      </p:to>
                                    </p:set>
                                  </p:childTnLst>
                                </p:cTn>
                              </p:par>
                              <p:par>
                                <p:cTn id="17" presetID="7" presetClass="emph" presetSubtype="2" fill="hold" nodeType="withEffect">
                                  <p:stCondLst>
                                    <p:cond delay="0"/>
                                  </p:stCondLst>
                                  <p:childTnLst>
                                    <p:animClr clrSpc="rgb" dir="cw">
                                      <p:cBhvr>
                                        <p:cTn id="18" dur="2000" fill="hold"/>
                                        <p:tgtEl>
                                          <p:spTgt spid="27"/>
                                        </p:tgtEl>
                                        <p:attrNameLst>
                                          <p:attrName>stroke.color</p:attrName>
                                        </p:attrNameLst>
                                      </p:cBhvr>
                                      <p:to>
                                        <a:srgbClr val="FCBC00"/>
                                      </p:to>
                                    </p:animClr>
                                    <p:set>
                                      <p:cBhvr>
                                        <p:cTn id="19" dur="2000" fill="hold"/>
                                        <p:tgtEl>
                                          <p:spTgt spid="27"/>
                                        </p:tgtEl>
                                        <p:attrNameLst>
                                          <p:attrName>stroke.on</p:attrName>
                                        </p:attrNameLst>
                                      </p:cBhvr>
                                      <p:to>
                                        <p:strVal val="true"/>
                                      </p:to>
                                    </p:set>
                                  </p:childTnLst>
                                </p:cTn>
                              </p:par>
                            </p:childTnLst>
                          </p:cTn>
                        </p:par>
                      </p:childTnLst>
                    </p:cTn>
                  </p:par>
                  <p:par>
                    <p:cTn id="20" fill="hold">
                      <p:stCondLst>
                        <p:cond delay="indefinite"/>
                      </p:stCondLst>
                      <p:childTnLst>
                        <p:par>
                          <p:cTn id="21" fill="hold">
                            <p:stCondLst>
                              <p:cond delay="0"/>
                            </p:stCondLst>
                            <p:childTnLst>
                              <p:par>
                                <p:cTn id="22" presetID="1" presetClass="entr" presetSubtype="0" fill="hold" grpId="0" nodeType="clickEffect">
                                  <p:stCondLst>
                                    <p:cond delay="0"/>
                                  </p:stCondLst>
                                  <p:childTnLst>
                                    <p:set>
                                      <p:cBhvr>
                                        <p:cTn id="23" dur="1" fill="hold">
                                          <p:stCondLst>
                                            <p:cond delay="749"/>
                                          </p:stCondLst>
                                        </p:cTn>
                                        <p:tgtEl>
                                          <p:spTgt spid="25"/>
                                        </p:tgtEl>
                                        <p:attrNameLst>
                                          <p:attrName>style.visibility</p:attrName>
                                        </p:attrNameLst>
                                      </p:cBhvr>
                                      <p:to>
                                        <p:strVal val="visible"/>
                                      </p:to>
                                    </p:set>
                                  </p:childTnLst>
                                </p:cTn>
                              </p:par>
                              <p:par>
                                <p:cTn id="24" presetID="10" presetClass="exit" presetSubtype="0" fill="hold" grpId="1" nodeType="withEffect">
                                  <p:stCondLst>
                                    <p:cond delay="0"/>
                                  </p:stCondLst>
                                  <p:childTnLst>
                                    <p:animEffect transition="out" filter="fade">
                                      <p:cBhvr>
                                        <p:cTn id="25" dur="500"/>
                                        <p:tgtEl>
                                          <p:spTgt spid="27"/>
                                        </p:tgtEl>
                                      </p:cBhvr>
                                    </p:animEffect>
                                    <p:set>
                                      <p:cBhvr>
                                        <p:cTn id="26" dur="1" fill="hold">
                                          <p:stCondLst>
                                            <p:cond delay="499"/>
                                          </p:stCondLst>
                                        </p:cTn>
                                        <p:tgtEl>
                                          <p:spTgt spid="27"/>
                                        </p:tgtEl>
                                        <p:attrNameLst>
                                          <p:attrName>style.visibility</p:attrName>
                                        </p:attrNameLst>
                                      </p:cBhvr>
                                      <p:to>
                                        <p:strVal val="hidden"/>
                                      </p:to>
                                    </p:set>
                                  </p:childTnLst>
                                </p:cTn>
                              </p:par>
                              <p:par>
                                <p:cTn id="27" presetID="7" presetClass="emph" presetSubtype="2" fill="hold" nodeType="withEffect">
                                  <p:stCondLst>
                                    <p:cond delay="0"/>
                                  </p:stCondLst>
                                  <p:childTnLst>
                                    <p:animClr clrSpc="rgb" dir="cw">
                                      <p:cBhvr>
                                        <p:cTn id="28" dur="2000" fill="hold"/>
                                        <p:tgtEl>
                                          <p:spTgt spid="25"/>
                                        </p:tgtEl>
                                        <p:attrNameLst>
                                          <p:attrName>stroke.color</p:attrName>
                                        </p:attrNameLst>
                                      </p:cBhvr>
                                      <p:to>
                                        <a:srgbClr val="FCBC00"/>
                                      </p:to>
                                    </p:animClr>
                                    <p:set>
                                      <p:cBhvr>
                                        <p:cTn id="29" dur="2000" fill="hold"/>
                                        <p:tgtEl>
                                          <p:spTgt spid="25"/>
                                        </p:tgtEl>
                                        <p:attrNameLst>
                                          <p:attrName>stroke.on</p:attrName>
                                        </p:attrNameLst>
                                      </p:cBhvr>
                                      <p:to>
                                        <p:strVal val="true"/>
                                      </p:to>
                                    </p:set>
                                  </p:childTnLst>
                                </p:cTn>
                              </p:par>
                            </p:childTnLst>
                          </p:cTn>
                        </p:par>
                      </p:childTnLst>
                    </p:cTn>
                  </p:par>
                  <p:par>
                    <p:cTn id="30" fill="hold">
                      <p:stCondLst>
                        <p:cond delay="indefinite"/>
                      </p:stCondLst>
                      <p:childTnLst>
                        <p:par>
                          <p:cTn id="31" fill="hold">
                            <p:stCondLst>
                              <p:cond delay="0"/>
                            </p:stCondLst>
                            <p:childTnLst>
                              <p:par>
                                <p:cTn id="32" presetID="10" presetClass="entr" presetSubtype="0" fill="hold" grpId="0" nodeType="clickEffect">
                                  <p:stCondLst>
                                    <p:cond delay="0"/>
                                  </p:stCondLst>
                                  <p:childTnLst>
                                    <p:set>
                                      <p:cBhvr>
                                        <p:cTn id="33" dur="1" fill="hold">
                                          <p:stCondLst>
                                            <p:cond delay="0"/>
                                          </p:stCondLst>
                                        </p:cTn>
                                        <p:tgtEl>
                                          <p:spTgt spid="12"/>
                                        </p:tgtEl>
                                        <p:attrNameLst>
                                          <p:attrName>style.visibility</p:attrName>
                                        </p:attrNameLst>
                                      </p:cBhvr>
                                      <p:to>
                                        <p:strVal val="visible"/>
                                      </p:to>
                                    </p:set>
                                    <p:animEffect transition="in" filter="fade">
                                      <p:cBhvr>
                                        <p:cTn id="34" dur="750"/>
                                        <p:tgtEl>
                                          <p:spTgt spid="12"/>
                                        </p:tgtEl>
                                      </p:cBhvr>
                                    </p:animEffect>
                                  </p:childTnLst>
                                </p:cTn>
                              </p:par>
                              <p:par>
                                <p:cTn id="35" presetID="10" presetClass="exit" presetSubtype="0" fill="hold" grpId="1" nodeType="withEffect">
                                  <p:stCondLst>
                                    <p:cond delay="0"/>
                                  </p:stCondLst>
                                  <p:childTnLst>
                                    <p:animEffect transition="out" filter="fade">
                                      <p:cBhvr>
                                        <p:cTn id="36" dur="500"/>
                                        <p:tgtEl>
                                          <p:spTgt spid="25"/>
                                        </p:tgtEl>
                                      </p:cBhvr>
                                    </p:animEffect>
                                    <p:set>
                                      <p:cBhvr>
                                        <p:cTn id="37" dur="1" fill="hold">
                                          <p:stCondLst>
                                            <p:cond delay="499"/>
                                          </p:stCondLst>
                                        </p:cTn>
                                        <p:tgtEl>
                                          <p:spTgt spid="25"/>
                                        </p:tgtEl>
                                        <p:attrNameLst>
                                          <p:attrName>style.visibility</p:attrName>
                                        </p:attrNameLst>
                                      </p:cBhvr>
                                      <p:to>
                                        <p:strVal val="hidden"/>
                                      </p:to>
                                    </p:set>
                                  </p:childTnLst>
                                </p:cTn>
                              </p:par>
                              <p:par>
                                <p:cTn id="38" presetID="10" presetClass="entr" presetSubtype="0" fill="hold" grpId="0" nodeType="withEffect">
                                  <p:stCondLst>
                                    <p:cond delay="0"/>
                                  </p:stCondLst>
                                  <p:childTnLst>
                                    <p:set>
                                      <p:cBhvr>
                                        <p:cTn id="39" dur="1" fill="hold">
                                          <p:stCondLst>
                                            <p:cond delay="0"/>
                                          </p:stCondLst>
                                        </p:cTn>
                                        <p:tgtEl>
                                          <p:spTgt spid="10"/>
                                        </p:tgtEl>
                                        <p:attrNameLst>
                                          <p:attrName>style.visibility</p:attrName>
                                        </p:attrNameLst>
                                      </p:cBhvr>
                                      <p:to>
                                        <p:strVal val="visible"/>
                                      </p:to>
                                    </p:set>
                                    <p:animEffect transition="in" filter="fade">
                                      <p:cBhvr>
                                        <p:cTn id="40" dur="500"/>
                                        <p:tgtEl>
                                          <p:spTgt spid="10"/>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8"/>
                                        </p:tgtEl>
                                        <p:attrNameLst>
                                          <p:attrName>style.visibility</p:attrName>
                                        </p:attrNameLst>
                                      </p:cBhvr>
                                      <p:to>
                                        <p:strVal val="visible"/>
                                      </p:to>
                                    </p:set>
                                    <p:animEffect transition="in" filter="fade">
                                      <p:cBhvr>
                                        <p:cTn id="43" dur="500"/>
                                        <p:tgtEl>
                                          <p:spTgt spid="8"/>
                                        </p:tgtEl>
                                      </p:cBhvr>
                                    </p:animEffect>
                                  </p:childTnLst>
                                </p:cTn>
                              </p:par>
                              <p:par>
                                <p:cTn id="44" presetID="10" presetClass="entr" presetSubtype="0" fill="hold" grpId="0" nodeType="withEffect">
                                  <p:stCondLst>
                                    <p:cond delay="0"/>
                                  </p:stCondLst>
                                  <p:childTnLst>
                                    <p:set>
                                      <p:cBhvr>
                                        <p:cTn id="45" dur="1" fill="hold">
                                          <p:stCondLst>
                                            <p:cond delay="0"/>
                                          </p:stCondLst>
                                        </p:cTn>
                                        <p:tgtEl>
                                          <p:spTgt spid="14"/>
                                        </p:tgtEl>
                                        <p:attrNameLst>
                                          <p:attrName>style.visibility</p:attrName>
                                        </p:attrNameLst>
                                      </p:cBhvr>
                                      <p:to>
                                        <p:strVal val="visible"/>
                                      </p:to>
                                    </p:set>
                                    <p:animEffect transition="in" filter="fade">
                                      <p:cBhvr>
                                        <p:cTn id="46" dur="500"/>
                                        <p:tgtEl>
                                          <p:spTgt spid="14"/>
                                        </p:tgtEl>
                                      </p:cBhvr>
                                    </p:animEffect>
                                  </p:childTnLst>
                                </p:cTn>
                              </p:par>
                              <p:par>
                                <p:cTn id="47" presetID="10" presetClass="entr" presetSubtype="0" fill="hold" grpId="0" nodeType="withEffect">
                                  <p:stCondLst>
                                    <p:cond delay="0"/>
                                  </p:stCondLst>
                                  <p:childTnLst>
                                    <p:set>
                                      <p:cBhvr>
                                        <p:cTn id="48" dur="1" fill="hold">
                                          <p:stCondLst>
                                            <p:cond delay="0"/>
                                          </p:stCondLst>
                                        </p:cTn>
                                        <p:tgtEl>
                                          <p:spTgt spid="16"/>
                                        </p:tgtEl>
                                        <p:attrNameLst>
                                          <p:attrName>style.visibility</p:attrName>
                                        </p:attrNameLst>
                                      </p:cBhvr>
                                      <p:to>
                                        <p:strVal val="visible"/>
                                      </p:to>
                                    </p:set>
                                    <p:animEffect transition="in" filter="fade">
                                      <p:cBhvr>
                                        <p:cTn id="49" dur="500"/>
                                        <p:tgtEl>
                                          <p:spTgt spid="16"/>
                                        </p:tgtEl>
                                      </p:cBhvr>
                                    </p:animEffect>
                                  </p:childTnLst>
                                </p:cTn>
                              </p:par>
                              <p:par>
                                <p:cTn id="50" presetID="10" presetClass="entr" presetSubtype="0" fill="hold" grpId="0" nodeType="withEffect">
                                  <p:stCondLst>
                                    <p:cond delay="0"/>
                                  </p:stCondLst>
                                  <p:childTnLst>
                                    <p:set>
                                      <p:cBhvr>
                                        <p:cTn id="51" dur="1" fill="hold">
                                          <p:stCondLst>
                                            <p:cond delay="0"/>
                                          </p:stCondLst>
                                        </p:cTn>
                                        <p:tgtEl>
                                          <p:spTgt spid="18"/>
                                        </p:tgtEl>
                                        <p:attrNameLst>
                                          <p:attrName>style.visibility</p:attrName>
                                        </p:attrNameLst>
                                      </p:cBhvr>
                                      <p:to>
                                        <p:strVal val="visible"/>
                                      </p:to>
                                    </p:set>
                                    <p:animEffect transition="in" filter="fade">
                                      <p:cBhvr>
                                        <p:cTn id="52" dur="500"/>
                                        <p:tgtEl>
                                          <p:spTgt spid="18"/>
                                        </p:tgtEl>
                                      </p:cBhvr>
                                    </p:animEffect>
                                  </p:childTnLst>
                                </p:cTn>
                              </p:par>
                              <p:par>
                                <p:cTn id="53" presetID="10" presetClass="entr" presetSubtype="0" fill="hold" grpId="0" nodeType="withEffect">
                                  <p:stCondLst>
                                    <p:cond delay="0"/>
                                  </p:stCondLst>
                                  <p:childTnLst>
                                    <p:set>
                                      <p:cBhvr>
                                        <p:cTn id="54" dur="1" fill="hold">
                                          <p:stCondLst>
                                            <p:cond delay="0"/>
                                          </p:stCondLst>
                                        </p:cTn>
                                        <p:tgtEl>
                                          <p:spTgt spid="24"/>
                                        </p:tgtEl>
                                        <p:attrNameLst>
                                          <p:attrName>style.visibility</p:attrName>
                                        </p:attrNameLst>
                                      </p:cBhvr>
                                      <p:to>
                                        <p:strVal val="visible"/>
                                      </p:to>
                                    </p:set>
                                    <p:animEffect transition="in" filter="fade">
                                      <p:cBhvr>
                                        <p:cTn id="55" dur="500"/>
                                        <p:tgtEl>
                                          <p:spTgt spid="24"/>
                                        </p:tgtEl>
                                      </p:cBhvr>
                                    </p:animEffect>
                                  </p:childTnLst>
                                </p:cTn>
                              </p:par>
                              <p:par>
                                <p:cTn id="56" presetID="10" presetClass="entr" presetSubtype="0" fill="hold" grpId="0" nodeType="withEffect">
                                  <p:stCondLst>
                                    <p:cond delay="0"/>
                                  </p:stCondLst>
                                  <p:childTnLst>
                                    <p:set>
                                      <p:cBhvr>
                                        <p:cTn id="57" dur="1" fill="hold">
                                          <p:stCondLst>
                                            <p:cond delay="0"/>
                                          </p:stCondLst>
                                        </p:cTn>
                                        <p:tgtEl>
                                          <p:spTgt spid="22"/>
                                        </p:tgtEl>
                                        <p:attrNameLst>
                                          <p:attrName>style.visibility</p:attrName>
                                        </p:attrNameLst>
                                      </p:cBhvr>
                                      <p:to>
                                        <p:strVal val="visible"/>
                                      </p:to>
                                    </p:set>
                                    <p:animEffect transition="in" filter="fade">
                                      <p:cBhvr>
                                        <p:cTn id="58" dur="500"/>
                                        <p:tgtEl>
                                          <p:spTgt spid="22"/>
                                        </p:tgtEl>
                                      </p:cBhvr>
                                    </p:animEffect>
                                  </p:childTnLst>
                                </p:cTn>
                              </p:par>
                              <p:par>
                                <p:cTn id="59" presetID="10" presetClass="entr" presetSubtype="0" fill="hold" grpId="0" nodeType="withEffect">
                                  <p:stCondLst>
                                    <p:cond delay="0"/>
                                  </p:stCondLst>
                                  <p:childTnLst>
                                    <p:set>
                                      <p:cBhvr>
                                        <p:cTn id="60" dur="1" fill="hold">
                                          <p:stCondLst>
                                            <p:cond delay="0"/>
                                          </p:stCondLst>
                                        </p:cTn>
                                        <p:tgtEl>
                                          <p:spTgt spid="20"/>
                                        </p:tgtEl>
                                        <p:attrNameLst>
                                          <p:attrName>style.visibility</p:attrName>
                                        </p:attrNameLst>
                                      </p:cBhvr>
                                      <p:to>
                                        <p:strVal val="visible"/>
                                      </p:to>
                                    </p:set>
                                    <p:animEffect transition="in" filter="fade">
                                      <p:cBhvr>
                                        <p:cTn id="61" dur="500"/>
                                        <p:tgtEl>
                                          <p:spTgt spid="2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10" grpId="0" animBg="1"/>
      <p:bldP spid="12" grpId="0" animBg="1"/>
      <p:bldP spid="14" grpId="0" animBg="1"/>
      <p:bldP spid="16" grpId="0" animBg="1"/>
      <p:bldP spid="18" grpId="0" animBg="1"/>
      <p:bldP spid="20" grpId="0" animBg="1"/>
      <p:bldP spid="22" grpId="0" animBg="1"/>
      <p:bldP spid="24" grpId="0" animBg="1"/>
      <p:bldP spid="25" grpId="0" animBg="1"/>
      <p:bldP spid="25" grpId="1" animBg="1"/>
      <p:bldP spid="26" grpId="0" animBg="1"/>
      <p:bldP spid="26" grpId="1" animBg="1"/>
      <p:bldP spid="27" grpId="0" animBg="1"/>
      <p:bldP spid="27"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6">
            <a:extLst>
              <a:ext uri="{FF2B5EF4-FFF2-40B4-BE49-F238E27FC236}">
                <a16:creationId xmlns:a16="http://schemas.microsoft.com/office/drawing/2014/main" id="{8B8FB6AB-AB4D-45F9-925F-D05352EA5EFC}"/>
              </a:ext>
            </a:extLst>
          </p:cNvPr>
          <p:cNvSpPr>
            <a:spLocks noGrp="1"/>
          </p:cNvSpPr>
          <p:nvPr>
            <p:ph type="title"/>
          </p:nvPr>
        </p:nvSpPr>
        <p:spPr/>
        <p:txBody>
          <a:bodyPr>
            <a:normAutofit/>
          </a:bodyPr>
          <a:lstStyle/>
          <a:p>
            <a:r>
              <a:rPr lang="en-GB" dirty="0"/>
              <a:t>Contrast in WCAG</a:t>
            </a:r>
          </a:p>
        </p:txBody>
      </p:sp>
      <p:sp>
        <p:nvSpPr>
          <p:cNvPr id="5" name="Arrow: Notched Right 4">
            <a:extLst>
              <a:ext uri="{FF2B5EF4-FFF2-40B4-BE49-F238E27FC236}">
                <a16:creationId xmlns:a16="http://schemas.microsoft.com/office/drawing/2014/main" id="{2341CDF3-E10B-4A0F-97CF-4FD6F126D4D9}"/>
              </a:ext>
              <a:ext uri="{C183D7F6-B498-43B3-948B-1728B52AA6E4}">
                <adec:decorative xmlns:adec="http://schemas.microsoft.com/office/drawing/2017/decorative" val="1"/>
              </a:ext>
            </a:extLst>
          </p:cNvPr>
          <p:cNvSpPr/>
          <p:nvPr/>
        </p:nvSpPr>
        <p:spPr>
          <a:xfrm>
            <a:off x="228601" y="2208393"/>
            <a:ext cx="11772899" cy="1645372"/>
          </a:xfrm>
          <a:prstGeom prst="notchedRightArrow">
            <a:avLst/>
          </a:prstGeom>
          <a:solidFill>
            <a:schemeClr val="bg1">
              <a:lumMod val="25000"/>
            </a:schemeClr>
          </a:solidFill>
        </p:spPr>
        <p:style>
          <a:lnRef idx="0">
            <a:schemeClr val="accent1">
              <a:hueOff val="0"/>
              <a:satOff val="0"/>
              <a:lumOff val="0"/>
              <a:alphaOff val="0"/>
            </a:schemeClr>
          </a:lnRef>
          <a:fillRef idx="1">
            <a:scrgbClr r="0" g="0" b="0"/>
          </a:fillRef>
          <a:effectRef idx="0">
            <a:schemeClr val="accent1">
              <a:tint val="40000"/>
              <a:hueOff val="0"/>
              <a:satOff val="0"/>
              <a:lumOff val="0"/>
              <a:alphaOff val="0"/>
            </a:schemeClr>
          </a:effectRef>
          <a:fontRef idx="minor">
            <a:schemeClr val="dk1">
              <a:hueOff val="0"/>
              <a:satOff val="0"/>
              <a:lumOff val="0"/>
              <a:alphaOff val="0"/>
            </a:schemeClr>
          </a:fontRef>
        </p:style>
      </p:sp>
      <p:sp>
        <p:nvSpPr>
          <p:cNvPr id="6" name="Freeform: Shape 5">
            <a:extLst>
              <a:ext uri="{FF2B5EF4-FFF2-40B4-BE49-F238E27FC236}">
                <a16:creationId xmlns:a16="http://schemas.microsoft.com/office/drawing/2014/main" id="{F2535940-3E64-4D64-9C4F-DE965F3635EE}"/>
              </a:ext>
              <a:ext uri="{C183D7F6-B498-43B3-948B-1728B52AA6E4}">
                <adec:decorative xmlns:adec="http://schemas.microsoft.com/office/drawing/2017/decorative" val="1"/>
              </a:ext>
            </a:extLst>
          </p:cNvPr>
          <p:cNvSpPr/>
          <p:nvPr/>
        </p:nvSpPr>
        <p:spPr>
          <a:xfrm>
            <a:off x="233774" y="956281"/>
            <a:ext cx="3414600" cy="1645372"/>
          </a:xfrm>
          <a:custGeom>
            <a:avLst/>
            <a:gdLst>
              <a:gd name="connsiteX0" fmla="*/ 0 w 3414600"/>
              <a:gd name="connsiteY0" fmla="*/ 0 h 1645372"/>
              <a:gd name="connsiteX1" fmla="*/ 3414600 w 3414600"/>
              <a:gd name="connsiteY1" fmla="*/ 0 h 1645372"/>
              <a:gd name="connsiteX2" fmla="*/ 3414600 w 3414600"/>
              <a:gd name="connsiteY2" fmla="*/ 1645372 h 1645372"/>
              <a:gd name="connsiteX3" fmla="*/ 0 w 3414600"/>
              <a:gd name="connsiteY3" fmla="*/ 1645372 h 1645372"/>
              <a:gd name="connsiteX4" fmla="*/ 0 w 3414600"/>
              <a:gd name="connsiteY4" fmla="*/ 0 h 1645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4600" h="1645372">
                <a:moveTo>
                  <a:pt x="0" y="0"/>
                </a:moveTo>
                <a:lnTo>
                  <a:pt x="3414600" y="0"/>
                </a:lnTo>
                <a:lnTo>
                  <a:pt x="3414600" y="1645372"/>
                </a:lnTo>
                <a:lnTo>
                  <a:pt x="0" y="16453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2496" tIns="412496" rIns="412496" bIns="412496" numCol="1" spcCol="1270" anchor="b" anchorCtr="0">
            <a:noAutofit/>
          </a:bodyPr>
          <a:lstStyle/>
          <a:p>
            <a:pPr marL="0" lvl="0" indent="0" algn="ctr" defTabSz="2578100">
              <a:lnSpc>
                <a:spcPct val="90000"/>
              </a:lnSpc>
              <a:spcBef>
                <a:spcPct val="0"/>
              </a:spcBef>
              <a:spcAft>
                <a:spcPct val="35000"/>
              </a:spcAft>
              <a:buNone/>
            </a:pPr>
            <a:r>
              <a:rPr lang="en-GB" sz="5800" kern="1200" dirty="0">
                <a:solidFill>
                  <a:schemeClr val="accent5"/>
                </a:solidFill>
              </a:rPr>
              <a:t>3:1</a:t>
            </a:r>
          </a:p>
        </p:txBody>
      </p:sp>
      <p:sp>
        <p:nvSpPr>
          <p:cNvPr id="21" name="Oval 20" descr="WCAG Contrast rules&#10;&#10;3:1 or higher meets 1.4.11 Non-text Contrast (Level AA)&#10; and 2.4.11 Focus Appearance (Minimum) &#10;&#10;4.5:1 and higher meets 1.4.3 Contrast (Minimum) (Level AA) and 2.4.12 Focus Appearance (Enhanced)&#10;&#10;7:1 and higher meets 1.4.6 Contrast (Enhanced) (Level AAA):&#10;">
            <a:extLst>
              <a:ext uri="{FF2B5EF4-FFF2-40B4-BE49-F238E27FC236}">
                <a16:creationId xmlns:a16="http://schemas.microsoft.com/office/drawing/2014/main" id="{2AF7CBDA-57A3-4DD3-A7EC-861086FA7FF1}"/>
              </a:ext>
              <a:ext uri="{C183D7F6-B498-43B3-948B-1728B52AA6E4}">
                <adec:decorative xmlns:adec="http://schemas.microsoft.com/office/drawing/2017/decorative" val="0"/>
              </a:ext>
            </a:extLst>
          </p:cNvPr>
          <p:cNvSpPr/>
          <p:nvPr/>
        </p:nvSpPr>
        <p:spPr>
          <a:xfrm>
            <a:off x="1735403" y="2807325"/>
            <a:ext cx="411343" cy="411343"/>
          </a:xfrm>
          <a:prstGeom prst="ellipse">
            <a:avLst/>
          </a:prstGeom>
          <a:solidFill>
            <a:schemeClr val="accent2"/>
          </a:solidFill>
          <a:ln>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2" name="Freeform: Shape 21">
            <a:extLst>
              <a:ext uri="{FF2B5EF4-FFF2-40B4-BE49-F238E27FC236}">
                <a16:creationId xmlns:a16="http://schemas.microsoft.com/office/drawing/2014/main" id="{69D166FB-1478-4460-8D82-1ABFFF343EC5}"/>
              </a:ext>
              <a:ext uri="{C183D7F6-B498-43B3-948B-1728B52AA6E4}">
                <adec:decorative xmlns:adec="http://schemas.microsoft.com/office/drawing/2017/decorative" val="1"/>
              </a:ext>
            </a:extLst>
          </p:cNvPr>
          <p:cNvSpPr/>
          <p:nvPr/>
        </p:nvSpPr>
        <p:spPr>
          <a:xfrm>
            <a:off x="3570061" y="3424340"/>
            <a:ext cx="2828416" cy="1645372"/>
          </a:xfrm>
          <a:custGeom>
            <a:avLst/>
            <a:gdLst>
              <a:gd name="connsiteX0" fmla="*/ 0 w 2828416"/>
              <a:gd name="connsiteY0" fmla="*/ 0 h 1645372"/>
              <a:gd name="connsiteX1" fmla="*/ 2828416 w 2828416"/>
              <a:gd name="connsiteY1" fmla="*/ 0 h 1645372"/>
              <a:gd name="connsiteX2" fmla="*/ 2828416 w 2828416"/>
              <a:gd name="connsiteY2" fmla="*/ 1645372 h 1645372"/>
              <a:gd name="connsiteX3" fmla="*/ 0 w 2828416"/>
              <a:gd name="connsiteY3" fmla="*/ 1645372 h 1645372"/>
              <a:gd name="connsiteX4" fmla="*/ 0 w 2828416"/>
              <a:gd name="connsiteY4" fmla="*/ 0 h 1645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28416" h="1645372">
                <a:moveTo>
                  <a:pt x="0" y="0"/>
                </a:moveTo>
                <a:lnTo>
                  <a:pt x="2828416" y="0"/>
                </a:lnTo>
                <a:lnTo>
                  <a:pt x="2828416" y="1645372"/>
                </a:lnTo>
                <a:lnTo>
                  <a:pt x="0" y="16453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2496" tIns="412496" rIns="412496" bIns="412496" numCol="1" spcCol="1270" anchor="t" anchorCtr="0">
            <a:noAutofit/>
          </a:bodyPr>
          <a:lstStyle/>
          <a:p>
            <a:pPr marL="0" lvl="0" indent="0" algn="r" defTabSz="2578100">
              <a:lnSpc>
                <a:spcPct val="90000"/>
              </a:lnSpc>
              <a:spcBef>
                <a:spcPct val="0"/>
              </a:spcBef>
              <a:spcAft>
                <a:spcPct val="35000"/>
              </a:spcAft>
              <a:buNone/>
            </a:pPr>
            <a:r>
              <a:rPr lang="en-GB" sz="5800" kern="1200" dirty="0">
                <a:solidFill>
                  <a:schemeClr val="accent5"/>
                </a:solidFill>
              </a:rPr>
              <a:t>4.5:1</a:t>
            </a:r>
          </a:p>
        </p:txBody>
      </p:sp>
      <p:sp>
        <p:nvSpPr>
          <p:cNvPr id="23" name="Oval 22">
            <a:extLst>
              <a:ext uri="{FF2B5EF4-FFF2-40B4-BE49-F238E27FC236}">
                <a16:creationId xmlns:a16="http://schemas.microsoft.com/office/drawing/2014/main" id="{F9AB8D49-EC2C-4C09-9E93-59D666E057A8}"/>
              </a:ext>
              <a:ext uri="{C183D7F6-B498-43B3-948B-1728B52AA6E4}">
                <adec:decorative xmlns:adec="http://schemas.microsoft.com/office/drawing/2017/decorative" val="1"/>
              </a:ext>
            </a:extLst>
          </p:cNvPr>
          <p:cNvSpPr/>
          <p:nvPr/>
        </p:nvSpPr>
        <p:spPr>
          <a:xfrm>
            <a:off x="5320733" y="2807325"/>
            <a:ext cx="411343" cy="411343"/>
          </a:xfrm>
          <a:prstGeom prst="ellipse">
            <a:avLst/>
          </a:prstGeom>
          <a:solidFill>
            <a:schemeClr val="accent2"/>
          </a:solidFill>
          <a:ln>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24" name="Freeform: Shape 23">
            <a:extLst>
              <a:ext uri="{FF2B5EF4-FFF2-40B4-BE49-F238E27FC236}">
                <a16:creationId xmlns:a16="http://schemas.microsoft.com/office/drawing/2014/main" id="{CCB6990C-EE6F-4ECC-92C4-192645C15B4C}"/>
              </a:ext>
              <a:ext uri="{C183D7F6-B498-43B3-948B-1728B52AA6E4}">
                <adec:decorative xmlns:adec="http://schemas.microsoft.com/office/drawing/2017/decorative" val="1"/>
              </a:ext>
            </a:extLst>
          </p:cNvPr>
          <p:cNvSpPr/>
          <p:nvPr/>
        </p:nvSpPr>
        <p:spPr>
          <a:xfrm>
            <a:off x="7404435" y="956281"/>
            <a:ext cx="3414600" cy="1645372"/>
          </a:xfrm>
          <a:custGeom>
            <a:avLst/>
            <a:gdLst>
              <a:gd name="connsiteX0" fmla="*/ 0 w 3414600"/>
              <a:gd name="connsiteY0" fmla="*/ 0 h 1645372"/>
              <a:gd name="connsiteX1" fmla="*/ 3414600 w 3414600"/>
              <a:gd name="connsiteY1" fmla="*/ 0 h 1645372"/>
              <a:gd name="connsiteX2" fmla="*/ 3414600 w 3414600"/>
              <a:gd name="connsiteY2" fmla="*/ 1645372 h 1645372"/>
              <a:gd name="connsiteX3" fmla="*/ 0 w 3414600"/>
              <a:gd name="connsiteY3" fmla="*/ 1645372 h 1645372"/>
              <a:gd name="connsiteX4" fmla="*/ 0 w 3414600"/>
              <a:gd name="connsiteY4" fmla="*/ 0 h 164537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14600" h="1645372">
                <a:moveTo>
                  <a:pt x="0" y="0"/>
                </a:moveTo>
                <a:lnTo>
                  <a:pt x="3414600" y="0"/>
                </a:lnTo>
                <a:lnTo>
                  <a:pt x="3414600" y="1645372"/>
                </a:lnTo>
                <a:lnTo>
                  <a:pt x="0" y="1645372"/>
                </a:lnTo>
                <a:lnTo>
                  <a:pt x="0" y="0"/>
                </a:lnTo>
                <a:close/>
              </a:path>
            </a:pathLst>
          </a:custGeom>
        </p:spPr>
        <p:style>
          <a:lnRef idx="0">
            <a:schemeClr val="dk1">
              <a:alpha val="0"/>
              <a:hueOff val="0"/>
              <a:satOff val="0"/>
              <a:lumOff val="0"/>
              <a:alphaOff val="0"/>
            </a:schemeClr>
          </a:lnRef>
          <a:fillRef idx="0">
            <a:schemeClr val="lt1">
              <a:alpha val="0"/>
              <a:hueOff val="0"/>
              <a:satOff val="0"/>
              <a:lumOff val="0"/>
              <a:alphaOff val="0"/>
            </a:schemeClr>
          </a:fillRef>
          <a:effectRef idx="0">
            <a:schemeClr val="lt1">
              <a:alpha val="0"/>
              <a:hueOff val="0"/>
              <a:satOff val="0"/>
              <a:lumOff val="0"/>
              <a:alphaOff val="0"/>
            </a:schemeClr>
          </a:effectRef>
          <a:fontRef idx="minor">
            <a:schemeClr val="tx1">
              <a:hueOff val="0"/>
              <a:satOff val="0"/>
              <a:lumOff val="0"/>
              <a:alphaOff val="0"/>
            </a:schemeClr>
          </a:fontRef>
        </p:style>
        <p:txBody>
          <a:bodyPr spcFirstLastPara="0" vert="horz" wrap="square" lIns="412496" tIns="412496" rIns="412496" bIns="412496" numCol="1" spcCol="1270" anchor="b" anchorCtr="0">
            <a:noAutofit/>
          </a:bodyPr>
          <a:lstStyle/>
          <a:p>
            <a:pPr marL="0" lvl="0" indent="0" algn="ctr" defTabSz="2578100">
              <a:lnSpc>
                <a:spcPct val="90000"/>
              </a:lnSpc>
              <a:spcBef>
                <a:spcPct val="0"/>
              </a:spcBef>
              <a:spcAft>
                <a:spcPct val="35000"/>
              </a:spcAft>
              <a:buNone/>
            </a:pPr>
            <a:r>
              <a:rPr lang="en-GB" sz="5800" kern="1200">
                <a:solidFill>
                  <a:schemeClr val="accent5"/>
                </a:solidFill>
              </a:rPr>
              <a:t>7:1</a:t>
            </a:r>
          </a:p>
        </p:txBody>
      </p:sp>
      <p:sp>
        <p:nvSpPr>
          <p:cNvPr id="25" name="Oval 24">
            <a:extLst>
              <a:ext uri="{FF2B5EF4-FFF2-40B4-BE49-F238E27FC236}">
                <a16:creationId xmlns:a16="http://schemas.microsoft.com/office/drawing/2014/main" id="{BA5B51B3-60A3-4869-8173-38B02CDCAAAC}"/>
              </a:ext>
              <a:ext uri="{C183D7F6-B498-43B3-948B-1728B52AA6E4}">
                <adec:decorative xmlns:adec="http://schemas.microsoft.com/office/drawing/2017/decorative" val="1"/>
              </a:ext>
            </a:extLst>
          </p:cNvPr>
          <p:cNvSpPr/>
          <p:nvPr/>
        </p:nvSpPr>
        <p:spPr>
          <a:xfrm>
            <a:off x="8906064" y="2807325"/>
            <a:ext cx="411343" cy="411343"/>
          </a:xfrm>
          <a:prstGeom prst="ellipse">
            <a:avLst/>
          </a:prstGeom>
          <a:solidFill>
            <a:schemeClr val="accent2"/>
          </a:solidFill>
          <a:ln>
            <a:solidFill>
              <a:schemeClr val="bg1"/>
            </a:solidFill>
          </a:ln>
        </p:spPr>
        <p:style>
          <a:lnRef idx="2">
            <a:scrgbClr r="0" g="0" b="0"/>
          </a:lnRef>
          <a:fillRef idx="1">
            <a:scrgbClr r="0" g="0" b="0"/>
          </a:fillRef>
          <a:effectRef idx="0">
            <a:schemeClr val="accent1">
              <a:hueOff val="0"/>
              <a:satOff val="0"/>
              <a:lumOff val="0"/>
              <a:alphaOff val="0"/>
            </a:schemeClr>
          </a:effectRef>
          <a:fontRef idx="minor">
            <a:schemeClr val="lt1"/>
          </a:fontRef>
        </p:style>
      </p:sp>
      <p:sp>
        <p:nvSpPr>
          <p:cNvPr id="10" name="TextBox 9">
            <a:extLst>
              <a:ext uri="{FF2B5EF4-FFF2-40B4-BE49-F238E27FC236}">
                <a16:creationId xmlns:a16="http://schemas.microsoft.com/office/drawing/2014/main" id="{6F9AC2F8-9137-4F44-9E48-B205BC4C295B}"/>
              </a:ext>
              <a:ext uri="{C183D7F6-B498-43B3-948B-1728B52AA6E4}">
                <adec:decorative xmlns:adec="http://schemas.microsoft.com/office/drawing/2017/decorative" val="1"/>
              </a:ext>
            </a:extLst>
          </p:cNvPr>
          <p:cNvSpPr txBox="1"/>
          <p:nvPr/>
        </p:nvSpPr>
        <p:spPr>
          <a:xfrm>
            <a:off x="1069074" y="3561055"/>
            <a:ext cx="1789044" cy="923330"/>
          </a:xfrm>
          <a:prstGeom prst="rect">
            <a:avLst/>
          </a:prstGeom>
          <a:noFill/>
        </p:spPr>
        <p:txBody>
          <a:bodyPr wrap="square" rtlCol="0">
            <a:spAutoFit/>
          </a:bodyPr>
          <a:lstStyle/>
          <a:p>
            <a:r>
              <a:rPr lang="en-GB" dirty="0">
                <a:solidFill>
                  <a:schemeClr val="accent1"/>
                </a:solidFill>
              </a:rPr>
              <a:t>Minimum </a:t>
            </a:r>
            <a:r>
              <a:rPr lang="en-GB" dirty="0">
                <a:solidFill>
                  <a:schemeClr val="accent5"/>
                </a:solidFill>
              </a:rPr>
              <a:t>for Graphical Objects / UI</a:t>
            </a:r>
          </a:p>
        </p:txBody>
      </p:sp>
      <p:sp>
        <p:nvSpPr>
          <p:cNvPr id="9" name="Rectangle 8">
            <a:extLst>
              <a:ext uri="{FF2B5EF4-FFF2-40B4-BE49-F238E27FC236}">
                <a16:creationId xmlns:a16="http://schemas.microsoft.com/office/drawing/2014/main" id="{322B2087-03B8-4CA4-9C4F-45AC1059ADA5}"/>
              </a:ext>
              <a:ext uri="{C183D7F6-B498-43B3-948B-1728B52AA6E4}">
                <adec:decorative xmlns:adec="http://schemas.microsoft.com/office/drawing/2017/decorative" val="1"/>
              </a:ext>
            </a:extLst>
          </p:cNvPr>
          <p:cNvSpPr/>
          <p:nvPr/>
        </p:nvSpPr>
        <p:spPr>
          <a:xfrm>
            <a:off x="3484602" y="2522566"/>
            <a:ext cx="1107996" cy="923330"/>
          </a:xfrm>
          <a:prstGeom prst="rect">
            <a:avLst/>
          </a:prstGeom>
          <a:noFill/>
        </p:spPr>
        <p:txBody>
          <a:bodyPr wrap="none" lIns="91440" tIns="45720" rIns="91440" bIns="45720">
            <a:spAutoFit/>
          </a:bodyPr>
          <a:lstStyle/>
          <a:p>
            <a:pPr algn="ctr"/>
            <a:r>
              <a:rPr lang="en-US" sz="5400" b="0" cap="none" spc="0" dirty="0">
                <a:ln w="0"/>
                <a:solidFill>
                  <a:schemeClr val="accent2"/>
                </a:solidFill>
              </a:rPr>
              <a:t>AA</a:t>
            </a:r>
          </a:p>
        </p:txBody>
      </p:sp>
      <p:sp>
        <p:nvSpPr>
          <p:cNvPr id="12" name="TextBox 11">
            <a:extLst>
              <a:ext uri="{FF2B5EF4-FFF2-40B4-BE49-F238E27FC236}">
                <a16:creationId xmlns:a16="http://schemas.microsoft.com/office/drawing/2014/main" id="{DC6D95D3-AF9B-4086-B2A9-307C5859B9C6}"/>
              </a:ext>
              <a:ext uri="{C183D7F6-B498-43B3-948B-1728B52AA6E4}">
                <adec:decorative xmlns:adec="http://schemas.microsoft.com/office/drawing/2017/decorative" val="1"/>
              </a:ext>
            </a:extLst>
          </p:cNvPr>
          <p:cNvSpPr txBox="1"/>
          <p:nvPr/>
        </p:nvSpPr>
        <p:spPr>
          <a:xfrm>
            <a:off x="4141558" y="2030977"/>
            <a:ext cx="2078441" cy="369332"/>
          </a:xfrm>
          <a:prstGeom prst="rect">
            <a:avLst/>
          </a:prstGeom>
          <a:noFill/>
        </p:spPr>
        <p:txBody>
          <a:bodyPr wrap="square" rtlCol="0">
            <a:spAutoFit/>
          </a:bodyPr>
          <a:lstStyle/>
          <a:p>
            <a:r>
              <a:rPr lang="en-GB" dirty="0">
                <a:solidFill>
                  <a:schemeClr val="accent1"/>
                </a:solidFill>
              </a:rPr>
              <a:t>Minimum</a:t>
            </a:r>
            <a:r>
              <a:rPr lang="en-GB" dirty="0"/>
              <a:t> </a:t>
            </a:r>
            <a:r>
              <a:rPr lang="en-GB" dirty="0">
                <a:solidFill>
                  <a:schemeClr val="accent5"/>
                </a:solidFill>
              </a:rPr>
              <a:t>for Text</a:t>
            </a:r>
          </a:p>
        </p:txBody>
      </p:sp>
      <p:sp>
        <p:nvSpPr>
          <p:cNvPr id="15" name="Rectangle 14">
            <a:extLst>
              <a:ext uri="{FF2B5EF4-FFF2-40B4-BE49-F238E27FC236}">
                <a16:creationId xmlns:a16="http://schemas.microsoft.com/office/drawing/2014/main" id="{EDB11187-C2A2-434C-9A06-043A956D6016}"/>
              </a:ext>
              <a:ext uri="{C183D7F6-B498-43B3-948B-1728B52AA6E4}">
                <adec:decorative xmlns:adec="http://schemas.microsoft.com/office/drawing/2017/decorative" val="1"/>
              </a:ext>
            </a:extLst>
          </p:cNvPr>
          <p:cNvSpPr/>
          <p:nvPr/>
        </p:nvSpPr>
        <p:spPr>
          <a:xfrm>
            <a:off x="6790826" y="2499848"/>
            <a:ext cx="1569661" cy="923330"/>
          </a:xfrm>
          <a:prstGeom prst="rect">
            <a:avLst/>
          </a:prstGeom>
          <a:noFill/>
        </p:spPr>
        <p:txBody>
          <a:bodyPr wrap="none" lIns="91440" tIns="45720" rIns="91440" bIns="45720">
            <a:spAutoFit/>
          </a:bodyPr>
          <a:lstStyle/>
          <a:p>
            <a:pPr algn="ctr"/>
            <a:r>
              <a:rPr lang="en-US" sz="5400" b="0" cap="none" spc="0" dirty="0">
                <a:ln w="0"/>
                <a:solidFill>
                  <a:schemeClr val="accent2"/>
                </a:solidFill>
              </a:rPr>
              <a:t>AAA</a:t>
            </a:r>
          </a:p>
        </p:txBody>
      </p:sp>
      <p:sp>
        <p:nvSpPr>
          <p:cNvPr id="14" name="TextBox 13">
            <a:extLst>
              <a:ext uri="{FF2B5EF4-FFF2-40B4-BE49-F238E27FC236}">
                <a16:creationId xmlns:a16="http://schemas.microsoft.com/office/drawing/2014/main" id="{0210069B-18F9-4E7B-A22A-2AA92AF8EF26}"/>
              </a:ext>
              <a:ext uri="{C183D7F6-B498-43B3-948B-1728B52AA6E4}">
                <adec:decorative xmlns:adec="http://schemas.microsoft.com/office/drawing/2017/decorative" val="1"/>
              </a:ext>
            </a:extLst>
          </p:cNvPr>
          <p:cNvSpPr txBox="1"/>
          <p:nvPr/>
        </p:nvSpPr>
        <p:spPr>
          <a:xfrm>
            <a:off x="8193156" y="3583719"/>
            <a:ext cx="1789044" cy="646331"/>
          </a:xfrm>
          <a:prstGeom prst="rect">
            <a:avLst/>
          </a:prstGeom>
          <a:noFill/>
        </p:spPr>
        <p:txBody>
          <a:bodyPr wrap="square" rtlCol="0">
            <a:spAutoFit/>
          </a:bodyPr>
          <a:lstStyle/>
          <a:p>
            <a:r>
              <a:rPr lang="en-GB">
                <a:solidFill>
                  <a:schemeClr val="accent1"/>
                </a:solidFill>
              </a:rPr>
              <a:t>Enhanced</a:t>
            </a:r>
            <a:r>
              <a:rPr lang="en-GB"/>
              <a:t> </a:t>
            </a:r>
            <a:r>
              <a:rPr lang="en-GB">
                <a:solidFill>
                  <a:schemeClr val="accent5"/>
                </a:solidFill>
              </a:rPr>
              <a:t>level for Text</a:t>
            </a:r>
          </a:p>
        </p:txBody>
      </p:sp>
      <p:cxnSp>
        <p:nvCxnSpPr>
          <p:cNvPr id="17" name="Straight Connector 16">
            <a:extLst>
              <a:ext uri="{FF2B5EF4-FFF2-40B4-BE49-F238E27FC236}">
                <a16:creationId xmlns:a16="http://schemas.microsoft.com/office/drawing/2014/main" id="{6291F928-74A7-414E-9801-607FF3E40792}"/>
              </a:ext>
              <a:ext uri="{C183D7F6-B498-43B3-948B-1728B52AA6E4}">
                <adec:decorative xmlns:adec="http://schemas.microsoft.com/office/drawing/2017/decorative" val="1"/>
              </a:ext>
            </a:extLst>
          </p:cNvPr>
          <p:cNvCxnSpPr>
            <a:cxnSpLocks/>
          </p:cNvCxnSpPr>
          <p:nvPr/>
        </p:nvCxnSpPr>
        <p:spPr>
          <a:xfrm>
            <a:off x="6212167" y="1369469"/>
            <a:ext cx="0" cy="3120666"/>
          </a:xfrm>
          <a:prstGeom prst="line">
            <a:avLst/>
          </a:prstGeom>
          <a:ln w="60325"/>
        </p:spPr>
        <p:style>
          <a:lnRef idx="1">
            <a:schemeClr val="accent1"/>
          </a:lnRef>
          <a:fillRef idx="0">
            <a:schemeClr val="accent1"/>
          </a:fillRef>
          <a:effectRef idx="0">
            <a:schemeClr val="accent1"/>
          </a:effectRef>
          <a:fontRef idx="minor">
            <a:schemeClr val="tx1"/>
          </a:fontRef>
        </p:style>
      </p:cxnSp>
      <p:sp>
        <p:nvSpPr>
          <p:cNvPr id="18" name="TextBox 17">
            <a:extLst>
              <a:ext uri="{FF2B5EF4-FFF2-40B4-BE49-F238E27FC236}">
                <a16:creationId xmlns:a16="http://schemas.microsoft.com/office/drawing/2014/main" id="{947EA8D7-4EFF-419D-B179-12A1EBC055CA}"/>
              </a:ext>
              <a:ext uri="{C183D7F6-B498-43B3-948B-1728B52AA6E4}">
                <adec:decorative xmlns:adec="http://schemas.microsoft.com/office/drawing/2017/decorative" val="1"/>
              </a:ext>
            </a:extLst>
          </p:cNvPr>
          <p:cNvSpPr txBox="1"/>
          <p:nvPr/>
        </p:nvSpPr>
        <p:spPr>
          <a:xfrm>
            <a:off x="9982200" y="1710299"/>
            <a:ext cx="1789044" cy="369332"/>
          </a:xfrm>
          <a:prstGeom prst="rect">
            <a:avLst/>
          </a:prstGeom>
          <a:noFill/>
        </p:spPr>
        <p:txBody>
          <a:bodyPr wrap="square" rtlCol="0">
            <a:spAutoFit/>
          </a:bodyPr>
          <a:lstStyle/>
          <a:p>
            <a:r>
              <a:rPr lang="en-GB">
                <a:solidFill>
                  <a:schemeClr val="accent5"/>
                </a:solidFill>
              </a:rPr>
              <a:t>(not to scale)</a:t>
            </a:r>
          </a:p>
        </p:txBody>
      </p:sp>
      <p:sp>
        <p:nvSpPr>
          <p:cNvPr id="11" name="Rectangle: Rounded Corners 10">
            <a:extLst>
              <a:ext uri="{FF2B5EF4-FFF2-40B4-BE49-F238E27FC236}">
                <a16:creationId xmlns:a16="http://schemas.microsoft.com/office/drawing/2014/main" id="{02FDFA6E-E0AC-46D7-8FB2-8370B593567F}"/>
              </a:ext>
              <a:ext uri="{C183D7F6-B498-43B3-948B-1728B52AA6E4}">
                <adec:decorative xmlns:adec="http://schemas.microsoft.com/office/drawing/2017/decorative" val="1"/>
              </a:ext>
            </a:extLst>
          </p:cNvPr>
          <p:cNvSpPr/>
          <p:nvPr/>
        </p:nvSpPr>
        <p:spPr>
          <a:xfrm>
            <a:off x="306925" y="4649127"/>
            <a:ext cx="3313342" cy="660024"/>
          </a:xfrm>
          <a:prstGeom prst="round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accent5"/>
                </a:solidFill>
              </a:rPr>
              <a:t>1.4.11 Non-text Contrast (Level AA)</a:t>
            </a:r>
          </a:p>
        </p:txBody>
      </p:sp>
      <p:sp>
        <p:nvSpPr>
          <p:cNvPr id="13" name="Rectangle: Rounded Corners 12">
            <a:extLst>
              <a:ext uri="{FF2B5EF4-FFF2-40B4-BE49-F238E27FC236}">
                <a16:creationId xmlns:a16="http://schemas.microsoft.com/office/drawing/2014/main" id="{3D4ECA0B-DD06-4DA3-B51C-A5DB2902EEB4}"/>
              </a:ext>
              <a:ext uri="{C183D7F6-B498-43B3-948B-1728B52AA6E4}">
                <adec:decorative xmlns:adec="http://schemas.microsoft.com/office/drawing/2017/decorative" val="1"/>
              </a:ext>
            </a:extLst>
          </p:cNvPr>
          <p:cNvSpPr/>
          <p:nvPr/>
        </p:nvSpPr>
        <p:spPr>
          <a:xfrm>
            <a:off x="4243030" y="4674088"/>
            <a:ext cx="3313342" cy="660024"/>
          </a:xfrm>
          <a:prstGeom prst="round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accent5"/>
                </a:solidFill>
              </a:rPr>
              <a:t>1.4.3 Contrast (Minimum) (Level AA)</a:t>
            </a:r>
          </a:p>
        </p:txBody>
      </p:sp>
      <p:sp>
        <p:nvSpPr>
          <p:cNvPr id="16" name="Rectangle: Rounded Corners 15">
            <a:extLst>
              <a:ext uri="{FF2B5EF4-FFF2-40B4-BE49-F238E27FC236}">
                <a16:creationId xmlns:a16="http://schemas.microsoft.com/office/drawing/2014/main" id="{21681BB8-03F3-45A3-97DF-1069C88454D2}"/>
              </a:ext>
              <a:ext uri="{C183D7F6-B498-43B3-948B-1728B52AA6E4}">
                <adec:decorative xmlns:adec="http://schemas.microsoft.com/office/drawing/2017/decorative" val="1"/>
              </a:ext>
            </a:extLst>
          </p:cNvPr>
          <p:cNvSpPr/>
          <p:nvPr/>
        </p:nvSpPr>
        <p:spPr>
          <a:xfrm>
            <a:off x="8128851" y="4649127"/>
            <a:ext cx="3706697" cy="660024"/>
          </a:xfrm>
          <a:prstGeom prst="round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accent5"/>
                </a:solidFill>
              </a:rPr>
              <a:t>1.4.6 Contrast (Enhanced) (Level AAA):</a:t>
            </a:r>
          </a:p>
        </p:txBody>
      </p:sp>
      <p:sp>
        <p:nvSpPr>
          <p:cNvPr id="19" name="Rectangle: Rounded Corners 18">
            <a:extLst>
              <a:ext uri="{FF2B5EF4-FFF2-40B4-BE49-F238E27FC236}">
                <a16:creationId xmlns:a16="http://schemas.microsoft.com/office/drawing/2014/main" id="{35319FA5-3FA9-40F6-AB41-F1BFA62F6967}"/>
              </a:ext>
              <a:ext uri="{C183D7F6-B498-43B3-948B-1728B52AA6E4}">
                <adec:decorative xmlns:adec="http://schemas.microsoft.com/office/drawing/2017/decorative" val="1"/>
              </a:ext>
            </a:extLst>
          </p:cNvPr>
          <p:cNvSpPr/>
          <p:nvPr/>
        </p:nvSpPr>
        <p:spPr>
          <a:xfrm>
            <a:off x="306925" y="5548588"/>
            <a:ext cx="3313342" cy="660024"/>
          </a:xfrm>
          <a:prstGeom prst="round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accent5"/>
                </a:solidFill>
              </a:rPr>
              <a:t>2.4.11 Focus Appearance (Minimum) </a:t>
            </a:r>
          </a:p>
        </p:txBody>
      </p:sp>
      <p:sp>
        <p:nvSpPr>
          <p:cNvPr id="20" name="Rectangle: Rounded Corners 19">
            <a:extLst>
              <a:ext uri="{FF2B5EF4-FFF2-40B4-BE49-F238E27FC236}">
                <a16:creationId xmlns:a16="http://schemas.microsoft.com/office/drawing/2014/main" id="{899CECB4-6A68-47EB-9501-EB824A679E2F}"/>
              </a:ext>
              <a:ext uri="{C183D7F6-B498-43B3-948B-1728B52AA6E4}">
                <adec:decorative xmlns:adec="http://schemas.microsoft.com/office/drawing/2017/decorative" val="1"/>
              </a:ext>
            </a:extLst>
          </p:cNvPr>
          <p:cNvSpPr/>
          <p:nvPr/>
        </p:nvSpPr>
        <p:spPr>
          <a:xfrm>
            <a:off x="4243030" y="5562968"/>
            <a:ext cx="3313342" cy="660024"/>
          </a:xfrm>
          <a:prstGeom prst="roundRect">
            <a:avLst/>
          </a:prstGeom>
          <a:solidFill>
            <a:schemeClr val="bg1">
              <a:lumMod val="10000"/>
            </a:schemeClr>
          </a:solidFill>
          <a:ln w="38100">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GB" sz="1400" dirty="0">
                <a:solidFill>
                  <a:schemeClr val="accent5"/>
                </a:solidFill>
              </a:rPr>
              <a:t>2.4.12 Focus Appearance (Enhanced)</a:t>
            </a:r>
          </a:p>
        </p:txBody>
      </p:sp>
      <p:sp>
        <p:nvSpPr>
          <p:cNvPr id="2" name="Footer Placeholder 1">
            <a:extLst>
              <a:ext uri="{FF2B5EF4-FFF2-40B4-BE49-F238E27FC236}">
                <a16:creationId xmlns:a16="http://schemas.microsoft.com/office/drawing/2014/main" id="{D6D57111-4F08-4AA3-B50C-9AA92DDF1C08}"/>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3" name="Slide Number Placeholder 2">
            <a:extLst>
              <a:ext uri="{FF2B5EF4-FFF2-40B4-BE49-F238E27FC236}">
                <a16:creationId xmlns:a16="http://schemas.microsoft.com/office/drawing/2014/main" id="{5066D64D-42D3-4A8B-B67E-BCBCEFD1038F}"/>
              </a:ext>
            </a:extLst>
          </p:cNvPr>
          <p:cNvSpPr>
            <a:spLocks noGrp="1"/>
          </p:cNvSpPr>
          <p:nvPr>
            <p:ph type="sldNum" sz="quarter" idx="4"/>
          </p:nvPr>
        </p:nvSpPr>
        <p:spPr/>
        <p:txBody>
          <a:bodyPr/>
          <a:lstStyle/>
          <a:p>
            <a:fld id="{51AC9CB8-E4A1-4C80-A0FE-41AB03406E23}" type="slidenum">
              <a:rPr lang="en-GB" smtClean="0"/>
              <a:pPr/>
              <a:t>7</a:t>
            </a:fld>
            <a:endParaRPr lang="en-GB" dirty="0"/>
          </a:p>
        </p:txBody>
      </p:sp>
    </p:spTree>
    <p:extLst>
      <p:ext uri="{BB962C8B-B14F-4D97-AF65-F5344CB8AC3E}">
        <p14:creationId xmlns:p14="http://schemas.microsoft.com/office/powerpoint/2010/main" val="40132538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21"/>
                                        </p:tgtEl>
                                        <p:attrNameLst>
                                          <p:attrName>style.visibility</p:attrName>
                                        </p:attrNameLst>
                                      </p:cBhvr>
                                      <p:to>
                                        <p:strVal val="visible"/>
                                      </p:to>
                                    </p:set>
                                    <p:animEffect transition="in" filter="fade">
                                      <p:cBhvr>
                                        <p:cTn id="10" dur="500"/>
                                        <p:tgtEl>
                                          <p:spTgt spid="21"/>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0"/>
                                        </p:tgtEl>
                                        <p:attrNameLst>
                                          <p:attrName>style.visibility</p:attrName>
                                        </p:attrNameLst>
                                      </p:cBhvr>
                                      <p:to>
                                        <p:strVal val="visible"/>
                                      </p:to>
                                    </p:set>
                                    <p:animEffect transition="in" filter="fade">
                                      <p:cBhvr>
                                        <p:cTn id="13" dur="500"/>
                                        <p:tgtEl>
                                          <p:spTgt spid="10"/>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1"/>
                                        </p:tgtEl>
                                        <p:attrNameLst>
                                          <p:attrName>style.visibility</p:attrName>
                                        </p:attrNameLst>
                                      </p:cBhvr>
                                      <p:to>
                                        <p:strVal val="visible"/>
                                      </p:to>
                                    </p:set>
                                    <p:animEffect transition="in" filter="fade">
                                      <p:cBhvr>
                                        <p:cTn id="16" dur="500"/>
                                        <p:tgtEl>
                                          <p:spTgt spid="11"/>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9"/>
                                        </p:tgtEl>
                                        <p:attrNameLst>
                                          <p:attrName>style.visibility</p:attrName>
                                        </p:attrNameLst>
                                      </p:cBhvr>
                                      <p:to>
                                        <p:strVal val="visible"/>
                                      </p:to>
                                    </p:set>
                                    <p:animEffect transition="in" filter="fade">
                                      <p:cBhvr>
                                        <p:cTn id="19" dur="500"/>
                                        <p:tgtEl>
                                          <p:spTgt spid="19"/>
                                        </p:tgtEl>
                                      </p:cBhvr>
                                    </p:animEffect>
                                  </p:childTnLst>
                                </p:cTn>
                              </p:par>
                              <p:par>
                                <p:cTn id="20" presetID="10" presetClass="entr" presetSubtype="0"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fade">
                                      <p:cBhvr>
                                        <p:cTn id="22" dur="500"/>
                                        <p:tgtEl>
                                          <p:spTgt spid="9"/>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22"/>
                                        </p:tgtEl>
                                        <p:attrNameLst>
                                          <p:attrName>style.visibility</p:attrName>
                                        </p:attrNameLst>
                                      </p:cBhvr>
                                      <p:to>
                                        <p:strVal val="visible"/>
                                      </p:to>
                                    </p:set>
                                    <p:animEffect transition="in" filter="fade">
                                      <p:cBhvr>
                                        <p:cTn id="27" dur="500"/>
                                        <p:tgtEl>
                                          <p:spTgt spid="22"/>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13"/>
                                        </p:tgtEl>
                                        <p:attrNameLst>
                                          <p:attrName>style.visibility</p:attrName>
                                        </p:attrNameLst>
                                      </p:cBhvr>
                                      <p:to>
                                        <p:strVal val="visible"/>
                                      </p:to>
                                    </p:set>
                                    <p:animEffect transition="in" filter="fade">
                                      <p:cBhvr>
                                        <p:cTn id="30" dur="500"/>
                                        <p:tgtEl>
                                          <p:spTgt spid="13"/>
                                        </p:tgtEl>
                                      </p:cBhvr>
                                    </p:animEffect>
                                  </p:childTnLst>
                                </p:cTn>
                              </p:par>
                              <p:par>
                                <p:cTn id="31" presetID="10" presetClass="entr" presetSubtype="0" fill="hold" grpId="0" nodeType="withEffect">
                                  <p:stCondLst>
                                    <p:cond delay="0"/>
                                  </p:stCondLst>
                                  <p:childTnLst>
                                    <p:set>
                                      <p:cBhvr>
                                        <p:cTn id="32" dur="1" fill="hold">
                                          <p:stCondLst>
                                            <p:cond delay="0"/>
                                          </p:stCondLst>
                                        </p:cTn>
                                        <p:tgtEl>
                                          <p:spTgt spid="20"/>
                                        </p:tgtEl>
                                        <p:attrNameLst>
                                          <p:attrName>style.visibility</p:attrName>
                                        </p:attrNameLst>
                                      </p:cBhvr>
                                      <p:to>
                                        <p:strVal val="visible"/>
                                      </p:to>
                                    </p:set>
                                    <p:animEffect transition="in" filter="fade">
                                      <p:cBhvr>
                                        <p:cTn id="33" dur="500"/>
                                        <p:tgtEl>
                                          <p:spTgt spid="20"/>
                                        </p:tgtEl>
                                      </p:cBhvr>
                                    </p:animEffect>
                                  </p:childTnLst>
                                </p:cTn>
                              </p:par>
                              <p:par>
                                <p:cTn id="34" presetID="10" presetClass="entr" presetSubtype="0" fill="hold" nodeType="withEffect">
                                  <p:stCondLst>
                                    <p:cond delay="0"/>
                                  </p:stCondLst>
                                  <p:childTnLst>
                                    <p:set>
                                      <p:cBhvr>
                                        <p:cTn id="35" dur="1" fill="hold">
                                          <p:stCondLst>
                                            <p:cond delay="0"/>
                                          </p:stCondLst>
                                        </p:cTn>
                                        <p:tgtEl>
                                          <p:spTgt spid="23"/>
                                        </p:tgtEl>
                                        <p:attrNameLst>
                                          <p:attrName>style.visibility</p:attrName>
                                        </p:attrNameLst>
                                      </p:cBhvr>
                                      <p:to>
                                        <p:strVal val="visible"/>
                                      </p:to>
                                    </p:set>
                                    <p:animEffect transition="in" filter="fade">
                                      <p:cBhvr>
                                        <p:cTn id="36" dur="500"/>
                                        <p:tgtEl>
                                          <p:spTgt spid="23"/>
                                        </p:tgtEl>
                                      </p:cBhvr>
                                    </p:animEffect>
                                  </p:childTnLst>
                                </p:cTn>
                              </p:par>
                              <p:par>
                                <p:cTn id="37" presetID="10" presetClass="entr" presetSubtype="0" fill="hold" grpId="0" nodeType="withEffect">
                                  <p:stCondLst>
                                    <p:cond delay="0"/>
                                  </p:stCondLst>
                                  <p:childTnLst>
                                    <p:set>
                                      <p:cBhvr>
                                        <p:cTn id="38" dur="1" fill="hold">
                                          <p:stCondLst>
                                            <p:cond delay="0"/>
                                          </p:stCondLst>
                                        </p:cTn>
                                        <p:tgtEl>
                                          <p:spTgt spid="12"/>
                                        </p:tgtEl>
                                        <p:attrNameLst>
                                          <p:attrName>style.visibility</p:attrName>
                                        </p:attrNameLst>
                                      </p:cBhvr>
                                      <p:to>
                                        <p:strVal val="visible"/>
                                      </p:to>
                                    </p:set>
                                    <p:animEffect transition="in" filter="fade">
                                      <p:cBhvr>
                                        <p:cTn id="39" dur="500"/>
                                        <p:tgtEl>
                                          <p:spTgt spid="12"/>
                                        </p:tgtEl>
                                      </p:cBhvr>
                                    </p:animEffect>
                                  </p:childTnLst>
                                </p:cTn>
                              </p:par>
                            </p:childTnLst>
                          </p:cTn>
                        </p:par>
                      </p:childTnLst>
                    </p:cTn>
                  </p:par>
                  <p:par>
                    <p:cTn id="40" fill="hold">
                      <p:stCondLst>
                        <p:cond delay="indefinite"/>
                      </p:stCondLst>
                      <p:childTnLst>
                        <p:par>
                          <p:cTn id="41" fill="hold">
                            <p:stCondLst>
                              <p:cond delay="0"/>
                            </p:stCondLst>
                            <p:childTnLst>
                              <p:par>
                                <p:cTn id="42" presetID="10" presetClass="entr" presetSubtype="0" fill="hold" grpId="0" nodeType="clickEffect">
                                  <p:stCondLst>
                                    <p:cond delay="0"/>
                                  </p:stCondLst>
                                  <p:childTnLst>
                                    <p:set>
                                      <p:cBhvr>
                                        <p:cTn id="43" dur="1" fill="hold">
                                          <p:stCondLst>
                                            <p:cond delay="0"/>
                                          </p:stCondLst>
                                        </p:cTn>
                                        <p:tgtEl>
                                          <p:spTgt spid="15"/>
                                        </p:tgtEl>
                                        <p:attrNameLst>
                                          <p:attrName>style.visibility</p:attrName>
                                        </p:attrNameLst>
                                      </p:cBhvr>
                                      <p:to>
                                        <p:strVal val="visible"/>
                                      </p:to>
                                    </p:set>
                                    <p:animEffect transition="in" filter="fade">
                                      <p:cBhvr>
                                        <p:cTn id="44" dur="500"/>
                                        <p:tgtEl>
                                          <p:spTgt spid="15"/>
                                        </p:tgtEl>
                                      </p:cBhvr>
                                    </p:animEffect>
                                  </p:childTnLst>
                                </p:cTn>
                              </p:par>
                              <p:par>
                                <p:cTn id="45" presetID="10" presetClass="entr" presetSubtype="0" fill="hold" nodeType="withEffect">
                                  <p:stCondLst>
                                    <p:cond delay="0"/>
                                  </p:stCondLst>
                                  <p:childTnLst>
                                    <p:set>
                                      <p:cBhvr>
                                        <p:cTn id="46" dur="1" fill="hold">
                                          <p:stCondLst>
                                            <p:cond delay="0"/>
                                          </p:stCondLst>
                                        </p:cTn>
                                        <p:tgtEl>
                                          <p:spTgt spid="25"/>
                                        </p:tgtEl>
                                        <p:attrNameLst>
                                          <p:attrName>style.visibility</p:attrName>
                                        </p:attrNameLst>
                                      </p:cBhvr>
                                      <p:to>
                                        <p:strVal val="visible"/>
                                      </p:to>
                                    </p:set>
                                    <p:animEffect transition="in" filter="fade">
                                      <p:cBhvr>
                                        <p:cTn id="47" dur="500"/>
                                        <p:tgtEl>
                                          <p:spTgt spid="25"/>
                                        </p:tgtEl>
                                      </p:cBhvr>
                                    </p:animEffect>
                                  </p:childTnLst>
                                </p:cTn>
                              </p:par>
                              <p:par>
                                <p:cTn id="48" presetID="10" presetClass="entr" presetSubtype="0" fill="hold" grpId="0" nodeType="withEffect">
                                  <p:stCondLst>
                                    <p:cond delay="0"/>
                                  </p:stCondLst>
                                  <p:childTnLst>
                                    <p:set>
                                      <p:cBhvr>
                                        <p:cTn id="49" dur="1" fill="hold">
                                          <p:stCondLst>
                                            <p:cond delay="0"/>
                                          </p:stCondLst>
                                        </p:cTn>
                                        <p:tgtEl>
                                          <p:spTgt spid="24"/>
                                        </p:tgtEl>
                                        <p:attrNameLst>
                                          <p:attrName>style.visibility</p:attrName>
                                        </p:attrNameLst>
                                      </p:cBhvr>
                                      <p:to>
                                        <p:strVal val="visible"/>
                                      </p:to>
                                    </p:set>
                                    <p:animEffect transition="in" filter="fade">
                                      <p:cBhvr>
                                        <p:cTn id="50" dur="500"/>
                                        <p:tgtEl>
                                          <p:spTgt spid="24"/>
                                        </p:tgtEl>
                                      </p:cBhvr>
                                    </p:animEffect>
                                  </p:childTnLst>
                                </p:cTn>
                              </p:par>
                              <p:par>
                                <p:cTn id="51" presetID="10" presetClass="entr" presetSubtype="0" fill="hold" grpId="0" nodeType="withEffect">
                                  <p:stCondLst>
                                    <p:cond delay="0"/>
                                  </p:stCondLst>
                                  <p:childTnLst>
                                    <p:set>
                                      <p:cBhvr>
                                        <p:cTn id="52" dur="1" fill="hold">
                                          <p:stCondLst>
                                            <p:cond delay="0"/>
                                          </p:stCondLst>
                                        </p:cTn>
                                        <p:tgtEl>
                                          <p:spTgt spid="14"/>
                                        </p:tgtEl>
                                        <p:attrNameLst>
                                          <p:attrName>style.visibility</p:attrName>
                                        </p:attrNameLst>
                                      </p:cBhvr>
                                      <p:to>
                                        <p:strVal val="visible"/>
                                      </p:to>
                                    </p:set>
                                    <p:animEffect transition="in" filter="fade">
                                      <p:cBhvr>
                                        <p:cTn id="53" dur="500"/>
                                        <p:tgtEl>
                                          <p:spTgt spid="14"/>
                                        </p:tgtEl>
                                      </p:cBhvr>
                                    </p:animEffect>
                                  </p:childTnLst>
                                </p:cTn>
                              </p:par>
                              <p:par>
                                <p:cTn id="54" presetID="10" presetClass="entr" presetSubtype="0" fill="hold" grpId="0" nodeType="withEffect">
                                  <p:stCondLst>
                                    <p:cond delay="0"/>
                                  </p:stCondLst>
                                  <p:childTnLst>
                                    <p:set>
                                      <p:cBhvr>
                                        <p:cTn id="55" dur="1" fill="hold">
                                          <p:stCondLst>
                                            <p:cond delay="0"/>
                                          </p:stCondLst>
                                        </p:cTn>
                                        <p:tgtEl>
                                          <p:spTgt spid="16"/>
                                        </p:tgtEl>
                                        <p:attrNameLst>
                                          <p:attrName>style.visibility</p:attrName>
                                        </p:attrNameLst>
                                      </p:cBhvr>
                                      <p:to>
                                        <p:strVal val="visible"/>
                                      </p:to>
                                    </p:set>
                                    <p:animEffect transition="in" filter="fade">
                                      <p:cBhvr>
                                        <p:cTn id="56" dur="500"/>
                                        <p:tgtEl>
                                          <p:spTgt spid="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p:bldP spid="22" grpId="0"/>
      <p:bldP spid="24" grpId="0"/>
      <p:bldP spid="10" grpId="0"/>
      <p:bldP spid="9" grpId="0"/>
      <p:bldP spid="12" grpId="0"/>
      <p:bldP spid="15" grpId="0"/>
      <p:bldP spid="14" grpId="0"/>
      <p:bldP spid="11" grpId="0" animBg="1"/>
      <p:bldP spid="13" grpId="0" animBg="1"/>
      <p:bldP spid="16" grpId="0" animBg="1"/>
      <p:bldP spid="19" grpId="0" animBg="1"/>
      <p:bldP spid="20" grpId="0" animBg="1"/>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ABB6699-43BC-48CF-B70A-26912D768257}"/>
              </a:ext>
            </a:extLst>
          </p:cNvPr>
          <p:cNvSpPr>
            <a:spLocks noGrp="1"/>
          </p:cNvSpPr>
          <p:nvPr>
            <p:ph type="title"/>
          </p:nvPr>
        </p:nvSpPr>
        <p:spPr>
          <a:xfrm>
            <a:off x="190500" y="147952"/>
            <a:ext cx="11772899" cy="1153360"/>
          </a:xfrm>
        </p:spPr>
        <p:txBody>
          <a:bodyPr anchor="ctr">
            <a:normAutofit/>
          </a:bodyPr>
          <a:lstStyle/>
          <a:p>
            <a:r>
              <a:rPr lang="en-GB" dirty="0"/>
              <a:t>Updating our VLE theme</a:t>
            </a:r>
          </a:p>
        </p:txBody>
      </p:sp>
      <p:pic>
        <p:nvPicPr>
          <p:cNvPr id="8" name="Content Placeholder 10" descr="Blackboard with the out of the box theme and colour scheme.">
            <a:extLst>
              <a:ext uri="{FF2B5EF4-FFF2-40B4-BE49-F238E27FC236}">
                <a16:creationId xmlns:a16="http://schemas.microsoft.com/office/drawing/2014/main" id="{F984FD85-9715-4202-A76D-75BE65D134B6}"/>
              </a:ext>
            </a:extLst>
          </p:cNvPr>
          <p:cNvPicPr>
            <a:picLocks noGrp="1" noChangeAspect="1"/>
          </p:cNvPicPr>
          <p:nvPr>
            <p:ph sz="half" idx="1"/>
          </p:nvPr>
        </p:nvPicPr>
        <p:blipFill>
          <a:blip r:embed="rId3">
            <a:extLst>
              <a:ext uri="{28A0092B-C50C-407E-A947-70E740481C1C}">
                <a14:useLocalDpi xmlns:a14="http://schemas.microsoft.com/office/drawing/2010/main" val="0"/>
              </a:ext>
            </a:extLst>
          </a:blip>
          <a:stretch>
            <a:fillRect/>
          </a:stretch>
        </p:blipFill>
        <p:spPr>
          <a:xfrm>
            <a:off x="190500" y="1808163"/>
            <a:ext cx="5481638" cy="4273550"/>
          </a:xfrm>
          <a:ln w="38100">
            <a:solidFill>
              <a:schemeClr val="accent5"/>
            </a:solidFill>
          </a:ln>
        </p:spPr>
      </p:pic>
      <p:pic>
        <p:nvPicPr>
          <p:cNvPr id="9" name="Content Placeholder 8" descr="Blackboard with the theme I developed which uses University of Southampton brand colours.">
            <a:extLst>
              <a:ext uri="{FF2B5EF4-FFF2-40B4-BE49-F238E27FC236}">
                <a16:creationId xmlns:a16="http://schemas.microsoft.com/office/drawing/2014/main" id="{58D01804-C5CC-4D1F-8178-6E8B0C3A47E4}"/>
              </a:ext>
            </a:extLst>
          </p:cNvPr>
          <p:cNvPicPr>
            <a:picLocks noGrp="1" noChangeAspect="1"/>
          </p:cNvPicPr>
          <p:nvPr>
            <p:ph sz="half" idx="4294967295"/>
          </p:nvPr>
        </p:nvPicPr>
        <p:blipFill>
          <a:blip r:embed="rId4">
            <a:extLst>
              <a:ext uri="{28A0092B-C50C-407E-A947-70E740481C1C}">
                <a14:useLocalDpi xmlns:a14="http://schemas.microsoft.com/office/drawing/2010/main" val="0"/>
              </a:ext>
            </a:extLst>
          </a:blip>
          <a:stretch>
            <a:fillRect/>
          </a:stretch>
        </p:blipFill>
        <p:spPr>
          <a:xfrm>
            <a:off x="5753100" y="1808163"/>
            <a:ext cx="6210300" cy="4273550"/>
          </a:xfrm>
          <a:prstGeom prst="rect">
            <a:avLst/>
          </a:prstGeom>
          <a:ln w="38100">
            <a:solidFill>
              <a:schemeClr val="accent5"/>
            </a:solidFill>
          </a:ln>
        </p:spPr>
      </p:pic>
      <p:sp>
        <p:nvSpPr>
          <p:cNvPr id="4" name="Footer Placeholder 3">
            <a:extLst>
              <a:ext uri="{FF2B5EF4-FFF2-40B4-BE49-F238E27FC236}">
                <a16:creationId xmlns:a16="http://schemas.microsoft.com/office/drawing/2014/main" id="{7F25746B-6D5D-4B73-A57D-8DE59D6D5F22}"/>
              </a:ext>
              <a:ext uri="{C183D7F6-B498-43B3-948B-1728B52AA6E4}">
                <adec:decorative xmlns:adec="http://schemas.microsoft.com/office/drawing/2017/decorative" val="1"/>
              </a:ext>
            </a:extLst>
          </p:cNvPr>
          <p:cNvSpPr>
            <a:spLocks noGrp="1"/>
          </p:cNvSpPr>
          <p:nvPr>
            <p:ph type="ftr" sz="quarter" idx="3"/>
          </p:nvPr>
        </p:nvSpPr>
        <p:spPr>
          <a:xfrm>
            <a:off x="6689783" y="6434490"/>
            <a:ext cx="4300137" cy="372627"/>
          </a:xfrm>
        </p:spPr>
        <p:txBody>
          <a:bodyPr anchor="ctr">
            <a:normAutofit/>
          </a:bodyPr>
          <a:lstStyle/>
          <a:p>
            <a:pPr>
              <a:spcAft>
                <a:spcPts val="600"/>
              </a:spcAft>
            </a:pPr>
            <a:r>
              <a:rPr lang="en-GB">
                <a:solidFill>
                  <a:schemeClr val="bg2"/>
                </a:solidFill>
              </a:rPr>
              <a:t>Matthew Deeprose</a:t>
            </a:r>
            <a:endParaRPr lang="en-GB" dirty="0">
              <a:solidFill>
                <a:schemeClr val="bg2"/>
              </a:solidFill>
            </a:endParaRPr>
          </a:p>
        </p:txBody>
      </p:sp>
      <p:sp>
        <p:nvSpPr>
          <p:cNvPr id="5" name="Slide Number Placeholder 4">
            <a:extLst>
              <a:ext uri="{FF2B5EF4-FFF2-40B4-BE49-F238E27FC236}">
                <a16:creationId xmlns:a16="http://schemas.microsoft.com/office/drawing/2014/main" id="{2995D3DF-6F70-4B67-B9B9-EB81DB9E5C37}"/>
              </a:ext>
            </a:extLst>
          </p:cNvPr>
          <p:cNvSpPr>
            <a:spLocks noGrp="1"/>
          </p:cNvSpPr>
          <p:nvPr>
            <p:ph type="sldNum" sz="quarter" idx="4"/>
          </p:nvPr>
        </p:nvSpPr>
        <p:spPr>
          <a:xfrm>
            <a:off x="11218125" y="6434459"/>
            <a:ext cx="905107" cy="372627"/>
          </a:xfrm>
        </p:spPr>
        <p:txBody>
          <a:bodyPr anchor="ctr">
            <a:normAutofit/>
          </a:bodyPr>
          <a:lstStyle/>
          <a:p>
            <a:pPr>
              <a:spcAft>
                <a:spcPts val="600"/>
              </a:spcAft>
            </a:pPr>
            <a:fld id="{51AC9CB8-E4A1-4C80-A0FE-41AB03406E23}" type="slidenum">
              <a:rPr lang="en-GB" smtClean="0"/>
              <a:pPr>
                <a:spcAft>
                  <a:spcPts val="600"/>
                </a:spcAft>
              </a:pPr>
              <a:t>8</a:t>
            </a:fld>
            <a:endParaRPr lang="en-GB"/>
          </a:p>
        </p:txBody>
      </p:sp>
    </p:spTree>
    <p:extLst>
      <p:ext uri="{BB962C8B-B14F-4D97-AF65-F5344CB8AC3E}">
        <p14:creationId xmlns:p14="http://schemas.microsoft.com/office/powerpoint/2010/main" val="29451205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949BFA85-33D6-4D18-A285-D137622031BA}"/>
              </a:ext>
            </a:extLst>
          </p:cNvPr>
          <p:cNvSpPr>
            <a:spLocks noGrp="1"/>
          </p:cNvSpPr>
          <p:nvPr>
            <p:ph type="title"/>
          </p:nvPr>
        </p:nvSpPr>
        <p:spPr/>
        <p:txBody>
          <a:bodyPr/>
          <a:lstStyle/>
          <a:p>
            <a:r>
              <a:rPr lang="en-GB" dirty="0"/>
              <a:t>The manual process</a:t>
            </a:r>
          </a:p>
        </p:txBody>
      </p:sp>
      <p:pic>
        <p:nvPicPr>
          <p:cNvPr id="9" name="Content Placeholder 4" descr="Screenshot of the UoS colour palette.">
            <a:extLst>
              <a:ext uri="{FF2B5EF4-FFF2-40B4-BE49-F238E27FC236}">
                <a16:creationId xmlns:a16="http://schemas.microsoft.com/office/drawing/2014/main" id="{96FF16C3-1D9A-4307-A00C-AC248CE45917}"/>
              </a:ext>
            </a:extLst>
          </p:cNvPr>
          <p:cNvPicPr>
            <a:picLocks noGrp="1" noChangeAspect="1"/>
          </p:cNvPicPr>
          <p:nvPr>
            <p:ph sz="half" idx="1"/>
          </p:nvPr>
        </p:nvPicPr>
        <p:blipFill rotWithShape="1">
          <a:blip r:embed="rId3">
            <a:extLst>
              <a:ext uri="{28A0092B-C50C-407E-A947-70E740481C1C}">
                <a14:useLocalDpi xmlns:a14="http://schemas.microsoft.com/office/drawing/2010/main" val="0"/>
              </a:ext>
            </a:extLst>
          </a:blip>
          <a:stretch/>
        </p:blipFill>
        <p:spPr>
          <a:xfrm>
            <a:off x="228600" y="1500188"/>
            <a:ext cx="3635264" cy="4681537"/>
          </a:xfrm>
          <a:prstGeom prst="rect">
            <a:avLst/>
          </a:prstGeom>
          <a:noFill/>
          <a:ln>
            <a:solidFill>
              <a:schemeClr val="accent5"/>
            </a:solidFill>
          </a:ln>
        </p:spPr>
      </p:pic>
      <p:pic>
        <p:nvPicPr>
          <p:cNvPr id="11" name="Content Placeholder 10" descr="Whocanuse.com my favourite website for contrast checking.">
            <a:extLst>
              <a:ext uri="{FF2B5EF4-FFF2-40B4-BE49-F238E27FC236}">
                <a16:creationId xmlns:a16="http://schemas.microsoft.com/office/drawing/2014/main" id="{129DF88F-DCFA-479D-B0D9-B40A3BD42C27}"/>
              </a:ext>
            </a:extLst>
          </p:cNvPr>
          <p:cNvPicPr>
            <a:picLocks noGrp="1" noChangeAspect="1"/>
          </p:cNvPicPr>
          <p:nvPr>
            <p:ph sz="half" idx="2"/>
          </p:nvPr>
        </p:nvPicPr>
        <p:blipFill rotWithShape="1">
          <a:blip r:embed="rId4">
            <a:extLst>
              <a:ext uri="{28A0092B-C50C-407E-A947-70E740481C1C}">
                <a14:useLocalDpi xmlns:a14="http://schemas.microsoft.com/office/drawing/2010/main" val="0"/>
              </a:ext>
            </a:extLst>
          </a:blip>
          <a:srcRect l="-22" r="-22"/>
          <a:stretch/>
        </p:blipFill>
        <p:spPr>
          <a:xfrm>
            <a:off x="4014977" y="1498694"/>
            <a:ext cx="7913333" cy="3709410"/>
          </a:xfrm>
          <a:ln w="38100">
            <a:solidFill>
              <a:schemeClr val="accent5"/>
            </a:solidFill>
          </a:ln>
        </p:spPr>
      </p:pic>
      <p:sp>
        <p:nvSpPr>
          <p:cNvPr id="2" name="TextBox 1">
            <a:extLst>
              <a:ext uri="{FF2B5EF4-FFF2-40B4-BE49-F238E27FC236}">
                <a16:creationId xmlns:a16="http://schemas.microsoft.com/office/drawing/2014/main" id="{4F12A5D8-06AD-4C32-8829-3F7AEE06DC59}"/>
              </a:ext>
            </a:extLst>
          </p:cNvPr>
          <p:cNvSpPr txBox="1"/>
          <p:nvPr/>
        </p:nvSpPr>
        <p:spPr>
          <a:xfrm>
            <a:off x="4014977" y="5351489"/>
            <a:ext cx="7913333" cy="523220"/>
          </a:xfrm>
          <a:prstGeom prst="rect">
            <a:avLst/>
          </a:prstGeom>
          <a:noFill/>
        </p:spPr>
        <p:txBody>
          <a:bodyPr wrap="square" rtlCol="0">
            <a:spAutoFit/>
          </a:bodyPr>
          <a:lstStyle/>
          <a:p>
            <a:pPr algn="ctr"/>
            <a:r>
              <a:rPr lang="en-GB" sz="2800" dirty="0">
                <a:hlinkClick r:id="rId5"/>
              </a:rPr>
              <a:t>whocanuse.com</a:t>
            </a:r>
            <a:r>
              <a:rPr lang="en-GB" sz="2800" dirty="0"/>
              <a:t> </a:t>
            </a:r>
          </a:p>
        </p:txBody>
      </p:sp>
      <p:sp>
        <p:nvSpPr>
          <p:cNvPr id="4" name="Footer Placeholder 3">
            <a:extLst>
              <a:ext uri="{FF2B5EF4-FFF2-40B4-BE49-F238E27FC236}">
                <a16:creationId xmlns:a16="http://schemas.microsoft.com/office/drawing/2014/main" id="{C783C5BB-ED38-4953-ADFF-A0B08F7A9E7E}"/>
              </a:ext>
            </a:extLst>
          </p:cNvPr>
          <p:cNvSpPr>
            <a:spLocks noGrp="1"/>
          </p:cNvSpPr>
          <p:nvPr>
            <p:ph type="ftr" sz="quarter" idx="3"/>
          </p:nvPr>
        </p:nvSpPr>
        <p:spPr/>
        <p:txBody>
          <a:bodyPr/>
          <a:lstStyle/>
          <a:p>
            <a:r>
              <a:rPr lang="en-GB">
                <a:solidFill>
                  <a:schemeClr val="bg2"/>
                </a:solidFill>
              </a:rPr>
              <a:t>Matthew Deeprose</a:t>
            </a:r>
            <a:endParaRPr lang="en-GB" dirty="0"/>
          </a:p>
        </p:txBody>
      </p:sp>
      <p:sp>
        <p:nvSpPr>
          <p:cNvPr id="5" name="Slide Number Placeholder 4">
            <a:extLst>
              <a:ext uri="{FF2B5EF4-FFF2-40B4-BE49-F238E27FC236}">
                <a16:creationId xmlns:a16="http://schemas.microsoft.com/office/drawing/2014/main" id="{1087E06D-D1AF-45AE-BAA2-3859F9159EF9}"/>
              </a:ext>
            </a:extLst>
          </p:cNvPr>
          <p:cNvSpPr>
            <a:spLocks noGrp="1"/>
          </p:cNvSpPr>
          <p:nvPr>
            <p:ph type="sldNum" sz="quarter" idx="4"/>
          </p:nvPr>
        </p:nvSpPr>
        <p:spPr/>
        <p:txBody>
          <a:bodyPr/>
          <a:lstStyle/>
          <a:p>
            <a:fld id="{51AC9CB8-E4A1-4C80-A0FE-41AB03406E23}" type="slidenum">
              <a:rPr lang="en-GB" smtClean="0"/>
              <a:pPr/>
              <a:t>9</a:t>
            </a:fld>
            <a:endParaRPr lang="en-GB"/>
          </a:p>
        </p:txBody>
      </p:sp>
    </p:spTree>
    <p:extLst>
      <p:ext uri="{BB962C8B-B14F-4D97-AF65-F5344CB8AC3E}">
        <p14:creationId xmlns:p14="http://schemas.microsoft.com/office/powerpoint/2010/main" val="355158055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par>
                          <p:cTn id="8" fill="hold">
                            <p:stCondLst>
                              <p:cond delay="500"/>
                            </p:stCondLst>
                            <p:childTnLst>
                              <p:par>
                                <p:cTn id="9" presetID="10" presetClass="entr" presetSubtype="0" fill="hold" grpId="0" nodeType="afterEffect">
                                  <p:stCondLst>
                                    <p:cond delay="0"/>
                                  </p:stCondLst>
                                  <p:childTnLst>
                                    <p:set>
                                      <p:cBhvr>
                                        <p:cTn id="10" dur="1" fill="hold">
                                          <p:stCondLst>
                                            <p:cond delay="0"/>
                                          </p:stCondLst>
                                        </p:cTn>
                                        <p:tgtEl>
                                          <p:spTgt spid="2"/>
                                        </p:tgtEl>
                                        <p:attrNameLst>
                                          <p:attrName>style.visibility</p:attrName>
                                        </p:attrNameLst>
                                      </p:cBhvr>
                                      <p:to>
                                        <p:strVal val="visible"/>
                                      </p:to>
                                    </p:set>
                                    <p:animEffect transition="in" filter="fade">
                                      <p:cBhvr>
                                        <p:cTn id="11"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p:bldLst>
  </p:timing>
</p:sld>
</file>

<file path=ppt/tags/tag1.xml><?xml version="1.0" encoding="utf-8"?>
<p:tagLst xmlns:a="http://schemas.openxmlformats.org/drawingml/2006/main" xmlns:r="http://schemas.openxmlformats.org/officeDocument/2006/relationships" xmlns:p="http://schemas.openxmlformats.org/presentationml/2006/main">
  <p:tag name="PRESGUID" val="373e4e23-f639-45ff-9cc2-3d1b401ad9f5"/>
</p:tagLst>
</file>

<file path=ppt/theme/theme1.xml><?xml version="1.0" encoding="utf-8"?>
<a:theme xmlns:a="http://schemas.openxmlformats.org/drawingml/2006/main" name="1_Office Theme">
  <a:themeElements>
    <a:clrScheme name="Custom 3">
      <a:dk1>
        <a:srgbClr val="231F20"/>
      </a:dk1>
      <a:lt1>
        <a:srgbClr val="9FB1BD"/>
      </a:lt1>
      <a:dk2>
        <a:srgbClr val="00131D"/>
      </a:dk2>
      <a:lt2>
        <a:srgbClr val="F2F2F2"/>
      </a:lt2>
      <a:accent1>
        <a:srgbClr val="FCBC00"/>
      </a:accent1>
      <a:accent2>
        <a:srgbClr val="ED7D31"/>
      </a:accent2>
      <a:accent3>
        <a:srgbClr val="74C9E5"/>
      </a:accent3>
      <a:accent4>
        <a:srgbClr val="4BB694"/>
      </a:accent4>
      <a:accent5>
        <a:srgbClr val="9FB1BD"/>
      </a:accent5>
      <a:accent6>
        <a:srgbClr val="D5007F"/>
      </a:accent6>
      <a:hlink>
        <a:srgbClr val="B3DBD2"/>
      </a:hlink>
      <a:folHlink>
        <a:srgbClr val="B3DBD2"/>
      </a:folHlink>
    </a:clrScheme>
    <a:fontScheme name="Custom 3">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potx" id="{6233B71F-887B-483A-AAF2-248725DC3C68}" vid="{31C9F00D-1B1D-4BFD-9757-BB2D8F806DC8}"/>
    </a:ext>
  </a:extLst>
</a:theme>
</file>

<file path=ppt/theme/theme2.xml><?xml version="1.0" encoding="utf-8"?>
<a:theme xmlns:a="http://schemas.openxmlformats.org/drawingml/2006/main" name="2_Office Theme">
  <a:themeElements>
    <a:clrScheme name="Custom 3">
      <a:dk1>
        <a:srgbClr val="231F20"/>
      </a:dk1>
      <a:lt1>
        <a:srgbClr val="9FB1BD"/>
      </a:lt1>
      <a:dk2>
        <a:srgbClr val="00131D"/>
      </a:dk2>
      <a:lt2>
        <a:srgbClr val="F2F2F2"/>
      </a:lt2>
      <a:accent1>
        <a:srgbClr val="FCBC00"/>
      </a:accent1>
      <a:accent2>
        <a:srgbClr val="ED7D31"/>
      </a:accent2>
      <a:accent3>
        <a:srgbClr val="74C9E5"/>
      </a:accent3>
      <a:accent4>
        <a:srgbClr val="4BB694"/>
      </a:accent4>
      <a:accent5>
        <a:srgbClr val="9FB1BD"/>
      </a:accent5>
      <a:accent6>
        <a:srgbClr val="D5007F"/>
      </a:accent6>
      <a:hlink>
        <a:srgbClr val="B3DBD2"/>
      </a:hlink>
      <a:folHlink>
        <a:srgbClr val="B3DBD2"/>
      </a:folHlink>
    </a:clrScheme>
    <a:fontScheme name="Custom 3">
      <a:majorFont>
        <a:latin typeface="Roboto"/>
        <a:ea typeface=""/>
        <a:cs typeface=""/>
      </a:majorFont>
      <a:minorFont>
        <a:latin typeface="Robot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Presentation3.potx" id="{6233B71F-887B-483A-AAF2-248725DC3C68}" vid="{31C9F00D-1B1D-4BFD-9757-BB2D8F806DC8}"/>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ct:contentTypeSchema xmlns:ct="http://schemas.microsoft.com/office/2006/metadata/contentType" xmlns:ma="http://schemas.microsoft.com/office/2006/metadata/properties/metaAttributes" ct:_="" ma:_="" ma:contentTypeName="Document" ma:contentTypeID="0x0101003B7CC92975235841AAA2D5AB9EE0FB4F" ma:contentTypeVersion="11" ma:contentTypeDescription="Create a new document." ma:contentTypeScope="" ma:versionID="82151baacefe824223fca2e5aba66a1e">
  <xsd:schema xmlns:xsd="http://www.w3.org/2001/XMLSchema" xmlns:xs="http://www.w3.org/2001/XMLSchema" xmlns:p="http://schemas.microsoft.com/office/2006/metadata/properties" xmlns:ns2="1824a6be-da4c-47de-99ec-ebd5232030ab" xmlns:ns3="a4980879-dfff-4d72-9837-fe1cc757e8bf" targetNamespace="http://schemas.microsoft.com/office/2006/metadata/properties" ma:root="true" ma:fieldsID="a37526fd1b52cfbe058dfea4ad6e0c58" ns2:_="" ns3:_="">
    <xsd:import namespace="1824a6be-da4c-47de-99ec-ebd5232030ab"/>
    <xsd:import namespace="a4980879-dfff-4d72-9837-fe1cc757e8bf"/>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824a6be-da4c-47de-99ec-ebd5232030ab"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a4980879-dfff-4d72-9837-fe1cc757e8b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E253B83F-B809-4031-B519-361416E897AD}">
  <ds:schemaRefs>
    <ds:schemaRef ds:uri="http://schemas.microsoft.com/sharepoint/v3/contenttype/forms"/>
  </ds:schemaRefs>
</ds:datastoreItem>
</file>

<file path=customXml/itemProps2.xml><?xml version="1.0" encoding="utf-8"?>
<ds:datastoreItem xmlns:ds="http://schemas.openxmlformats.org/officeDocument/2006/customXml" ds:itemID="{C0145659-7D8C-4258-B379-0DD67A6114B3}">
  <ds:schemaRefs>
    <ds:schemaRef ds:uri="1824a6be-da4c-47de-99ec-ebd5232030ab"/>
    <ds:schemaRef ds:uri="a4980879-dfff-4d72-9837-fe1cc757e8bf"/>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0/xmlns/"/>
    <ds:schemaRef ds:uri="http://www.w3.org/2001/XMLSchema"/>
  </ds:schemaRefs>
</ds:datastoreItem>
</file>

<file path=customXml/itemProps3.xml><?xml version="1.0" encoding="utf-8"?>
<ds:datastoreItem xmlns:ds="http://schemas.openxmlformats.org/officeDocument/2006/customXml" ds:itemID="{135905B0-825A-40CE-8CFE-F761F2B4E98B}">
  <ds:schemaRefs>
    <ds:schemaRef ds:uri="1824a6be-da4c-47de-99ec-ebd5232030ab"/>
    <ds:schemaRef ds:uri="http://purl.org/dc/terms/"/>
    <ds:schemaRef ds:uri="http://www.w3.org/XML/1998/namespace"/>
    <ds:schemaRef ds:uri="http://schemas.microsoft.com/office/infopath/2007/PartnerControls"/>
    <ds:schemaRef ds:uri="a4980879-dfff-4d72-9837-fe1cc757e8bf"/>
    <ds:schemaRef ds:uri="http://purl.org/dc/elements/1.1/"/>
    <ds:schemaRef ds:uri="http://purl.org/dc/dcmitype/"/>
    <ds:schemaRef ds:uri="http://schemas.microsoft.com/office/2006/documentManagement/types"/>
    <ds:schemaRef ds:uri="http://schemas.openxmlformats.org/package/2006/metadata/core-properties"/>
    <ds:schemaRef ds:uri="http://schemas.microsoft.com/office/2006/metadata/properties"/>
  </ds:schemaRefs>
</ds:datastoreItem>
</file>

<file path=docProps/app.xml><?xml version="1.0" encoding="utf-8"?>
<Properties xmlns="http://schemas.openxmlformats.org/officeDocument/2006/extended-properties" xmlns:vt="http://schemas.openxmlformats.org/officeDocument/2006/docPropsVTypes">
  <TotalTime>808</TotalTime>
  <Words>1921</Words>
  <Application>Microsoft Office PowerPoint</Application>
  <PresentationFormat>Widescreen</PresentationFormat>
  <Paragraphs>237</Paragraphs>
  <Slides>23</Slides>
  <Notes>23</Notes>
  <HiddenSlides>4</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23</vt:i4>
      </vt:variant>
    </vt:vector>
  </HeadingPairs>
  <TitlesOfParts>
    <vt:vector size="29" baseType="lpstr">
      <vt:lpstr>Arial</vt:lpstr>
      <vt:lpstr>Calibri</vt:lpstr>
      <vt:lpstr>Roboto</vt:lpstr>
      <vt:lpstr>Wingdings</vt:lpstr>
      <vt:lpstr>1_Office Theme</vt:lpstr>
      <vt:lpstr>2_Office Theme</vt:lpstr>
      <vt:lpstr>Two steps forward?  Making accessibility easier.</vt:lpstr>
      <vt:lpstr>Introduction</vt:lpstr>
      <vt:lpstr>Two topics, five minutes</vt:lpstr>
      <vt:lpstr>Brand colour contrast made easy</vt:lpstr>
      <vt:lpstr>What’s the most persistent accessibility issue?</vt:lpstr>
      <vt:lpstr>Colour Contrast?</vt:lpstr>
      <vt:lpstr>Contrast in WCAG</vt:lpstr>
      <vt:lpstr>Updating our VLE theme</vt:lpstr>
      <vt:lpstr>The manual process</vt:lpstr>
      <vt:lpstr>Creating a look up table</vt:lpstr>
      <vt:lpstr>Example</vt:lpstr>
      <vt:lpstr>Developments based on user-feedback</vt:lpstr>
      <vt:lpstr>Insights</vt:lpstr>
      <vt:lpstr>Insights 2</vt:lpstr>
      <vt:lpstr>Real world usage</vt:lpstr>
      <vt:lpstr>Want a matrix for your colour palette?</vt:lpstr>
      <vt:lpstr>Potential future developments</vt:lpstr>
      <vt:lpstr>Idea: Style your own component library</vt:lpstr>
      <vt:lpstr>Accessibility inspector for everyone!</vt:lpstr>
      <vt:lpstr>Accessibility inspector?</vt:lpstr>
      <vt:lpstr>Reduce friction by removing these steps</vt:lpstr>
      <vt:lpstr>Work in progress</vt:lpstr>
      <vt:lpstr>Thanks!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Two steps forward</dc:title>
  <dc:creator>Matthew Deeprose</dc:creator>
  <cp:keywords>contrast, brand, accessibility inspector</cp:keywords>
  <cp:lastModifiedBy>Matthew Deeprose</cp:lastModifiedBy>
  <cp:revision>4</cp:revision>
  <dcterms:created xsi:type="dcterms:W3CDTF">2021-04-29T14:15:25Z</dcterms:created>
  <dcterms:modified xsi:type="dcterms:W3CDTF">2022-06-27T07:38:46Z</dcterms:modified>
  <cp:category>accessibility</cp:category>
</cp:coreProperties>
</file>