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79" r:id="rId4"/>
    <p:sldId id="284" r:id="rId5"/>
    <p:sldId id="285" r:id="rId6"/>
    <p:sldId id="286" r:id="rId7"/>
    <p:sldId id="287" r:id="rId8"/>
    <p:sldId id="288" r:id="rId9"/>
    <p:sldId id="289" r:id="rId10"/>
    <p:sldId id="290" r:id="rId11"/>
    <p:sldId id="261" r:id="rId12"/>
    <p:sldId id="265" r:id="rId13"/>
    <p:sldId id="273" r:id="rId14"/>
    <p:sldId id="266" r:id="rId15"/>
    <p:sldId id="274" r:id="rId16"/>
    <p:sldId id="262" r:id="rId17"/>
    <p:sldId id="280" r:id="rId18"/>
    <p:sldId id="281" r:id="rId19"/>
    <p:sldId id="282" r:id="rId20"/>
    <p:sldId id="303" r:id="rId21"/>
    <p:sldId id="283" r:id="rId22"/>
    <p:sldId id="304" r:id="rId23"/>
    <p:sldId id="260" r:id="rId24"/>
    <p:sldId id="268" r:id="rId25"/>
    <p:sldId id="276" r:id="rId26"/>
    <p:sldId id="305" r:id="rId27"/>
    <p:sldId id="270" r:id="rId28"/>
    <p:sldId id="278" r:id="rId29"/>
    <p:sldId id="292" r:id="rId30"/>
    <p:sldId id="293" r:id="rId31"/>
    <p:sldId id="297" r:id="rId32"/>
    <p:sldId id="294" r:id="rId33"/>
    <p:sldId id="295" r:id="rId34"/>
    <p:sldId id="296" r:id="rId35"/>
    <p:sldId id="298" r:id="rId36"/>
    <p:sldId id="299" r:id="rId37"/>
    <p:sldId id="301" r:id="rId38"/>
    <p:sldId id="30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A4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65964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108212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5778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17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8C43A3-AB27-5E42-9CD2-B114C9F9F33E}"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409745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C43A3-AB27-5E42-9CD2-B114C9F9F33E}"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66050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C43A3-AB27-5E42-9CD2-B114C9F9F33E}" type="datetimeFigureOut">
              <a:rPr lang="en-US" smtClean="0"/>
              <a:t>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2141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C43A3-AB27-5E42-9CD2-B114C9F9F33E}" type="datetimeFigureOut">
              <a:rPr lang="en-US" smtClean="0"/>
              <a:t>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410760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43A3-AB27-5E42-9CD2-B114C9F9F33E}" type="datetimeFigureOut">
              <a:rPr lang="en-US" smtClean="0"/>
              <a:t>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27775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C43A3-AB27-5E42-9CD2-B114C9F9F33E}"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98851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C43A3-AB27-5E42-9CD2-B114C9F9F33E}"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440177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C43A3-AB27-5E42-9CD2-B114C9F9F33E}" type="datetimeFigureOut">
              <a:rPr lang="en-US" smtClean="0"/>
              <a:t>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7784D-2B03-CA4E-AF5E-287CA99A2824}" type="slidenum">
              <a:rPr lang="en-US" smtClean="0"/>
              <a:t>‹#›</a:t>
            </a:fld>
            <a:endParaRPr lang="en-US"/>
          </a:p>
        </p:txBody>
      </p:sp>
    </p:spTree>
    <p:extLst>
      <p:ext uri="{BB962C8B-B14F-4D97-AF65-F5344CB8AC3E}">
        <p14:creationId xmlns:p14="http://schemas.microsoft.com/office/powerpoint/2010/main" val="411713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Helvetica Neue Light"/>
                <a:cs typeface="Helvetica Neue Light"/>
              </a:rPr>
              <a:t>CS186 Discussion 2</a:t>
            </a:r>
            <a:endParaRPr lang="en-US" sz="6000" dirty="0">
              <a:latin typeface="Helvetica Neue Light"/>
              <a:cs typeface="Helvetica Neue Light"/>
            </a:endParaRPr>
          </a:p>
        </p:txBody>
      </p:sp>
      <p:sp>
        <p:nvSpPr>
          <p:cNvPr id="3" name="Subtitle 2"/>
          <p:cNvSpPr>
            <a:spLocks noGrp="1"/>
          </p:cNvSpPr>
          <p:nvPr>
            <p:ph type="subTitle" idx="1"/>
          </p:nvPr>
        </p:nvSpPr>
        <p:spPr>
          <a:xfrm>
            <a:off x="1371600" y="3378199"/>
            <a:ext cx="6400800" cy="1752600"/>
          </a:xfrm>
        </p:spPr>
        <p:txBody>
          <a:bodyPr>
            <a:normAutofit/>
          </a:bodyPr>
          <a:lstStyle/>
          <a:p>
            <a:r>
              <a:rPr lang="en-US" sz="2400" dirty="0" smtClean="0">
                <a:solidFill>
                  <a:schemeClr val="tx1"/>
                </a:solidFill>
                <a:latin typeface="Helvetica Neue Light"/>
                <a:cs typeface="Helvetica Neue Light"/>
              </a:rPr>
              <a:t>(SQL)</a:t>
            </a:r>
          </a:p>
          <a:p>
            <a:endParaRPr lang="en-US" sz="2400" dirty="0" smtClean="0">
              <a:solidFill>
                <a:schemeClr val="tx1"/>
              </a:solidFill>
              <a:latin typeface="Helvetica Neue Light"/>
              <a:cs typeface="Helvetica Neue Light"/>
            </a:endParaRPr>
          </a:p>
          <a:p>
            <a:r>
              <a:rPr lang="en-US" sz="2400" dirty="0" smtClean="0">
                <a:solidFill>
                  <a:schemeClr val="tx1"/>
                </a:solidFill>
                <a:latin typeface="Helvetica Neue Light"/>
                <a:cs typeface="Helvetica Neue Light"/>
              </a:rPr>
              <a:t>Matthew Deng</a:t>
            </a:r>
          </a:p>
        </p:txBody>
      </p:sp>
    </p:spTree>
    <p:extLst>
      <p:ext uri="{BB962C8B-B14F-4D97-AF65-F5344CB8AC3E}">
        <p14:creationId xmlns:p14="http://schemas.microsoft.com/office/powerpoint/2010/main" val="20387247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Other Clauses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r>
              <a:rPr lang="en-US" sz="2400" dirty="0" smtClean="0">
                <a:solidFill>
                  <a:srgbClr val="000000"/>
                </a:solidFill>
                <a:latin typeface="Helvetica Neue Light"/>
                <a:ea typeface="Osaka" charset="0"/>
                <a:cs typeface="Helvetica Neue Light"/>
              </a:rPr>
              <a:t>LIKE</a:t>
            </a:r>
          </a:p>
          <a:p>
            <a:pPr lvl="1"/>
            <a:r>
              <a:rPr lang="en-US" sz="2000" dirty="0" smtClean="0">
                <a:solidFill>
                  <a:srgbClr val="000000"/>
                </a:solidFill>
                <a:latin typeface="Helvetica Neue Light"/>
                <a:ea typeface="Osaka" charset="0"/>
                <a:cs typeface="Helvetica Neue Light"/>
              </a:rPr>
              <a:t>Compare similar values with wildcard operators</a:t>
            </a:r>
          </a:p>
          <a:p>
            <a:pPr lvl="1"/>
            <a:r>
              <a:rPr lang="en-US" sz="2000" dirty="0" smtClean="0">
                <a:solidFill>
                  <a:srgbClr val="000000"/>
                </a:solidFill>
                <a:latin typeface="Helvetica Neue Light"/>
                <a:ea typeface="Osaka" charset="0"/>
                <a:cs typeface="Helvetica Neue Light"/>
              </a:rPr>
              <a:t>In WHERE clause</a:t>
            </a:r>
          </a:p>
          <a:p>
            <a:pPr lvl="1"/>
            <a:r>
              <a:rPr lang="en-US" sz="2000" dirty="0" smtClean="0">
                <a:solidFill>
                  <a:srgbClr val="000000"/>
                </a:solidFill>
                <a:latin typeface="Helvetica Neue Light"/>
                <a:ea typeface="Osaka" charset="0"/>
                <a:cs typeface="Helvetica Neue Light"/>
              </a:rPr>
              <a:t>‘_’: exactly one character</a:t>
            </a:r>
          </a:p>
          <a:p>
            <a:pPr lvl="1"/>
            <a:r>
              <a:rPr lang="en-US" sz="2000" dirty="0" smtClean="0">
                <a:solidFill>
                  <a:srgbClr val="000000"/>
                </a:solidFill>
                <a:latin typeface="Helvetica Neue Light"/>
                <a:ea typeface="Osaka" charset="0"/>
                <a:cs typeface="Helvetica Neue Light"/>
              </a:rPr>
              <a:t>‘%’: any number of characters</a:t>
            </a:r>
          </a:p>
          <a:p>
            <a:pPr lvl="1"/>
            <a:endParaRPr lang="en-US" sz="2000" dirty="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LIMIT</a:t>
            </a:r>
          </a:p>
          <a:p>
            <a:pPr lvl="1"/>
            <a:r>
              <a:rPr lang="en-US" sz="2000" dirty="0" smtClean="0">
                <a:solidFill>
                  <a:srgbClr val="000000"/>
                </a:solidFill>
                <a:latin typeface="Helvetica Neue Light"/>
                <a:ea typeface="Osaka" charset="0"/>
                <a:cs typeface="Helvetica Neue Light"/>
              </a:rPr>
              <a:t>At the end of query</a:t>
            </a:r>
          </a:p>
          <a:p>
            <a:pPr lvl="1"/>
            <a:r>
              <a:rPr lang="en-US" sz="2000" dirty="0" smtClean="0">
                <a:solidFill>
                  <a:srgbClr val="000000"/>
                </a:solidFill>
                <a:latin typeface="Helvetica Neue Light"/>
                <a:ea typeface="Osaka" charset="0"/>
                <a:cs typeface="Helvetica Neue Light"/>
              </a:rPr>
              <a:t>Number of results to return</a:t>
            </a:r>
          </a:p>
          <a:p>
            <a:pPr lvl="1"/>
            <a:endParaRPr lang="en-US" sz="2000" dirty="0" smtClean="0">
              <a:solidFill>
                <a:srgbClr val="000000"/>
              </a:solidFill>
              <a:latin typeface="Helvetica Neue Light"/>
              <a:ea typeface="Osaka" charset="0"/>
              <a:cs typeface="Helvetica Neue Light"/>
            </a:endParaRPr>
          </a:p>
          <a:p>
            <a:endParaRPr lang="en-US" sz="2400" dirty="0" smtClean="0">
              <a:solidFill>
                <a:srgbClr val="000000"/>
              </a:solidFill>
              <a:latin typeface="Helvetica Neue Light"/>
              <a:ea typeface="Osaka" charset="0"/>
              <a:cs typeface="Helvetica Neue Light"/>
            </a:endParaRPr>
          </a:p>
        </p:txBody>
      </p:sp>
    </p:spTree>
    <p:extLst>
      <p:ext uri="{BB962C8B-B14F-4D97-AF65-F5344CB8AC3E}">
        <p14:creationId xmlns:p14="http://schemas.microsoft.com/office/powerpoint/2010/main" val="10027584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Worksheet #1-2</a:t>
            </a:r>
            <a:endParaRPr lang="en-US" sz="6000" dirty="0">
              <a:latin typeface="Helvetica Neue Light"/>
              <a:cs typeface="Helvetica Neue Light"/>
            </a:endParaRPr>
          </a:p>
        </p:txBody>
      </p:sp>
    </p:spTree>
    <p:extLst>
      <p:ext uri="{BB962C8B-B14F-4D97-AF65-F5344CB8AC3E}">
        <p14:creationId xmlns:p14="http://schemas.microsoft.com/office/powerpoint/2010/main" val="31061313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 Exercises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a:latin typeface="Helvetica Neue Light"/>
                <a:cs typeface="Helvetica Neue Light"/>
              </a:rPr>
              <a:t>1</a:t>
            </a:r>
            <a:r>
              <a:rPr lang="en-US" sz="2400" dirty="0" smtClean="0">
                <a:latin typeface="Helvetica Neue Light"/>
                <a:cs typeface="Helvetica Neue Light"/>
              </a:rPr>
              <a:t>. Find the total number of “Techno” albums released each year.</a:t>
            </a:r>
            <a:endParaRPr lang="en-US" sz="2400" dirty="0">
              <a:latin typeface="Helvetica Neue Light"/>
              <a:cs typeface="Helvetica Neue Light"/>
            </a:endParaRPr>
          </a:p>
        </p:txBody>
      </p:sp>
    </p:spTree>
    <p:extLst>
      <p:ext uri="{BB962C8B-B14F-4D97-AF65-F5344CB8AC3E}">
        <p14:creationId xmlns:p14="http://schemas.microsoft.com/office/powerpoint/2010/main" val="21940510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 Exercises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Helvetica Neue Light"/>
                <a:cs typeface="Helvetica Neue Light"/>
              </a:rPr>
              <a:t>1. Find the total number of “Techno” albums released each year.</a:t>
            </a:r>
            <a:endParaRPr lang="en-US" sz="2400" dirty="0">
              <a:latin typeface="Helvetica Neue Light"/>
              <a:cs typeface="Helvetica Neue Light"/>
            </a:endParaRPr>
          </a:p>
          <a:p>
            <a:pPr marL="0" indent="0">
              <a:buNone/>
            </a:pPr>
            <a:endParaRPr lang="en-US" sz="2400" dirty="0" smtClean="0">
              <a:solidFill>
                <a:srgbClr val="45A4FC"/>
              </a:solidFill>
              <a:latin typeface="Helvetica Neue Light"/>
              <a:cs typeface="Helvetica Neue Light"/>
            </a:endParaRPr>
          </a:p>
          <a:p>
            <a:pPr marL="0" indent="0">
              <a:buNone/>
            </a:pPr>
            <a:r>
              <a:rPr lang="en-US" sz="2400" dirty="0" smtClean="0">
                <a:solidFill>
                  <a:srgbClr val="45A4FC"/>
                </a:solidFill>
                <a:latin typeface="Lucida Sans Typewriter"/>
                <a:cs typeface="Lucida Sans Typewriter"/>
              </a:rPr>
              <a:t>	SELECT </a:t>
            </a:r>
            <a:r>
              <a:rPr lang="en-US" sz="2400" dirty="0" err="1" smtClean="0">
                <a:solidFill>
                  <a:srgbClr val="45A4FC"/>
                </a:solidFill>
                <a:latin typeface="Lucida Sans Typewriter"/>
                <a:cs typeface="Lucida Sans Typewriter"/>
              </a:rPr>
              <a:t>year_released</a:t>
            </a:r>
            <a:r>
              <a:rPr lang="en-US" sz="2400" dirty="0" smtClean="0">
                <a:solidFill>
                  <a:srgbClr val="45A4FC"/>
                </a:solidFill>
                <a:latin typeface="Lucida Sans Typewriter"/>
                <a:cs typeface="Lucida Sans Typewriter"/>
              </a:rPr>
              <a:t>, COUNT(*)</a:t>
            </a:r>
          </a:p>
          <a:p>
            <a:pPr marL="0" indent="0">
              <a:buNone/>
            </a:pPr>
            <a:r>
              <a:rPr lang="en-US" sz="2400" dirty="0" smtClean="0">
                <a:solidFill>
                  <a:srgbClr val="45A4FC"/>
                </a:solidFill>
                <a:latin typeface="Lucida Sans Typewriter"/>
                <a:cs typeface="Lucida Sans Typewriter"/>
              </a:rPr>
              <a:t>	FROM Albums</a:t>
            </a:r>
          </a:p>
          <a:p>
            <a:pPr marL="0" indent="0">
              <a:buNone/>
            </a:pPr>
            <a:r>
              <a:rPr lang="en-US" sz="2400" dirty="0" smtClean="0">
                <a:solidFill>
                  <a:srgbClr val="45A4FC"/>
                </a:solidFill>
                <a:latin typeface="Lucida Sans Typewriter"/>
                <a:cs typeface="Lucida Sans Typewriter"/>
              </a:rPr>
              <a:t>	WHERE genre = ‘Techno’</a:t>
            </a:r>
          </a:p>
          <a:p>
            <a:pPr marL="0" indent="0">
              <a:buNone/>
            </a:pPr>
            <a:r>
              <a:rPr lang="en-US" sz="2400" dirty="0" smtClean="0">
                <a:solidFill>
                  <a:srgbClr val="45A4FC"/>
                </a:solidFill>
                <a:latin typeface="Lucida Sans Typewriter"/>
                <a:cs typeface="Lucida Sans Typewriter"/>
              </a:rPr>
              <a:t>	GROUP BY </a:t>
            </a:r>
            <a:r>
              <a:rPr lang="en-US" sz="2400" dirty="0" err="1" smtClean="0">
                <a:solidFill>
                  <a:srgbClr val="45A4FC"/>
                </a:solidFill>
                <a:latin typeface="Lucida Sans Typewriter"/>
                <a:cs typeface="Lucida Sans Typewriter"/>
              </a:rPr>
              <a:t>year_released</a:t>
            </a:r>
            <a:r>
              <a:rPr lang="en-US" sz="2400" dirty="0" smtClean="0">
                <a:solidFill>
                  <a:srgbClr val="45A4FC"/>
                </a:solidFill>
                <a:latin typeface="Lucida Sans Typewriter"/>
                <a:cs typeface="Lucida Sans Typewriter"/>
              </a:rPr>
              <a:t>;</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32454171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 Exercises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Helvetica Neue Light"/>
                <a:cs typeface="Helvetica Neue Light"/>
              </a:rPr>
              <a:t>2. Find the genre and the number of albums released per genre; don’t include genres that have a count of less than 10.</a:t>
            </a:r>
            <a:endParaRPr lang="en-US" sz="2400" dirty="0">
              <a:latin typeface="Helvetica Neue Light"/>
              <a:cs typeface="Helvetica Neue Light"/>
            </a:endParaRPr>
          </a:p>
          <a:p>
            <a:pPr marL="0" indent="0">
              <a:buNone/>
            </a:pPr>
            <a:endParaRPr lang="en-US" sz="2400" dirty="0" smtClean="0">
              <a:solidFill>
                <a:srgbClr val="45A4FC"/>
              </a:solidFill>
              <a:latin typeface="Helvetica Neue Light"/>
              <a:cs typeface="Helvetica Neue Light"/>
            </a:endParaRPr>
          </a:p>
          <a:p>
            <a:pPr marL="0" indent="0">
              <a:buNone/>
            </a:pPr>
            <a:r>
              <a:rPr lang="en-US" sz="2400" dirty="0" smtClean="0">
                <a:solidFill>
                  <a:srgbClr val="45A4FC"/>
                </a:solidFill>
                <a:latin typeface="Lucida Sans Typewriter"/>
                <a:cs typeface="Lucida Sans Typewriter"/>
              </a:rPr>
              <a:t>	</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20660530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 Exercises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Helvetica Neue Light"/>
                <a:cs typeface="Helvetica Neue Light"/>
              </a:rPr>
              <a:t>2. Find the genre and the number of albums released per genre; don’t include genres that have a count of less than 10.</a:t>
            </a:r>
            <a:endParaRPr lang="en-US" sz="2400" dirty="0">
              <a:latin typeface="Helvetica Neue Light"/>
              <a:cs typeface="Helvetica Neue Light"/>
            </a:endParaRPr>
          </a:p>
          <a:p>
            <a:pPr marL="0" indent="0">
              <a:buNone/>
            </a:pPr>
            <a:endParaRPr lang="en-US" sz="2400" dirty="0" smtClean="0">
              <a:solidFill>
                <a:srgbClr val="45A4FC"/>
              </a:solidFill>
              <a:latin typeface="Helvetica Neue Light"/>
              <a:cs typeface="Helvetica Neue Light"/>
            </a:endParaRPr>
          </a:p>
          <a:p>
            <a:pPr marL="0" indent="0">
              <a:buNone/>
            </a:pPr>
            <a:r>
              <a:rPr lang="en-US" sz="2400" dirty="0" smtClean="0">
                <a:solidFill>
                  <a:srgbClr val="45A4FC"/>
                </a:solidFill>
                <a:latin typeface="Lucida Sans Typewriter"/>
                <a:cs typeface="Lucida Sans Typewriter"/>
              </a:rPr>
              <a:t>	SELECT genre, COUNT(*)</a:t>
            </a:r>
          </a:p>
          <a:p>
            <a:pPr marL="0" indent="0">
              <a:buNone/>
            </a:pPr>
            <a:r>
              <a:rPr lang="en-US" sz="2400" dirty="0" smtClean="0">
                <a:solidFill>
                  <a:srgbClr val="45A4FC"/>
                </a:solidFill>
                <a:latin typeface="Lucida Sans Typewriter"/>
                <a:cs typeface="Lucida Sans Typewriter"/>
              </a:rPr>
              <a:t>	FROM Albums</a:t>
            </a:r>
          </a:p>
          <a:p>
            <a:pPr marL="0" indent="0">
              <a:buNone/>
            </a:pPr>
            <a:r>
              <a:rPr lang="en-US" sz="2400" dirty="0" smtClean="0">
                <a:solidFill>
                  <a:srgbClr val="45A4FC"/>
                </a:solidFill>
                <a:latin typeface="Lucida Sans Typewriter"/>
                <a:cs typeface="Lucida Sans Typewriter"/>
              </a:rPr>
              <a:t>	GROUP BY genre</a:t>
            </a:r>
          </a:p>
          <a:p>
            <a:pPr marL="0" indent="0">
              <a:buNone/>
            </a:pPr>
            <a:r>
              <a:rPr lang="en-US" sz="2400" dirty="0" smtClean="0">
                <a:solidFill>
                  <a:srgbClr val="45A4FC"/>
                </a:solidFill>
                <a:latin typeface="Lucida Sans Typewriter"/>
                <a:cs typeface="Lucida Sans Typewriter"/>
              </a:rPr>
              <a:t>	HAVING COUNT(*) &gt;= 10;</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3058173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Multi-Table SQL</a:t>
            </a:r>
            <a:endParaRPr lang="en-US" sz="6000" dirty="0">
              <a:latin typeface="Helvetica Neue Light"/>
              <a:cs typeface="Helvetica Neue Light"/>
            </a:endParaRPr>
          </a:p>
        </p:txBody>
      </p:sp>
    </p:spTree>
    <p:extLst>
      <p:ext uri="{BB962C8B-B14F-4D97-AF65-F5344CB8AC3E}">
        <p14:creationId xmlns:p14="http://schemas.microsoft.com/office/powerpoint/2010/main" val="39130616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endParaRPr lang="en-US" sz="2400" dirty="0">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endParaRPr lang="en-US" sz="2400" dirty="0">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 [</a:t>
            </a:r>
            <a:r>
              <a:rPr lang="en-US" sz="2400" dirty="0" smtClean="0">
                <a:solidFill>
                  <a:srgbClr val="45A4FA"/>
                </a:solidFill>
                <a:latin typeface="Lucida Sans Typewriter" charset="0"/>
                <a:ea typeface="Osaka" charset="0"/>
                <a:cs typeface="Osaka" charset="0"/>
              </a:rPr>
              <a:t>HAVING</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ORDER BY </a:t>
            </a:r>
            <a:r>
              <a:rPr lang="en-US" sz="2400" i="1" dirty="0" smtClean="0">
                <a:latin typeface="Lucida Sans Typewriter" charset="0"/>
                <a:ea typeface="Osaka" charset="0"/>
                <a:cs typeface="Osaka" charset="0"/>
              </a:rPr>
              <a:t>&lt;column list&gt;</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3506290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&lt;multiple tables&gt;</a:t>
            </a:r>
            <a:endParaRPr lang="en-US" sz="2400" dirty="0">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endParaRPr lang="en-US" sz="2400" dirty="0">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 [</a:t>
            </a:r>
            <a:r>
              <a:rPr lang="en-US" sz="2400" dirty="0" smtClean="0">
                <a:solidFill>
                  <a:srgbClr val="45A4FA"/>
                </a:solidFill>
                <a:latin typeface="Lucida Sans Typewriter" charset="0"/>
                <a:ea typeface="Osaka" charset="0"/>
                <a:cs typeface="Osaka" charset="0"/>
              </a:rPr>
              <a:t>HAVING</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ORDER BY </a:t>
            </a:r>
            <a:r>
              <a:rPr lang="en-US" sz="2400" i="1" dirty="0" smtClean="0">
                <a:latin typeface="Lucida Sans Typewriter" charset="0"/>
                <a:ea typeface="Osaka" charset="0"/>
                <a:cs typeface="Osaka" charset="0"/>
              </a:rPr>
              <a:t>&lt;column list&gt;</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42826508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Inner Joins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r>
              <a:rPr lang="en-US" sz="2400" dirty="0" smtClean="0">
                <a:latin typeface="Helvetica Neue Light"/>
                <a:cs typeface="Helvetica Neue Light"/>
              </a:rPr>
              <a:t>Multiple tables in the FROM clause</a:t>
            </a:r>
          </a:p>
          <a:p>
            <a:r>
              <a:rPr lang="en-US" sz="2400" dirty="0" smtClean="0">
                <a:latin typeface="Helvetica Neue Light"/>
                <a:cs typeface="Helvetica Neue Light"/>
              </a:rPr>
              <a:t>Join predicate in the WHERE clause</a:t>
            </a:r>
          </a:p>
          <a:p>
            <a:pPr lvl="1"/>
            <a:r>
              <a:rPr lang="en-US" sz="2000" dirty="0" err="1" smtClean="0">
                <a:latin typeface="Helvetica Neue Light"/>
                <a:cs typeface="Helvetica Neue Light"/>
              </a:rPr>
              <a:t>Boats.owner_id</a:t>
            </a:r>
            <a:r>
              <a:rPr lang="en-US" sz="2000" dirty="0" smtClean="0">
                <a:latin typeface="Helvetica Neue Light"/>
                <a:cs typeface="Helvetica Neue Light"/>
              </a:rPr>
              <a:t> = </a:t>
            </a:r>
            <a:r>
              <a:rPr lang="en-US" sz="2000" dirty="0" err="1" smtClean="0">
                <a:latin typeface="Helvetica Neue Light"/>
                <a:cs typeface="Helvetica Neue Light"/>
              </a:rPr>
              <a:t>Sailors.sid</a:t>
            </a:r>
            <a:endParaRPr lang="en-US" sz="2000" dirty="0">
              <a:latin typeface="Helvetica Neue Light"/>
              <a:cs typeface="Helvetica Neue Light"/>
            </a:endParaRPr>
          </a:p>
          <a:p>
            <a:endParaRPr lang="en-US" sz="2400" dirty="0" smtClean="0">
              <a:latin typeface="Helvetica Neue Light"/>
              <a:cs typeface="Helvetica Neue Light"/>
            </a:endParaRPr>
          </a:p>
          <a:p>
            <a:r>
              <a:rPr lang="en-US" sz="2400" dirty="0" smtClean="0">
                <a:latin typeface="Helvetica Neue Light"/>
                <a:cs typeface="Helvetica Neue Light"/>
              </a:rPr>
              <a:t>FROM &lt;table 1&gt;, &lt;table 2&gt; WHERE &lt;predicate&gt;</a:t>
            </a:r>
            <a:endParaRPr lang="en-US" sz="2400" dirty="0">
              <a:latin typeface="Helvetica Neue Light"/>
              <a:cs typeface="Helvetica Neue Light"/>
            </a:endParaRPr>
          </a:p>
          <a:p>
            <a:pPr lvl="1"/>
            <a:endParaRPr lang="en-US" sz="2000" dirty="0">
              <a:latin typeface="Helvetica Neue Light"/>
              <a:cs typeface="Helvetica Neue Light"/>
            </a:endParaRPr>
          </a:p>
          <a:p>
            <a:r>
              <a:rPr lang="en-US" sz="2400" dirty="0" smtClean="0">
                <a:latin typeface="Helvetica Neue Light"/>
                <a:cs typeface="Helvetica Neue Light"/>
              </a:rPr>
              <a:t>FROM &lt;table 1&gt; INNER JOIN &lt;table 2&gt; ON &lt;predicate&gt;</a:t>
            </a:r>
          </a:p>
          <a:p>
            <a:endParaRPr lang="en-US" sz="2400" dirty="0" smtClean="0">
              <a:latin typeface="Helvetica Neue Light"/>
              <a:cs typeface="Helvetica Neue Light"/>
            </a:endParaRPr>
          </a:p>
          <a:p>
            <a:r>
              <a:rPr lang="en-US" sz="2400" dirty="0" smtClean="0">
                <a:latin typeface="Helvetica Neue Light"/>
                <a:cs typeface="Helvetica Neue Light"/>
              </a:rPr>
              <a:t>FROM </a:t>
            </a:r>
            <a:r>
              <a:rPr lang="en-US" sz="2400" dirty="0">
                <a:latin typeface="Helvetica Neue Light"/>
                <a:cs typeface="Helvetica Neue Light"/>
              </a:rPr>
              <a:t>&lt;table 1&gt; </a:t>
            </a:r>
            <a:r>
              <a:rPr lang="en-US" sz="2400" dirty="0" smtClean="0">
                <a:latin typeface="Helvetica Neue Light"/>
                <a:cs typeface="Helvetica Neue Light"/>
              </a:rPr>
              <a:t>NATURAL </a:t>
            </a:r>
            <a:r>
              <a:rPr lang="en-US" sz="2400" dirty="0">
                <a:latin typeface="Helvetica Neue Light"/>
                <a:cs typeface="Helvetica Neue Light"/>
              </a:rPr>
              <a:t>JOIN &lt;table 2</a:t>
            </a:r>
            <a:r>
              <a:rPr lang="en-US" sz="2400" dirty="0" smtClean="0">
                <a:latin typeface="Helvetica Neue Light"/>
                <a:cs typeface="Helvetica Neue Light"/>
              </a:rPr>
              <a:t>&gt;</a:t>
            </a:r>
            <a:endParaRPr lang="en-US" sz="2400" dirty="0">
              <a:latin typeface="Helvetica Neue Light"/>
              <a:cs typeface="Helvetica Neue Light"/>
            </a:endParaRPr>
          </a:p>
          <a:p>
            <a:endParaRPr lang="en-US" sz="2000" dirty="0" smtClean="0">
              <a:latin typeface="Helvetica Neue Light"/>
              <a:cs typeface="Helvetica Neue Light"/>
            </a:endParaRPr>
          </a:p>
        </p:txBody>
      </p:sp>
    </p:spTree>
    <p:extLst>
      <p:ext uri="{BB962C8B-B14F-4D97-AF65-F5344CB8AC3E}">
        <p14:creationId xmlns:p14="http://schemas.microsoft.com/office/powerpoint/2010/main" val="2358275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Single-Table SQL</a:t>
            </a:r>
            <a:endParaRPr lang="en-US" sz="6000" dirty="0">
              <a:latin typeface="Helvetica Neue Light"/>
              <a:cs typeface="Helvetica Neue Light"/>
            </a:endParaRPr>
          </a:p>
        </p:txBody>
      </p:sp>
    </p:spTree>
    <p:extLst>
      <p:ext uri="{BB962C8B-B14F-4D97-AF65-F5344CB8AC3E}">
        <p14:creationId xmlns:p14="http://schemas.microsoft.com/office/powerpoint/2010/main" val="249314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Outer Joins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r>
              <a:rPr lang="en-US" sz="2400" dirty="0">
                <a:latin typeface="Helvetica Neue Light"/>
                <a:cs typeface="Helvetica Neue Light"/>
              </a:rPr>
              <a:t>FROM &lt;table 1&gt; {LEFT | RIGHT | FULL} OUTER JOIN &lt;table 2&gt; ON &lt;predicate&gt;</a:t>
            </a:r>
          </a:p>
          <a:p>
            <a:endParaRPr lang="en-US" sz="2400" dirty="0">
              <a:latin typeface="Helvetica Neue Light"/>
              <a:cs typeface="Helvetica Neue Light"/>
            </a:endParaRPr>
          </a:p>
          <a:p>
            <a:r>
              <a:rPr lang="en-US" sz="2400" dirty="0">
                <a:latin typeface="Helvetica Neue Light"/>
                <a:cs typeface="Helvetica Neue Light"/>
              </a:rPr>
              <a:t>Returns all matching rows </a:t>
            </a:r>
            <a:r>
              <a:rPr lang="en-US" sz="2400" dirty="0" smtClean="0">
                <a:latin typeface="Helvetica Neue Light"/>
                <a:cs typeface="Helvetica Neue Light"/>
              </a:rPr>
              <a:t>(like </a:t>
            </a:r>
            <a:r>
              <a:rPr lang="en-US" sz="2400" dirty="0">
                <a:latin typeface="Helvetica Neue Light"/>
                <a:cs typeface="Helvetica Neue Light"/>
              </a:rPr>
              <a:t>inner join), </a:t>
            </a:r>
            <a:br>
              <a:rPr lang="en-US" sz="2400" dirty="0">
                <a:latin typeface="Helvetica Neue Light"/>
                <a:cs typeface="Helvetica Neue Light"/>
              </a:rPr>
            </a:br>
            <a:r>
              <a:rPr lang="en-US" sz="2400" dirty="0" smtClean="0">
                <a:latin typeface="Helvetica Neue Light"/>
                <a:cs typeface="Helvetica Neue Light"/>
              </a:rPr>
              <a:t>PLUS </a:t>
            </a:r>
            <a:r>
              <a:rPr lang="en-US" sz="2400" dirty="0">
                <a:latin typeface="Helvetica Neue Light"/>
                <a:cs typeface="Helvetica Neue Light"/>
              </a:rPr>
              <a:t>all unmatched rows from the table on the {LEFT | RIGHT | BOTH}</a:t>
            </a:r>
          </a:p>
          <a:p>
            <a:pPr lvl="1"/>
            <a:r>
              <a:rPr lang="en-US" sz="2000" dirty="0">
                <a:latin typeface="Helvetica Neue Light"/>
                <a:cs typeface="Helvetica Neue Light"/>
              </a:rPr>
              <a:t>Use nulls to fill in the rest</a:t>
            </a:r>
          </a:p>
          <a:p>
            <a:endParaRPr lang="en-US" sz="2000" dirty="0" smtClean="0">
              <a:latin typeface="Helvetica Neue Light"/>
              <a:cs typeface="Helvetica Neue Light"/>
            </a:endParaRPr>
          </a:p>
        </p:txBody>
      </p:sp>
    </p:spTree>
    <p:extLst>
      <p:ext uri="{BB962C8B-B14F-4D97-AF65-F5344CB8AC3E}">
        <p14:creationId xmlns:p14="http://schemas.microsoft.com/office/powerpoint/2010/main" val="30172975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3200" y="0"/>
            <a:ext cx="8716879" cy="6858000"/>
          </a:xfrm>
          <a:prstGeom prst="rect">
            <a:avLst/>
          </a:prstGeom>
        </p:spPr>
      </p:pic>
    </p:spTree>
    <p:extLst>
      <p:ext uri="{BB962C8B-B14F-4D97-AF65-F5344CB8AC3E}">
        <p14:creationId xmlns:p14="http://schemas.microsoft.com/office/powerpoint/2010/main" val="10476260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Named Queries</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r>
              <a:rPr lang="en-US" sz="2400" dirty="0" smtClean="0">
                <a:latin typeface="Helvetica Neue Light"/>
                <a:cs typeface="Helvetica Neue Light"/>
              </a:rPr>
              <a:t>On the Fly</a:t>
            </a:r>
          </a:p>
          <a:p>
            <a:endParaRPr lang="en-US" sz="2400" dirty="0" smtClean="0">
              <a:latin typeface="Helvetica Neue Light"/>
              <a:cs typeface="Helvetica Neue Light"/>
            </a:endParaRPr>
          </a:p>
          <a:p>
            <a:r>
              <a:rPr lang="en-US" sz="2400" dirty="0" smtClean="0">
                <a:latin typeface="Helvetica Neue Light"/>
                <a:cs typeface="Helvetica Neue Light"/>
              </a:rPr>
              <a:t>Views</a:t>
            </a:r>
          </a:p>
          <a:p>
            <a:pPr lvl="1"/>
            <a:r>
              <a:rPr lang="en-US" sz="2000" dirty="0" smtClean="0">
                <a:latin typeface="Helvetica Neue Light"/>
                <a:cs typeface="Helvetica Neue Light"/>
              </a:rPr>
              <a:t>CREATE VIEW </a:t>
            </a:r>
            <a:r>
              <a:rPr lang="en-US" sz="2000" dirty="0" err="1" smtClean="0">
                <a:latin typeface="Helvetica Neue Light"/>
                <a:cs typeface="Helvetica Neue Light"/>
              </a:rPr>
              <a:t>view_name</a:t>
            </a:r>
            <a:r>
              <a:rPr lang="en-US" sz="2000" dirty="0" smtClean="0">
                <a:latin typeface="Helvetica Neue Light"/>
                <a:cs typeface="Helvetica Neue Light"/>
              </a:rPr>
              <a:t> AS </a:t>
            </a:r>
            <a:r>
              <a:rPr lang="en-US" sz="2000" dirty="0" err="1" smtClean="0">
                <a:latin typeface="Helvetica Neue Light"/>
                <a:cs typeface="Helvetica Neue Light"/>
              </a:rPr>
              <a:t>select_statement</a:t>
            </a:r>
            <a:endParaRPr lang="en-US" sz="2000" dirty="0" smtClean="0">
              <a:latin typeface="Helvetica Neue Light"/>
              <a:cs typeface="Helvetica Neue Light"/>
            </a:endParaRPr>
          </a:p>
          <a:p>
            <a:endParaRPr lang="en-US" sz="2400" dirty="0" smtClean="0">
              <a:latin typeface="Helvetica Neue Light"/>
              <a:cs typeface="Helvetica Neue Light"/>
            </a:endParaRPr>
          </a:p>
          <a:p>
            <a:r>
              <a:rPr lang="en-US" sz="2400" dirty="0" err="1" smtClean="0">
                <a:latin typeface="Helvetica Neue Light"/>
                <a:cs typeface="Helvetica Neue Light"/>
              </a:rPr>
              <a:t>Subqueries</a:t>
            </a:r>
            <a:r>
              <a:rPr lang="en-US" sz="2400" dirty="0" smtClean="0">
                <a:latin typeface="Helvetica Neue Light"/>
                <a:cs typeface="Helvetica Neue Light"/>
              </a:rPr>
              <a:t> in FROM</a:t>
            </a:r>
          </a:p>
          <a:p>
            <a:pPr lvl="1"/>
            <a:r>
              <a:rPr lang="en-US" sz="2000" dirty="0" smtClean="0">
                <a:latin typeface="Helvetica Neue Light"/>
                <a:cs typeface="Helvetica Neue Light"/>
              </a:rPr>
              <a:t>SELECT * FROM (</a:t>
            </a:r>
            <a:r>
              <a:rPr lang="en-US" sz="2000" dirty="0" err="1" smtClean="0">
                <a:latin typeface="Helvetica Neue Light"/>
                <a:cs typeface="Helvetica Neue Light"/>
              </a:rPr>
              <a:t>select_statement</a:t>
            </a:r>
            <a:r>
              <a:rPr lang="en-US" sz="2000" dirty="0" smtClean="0">
                <a:latin typeface="Helvetica Neue Light"/>
                <a:cs typeface="Helvetica Neue Light"/>
              </a:rPr>
              <a:t>) AS </a:t>
            </a:r>
            <a:r>
              <a:rPr lang="en-US" sz="2000" dirty="0" err="1" smtClean="0">
                <a:latin typeface="Helvetica Neue Light"/>
                <a:cs typeface="Helvetica Neue Light"/>
              </a:rPr>
              <a:t>view_name</a:t>
            </a:r>
            <a:endParaRPr lang="en-US" sz="2000" dirty="0" smtClean="0">
              <a:latin typeface="Helvetica Neue Light"/>
              <a:cs typeface="Helvetica Neue Light"/>
            </a:endParaRPr>
          </a:p>
          <a:p>
            <a:endParaRPr lang="en-US" sz="2400" dirty="0">
              <a:latin typeface="Helvetica Neue Light"/>
              <a:cs typeface="Helvetica Neue Light"/>
            </a:endParaRPr>
          </a:p>
          <a:p>
            <a:r>
              <a:rPr lang="en-US" sz="2400" dirty="0" smtClean="0">
                <a:latin typeface="Helvetica Neue Light"/>
                <a:cs typeface="Helvetica Neue Light"/>
              </a:rPr>
              <a:t>WITH</a:t>
            </a:r>
          </a:p>
          <a:p>
            <a:pPr lvl="1"/>
            <a:r>
              <a:rPr lang="en-US" sz="2000" dirty="0" smtClean="0">
                <a:latin typeface="Helvetica Neue Light"/>
                <a:cs typeface="Helvetica Neue Light"/>
              </a:rPr>
              <a:t>WITH </a:t>
            </a:r>
            <a:r>
              <a:rPr lang="en-US" sz="2000" dirty="0" err="1" smtClean="0">
                <a:latin typeface="Helvetica Neue Light"/>
                <a:cs typeface="Helvetica Neue Light"/>
              </a:rPr>
              <a:t>view_name</a:t>
            </a:r>
            <a:r>
              <a:rPr lang="en-US" sz="2000" dirty="0" smtClean="0">
                <a:latin typeface="Helvetica Neue Light"/>
                <a:cs typeface="Helvetica Neue Light"/>
              </a:rPr>
              <a:t> AS (</a:t>
            </a:r>
            <a:r>
              <a:rPr lang="en-US" sz="2000" dirty="0" err="1" smtClean="0">
                <a:latin typeface="Helvetica Neue Light"/>
                <a:cs typeface="Helvetica Neue Light"/>
              </a:rPr>
              <a:t>select_statement</a:t>
            </a:r>
            <a:r>
              <a:rPr lang="en-US" sz="2000" dirty="0" smtClean="0">
                <a:latin typeface="Helvetica Neue Light"/>
                <a:cs typeface="Helvetica Neue Light"/>
              </a:rPr>
              <a:t>)</a:t>
            </a:r>
          </a:p>
        </p:txBody>
      </p:sp>
    </p:spTree>
    <p:extLst>
      <p:ext uri="{BB962C8B-B14F-4D97-AF65-F5344CB8AC3E}">
        <p14:creationId xmlns:p14="http://schemas.microsoft.com/office/powerpoint/2010/main" val="37985175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Worksheet #3-5</a:t>
            </a:r>
            <a:endParaRPr lang="en-US" sz="6000" dirty="0">
              <a:latin typeface="Helvetica Neue Light"/>
              <a:cs typeface="Helvetica Neue Light"/>
            </a:endParaRPr>
          </a:p>
        </p:txBody>
      </p:sp>
    </p:spTree>
    <p:extLst>
      <p:ext uri="{BB962C8B-B14F-4D97-AF65-F5344CB8AC3E}">
        <p14:creationId xmlns:p14="http://schemas.microsoft.com/office/powerpoint/2010/main" val="387758651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4525963"/>
          </a:xfrm>
        </p:spPr>
        <p:txBody>
          <a:bodyPr>
            <a:normAutofit/>
          </a:bodyPr>
          <a:lstStyle/>
          <a:p>
            <a:pPr marL="0" indent="0">
              <a:buNone/>
            </a:pPr>
            <a:r>
              <a:rPr lang="en-US" sz="2400" dirty="0" smtClean="0">
                <a:latin typeface="Helvetica Neue Light"/>
                <a:cs typeface="Helvetica Neue Light"/>
              </a:rPr>
              <a:t>3. For each song, its name, the name of its album, and the name of its artist.</a:t>
            </a:r>
          </a:p>
          <a:p>
            <a:pPr marL="0" indent="0">
              <a:buNone/>
            </a:pPr>
            <a:endParaRPr lang="en-US" sz="2400" dirty="0" smtClean="0">
              <a:latin typeface="Lucida Sans Typewriter"/>
              <a:cs typeface="Lucida Sans Typewriter"/>
            </a:endParaRPr>
          </a:p>
        </p:txBody>
      </p:sp>
    </p:spTree>
    <p:extLst>
      <p:ext uri="{BB962C8B-B14F-4D97-AF65-F5344CB8AC3E}">
        <p14:creationId xmlns:p14="http://schemas.microsoft.com/office/powerpoint/2010/main" val="6420251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4525963"/>
          </a:xfrm>
        </p:spPr>
        <p:txBody>
          <a:bodyPr>
            <a:normAutofit/>
          </a:bodyPr>
          <a:lstStyle/>
          <a:p>
            <a:pPr marL="0" indent="0">
              <a:buNone/>
            </a:pPr>
            <a:r>
              <a:rPr lang="en-US" sz="2400" dirty="0" smtClean="0">
                <a:latin typeface="Helvetica Neue Light"/>
                <a:cs typeface="Helvetica Neue Light"/>
              </a:rPr>
              <a:t>3. For each song, its name, the name of its album, and the name of its artist.</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SELECT </a:t>
            </a:r>
            <a:r>
              <a:rPr lang="en-US" sz="2400" dirty="0" err="1" smtClean="0">
                <a:solidFill>
                  <a:srgbClr val="45A4FC"/>
                </a:solidFill>
                <a:latin typeface="Lucida Sans Typewriter"/>
                <a:cs typeface="Lucida Sans Typewriter"/>
              </a:rPr>
              <a:t>Songs.song_name</a:t>
            </a:r>
            <a:r>
              <a:rPr lang="en-US" sz="2400" dirty="0" smtClean="0">
                <a:solidFill>
                  <a:srgbClr val="45A4FC"/>
                </a:solidFill>
                <a:latin typeface="Lucida Sans Typewriter"/>
                <a:cs typeface="Lucida Sans Typewriter"/>
              </a:rPr>
              <a:t>,</a:t>
            </a:r>
          </a:p>
          <a:p>
            <a:pPr marL="0" indent="0">
              <a:buNone/>
            </a:pP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Albums.album_name</a:t>
            </a:r>
            <a:r>
              <a:rPr lang="en-US" sz="2400" dirty="0" smtClean="0">
                <a:solidFill>
                  <a:srgbClr val="45A4FC"/>
                </a:solidFill>
                <a:latin typeface="Lucida Sans Typewriter"/>
                <a:cs typeface="Lucida Sans Typewriter"/>
              </a:rPr>
              <a:t>,</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Artists.artist_name</a:t>
            </a:r>
            <a:r>
              <a:rPr lang="en-US" sz="2400" dirty="0" smtClean="0">
                <a:solidFill>
                  <a:srgbClr val="45A4FC"/>
                </a:solidFill>
                <a:latin typeface="Lucida Sans Typewriter"/>
                <a:cs typeface="Lucida Sans Typewriter"/>
              </a:rPr>
              <a:t> </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FROM Artists, Albums, Songs</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WHERE </a:t>
            </a:r>
            <a:r>
              <a:rPr lang="en-US" sz="2400" dirty="0" err="1" smtClean="0">
                <a:solidFill>
                  <a:srgbClr val="45A4FC"/>
                </a:solidFill>
                <a:latin typeface="Lucida Sans Typewriter"/>
                <a:cs typeface="Lucida Sans Typewriter"/>
              </a:rPr>
              <a:t>Artists.artist_id</a:t>
            </a: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Albums.artist_id</a:t>
            </a:r>
            <a:r>
              <a:rPr lang="en-US" sz="2400" dirty="0" smtClean="0">
                <a:solidFill>
                  <a:srgbClr val="45A4FC"/>
                </a:solidFill>
                <a:latin typeface="Lucida Sans Typewriter"/>
                <a:cs typeface="Lucida Sans Typewriter"/>
              </a:rPr>
              <a:t> </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AND </a:t>
            </a:r>
            <a:r>
              <a:rPr lang="en-US" sz="2400" dirty="0" err="1" smtClean="0">
                <a:solidFill>
                  <a:srgbClr val="45A4FC"/>
                </a:solidFill>
                <a:latin typeface="Lucida Sans Typewriter"/>
                <a:cs typeface="Lucida Sans Typewriter"/>
              </a:rPr>
              <a:t>Songs.album_id</a:t>
            </a:r>
            <a:r>
              <a:rPr lang="en-US" sz="2400" dirty="0" smtClean="0">
                <a:solidFill>
                  <a:srgbClr val="45A4FC"/>
                </a:solidFill>
                <a:latin typeface="Lucida Sans Typewriter"/>
                <a:cs typeface="Lucida Sans Typewriter"/>
              </a:rPr>
              <a:t> = </a:t>
            </a:r>
            <a:r>
              <a:rPr lang="en-US" sz="2400" dirty="0" err="1" smtClean="0">
                <a:solidFill>
                  <a:srgbClr val="45A4FC"/>
                </a:solidFill>
                <a:latin typeface="Lucida Sans Typewriter"/>
                <a:cs typeface="Lucida Sans Typewriter"/>
              </a:rPr>
              <a:t>Albums.album_id</a:t>
            </a:r>
            <a:r>
              <a:rPr lang="en-US" sz="2400" dirty="0" smtClean="0">
                <a:solidFill>
                  <a:srgbClr val="45A4FC"/>
                </a:solidFill>
                <a:latin typeface="Lucida Sans Typewriter"/>
                <a:cs typeface="Lucida Sans Typewriter"/>
              </a:rPr>
              <a:t>;</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14946903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4525963"/>
          </a:xfrm>
        </p:spPr>
        <p:txBody>
          <a:bodyPr>
            <a:normAutofit/>
          </a:bodyPr>
          <a:lstStyle/>
          <a:p>
            <a:pPr marL="0" indent="0">
              <a:buNone/>
            </a:pPr>
            <a:r>
              <a:rPr lang="en-US" sz="2400" dirty="0" smtClean="0">
                <a:latin typeface="Helvetica Neue Light"/>
                <a:cs typeface="Helvetica Neue Light"/>
              </a:rPr>
              <a:t>3. For each song, its name, the name of its album, and the name of its artist.</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SELECT </a:t>
            </a:r>
            <a:r>
              <a:rPr lang="en-US" sz="2400" dirty="0" err="1" smtClean="0">
                <a:solidFill>
                  <a:srgbClr val="45A4FC"/>
                </a:solidFill>
                <a:latin typeface="Lucida Sans Typewriter"/>
                <a:cs typeface="Lucida Sans Typewriter"/>
              </a:rPr>
              <a:t>song_name</a:t>
            </a:r>
            <a:r>
              <a:rPr lang="en-US" sz="2400" dirty="0" smtClean="0">
                <a:solidFill>
                  <a:srgbClr val="45A4FC"/>
                </a:solidFill>
                <a:latin typeface="Lucida Sans Typewriter"/>
                <a:cs typeface="Lucida Sans Typewriter"/>
              </a:rPr>
              <a:t>,</a:t>
            </a:r>
          </a:p>
          <a:p>
            <a:pPr marL="0" indent="0">
              <a:buNone/>
            </a:pP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album_name</a:t>
            </a:r>
            <a:r>
              <a:rPr lang="en-US" sz="2400" dirty="0" smtClean="0">
                <a:solidFill>
                  <a:srgbClr val="45A4FC"/>
                </a:solidFill>
                <a:latin typeface="Lucida Sans Typewriter"/>
                <a:cs typeface="Lucida Sans Typewriter"/>
              </a:rPr>
              <a:t>,</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artist_name</a:t>
            </a:r>
            <a:r>
              <a:rPr lang="en-US" sz="2400" dirty="0" smtClean="0">
                <a:solidFill>
                  <a:srgbClr val="45A4FC"/>
                </a:solidFill>
                <a:latin typeface="Lucida Sans Typewriter"/>
                <a:cs typeface="Lucida Sans Typewriter"/>
              </a:rPr>
              <a:t> </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FROM Artists</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NATURAL </a:t>
            </a:r>
            <a:r>
              <a:rPr lang="en-US" sz="2400" dirty="0" smtClean="0">
                <a:solidFill>
                  <a:srgbClr val="45A4FC"/>
                </a:solidFill>
                <a:latin typeface="Lucida Sans Typewriter"/>
                <a:cs typeface="Lucida Sans Typewriter"/>
              </a:rPr>
              <a:t>JOIN Albums</a:t>
            </a:r>
          </a:p>
          <a:p>
            <a:pPr marL="0" indent="0">
              <a:buNone/>
            </a:pPr>
            <a:r>
              <a:rPr lang="en-US" sz="2400" dirty="0">
                <a:solidFill>
                  <a:srgbClr val="45A4FC"/>
                </a:solidFill>
                <a:latin typeface="Lucida Sans Typewriter"/>
                <a:cs typeface="Lucida Sans Typewriter"/>
              </a:rPr>
              <a:t>	</a:t>
            </a:r>
            <a:r>
              <a:rPr lang="en-US" sz="2400" smtClean="0">
                <a:solidFill>
                  <a:srgbClr val="45A4FC"/>
                </a:solidFill>
                <a:latin typeface="Lucida Sans Typewriter"/>
                <a:cs typeface="Lucida Sans Typewriter"/>
              </a:rPr>
              <a:t>	</a:t>
            </a:r>
            <a:r>
              <a:rPr lang="en-US" sz="2400" smtClean="0">
                <a:solidFill>
                  <a:srgbClr val="45A4FC"/>
                </a:solidFill>
                <a:latin typeface="Lucida Sans Typewriter"/>
                <a:cs typeface="Lucida Sans Typewriter"/>
              </a:rPr>
              <a:t>NATURAL</a:t>
            </a:r>
            <a:r>
              <a:rPr lang="en-US" sz="2400" smtClean="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JOIN Songs</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22383135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4525963"/>
          </a:xfrm>
        </p:spPr>
        <p:txBody>
          <a:bodyPr>
            <a:normAutofit/>
          </a:bodyPr>
          <a:lstStyle/>
          <a:p>
            <a:pPr marL="0" indent="0">
              <a:buNone/>
            </a:pPr>
            <a:r>
              <a:rPr lang="en-US" sz="2400" dirty="0" smtClean="0">
                <a:latin typeface="Helvetica Neue Light"/>
                <a:cs typeface="Helvetica Neue Light"/>
              </a:rPr>
              <a:t>4. Find singers, with no duplicates, who released both “Techno” and “Pop” albums.</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338738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4525963"/>
          </a:xfrm>
        </p:spPr>
        <p:txBody>
          <a:bodyPr>
            <a:normAutofit/>
          </a:bodyPr>
          <a:lstStyle/>
          <a:p>
            <a:pPr marL="0" indent="0">
              <a:buNone/>
            </a:pPr>
            <a:r>
              <a:rPr lang="en-US" sz="2400" dirty="0" smtClean="0">
                <a:latin typeface="Helvetica Neue Light"/>
                <a:cs typeface="Helvetica Neue Light"/>
              </a:rPr>
              <a:t>4. Find singers, with no duplicates, who released both “Techno” and “Pop” albums.</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SELECT DISTINCT </a:t>
            </a:r>
            <a:r>
              <a:rPr lang="en-US" sz="2400" dirty="0" err="1" smtClean="0">
                <a:solidFill>
                  <a:srgbClr val="45A4FC"/>
                </a:solidFill>
                <a:latin typeface="Lucida Sans Typewriter"/>
                <a:cs typeface="Lucida Sans Typewriter"/>
              </a:rPr>
              <a:t>Artists.artist_name</a:t>
            </a:r>
            <a:endParaRPr lang="en-US" sz="2400" dirty="0">
              <a:solidFill>
                <a:srgbClr val="45A4FC"/>
              </a:solidFill>
              <a:latin typeface="Lucida Sans Typewriter"/>
              <a:cs typeface="Lucida Sans Typewriter"/>
            </a:endParaRPr>
          </a:p>
          <a:p>
            <a:pPr marL="0" indent="0">
              <a:buNone/>
            </a:pPr>
            <a:r>
              <a:rPr lang="en-US" sz="2400" dirty="0" smtClean="0">
                <a:solidFill>
                  <a:srgbClr val="45A4FC"/>
                </a:solidFill>
                <a:latin typeface="Lucida Sans Typewriter"/>
                <a:cs typeface="Lucida Sans Typewriter"/>
              </a:rPr>
              <a:t>	FROM Artists, Albums A1, Albums A2</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WHERE </a:t>
            </a:r>
            <a:r>
              <a:rPr lang="en-US" sz="2400" dirty="0" err="1" smtClean="0">
                <a:solidFill>
                  <a:srgbClr val="45A4FC"/>
                </a:solidFill>
                <a:latin typeface="Lucida Sans Typewriter"/>
                <a:cs typeface="Lucida Sans Typewriter"/>
              </a:rPr>
              <a:t>Artists.artist_id</a:t>
            </a:r>
            <a:r>
              <a:rPr lang="en-US" sz="2400" dirty="0" smtClean="0">
                <a:solidFill>
                  <a:srgbClr val="45A4FC"/>
                </a:solidFill>
                <a:latin typeface="Lucida Sans Typewriter"/>
                <a:cs typeface="Lucida Sans Typewriter"/>
              </a:rPr>
              <a:t> = A1.artist_id</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AND A1.artist_id = A2.artist_id</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AND A1.genre = ‘Techno’</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AND A2.genre = ‘Pop’;</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38049513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084011"/>
          </a:xfrm>
        </p:spPr>
        <p:txBody>
          <a:bodyPr>
            <a:normAutofit/>
          </a:bodyPr>
          <a:lstStyle/>
          <a:p>
            <a:pPr marL="0" indent="0">
              <a:buNone/>
            </a:pPr>
            <a:r>
              <a:rPr lang="en-US" sz="2400" dirty="0" smtClean="0">
                <a:latin typeface="Helvetica Neue Light"/>
                <a:cs typeface="Helvetica Neue Light"/>
              </a:rPr>
              <a:t>5</a:t>
            </a:r>
            <a:r>
              <a:rPr lang="en-US" sz="2400" dirty="0">
                <a:latin typeface="Helvetica Neue Light"/>
                <a:cs typeface="Helvetica Neue Light"/>
              </a:rPr>
              <a:t>. Find all album id’s and names for every artist active since 2000 or later. If an artist does not have any albums, you should still include the artist's information in your output. Use LEFT OUTER JOIN, RIGHT OUTER JOIN, or INNER JOIN</a:t>
            </a:r>
            <a:r>
              <a:rPr lang="en-US" sz="2400" dirty="0" smtClean="0">
                <a:latin typeface="Helvetica Neue Light"/>
                <a:cs typeface="Helvetica Neue Light"/>
              </a:rPr>
              <a:t>.</a:t>
            </a:r>
          </a:p>
          <a:p>
            <a:pPr marL="0" indent="0">
              <a:buNone/>
            </a:pPr>
            <a:endParaRPr lang="en-US" sz="2400" dirty="0" smtClean="0">
              <a:solidFill>
                <a:srgbClr val="45A4FC"/>
              </a:solidFill>
              <a:latin typeface="Helvetica Neue Light"/>
              <a:cs typeface="Helvetica Neue Light"/>
            </a:endParaRPr>
          </a:p>
        </p:txBody>
      </p:sp>
    </p:spTree>
    <p:extLst>
      <p:ext uri="{BB962C8B-B14F-4D97-AF65-F5344CB8AC3E}">
        <p14:creationId xmlns:p14="http://schemas.microsoft.com/office/powerpoint/2010/main" val="28222443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Single-Table SQL</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endParaRPr lang="en-US" sz="2400" dirty="0">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 [</a:t>
            </a:r>
            <a:r>
              <a:rPr lang="en-US" sz="2400" dirty="0" smtClean="0">
                <a:solidFill>
                  <a:srgbClr val="45A4FA"/>
                </a:solidFill>
                <a:latin typeface="Lucida Sans Typewriter" charset="0"/>
                <a:ea typeface="Osaka" charset="0"/>
                <a:cs typeface="Osaka" charset="0"/>
              </a:rPr>
              <a:t>HAVING</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ORDER BY </a:t>
            </a:r>
            <a:r>
              <a:rPr lang="en-US" sz="2400" i="1" dirty="0" smtClean="0">
                <a:latin typeface="Lucida Sans Typewriter" charset="0"/>
                <a:ea typeface="Osaka" charset="0"/>
                <a:cs typeface="Osaka" charset="0"/>
              </a:rPr>
              <a:t>&lt;column list&gt;</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154372694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084011"/>
          </a:xfrm>
        </p:spPr>
        <p:txBody>
          <a:bodyPr>
            <a:normAutofit/>
          </a:bodyPr>
          <a:lstStyle/>
          <a:p>
            <a:pPr marL="0" indent="0">
              <a:buNone/>
            </a:pPr>
            <a:r>
              <a:rPr lang="en-US" sz="2400" dirty="0" smtClean="0">
                <a:latin typeface="Helvetica Neue Light"/>
                <a:cs typeface="Helvetica Neue Light"/>
              </a:rPr>
              <a:t>5</a:t>
            </a:r>
            <a:r>
              <a:rPr lang="en-US" sz="2400" dirty="0">
                <a:latin typeface="Helvetica Neue Light"/>
                <a:cs typeface="Helvetica Neue Light"/>
              </a:rPr>
              <a:t>. Find all album id’s and names for every artist active since 2000 or later. If an artist does not have any albums, you should still include the artist's information in your output. Use LEFT OUTER JOIN, RIGHT OUTER JOIN, or INNER JOIN</a:t>
            </a:r>
            <a:r>
              <a:rPr lang="en-US" sz="2400" dirty="0" smtClean="0">
                <a:latin typeface="Helvetica Neue Light"/>
                <a:cs typeface="Helvetica Neue Light"/>
              </a:rPr>
              <a:t>.</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SELECT </a:t>
            </a:r>
            <a:r>
              <a:rPr lang="en-US" sz="2400" dirty="0" err="1">
                <a:solidFill>
                  <a:srgbClr val="45A4FC"/>
                </a:solidFill>
                <a:latin typeface="Lucida Sans Typewriter"/>
                <a:cs typeface="Lucida Sans Typewriter"/>
              </a:rPr>
              <a:t>Ar.artist_id</a:t>
            </a:r>
            <a:r>
              <a:rPr lang="en-US" sz="2400" dirty="0">
                <a:solidFill>
                  <a:srgbClr val="45A4FC"/>
                </a:solidFill>
                <a:latin typeface="Lucida Sans Typewriter"/>
                <a:cs typeface="Lucida Sans Typewriter"/>
              </a:rPr>
              <a:t>, </a:t>
            </a:r>
            <a:r>
              <a:rPr lang="en-US" sz="2400" dirty="0" err="1">
                <a:solidFill>
                  <a:srgbClr val="45A4FC"/>
                </a:solidFill>
                <a:latin typeface="Lucida Sans Typewriter"/>
                <a:cs typeface="Lucida Sans Typewriter"/>
              </a:rPr>
              <a:t>Ar.artist_name</a:t>
            </a: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Al.album_id</a:t>
            </a:r>
            <a:r>
              <a:rPr lang="en-US" sz="2400" dirty="0">
                <a:solidFill>
                  <a:srgbClr val="45A4FC"/>
                </a:solidFill>
                <a:latin typeface="Lucida Sans Typewriter"/>
                <a:cs typeface="Lucida Sans Typewriter"/>
              </a:rPr>
              <a:t>, </a:t>
            </a:r>
            <a:r>
              <a:rPr lang="en-US" sz="2400" dirty="0" err="1">
                <a:solidFill>
                  <a:srgbClr val="45A4FC"/>
                </a:solidFill>
                <a:latin typeface="Lucida Sans Typewriter"/>
                <a:cs typeface="Lucida Sans Typewriter"/>
              </a:rPr>
              <a:t>Al.album_name</a:t>
            </a:r>
            <a:r>
              <a:rPr lang="en-US" sz="2400" dirty="0">
                <a:solidFill>
                  <a:srgbClr val="45A4FC"/>
                </a:solidFill>
                <a:latin typeface="Lucida Sans Typewriter"/>
                <a:cs typeface="Lucida Sans Typewriter"/>
              </a:rPr>
              <a:t> </a:t>
            </a:r>
            <a:endParaRPr lang="en-US" sz="2400" dirty="0" smtClean="0">
              <a:solidFill>
                <a:srgbClr val="45A4FC"/>
              </a:solidFill>
              <a:latin typeface="Lucida Sans Typewriter"/>
              <a:cs typeface="Lucida Sans Typewriter"/>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FROM </a:t>
            </a:r>
            <a:r>
              <a:rPr lang="en-US" sz="2400" dirty="0">
                <a:solidFill>
                  <a:srgbClr val="45A4FC"/>
                </a:solidFill>
                <a:latin typeface="Lucida Sans Typewriter"/>
                <a:cs typeface="Lucida Sans Typewriter"/>
              </a:rPr>
              <a:t>Artists </a:t>
            </a:r>
            <a:r>
              <a:rPr lang="en-US" sz="2400" dirty="0" err="1" smtClean="0">
                <a:solidFill>
                  <a:srgbClr val="45A4FC"/>
                </a:solidFill>
                <a:latin typeface="Lucida Sans Typewriter"/>
                <a:cs typeface="Lucida Sans Typewriter"/>
              </a:rPr>
              <a:t>Ar</a:t>
            </a:r>
            <a:endParaRPr lang="en-US" sz="2400" dirty="0" smtClean="0">
              <a:solidFill>
                <a:srgbClr val="45A4FC"/>
              </a:solidFill>
              <a:latin typeface="Lucida Sans Typewriter"/>
              <a:cs typeface="Lucida Sans Typewriter"/>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LEFT </a:t>
            </a:r>
            <a:r>
              <a:rPr lang="en-US" sz="2400" dirty="0">
                <a:solidFill>
                  <a:srgbClr val="45A4FC"/>
                </a:solidFill>
                <a:latin typeface="Lucida Sans Typewriter"/>
                <a:cs typeface="Lucida Sans Typewriter"/>
              </a:rPr>
              <a:t>OUTER JOIN Albums </a:t>
            </a:r>
            <a:r>
              <a:rPr lang="en-US" sz="2400" dirty="0" smtClean="0">
                <a:solidFill>
                  <a:srgbClr val="45A4FC"/>
                </a:solidFill>
                <a:latin typeface="Lucida Sans Typewriter"/>
                <a:cs typeface="Lucida Sans Typewriter"/>
              </a:rPr>
              <a:t>Al</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ON </a:t>
            </a:r>
            <a:r>
              <a:rPr lang="en-US" sz="2400" dirty="0" err="1">
                <a:solidFill>
                  <a:srgbClr val="45A4FC"/>
                </a:solidFill>
                <a:latin typeface="Lucida Sans Typewriter"/>
                <a:cs typeface="Lucida Sans Typewriter"/>
              </a:rPr>
              <a:t>Ar.artist_id</a:t>
            </a:r>
            <a:r>
              <a:rPr lang="en-US" sz="2400" dirty="0">
                <a:solidFill>
                  <a:srgbClr val="45A4FC"/>
                </a:solidFill>
                <a:latin typeface="Lucida Sans Typewriter"/>
                <a:cs typeface="Lucida Sans Typewriter"/>
              </a:rPr>
              <a:t>=</a:t>
            </a:r>
            <a:r>
              <a:rPr lang="en-US" sz="2400" dirty="0" err="1" smtClean="0">
                <a:solidFill>
                  <a:srgbClr val="45A4FC"/>
                </a:solidFill>
                <a:latin typeface="Lucida Sans Typewriter"/>
                <a:cs typeface="Lucida Sans Typewriter"/>
              </a:rPr>
              <a:t>Al.artist_id</a:t>
            </a:r>
            <a:endParaRPr lang="en-US" sz="2400" dirty="0" smtClean="0">
              <a:solidFill>
                <a:srgbClr val="45A4FC"/>
              </a:solidFill>
              <a:latin typeface="Lucida Sans Typewriter"/>
              <a:cs typeface="Lucida Sans Typewriter"/>
            </a:endParaRP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WHERE </a:t>
            </a:r>
            <a:r>
              <a:rPr lang="en-US" sz="2400" dirty="0" err="1" smtClean="0">
                <a:solidFill>
                  <a:srgbClr val="45A4FC"/>
                </a:solidFill>
                <a:latin typeface="Lucida Sans Typewriter"/>
                <a:cs typeface="Lucida Sans Typewriter"/>
              </a:rPr>
              <a:t>Ar.first_year_active</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&gt;= 2000;</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37900911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Worksheet #6, 7</a:t>
            </a:r>
            <a:endParaRPr lang="en-US" sz="6000" dirty="0">
              <a:latin typeface="Helvetica Neue Light"/>
              <a:cs typeface="Helvetica Neue Light"/>
            </a:endParaRPr>
          </a:p>
        </p:txBody>
      </p:sp>
    </p:spTree>
    <p:extLst>
      <p:ext uri="{BB962C8B-B14F-4D97-AF65-F5344CB8AC3E}">
        <p14:creationId xmlns:p14="http://schemas.microsoft.com/office/powerpoint/2010/main" val="81703499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084011"/>
          </a:xfrm>
        </p:spPr>
        <p:txBody>
          <a:bodyPr>
            <a:normAutofit fontScale="92500" lnSpcReduction="10000"/>
          </a:bodyPr>
          <a:lstStyle/>
          <a:p>
            <a:pPr marL="0" indent="0">
              <a:buNone/>
            </a:pPr>
            <a:r>
              <a:rPr lang="en-US" sz="2400" dirty="0" smtClean="0">
                <a:latin typeface="Helvetica Neue Light"/>
                <a:cs typeface="Helvetica Neue Light"/>
              </a:rPr>
              <a:t>6</a:t>
            </a:r>
            <a:r>
              <a:rPr lang="en-US" sz="2400" dirty="0">
                <a:latin typeface="Helvetica Neue Light"/>
                <a:cs typeface="Helvetica Neue Light"/>
              </a:rPr>
              <a:t>. The six degrees of separation is a theory that says that everyone is connected to each other by a chain of people that is 6 or less steps long. Given the undirected friend graph below, where each link is stored once, find all pairs of Users who are </a:t>
            </a:r>
            <a:r>
              <a:rPr lang="en-US" sz="2400" u="sng" dirty="0">
                <a:latin typeface="Helvetica Neue Light"/>
                <a:cs typeface="Helvetica Neue Light"/>
              </a:rPr>
              <a:t>exactly</a:t>
            </a:r>
            <a:r>
              <a:rPr lang="en-US" sz="2400" dirty="0">
                <a:latin typeface="Helvetica Neue Light"/>
                <a:cs typeface="Helvetica Neue Light"/>
              </a:rPr>
              <a:t> six steps away from each other</a:t>
            </a:r>
            <a:r>
              <a:rPr lang="en-US" sz="2400" dirty="0" smtClean="0">
                <a:latin typeface="Helvetica Neue Light"/>
                <a:cs typeface="Helvetica Neue Light"/>
              </a:rPr>
              <a:t>.</a:t>
            </a: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a:t>
            </a:r>
            <a:r>
              <a:rPr lang="en-US" sz="2400" dirty="0">
                <a:latin typeface="Lucida Sans Typewriter"/>
                <a:cs typeface="Lucida Sans Typewriter"/>
              </a:rPr>
              <a:t>CREATE TABLE Friends( </a:t>
            </a:r>
            <a:endParaRPr lang="en-US" sz="2400" dirty="0" smtClean="0">
              <a:latin typeface="Lucida Sans Typewriter"/>
              <a:cs typeface="Lucida Sans Typewriter"/>
            </a:endParaRP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a:t>
            </a:r>
            <a:r>
              <a:rPr lang="en-US" sz="2400" dirty="0" err="1" smtClean="0">
                <a:latin typeface="Lucida Sans Typewriter"/>
                <a:cs typeface="Lucida Sans Typewriter"/>
              </a:rPr>
              <a:t>fromID</a:t>
            </a:r>
            <a:r>
              <a:rPr lang="en-US" sz="2400" dirty="0" smtClean="0">
                <a:latin typeface="Lucida Sans Typewriter"/>
                <a:cs typeface="Lucida Sans Typewriter"/>
              </a:rPr>
              <a:t> </a:t>
            </a:r>
            <a:r>
              <a:rPr lang="en-US" sz="2400" dirty="0">
                <a:latin typeface="Lucida Sans Typewriter"/>
                <a:cs typeface="Lucida Sans Typewriter"/>
              </a:rPr>
              <a:t>integer</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a:t>
            </a:r>
            <a:r>
              <a:rPr lang="en-US" sz="2400" dirty="0" err="1" smtClean="0">
                <a:latin typeface="Lucida Sans Typewriter"/>
                <a:cs typeface="Lucida Sans Typewriter"/>
              </a:rPr>
              <a:t>toID</a:t>
            </a:r>
            <a:r>
              <a:rPr lang="en-US" sz="2400" dirty="0" smtClean="0">
                <a:latin typeface="Lucida Sans Typewriter"/>
                <a:cs typeface="Lucida Sans Typewriter"/>
              </a:rPr>
              <a:t> </a:t>
            </a:r>
            <a:r>
              <a:rPr lang="en-US" sz="2400" dirty="0">
                <a:latin typeface="Lucida Sans Typewriter"/>
                <a:cs typeface="Lucida Sans Typewriter"/>
              </a:rPr>
              <a:t>integer</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since </a:t>
            </a:r>
            <a:r>
              <a:rPr lang="en-US" sz="2400" dirty="0">
                <a:latin typeface="Lucida Sans Typewriter"/>
                <a:cs typeface="Lucida Sans Typewriter"/>
              </a:rPr>
              <a:t>date</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PRIMARY </a:t>
            </a:r>
            <a:r>
              <a:rPr lang="en-US" sz="2400" dirty="0">
                <a:latin typeface="Lucida Sans Typewriter"/>
                <a:cs typeface="Lucida Sans Typewriter"/>
              </a:rPr>
              <a:t>KEY (</a:t>
            </a:r>
            <a:r>
              <a:rPr lang="en-US" sz="2400" dirty="0" err="1">
                <a:latin typeface="Lucida Sans Typewriter"/>
                <a:cs typeface="Lucida Sans Typewriter"/>
              </a:rPr>
              <a:t>fromID</a:t>
            </a:r>
            <a:r>
              <a:rPr lang="en-US" sz="2400" dirty="0">
                <a:latin typeface="Lucida Sans Typewriter"/>
                <a:cs typeface="Lucida Sans Typewriter"/>
              </a:rPr>
              <a:t>, </a:t>
            </a:r>
            <a:r>
              <a:rPr lang="en-US" sz="2400" dirty="0" err="1">
                <a:latin typeface="Lucida Sans Typewriter"/>
                <a:cs typeface="Lucida Sans Typewriter"/>
              </a:rPr>
              <a:t>toID</a:t>
            </a:r>
            <a:r>
              <a:rPr lang="en-US" sz="2400" dirty="0">
                <a:latin typeface="Lucida Sans Typewriter"/>
                <a:cs typeface="Lucida Sans Typewriter"/>
              </a:rPr>
              <a:t>)</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FOREIGN </a:t>
            </a:r>
            <a:r>
              <a:rPr lang="en-US" sz="2400" dirty="0">
                <a:latin typeface="Lucida Sans Typewriter"/>
                <a:cs typeface="Lucida Sans Typewriter"/>
              </a:rPr>
              <a:t>KEY (</a:t>
            </a:r>
            <a:r>
              <a:rPr lang="en-US" sz="2400" dirty="0" err="1">
                <a:latin typeface="Lucida Sans Typewriter"/>
                <a:cs typeface="Lucida Sans Typewriter"/>
              </a:rPr>
              <a:t>fromID</a:t>
            </a:r>
            <a:r>
              <a:rPr lang="en-US" sz="2400" dirty="0">
                <a:latin typeface="Lucida Sans Typewriter"/>
                <a:cs typeface="Lucida Sans Typewriter"/>
              </a:rPr>
              <a:t>) REFERENCES Users</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FOREIGN </a:t>
            </a:r>
            <a:r>
              <a:rPr lang="en-US" sz="2400" dirty="0">
                <a:latin typeface="Lucida Sans Typewriter"/>
                <a:cs typeface="Lucida Sans Typewriter"/>
              </a:rPr>
              <a:t>KEY (</a:t>
            </a:r>
            <a:r>
              <a:rPr lang="en-US" sz="2400" dirty="0" err="1">
                <a:latin typeface="Lucida Sans Typewriter"/>
                <a:cs typeface="Lucida Sans Typewriter"/>
              </a:rPr>
              <a:t>toID</a:t>
            </a:r>
            <a:r>
              <a:rPr lang="en-US" sz="2400" dirty="0">
                <a:latin typeface="Lucida Sans Typewriter"/>
                <a:cs typeface="Lucida Sans Typewriter"/>
              </a:rPr>
              <a:t>) REFERENCES Users</a:t>
            </a:r>
            <a:r>
              <a:rPr lang="en-US" sz="2400" dirty="0" smtClean="0">
                <a:latin typeface="Lucida Sans Typewriter"/>
                <a:cs typeface="Lucida Sans Typewriter"/>
              </a:rPr>
              <a:t>,</a:t>
            </a:r>
          </a:p>
          <a:p>
            <a:pPr marL="0" indent="0">
              <a:buNone/>
            </a:pPr>
            <a:r>
              <a:rPr lang="en-US" sz="2400" dirty="0">
                <a:latin typeface="Lucida Sans Typewriter"/>
                <a:cs typeface="Lucida Sans Typewriter"/>
              </a:rPr>
              <a:t>	</a:t>
            </a:r>
            <a:r>
              <a:rPr lang="en-US" sz="2400" dirty="0" smtClean="0">
                <a:latin typeface="Lucida Sans Typewriter"/>
                <a:cs typeface="Lucida Sans Typewriter"/>
              </a:rPr>
              <a:t>	CHECK </a:t>
            </a:r>
            <a:r>
              <a:rPr lang="en-US" sz="2400" dirty="0">
                <a:latin typeface="Lucida Sans Typewriter"/>
                <a:cs typeface="Lucida Sans Typewriter"/>
              </a:rPr>
              <a:t>(</a:t>
            </a:r>
            <a:r>
              <a:rPr lang="en-US" sz="2400" dirty="0" err="1">
                <a:latin typeface="Lucida Sans Typewriter"/>
                <a:cs typeface="Lucida Sans Typewriter"/>
              </a:rPr>
              <a:t>fromID</a:t>
            </a:r>
            <a:r>
              <a:rPr lang="en-US" sz="2400" dirty="0">
                <a:latin typeface="Lucida Sans Typewriter"/>
                <a:cs typeface="Lucida Sans Typewriter"/>
              </a:rPr>
              <a:t> &lt; </a:t>
            </a:r>
            <a:r>
              <a:rPr lang="en-US" sz="2400" dirty="0" err="1">
                <a:latin typeface="Lucida Sans Typewriter"/>
                <a:cs typeface="Lucida Sans Typewriter"/>
              </a:rPr>
              <a:t>toID</a:t>
            </a:r>
            <a:r>
              <a:rPr lang="en-US" sz="2400" dirty="0">
                <a:latin typeface="Lucida Sans Typewriter"/>
                <a:cs typeface="Lucida Sans Typewriter"/>
              </a:rPr>
              <a:t>));</a:t>
            </a:r>
            <a:endParaRPr lang="en-US" sz="2400" dirty="0" smtClean="0">
              <a:latin typeface="Lucida Sans Typewriter"/>
              <a:cs typeface="Lucida Sans Typewriter"/>
            </a:endParaRPr>
          </a:p>
        </p:txBody>
      </p:sp>
    </p:spTree>
    <p:extLst>
      <p:ext uri="{BB962C8B-B14F-4D97-AF65-F5344CB8AC3E}">
        <p14:creationId xmlns:p14="http://schemas.microsoft.com/office/powerpoint/2010/main" val="25563808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084011"/>
          </a:xfrm>
        </p:spPr>
        <p:txBody>
          <a:bodyPr>
            <a:normAutofit/>
          </a:bodyPr>
          <a:lstStyle/>
          <a:p>
            <a:pPr marL="0" indent="0">
              <a:buNone/>
            </a:pPr>
            <a:r>
              <a:rPr lang="en-US" sz="2400" dirty="0" smtClean="0">
                <a:latin typeface="Helvetica Neue Light"/>
                <a:cs typeface="Helvetica Neue Light"/>
              </a:rPr>
              <a:t>6.</a:t>
            </a:r>
            <a:r>
              <a:rPr lang="en-US" sz="2400" dirty="0">
                <a:solidFill>
                  <a:srgbClr val="45A4FC"/>
                </a:solidFill>
                <a:latin typeface="Helvetica Neue Light"/>
                <a:cs typeface="Helvetica Neue Light"/>
              </a:rPr>
              <a:t> </a:t>
            </a:r>
            <a:r>
              <a:rPr lang="en-US" sz="2400" dirty="0" smtClean="0">
                <a:solidFill>
                  <a:srgbClr val="45A4FC"/>
                </a:solidFill>
                <a:latin typeface="Helvetica Neue Light"/>
                <a:cs typeface="Helvetica Neue Light"/>
              </a:rPr>
              <a:t>Create a view that goes both directions:</a:t>
            </a:r>
            <a:endParaRPr lang="en-US" sz="2400" dirty="0">
              <a:solidFill>
                <a:srgbClr val="45A4FC"/>
              </a:solidFill>
              <a:latin typeface="Helvetica Neue Light"/>
              <a:cs typeface="Helvetica Neue Light"/>
            </a:endParaRPr>
          </a:p>
          <a:p>
            <a:pPr marL="0" indent="0">
              <a:buNone/>
            </a:pPr>
            <a:endParaRPr lang="en-US" sz="2400" dirty="0" smtClean="0">
              <a:solidFill>
                <a:srgbClr val="45A4FC"/>
              </a:solidFill>
              <a:latin typeface="Helvetica Neue Light"/>
              <a:cs typeface="Helvetica Neue Light"/>
            </a:endParaRPr>
          </a:p>
          <a:p>
            <a:pPr marL="0" indent="0">
              <a:buNone/>
            </a:pPr>
            <a:r>
              <a:rPr lang="en-US" sz="2400" dirty="0">
                <a:solidFill>
                  <a:srgbClr val="45A4FC"/>
                </a:solidFill>
                <a:latin typeface="Lucida Sans Typewriter"/>
                <a:cs typeface="Lucida Sans Typewriter"/>
              </a:rPr>
              <a:t>	CREATE VIEW </a:t>
            </a:r>
            <a:r>
              <a:rPr lang="en-US" sz="2400" dirty="0" err="1">
                <a:solidFill>
                  <a:srgbClr val="45A4FC"/>
                </a:solidFill>
                <a:latin typeface="Lucida Sans Typewriter"/>
                <a:cs typeface="Lucida Sans Typewriter"/>
              </a:rPr>
              <a:t>BothFriends</a:t>
            </a: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AS</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SELECT </a:t>
            </a:r>
            <a:r>
              <a:rPr lang="en-US" sz="2400" dirty="0">
                <a:solidFill>
                  <a:srgbClr val="45A4FC"/>
                </a:solidFill>
                <a:latin typeface="Lucida Sans Typewriter"/>
                <a:cs typeface="Lucida Sans Typewriter"/>
              </a:rPr>
              <a:t>* FROM </a:t>
            </a:r>
            <a:r>
              <a:rPr lang="en-US" sz="2400" dirty="0" smtClean="0">
                <a:solidFill>
                  <a:srgbClr val="45A4FC"/>
                </a:solidFill>
                <a:latin typeface="Lucida Sans Typewriter"/>
                <a:cs typeface="Lucida Sans Typewriter"/>
              </a:rPr>
              <a:t>Friends</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UNION ALL</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SELECT </a:t>
            </a:r>
            <a:r>
              <a:rPr lang="en-US" sz="2400" dirty="0" err="1">
                <a:solidFill>
                  <a:srgbClr val="45A4FC"/>
                </a:solidFill>
                <a:latin typeface="Lucida Sans Typewriter"/>
                <a:cs typeface="Lucida Sans Typewriter"/>
              </a:rPr>
              <a:t>F.toID</a:t>
            </a:r>
            <a:r>
              <a:rPr lang="en-US" sz="2400" dirty="0">
                <a:solidFill>
                  <a:srgbClr val="45A4FC"/>
                </a:solidFill>
                <a:latin typeface="Lucida Sans Typewriter"/>
                <a:cs typeface="Lucida Sans Typewriter"/>
              </a:rPr>
              <a:t> AS </a:t>
            </a:r>
            <a:r>
              <a:rPr lang="en-US" sz="2400" dirty="0" err="1">
                <a:solidFill>
                  <a:srgbClr val="45A4FC"/>
                </a:solidFill>
                <a:latin typeface="Lucida Sans Typewriter"/>
                <a:cs typeface="Lucida Sans Typewriter"/>
              </a:rPr>
              <a:t>fromID</a:t>
            </a:r>
            <a:r>
              <a:rPr lang="en-US" sz="2400" dirty="0" smtClean="0">
                <a:solidFill>
                  <a:srgbClr val="45A4FC"/>
                </a:solidFill>
                <a:latin typeface="Lucida Sans Typewriter"/>
                <a:cs typeface="Lucida Sans Typewriter"/>
              </a:rPr>
              <a:t>,</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F.fromID</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AS </a:t>
            </a:r>
            <a:r>
              <a:rPr lang="en-US" sz="2400" dirty="0" err="1">
                <a:solidFill>
                  <a:srgbClr val="45A4FC"/>
                </a:solidFill>
                <a:latin typeface="Lucida Sans Typewriter"/>
                <a:cs typeface="Lucida Sans Typewriter"/>
              </a:rPr>
              <a:t>toID</a:t>
            </a:r>
            <a:r>
              <a:rPr lang="en-US" sz="2400" dirty="0" smtClean="0">
                <a:solidFill>
                  <a:srgbClr val="45A4FC"/>
                </a:solidFill>
                <a:latin typeface="Lucida Sans Typewriter"/>
                <a:cs typeface="Lucida Sans Typewriter"/>
              </a:rPr>
              <a:t>, </a:t>
            </a:r>
            <a:endParaRPr lang="en-US" sz="2400" dirty="0">
              <a:solidFill>
                <a:srgbClr val="45A4FC"/>
              </a:solidFill>
              <a:latin typeface="Lucida Sans Typewriter"/>
              <a:cs typeface="Lucida Sans Typewriter"/>
            </a:endParaRPr>
          </a:p>
          <a:p>
            <a:pPr marL="0" indent="0">
              <a:buNone/>
            </a:pP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F.since</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FROM Friends F;</a:t>
            </a:r>
            <a:endParaRPr lang="en-US" sz="2400" dirty="0">
              <a:latin typeface="Lucida Sans Typewriter"/>
              <a:cs typeface="Lucida Sans Typewriter"/>
            </a:endParaRPr>
          </a:p>
          <a:p>
            <a:pPr marL="0" indent="0">
              <a:buNone/>
            </a:pPr>
            <a:endParaRPr lang="en-US" sz="2400" dirty="0" smtClean="0">
              <a:latin typeface="Lucida Sans Typewriter"/>
              <a:cs typeface="Lucida Sans Typewriter"/>
            </a:endParaRPr>
          </a:p>
        </p:txBody>
      </p:sp>
    </p:spTree>
    <p:extLst>
      <p:ext uri="{BB962C8B-B14F-4D97-AF65-F5344CB8AC3E}">
        <p14:creationId xmlns:p14="http://schemas.microsoft.com/office/powerpoint/2010/main" val="12155586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257800"/>
          </a:xfrm>
        </p:spPr>
        <p:txBody>
          <a:bodyPr>
            <a:normAutofit/>
          </a:bodyPr>
          <a:lstStyle/>
          <a:p>
            <a:pPr marL="0" indent="0">
              <a:buNone/>
            </a:pPr>
            <a:r>
              <a:rPr lang="en-US" sz="2400" dirty="0" smtClean="0">
                <a:latin typeface="Helvetica Neue Light"/>
                <a:cs typeface="Helvetica Neue Light"/>
              </a:rPr>
              <a:t>6.</a:t>
            </a:r>
            <a:r>
              <a:rPr lang="en-US" sz="2400" dirty="0">
                <a:solidFill>
                  <a:srgbClr val="45A4FC"/>
                </a:solidFill>
                <a:latin typeface="Helvetica Neue Light"/>
                <a:cs typeface="Helvetica Neue Light"/>
              </a:rPr>
              <a:t> </a:t>
            </a:r>
            <a:endParaRPr lang="en-US" sz="2400" dirty="0" smtClean="0">
              <a:solidFill>
                <a:srgbClr val="45A4FC"/>
              </a:solidFill>
              <a:latin typeface="Helvetica Neue Light"/>
              <a:cs typeface="Helvetica Neue Light"/>
            </a:endParaRPr>
          </a:p>
          <a:p>
            <a:pPr marL="0" indent="0">
              <a:buNone/>
            </a:pPr>
            <a:r>
              <a:rPr lang="en-US" sz="2400" dirty="0" smtClean="0">
                <a:solidFill>
                  <a:srgbClr val="45A4FC"/>
                </a:solidFill>
                <a:latin typeface="Helvetica Neue Light"/>
                <a:cs typeface="Helvetica Neue Light"/>
              </a:rPr>
              <a:t>	</a:t>
            </a:r>
            <a:r>
              <a:rPr lang="en-US" sz="2400" dirty="0" smtClean="0">
                <a:solidFill>
                  <a:srgbClr val="45A4FC"/>
                </a:solidFill>
                <a:latin typeface="Lucida Sans Typewriter"/>
                <a:cs typeface="Lucida Sans Typewriter"/>
              </a:rPr>
              <a:t>SELECT </a:t>
            </a:r>
            <a:r>
              <a:rPr lang="en-US" sz="2400" dirty="0">
                <a:solidFill>
                  <a:srgbClr val="45A4FC"/>
                </a:solidFill>
                <a:latin typeface="Lucida Sans Typewriter"/>
                <a:cs typeface="Lucida Sans Typewriter"/>
              </a:rPr>
              <a:t>F1.fromID, F5.</a:t>
            </a:r>
            <a:r>
              <a:rPr lang="en-US" sz="2400" dirty="0" smtClean="0">
                <a:solidFill>
                  <a:srgbClr val="45A4FC"/>
                </a:solidFill>
                <a:latin typeface="Lucida Sans Typewriter"/>
                <a:cs typeface="Lucida Sans Typewriter"/>
              </a:rPr>
              <a:t>toID</a:t>
            </a:r>
          </a:p>
          <a:p>
            <a:pPr marL="0" indent="0">
              <a:buNone/>
            </a:pPr>
            <a:r>
              <a:rPr lang="en-US" sz="2400" dirty="0" smtClean="0">
                <a:solidFill>
                  <a:srgbClr val="45A4FC"/>
                </a:solidFill>
                <a:latin typeface="Lucida Sans Typewriter"/>
                <a:cs typeface="Lucida Sans Typewriter"/>
              </a:rPr>
              <a:t>	FROM </a:t>
            </a:r>
            <a:r>
              <a:rPr lang="en-US" sz="2400" dirty="0" err="1">
                <a:solidFill>
                  <a:srgbClr val="45A4FC"/>
                </a:solidFill>
                <a:latin typeface="Lucida Sans Typewriter"/>
                <a:cs typeface="Lucida Sans Typewriter"/>
              </a:rPr>
              <a:t>BothFriends</a:t>
            </a:r>
            <a:r>
              <a:rPr lang="en-US" sz="2400" dirty="0">
                <a:solidFill>
                  <a:srgbClr val="45A4FC"/>
                </a:solidFill>
                <a:latin typeface="Lucida Sans Typewriter"/>
                <a:cs typeface="Lucida Sans Typewriter"/>
              </a:rPr>
              <a:t> F1</a:t>
            </a:r>
            <a:r>
              <a:rPr lang="en-US" sz="2400" dirty="0" smtClean="0">
                <a:solidFill>
                  <a:srgbClr val="45A4FC"/>
                </a:solidFill>
                <a:latin typeface="Lucida Sans Typewriter"/>
                <a:cs typeface="Lucida Sans Typewriter"/>
              </a:rPr>
              <a:t>,</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BothFriends</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F2</a:t>
            </a:r>
            <a:r>
              <a:rPr lang="en-US" sz="2400" dirty="0" smtClean="0">
                <a:solidFill>
                  <a:srgbClr val="45A4FC"/>
                </a:solidFill>
                <a:latin typeface="Lucida Sans Typewriter"/>
                <a:cs typeface="Lucida Sans Typewriter"/>
              </a:rPr>
              <a:t>,</a:t>
            </a:r>
          </a:p>
          <a:p>
            <a:pPr marL="0" indent="0">
              <a:buNone/>
            </a:pPr>
            <a:r>
              <a:rPr lang="en-US" sz="2400" dirty="0">
                <a:solidFill>
                  <a:srgbClr val="45A4FC"/>
                </a:solidFill>
                <a:latin typeface="Lucida Sans Typewriter"/>
                <a:cs typeface="Lucida Sans Typewriter"/>
              </a:rPr>
              <a:t>	</a:t>
            </a: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BothFriends</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F3</a:t>
            </a:r>
            <a:r>
              <a:rPr lang="en-US" sz="2400" dirty="0" smtClean="0">
                <a:solidFill>
                  <a:srgbClr val="45A4FC"/>
                </a:solidFill>
                <a:latin typeface="Lucida Sans Typewriter"/>
                <a:cs typeface="Lucida Sans Typewriter"/>
              </a:rPr>
              <a:t>,</a:t>
            </a:r>
          </a:p>
          <a:p>
            <a:pPr marL="0" indent="0">
              <a:buNone/>
            </a:pP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BothFriends</a:t>
            </a:r>
            <a:r>
              <a:rPr lang="en-US" sz="2400" dirty="0" smtClean="0">
                <a:solidFill>
                  <a:srgbClr val="45A4FC"/>
                </a:solidFill>
                <a:latin typeface="Lucida Sans Typewriter"/>
                <a:cs typeface="Lucida Sans Typewriter"/>
              </a:rPr>
              <a:t> </a:t>
            </a:r>
            <a:r>
              <a:rPr lang="en-US" sz="2400" dirty="0">
                <a:solidFill>
                  <a:srgbClr val="45A4FC"/>
                </a:solidFill>
                <a:latin typeface="Lucida Sans Typewriter"/>
                <a:cs typeface="Lucida Sans Typewriter"/>
              </a:rPr>
              <a:t>F4</a:t>
            </a:r>
            <a:r>
              <a:rPr lang="en-US" sz="2400" dirty="0" smtClean="0">
                <a:solidFill>
                  <a:srgbClr val="45A4FC"/>
                </a:solidFill>
                <a:latin typeface="Lucida Sans Typewriter"/>
                <a:cs typeface="Lucida Sans Typewriter"/>
              </a:rPr>
              <a:t>,</a:t>
            </a:r>
          </a:p>
          <a:p>
            <a:pPr marL="0" indent="0">
              <a:buNone/>
            </a:pPr>
            <a:r>
              <a:rPr lang="en-US" sz="2400" dirty="0" smtClean="0">
                <a:solidFill>
                  <a:srgbClr val="45A4FC"/>
                </a:solidFill>
                <a:latin typeface="Lucida Sans Typewriter"/>
                <a:cs typeface="Lucida Sans Typewriter"/>
              </a:rPr>
              <a:t>			</a:t>
            </a:r>
            <a:r>
              <a:rPr lang="en-US" sz="2400" dirty="0" err="1" smtClean="0">
                <a:solidFill>
                  <a:srgbClr val="45A4FC"/>
                </a:solidFill>
                <a:latin typeface="Lucida Sans Typewriter"/>
                <a:cs typeface="Lucida Sans Typewriter"/>
              </a:rPr>
              <a:t>BothFriends</a:t>
            </a:r>
            <a:r>
              <a:rPr lang="en-US" sz="2400" dirty="0" smtClean="0">
                <a:solidFill>
                  <a:srgbClr val="45A4FC"/>
                </a:solidFill>
                <a:latin typeface="Lucida Sans Typewriter"/>
                <a:cs typeface="Lucida Sans Typewriter"/>
              </a:rPr>
              <a:t> F5</a:t>
            </a:r>
          </a:p>
          <a:p>
            <a:pPr marL="0" indent="0">
              <a:buNone/>
            </a:pPr>
            <a:r>
              <a:rPr lang="en-US" sz="2400" dirty="0" smtClean="0">
                <a:solidFill>
                  <a:srgbClr val="45A4FC"/>
                </a:solidFill>
                <a:latin typeface="Lucida Sans Typewriter"/>
                <a:cs typeface="Lucida Sans Typewriter"/>
              </a:rPr>
              <a:t>	WHERE </a:t>
            </a:r>
            <a:r>
              <a:rPr lang="en-US" sz="2400" dirty="0">
                <a:solidFill>
                  <a:srgbClr val="45A4FC"/>
                </a:solidFill>
                <a:latin typeface="Lucida Sans Typewriter"/>
                <a:cs typeface="Lucida Sans Typewriter"/>
              </a:rPr>
              <a:t>F1.toID = F2.</a:t>
            </a:r>
            <a:r>
              <a:rPr lang="en-US" sz="2400" dirty="0" smtClean="0">
                <a:solidFill>
                  <a:srgbClr val="45A4FC"/>
                </a:solidFill>
                <a:latin typeface="Lucida Sans Typewriter"/>
                <a:cs typeface="Lucida Sans Typewriter"/>
              </a:rPr>
              <a:t>fromID</a:t>
            </a:r>
          </a:p>
          <a:p>
            <a:pPr marL="0" indent="0">
              <a:buNone/>
            </a:pPr>
            <a:r>
              <a:rPr lang="en-US" sz="2400" dirty="0" smtClean="0">
                <a:solidFill>
                  <a:srgbClr val="45A4FC"/>
                </a:solidFill>
                <a:latin typeface="Lucida Sans Typewriter"/>
                <a:cs typeface="Lucida Sans Typewriter"/>
              </a:rPr>
              <a:t>		AND </a:t>
            </a:r>
            <a:r>
              <a:rPr lang="en-US" sz="2400" dirty="0">
                <a:solidFill>
                  <a:srgbClr val="45A4FC"/>
                </a:solidFill>
                <a:latin typeface="Lucida Sans Typewriter"/>
                <a:cs typeface="Lucida Sans Typewriter"/>
              </a:rPr>
              <a:t>F2.toID = F3.</a:t>
            </a:r>
            <a:r>
              <a:rPr lang="en-US" sz="2400" dirty="0" smtClean="0">
                <a:solidFill>
                  <a:srgbClr val="45A4FC"/>
                </a:solidFill>
                <a:latin typeface="Lucida Sans Typewriter"/>
                <a:cs typeface="Lucida Sans Typewriter"/>
              </a:rPr>
              <a:t>fromID</a:t>
            </a:r>
          </a:p>
          <a:p>
            <a:pPr marL="0" indent="0">
              <a:buNone/>
            </a:pPr>
            <a:r>
              <a:rPr lang="en-US" sz="2400" dirty="0" smtClean="0">
                <a:solidFill>
                  <a:srgbClr val="45A4FC"/>
                </a:solidFill>
                <a:latin typeface="Lucida Sans Typewriter"/>
                <a:cs typeface="Lucida Sans Typewriter"/>
              </a:rPr>
              <a:t>		AND </a:t>
            </a:r>
            <a:r>
              <a:rPr lang="en-US" sz="2400" dirty="0">
                <a:solidFill>
                  <a:srgbClr val="45A4FC"/>
                </a:solidFill>
                <a:latin typeface="Lucida Sans Typewriter"/>
                <a:cs typeface="Lucida Sans Typewriter"/>
              </a:rPr>
              <a:t>F3.toID = F4.fromID </a:t>
            </a:r>
            <a:endParaRPr lang="en-US" sz="2400" dirty="0" smtClean="0">
              <a:solidFill>
                <a:srgbClr val="45A4FC"/>
              </a:solidFill>
              <a:latin typeface="Lucida Sans Typewriter"/>
              <a:cs typeface="Lucida Sans Typewriter"/>
            </a:endParaRPr>
          </a:p>
          <a:p>
            <a:pPr marL="0" indent="0">
              <a:buNone/>
            </a:pPr>
            <a:r>
              <a:rPr lang="en-US" sz="2400" dirty="0" smtClean="0">
                <a:solidFill>
                  <a:srgbClr val="45A4FC"/>
                </a:solidFill>
                <a:latin typeface="Lucida Sans Typewriter"/>
                <a:cs typeface="Lucida Sans Typewriter"/>
              </a:rPr>
              <a:t>		AND </a:t>
            </a:r>
            <a:r>
              <a:rPr lang="en-US" sz="2400" dirty="0">
                <a:solidFill>
                  <a:srgbClr val="45A4FC"/>
                </a:solidFill>
                <a:latin typeface="Lucida Sans Typewriter"/>
                <a:cs typeface="Lucida Sans Typewriter"/>
              </a:rPr>
              <a:t>F4.toID = F5.fromID</a:t>
            </a:r>
            <a:r>
              <a:rPr lang="en-US" sz="2400" dirty="0" smtClean="0">
                <a:solidFill>
                  <a:srgbClr val="45A4FC"/>
                </a:solidFill>
                <a:latin typeface="Lucida Sans Typewriter"/>
                <a:cs typeface="Lucida Sans Typewriter"/>
              </a:rPr>
              <a:t>;</a:t>
            </a:r>
          </a:p>
        </p:txBody>
      </p:sp>
    </p:spTree>
    <p:extLst>
      <p:ext uri="{BB962C8B-B14F-4D97-AF65-F5344CB8AC3E}">
        <p14:creationId xmlns:p14="http://schemas.microsoft.com/office/powerpoint/2010/main" val="21272877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257800"/>
          </a:xfrm>
        </p:spPr>
        <p:txBody>
          <a:bodyPr>
            <a:normAutofit/>
          </a:bodyPr>
          <a:lstStyle/>
          <a:p>
            <a:pPr marL="0" indent="0">
              <a:buNone/>
            </a:pPr>
            <a:r>
              <a:rPr lang="en-US" sz="2400" dirty="0" smtClean="0">
                <a:solidFill>
                  <a:srgbClr val="000000"/>
                </a:solidFill>
                <a:latin typeface="Helvetica Neue Light"/>
                <a:cs typeface="Helvetica Neue Light"/>
              </a:rPr>
              <a:t>7. Given </a:t>
            </a:r>
            <a:r>
              <a:rPr lang="en-US" sz="2400" dirty="0">
                <a:solidFill>
                  <a:srgbClr val="000000"/>
                </a:solidFill>
                <a:latin typeface="Helvetica Neue Light"/>
                <a:cs typeface="Helvetica Neue Light"/>
              </a:rPr>
              <a:t>the following schema, find the median </a:t>
            </a:r>
            <a:r>
              <a:rPr lang="en-US" sz="2400" dirty="0" smtClean="0">
                <a:solidFill>
                  <a:srgbClr val="000000"/>
                </a:solidFill>
                <a:latin typeface="Helvetica Neue Light"/>
                <a:cs typeface="Helvetica Neue Light"/>
              </a:rPr>
              <a:t>value:</a:t>
            </a:r>
          </a:p>
          <a:p>
            <a:pPr marL="0" indent="0">
              <a:buNone/>
            </a:pPr>
            <a:r>
              <a:rPr lang="en-US" sz="2400" dirty="0" smtClean="0">
                <a:solidFill>
                  <a:srgbClr val="000000"/>
                </a:solidFill>
                <a:latin typeface="Helvetica Neue Light"/>
                <a:cs typeface="Helvetica Neue Light"/>
              </a:rPr>
              <a:t>	</a:t>
            </a:r>
            <a:r>
              <a:rPr lang="en-US" sz="2400" dirty="0" smtClean="0">
                <a:solidFill>
                  <a:srgbClr val="000000"/>
                </a:solidFill>
                <a:latin typeface="Lucida Sans Typewriter"/>
                <a:cs typeface="Lucida Sans Typewriter"/>
              </a:rPr>
              <a:t>T </a:t>
            </a:r>
            <a:r>
              <a:rPr lang="en-US" sz="2400" dirty="0">
                <a:solidFill>
                  <a:srgbClr val="000000"/>
                </a:solidFill>
                <a:latin typeface="Lucida Sans Typewriter"/>
                <a:cs typeface="Lucida Sans Typewriter"/>
              </a:rPr>
              <a:t>(c integer</a:t>
            </a:r>
            <a:r>
              <a:rPr lang="en-US" sz="2400" dirty="0" smtClean="0">
                <a:solidFill>
                  <a:srgbClr val="000000"/>
                </a:solidFill>
                <a:latin typeface="Lucida Sans Typewriter"/>
                <a:cs typeface="Lucida Sans Typewriter"/>
              </a:rPr>
              <a:t>)</a:t>
            </a:r>
          </a:p>
          <a:p>
            <a:pPr marL="0" indent="0">
              <a:buNone/>
            </a:pPr>
            <a:endParaRPr lang="en-US" sz="2400" dirty="0">
              <a:solidFill>
                <a:srgbClr val="000000"/>
              </a:solidFill>
              <a:latin typeface="Lucida Sans Typewriter"/>
              <a:cs typeface="Lucida Sans Typewriter"/>
            </a:endParaRPr>
          </a:p>
        </p:txBody>
      </p:sp>
    </p:spTree>
    <p:extLst>
      <p:ext uri="{BB962C8B-B14F-4D97-AF65-F5344CB8AC3E}">
        <p14:creationId xmlns:p14="http://schemas.microsoft.com/office/powerpoint/2010/main" val="103550223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257800"/>
          </a:xfrm>
        </p:spPr>
        <p:txBody>
          <a:bodyPr>
            <a:normAutofit/>
          </a:bodyPr>
          <a:lstStyle/>
          <a:p>
            <a:pPr marL="0" indent="0">
              <a:buNone/>
            </a:pPr>
            <a:r>
              <a:rPr lang="en-US" sz="2400" dirty="0" smtClean="0">
                <a:solidFill>
                  <a:srgbClr val="000000"/>
                </a:solidFill>
                <a:latin typeface="Helvetica Neue Light"/>
                <a:cs typeface="Helvetica Neue Light"/>
              </a:rPr>
              <a:t>7. Given </a:t>
            </a:r>
            <a:r>
              <a:rPr lang="en-US" sz="2400" dirty="0">
                <a:solidFill>
                  <a:srgbClr val="000000"/>
                </a:solidFill>
                <a:latin typeface="Helvetica Neue Light"/>
                <a:cs typeface="Helvetica Neue Light"/>
              </a:rPr>
              <a:t>the following schema, find the median </a:t>
            </a:r>
            <a:r>
              <a:rPr lang="en-US" sz="2400" dirty="0" smtClean="0">
                <a:solidFill>
                  <a:srgbClr val="000000"/>
                </a:solidFill>
                <a:latin typeface="Helvetica Neue Light"/>
                <a:cs typeface="Helvetica Neue Light"/>
              </a:rPr>
              <a:t>value:</a:t>
            </a:r>
          </a:p>
          <a:p>
            <a:pPr marL="0" indent="0">
              <a:buNone/>
            </a:pPr>
            <a:r>
              <a:rPr lang="en-US" sz="2400" dirty="0" smtClean="0">
                <a:solidFill>
                  <a:srgbClr val="000000"/>
                </a:solidFill>
                <a:latin typeface="Helvetica Neue Light"/>
                <a:cs typeface="Helvetica Neue Light"/>
              </a:rPr>
              <a:t>	</a:t>
            </a:r>
            <a:r>
              <a:rPr lang="en-US" sz="2400" dirty="0" smtClean="0">
                <a:solidFill>
                  <a:srgbClr val="000000"/>
                </a:solidFill>
                <a:latin typeface="Lucida Sans Typewriter"/>
                <a:cs typeface="Lucida Sans Typewriter"/>
              </a:rPr>
              <a:t>T </a:t>
            </a:r>
            <a:r>
              <a:rPr lang="en-US" sz="2400" dirty="0">
                <a:solidFill>
                  <a:srgbClr val="000000"/>
                </a:solidFill>
                <a:latin typeface="Lucida Sans Typewriter"/>
                <a:cs typeface="Lucida Sans Typewriter"/>
              </a:rPr>
              <a:t>(c integer</a:t>
            </a:r>
            <a:r>
              <a:rPr lang="en-US" sz="2400" dirty="0" smtClean="0">
                <a:solidFill>
                  <a:srgbClr val="000000"/>
                </a:solidFill>
                <a:latin typeface="Lucida Sans Typewriter"/>
                <a:cs typeface="Lucida Sans Typewriter"/>
              </a:rPr>
              <a:t>)</a:t>
            </a:r>
          </a:p>
          <a:p>
            <a:pPr marL="0" indent="0">
              <a:buNone/>
            </a:pPr>
            <a:endParaRPr lang="en-US" sz="2400" dirty="0">
              <a:solidFill>
                <a:srgbClr val="000000"/>
              </a:solidFill>
              <a:latin typeface="Lucida Sans Typewriter"/>
              <a:cs typeface="Lucida Sans Typewriter"/>
            </a:endParaRPr>
          </a:p>
          <a:p>
            <a:pPr marL="0" indent="0">
              <a:buNone/>
            </a:pPr>
            <a:r>
              <a:rPr lang="en-US" sz="2400" dirty="0">
                <a:solidFill>
                  <a:srgbClr val="45A4FA"/>
                </a:solidFill>
                <a:latin typeface="Lucida Sans Typewriter"/>
                <a:cs typeface="Lucida Sans Typewriter"/>
              </a:rPr>
              <a:t>SELECT c AS median FROM </a:t>
            </a:r>
            <a:r>
              <a:rPr lang="en-US" sz="2400" dirty="0" smtClean="0">
                <a:solidFill>
                  <a:srgbClr val="45A4FA"/>
                </a:solidFill>
                <a:latin typeface="Lucida Sans Typewriter"/>
                <a:cs typeface="Lucida Sans Typewriter"/>
              </a:rPr>
              <a:t>T</a:t>
            </a:r>
          </a:p>
          <a:p>
            <a:pPr marL="0" indent="0">
              <a:buNone/>
            </a:pPr>
            <a:r>
              <a:rPr lang="en-US" sz="2400" dirty="0" smtClean="0">
                <a:solidFill>
                  <a:srgbClr val="45A4FA"/>
                </a:solidFill>
                <a:latin typeface="Lucida Sans Typewriter"/>
                <a:cs typeface="Lucida Sans Typewriter"/>
              </a:rPr>
              <a:t>WHERE</a:t>
            </a:r>
          </a:p>
          <a:p>
            <a:pPr marL="0" indent="0">
              <a:buNone/>
            </a:pPr>
            <a:r>
              <a:rPr lang="en-US" sz="2400" dirty="0" smtClean="0">
                <a:solidFill>
                  <a:srgbClr val="45A4FA"/>
                </a:solidFill>
                <a:latin typeface="Lucida Sans Typewriter"/>
                <a:cs typeface="Lucida Sans Typewriter"/>
              </a:rPr>
              <a:t>	(</a:t>
            </a:r>
            <a:r>
              <a:rPr lang="en-US" sz="2400" dirty="0">
                <a:solidFill>
                  <a:srgbClr val="45A4FA"/>
                </a:solidFill>
                <a:latin typeface="Lucida Sans Typewriter"/>
                <a:cs typeface="Lucida Sans Typewriter"/>
              </a:rPr>
              <a:t>SELECT COUNT(*) from T AS </a:t>
            </a:r>
            <a:r>
              <a:rPr lang="en-US" sz="2400" dirty="0" smtClean="0">
                <a:solidFill>
                  <a:srgbClr val="45A4FA"/>
                </a:solidFill>
                <a:latin typeface="Lucida Sans Typewriter"/>
                <a:cs typeface="Lucida Sans Typewriter"/>
              </a:rPr>
              <a:t>T1</a:t>
            </a:r>
          </a:p>
          <a:p>
            <a:pPr marL="0" indent="0">
              <a:buNone/>
            </a:pPr>
            <a:r>
              <a:rPr lang="en-US" sz="2400" dirty="0" smtClean="0">
                <a:solidFill>
                  <a:srgbClr val="45A4FA"/>
                </a:solidFill>
                <a:latin typeface="Lucida Sans Typewriter"/>
                <a:cs typeface="Lucida Sans Typewriter"/>
              </a:rPr>
              <a:t>	 WHERE </a:t>
            </a:r>
            <a:r>
              <a:rPr lang="en-US" sz="2400" dirty="0">
                <a:solidFill>
                  <a:srgbClr val="45A4FA"/>
                </a:solidFill>
                <a:latin typeface="Lucida Sans Typewriter"/>
                <a:cs typeface="Lucida Sans Typewriter"/>
              </a:rPr>
              <a:t>T1.c &lt;= </a:t>
            </a:r>
            <a:r>
              <a:rPr lang="en-US" sz="2400" dirty="0" err="1">
                <a:solidFill>
                  <a:srgbClr val="45A4FA"/>
                </a:solidFill>
                <a:latin typeface="Lucida Sans Typewriter"/>
                <a:cs typeface="Lucida Sans Typewriter"/>
              </a:rPr>
              <a:t>T.c</a:t>
            </a:r>
            <a:r>
              <a:rPr lang="en-US" sz="2400" dirty="0" smtClean="0">
                <a:solidFill>
                  <a:srgbClr val="45A4FA"/>
                </a:solidFill>
                <a:latin typeface="Lucida Sans Typewriter"/>
                <a:cs typeface="Lucida Sans Typewriter"/>
              </a:rPr>
              <a:t>)</a:t>
            </a:r>
          </a:p>
          <a:p>
            <a:pPr marL="0" indent="0">
              <a:buNone/>
            </a:pPr>
            <a:r>
              <a:rPr lang="en-US" sz="2400" dirty="0" smtClean="0">
                <a:solidFill>
                  <a:srgbClr val="45A4FA"/>
                </a:solidFill>
                <a:latin typeface="Lucida Sans Typewriter"/>
                <a:cs typeface="Lucida Sans Typewriter"/>
              </a:rPr>
              <a:t>	=</a:t>
            </a:r>
          </a:p>
          <a:p>
            <a:pPr marL="0" indent="0">
              <a:buNone/>
            </a:pPr>
            <a:r>
              <a:rPr lang="en-US" sz="2400" dirty="0" smtClean="0">
                <a:solidFill>
                  <a:srgbClr val="45A4FA"/>
                </a:solidFill>
                <a:latin typeface="Lucida Sans Typewriter"/>
                <a:cs typeface="Lucida Sans Typewriter"/>
              </a:rPr>
              <a:t>	(</a:t>
            </a:r>
            <a:r>
              <a:rPr lang="en-US" sz="2400" dirty="0">
                <a:solidFill>
                  <a:srgbClr val="45A4FA"/>
                </a:solidFill>
                <a:latin typeface="Lucida Sans Typewriter"/>
                <a:cs typeface="Lucida Sans Typewriter"/>
              </a:rPr>
              <a:t>SELECT COUNT(*) from T AS </a:t>
            </a:r>
            <a:r>
              <a:rPr lang="en-US" sz="2400" dirty="0" smtClean="0">
                <a:solidFill>
                  <a:srgbClr val="45A4FA"/>
                </a:solidFill>
                <a:latin typeface="Lucida Sans Typewriter"/>
                <a:cs typeface="Lucida Sans Typewriter"/>
              </a:rPr>
              <a:t>T2</a:t>
            </a:r>
          </a:p>
          <a:p>
            <a:pPr marL="0" indent="0">
              <a:buNone/>
            </a:pPr>
            <a:r>
              <a:rPr lang="en-US" sz="2400" dirty="0" smtClean="0">
                <a:solidFill>
                  <a:srgbClr val="45A4FA"/>
                </a:solidFill>
                <a:latin typeface="Lucida Sans Typewriter"/>
                <a:cs typeface="Lucida Sans Typewriter"/>
              </a:rPr>
              <a:t>	 WHERE </a:t>
            </a:r>
            <a:r>
              <a:rPr lang="en-US" sz="2400" dirty="0">
                <a:solidFill>
                  <a:srgbClr val="45A4FA"/>
                </a:solidFill>
                <a:latin typeface="Lucida Sans Typewriter"/>
                <a:cs typeface="Lucida Sans Typewriter"/>
              </a:rPr>
              <a:t>T2.c &gt;= </a:t>
            </a:r>
            <a:r>
              <a:rPr lang="en-US" sz="2400" dirty="0" err="1">
                <a:solidFill>
                  <a:srgbClr val="45A4FA"/>
                </a:solidFill>
                <a:latin typeface="Lucida Sans Typewriter"/>
                <a:cs typeface="Lucida Sans Typewriter"/>
              </a:rPr>
              <a:t>T.c</a:t>
            </a:r>
            <a:r>
              <a:rPr lang="en-US" sz="2400" dirty="0">
                <a:solidFill>
                  <a:srgbClr val="45A4FA"/>
                </a:solidFill>
                <a:latin typeface="Lucida Sans Typewriter"/>
                <a:cs typeface="Lucida Sans Typewriter"/>
              </a:rPr>
              <a:t>)</a:t>
            </a:r>
            <a:r>
              <a:rPr lang="en-US" sz="2400" dirty="0" smtClean="0">
                <a:solidFill>
                  <a:srgbClr val="45A4FA"/>
                </a:solidFill>
                <a:latin typeface="Lucida Sans Typewriter"/>
                <a:cs typeface="Lucida Sans Typewriter"/>
              </a:rPr>
              <a:t>;</a:t>
            </a:r>
          </a:p>
        </p:txBody>
      </p:sp>
    </p:spTree>
    <p:extLst>
      <p:ext uri="{BB962C8B-B14F-4D97-AF65-F5344CB8AC3E}">
        <p14:creationId xmlns:p14="http://schemas.microsoft.com/office/powerpoint/2010/main" val="389084218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257800"/>
          </a:xfrm>
        </p:spPr>
        <p:txBody>
          <a:bodyPr>
            <a:normAutofit/>
          </a:bodyPr>
          <a:lstStyle/>
          <a:p>
            <a:pPr marL="0" indent="0">
              <a:buNone/>
            </a:pPr>
            <a:r>
              <a:rPr lang="en-US" sz="2400" dirty="0" smtClean="0">
                <a:solidFill>
                  <a:srgbClr val="000000"/>
                </a:solidFill>
                <a:latin typeface="Helvetica Neue Light"/>
                <a:cs typeface="Helvetica Neue Light"/>
              </a:rPr>
              <a:t>7. Given </a:t>
            </a:r>
            <a:r>
              <a:rPr lang="en-US" sz="2400" dirty="0">
                <a:solidFill>
                  <a:srgbClr val="000000"/>
                </a:solidFill>
                <a:latin typeface="Helvetica Neue Light"/>
                <a:cs typeface="Helvetica Neue Light"/>
              </a:rPr>
              <a:t>the following schema, find the median </a:t>
            </a:r>
            <a:r>
              <a:rPr lang="en-US" sz="2400" dirty="0" smtClean="0">
                <a:solidFill>
                  <a:srgbClr val="000000"/>
                </a:solidFill>
                <a:latin typeface="Helvetica Neue Light"/>
                <a:cs typeface="Helvetica Neue Light"/>
              </a:rPr>
              <a:t>value:</a:t>
            </a:r>
          </a:p>
          <a:p>
            <a:pPr marL="0" indent="0">
              <a:buNone/>
            </a:pPr>
            <a:r>
              <a:rPr lang="en-US" sz="2400" dirty="0" smtClean="0">
                <a:solidFill>
                  <a:srgbClr val="000000"/>
                </a:solidFill>
                <a:latin typeface="Helvetica Neue Light"/>
                <a:cs typeface="Helvetica Neue Light"/>
              </a:rPr>
              <a:t>	</a:t>
            </a:r>
            <a:r>
              <a:rPr lang="en-US" sz="2400" dirty="0" smtClean="0">
                <a:solidFill>
                  <a:srgbClr val="000000"/>
                </a:solidFill>
                <a:latin typeface="Lucida Sans Typewriter"/>
                <a:cs typeface="Lucida Sans Typewriter"/>
              </a:rPr>
              <a:t>T </a:t>
            </a:r>
            <a:r>
              <a:rPr lang="en-US" sz="2400" dirty="0">
                <a:solidFill>
                  <a:srgbClr val="000000"/>
                </a:solidFill>
                <a:latin typeface="Lucida Sans Typewriter"/>
                <a:cs typeface="Lucida Sans Typewriter"/>
              </a:rPr>
              <a:t>(c integer</a:t>
            </a:r>
            <a:r>
              <a:rPr lang="en-US" sz="2400" dirty="0" smtClean="0">
                <a:solidFill>
                  <a:srgbClr val="000000"/>
                </a:solidFill>
                <a:latin typeface="Lucida Sans Typewriter"/>
                <a:cs typeface="Lucida Sans Typewriter"/>
              </a:rPr>
              <a:t>)</a:t>
            </a:r>
          </a:p>
          <a:p>
            <a:pPr marL="0" indent="0">
              <a:buNone/>
            </a:pPr>
            <a:endParaRPr lang="en-US" sz="2400" dirty="0">
              <a:solidFill>
                <a:srgbClr val="000000"/>
              </a:solidFill>
              <a:latin typeface="Lucida Sans Typewriter"/>
              <a:cs typeface="Lucida Sans Typewriter"/>
            </a:endParaRPr>
          </a:p>
          <a:p>
            <a:pPr marL="0" indent="0">
              <a:buNone/>
            </a:pPr>
            <a:r>
              <a:rPr lang="en-US" sz="2400" dirty="0">
                <a:solidFill>
                  <a:srgbClr val="45A4FA"/>
                </a:solidFill>
                <a:latin typeface="Lucida Sans Typewriter"/>
                <a:cs typeface="Lucida Sans Typewriter"/>
              </a:rPr>
              <a:t>SELECT </a:t>
            </a:r>
            <a:r>
              <a:rPr lang="en-US" sz="2400" dirty="0" err="1">
                <a:solidFill>
                  <a:srgbClr val="45A4FA"/>
                </a:solidFill>
                <a:latin typeface="Lucida Sans Typewriter"/>
                <a:cs typeface="Lucida Sans Typewriter"/>
              </a:rPr>
              <a:t>x.c</a:t>
            </a:r>
            <a:r>
              <a:rPr lang="en-US" sz="2400" dirty="0">
                <a:solidFill>
                  <a:srgbClr val="45A4FA"/>
                </a:solidFill>
                <a:latin typeface="Lucida Sans Typewriter"/>
                <a:cs typeface="Lucida Sans Typewriter"/>
              </a:rPr>
              <a:t> as </a:t>
            </a:r>
            <a:r>
              <a:rPr lang="en-US" sz="2400" dirty="0" smtClean="0">
                <a:solidFill>
                  <a:srgbClr val="45A4FA"/>
                </a:solidFill>
                <a:latin typeface="Lucida Sans Typewriter"/>
                <a:cs typeface="Lucida Sans Typewriter"/>
              </a:rPr>
              <a:t>median</a:t>
            </a:r>
          </a:p>
          <a:p>
            <a:pPr marL="0" indent="0">
              <a:buNone/>
            </a:pPr>
            <a:r>
              <a:rPr lang="en-US" sz="2400" dirty="0" smtClean="0">
                <a:solidFill>
                  <a:srgbClr val="45A4FA"/>
                </a:solidFill>
                <a:latin typeface="Lucida Sans Typewriter"/>
                <a:cs typeface="Lucida Sans Typewriter"/>
              </a:rPr>
              <a:t>FROM </a:t>
            </a:r>
            <a:r>
              <a:rPr lang="en-US" sz="2400" dirty="0">
                <a:solidFill>
                  <a:srgbClr val="45A4FA"/>
                </a:solidFill>
                <a:latin typeface="Lucida Sans Typewriter"/>
                <a:cs typeface="Lucida Sans Typewriter"/>
              </a:rPr>
              <a:t>T x, T </a:t>
            </a:r>
            <a:r>
              <a:rPr lang="en-US" sz="2400" dirty="0" smtClean="0">
                <a:solidFill>
                  <a:srgbClr val="45A4FA"/>
                </a:solidFill>
                <a:latin typeface="Lucida Sans Typewriter"/>
                <a:cs typeface="Lucida Sans Typewriter"/>
              </a:rPr>
              <a:t>y</a:t>
            </a:r>
          </a:p>
          <a:p>
            <a:pPr marL="0" indent="0">
              <a:buNone/>
            </a:pPr>
            <a:r>
              <a:rPr lang="en-US" sz="2400" dirty="0" smtClean="0">
                <a:solidFill>
                  <a:srgbClr val="45A4FA"/>
                </a:solidFill>
                <a:latin typeface="Lucida Sans Typewriter"/>
                <a:cs typeface="Lucida Sans Typewriter"/>
              </a:rPr>
              <a:t>GROUP </a:t>
            </a:r>
            <a:r>
              <a:rPr lang="en-US" sz="2400" dirty="0">
                <a:solidFill>
                  <a:srgbClr val="45A4FA"/>
                </a:solidFill>
                <a:latin typeface="Lucida Sans Typewriter"/>
                <a:cs typeface="Lucida Sans Typewriter"/>
              </a:rPr>
              <a:t>BY </a:t>
            </a:r>
            <a:r>
              <a:rPr lang="en-US" sz="2400" dirty="0" err="1" smtClean="0">
                <a:solidFill>
                  <a:srgbClr val="45A4FA"/>
                </a:solidFill>
                <a:latin typeface="Lucida Sans Typewriter"/>
                <a:cs typeface="Lucida Sans Typewriter"/>
              </a:rPr>
              <a:t>x.c</a:t>
            </a:r>
            <a:endParaRPr lang="en-US" sz="2400" dirty="0" smtClean="0">
              <a:solidFill>
                <a:srgbClr val="45A4FA"/>
              </a:solidFill>
              <a:latin typeface="Lucida Sans Typewriter"/>
              <a:cs typeface="Lucida Sans Typewriter"/>
            </a:endParaRPr>
          </a:p>
          <a:p>
            <a:pPr marL="0" indent="0">
              <a:buNone/>
            </a:pPr>
            <a:r>
              <a:rPr lang="en-US" sz="2400" dirty="0" smtClean="0">
                <a:solidFill>
                  <a:srgbClr val="45A4FA"/>
                </a:solidFill>
                <a:latin typeface="Lucida Sans Typewriter"/>
                <a:cs typeface="Lucida Sans Typewriter"/>
              </a:rPr>
              <a:t>HAVING</a:t>
            </a:r>
          </a:p>
          <a:p>
            <a:pPr marL="0" indent="0">
              <a:buNone/>
            </a:pPr>
            <a:r>
              <a:rPr lang="en-US" sz="2400" dirty="0" smtClean="0">
                <a:solidFill>
                  <a:srgbClr val="45A4FA"/>
                </a:solidFill>
                <a:latin typeface="Lucida Sans Typewriter"/>
                <a:cs typeface="Lucida Sans Typewriter"/>
              </a:rPr>
              <a:t>SUM</a:t>
            </a:r>
            <a:r>
              <a:rPr lang="en-US" sz="2400" dirty="0">
                <a:solidFill>
                  <a:srgbClr val="45A4FA"/>
                </a:solidFill>
                <a:latin typeface="Lucida Sans Typewriter"/>
                <a:cs typeface="Lucida Sans Typewriter"/>
              </a:rPr>
              <a:t>(CASE WHEN </a:t>
            </a:r>
            <a:r>
              <a:rPr lang="en-US" sz="2400" dirty="0" err="1">
                <a:solidFill>
                  <a:srgbClr val="45A4FA"/>
                </a:solidFill>
                <a:latin typeface="Lucida Sans Typewriter"/>
                <a:cs typeface="Lucida Sans Typewriter"/>
              </a:rPr>
              <a:t>y.c</a:t>
            </a:r>
            <a:r>
              <a:rPr lang="en-US" sz="2400" dirty="0">
                <a:solidFill>
                  <a:srgbClr val="45A4FA"/>
                </a:solidFill>
                <a:latin typeface="Lucida Sans Typewriter"/>
                <a:cs typeface="Lucida Sans Typewriter"/>
              </a:rPr>
              <a:t> &lt;= </a:t>
            </a:r>
            <a:r>
              <a:rPr lang="en-US" sz="2400" dirty="0" err="1">
                <a:solidFill>
                  <a:srgbClr val="45A4FA"/>
                </a:solidFill>
                <a:latin typeface="Lucida Sans Typewriter"/>
                <a:cs typeface="Lucida Sans Typewriter"/>
              </a:rPr>
              <a:t>x.c</a:t>
            </a:r>
            <a:r>
              <a:rPr lang="en-US" sz="2400" dirty="0">
                <a:solidFill>
                  <a:srgbClr val="45A4FA"/>
                </a:solidFill>
                <a:latin typeface="Lucida Sans Typewriter"/>
                <a:cs typeface="Lucida Sans Typewriter"/>
              </a:rPr>
              <a:t> THEN 1 ELSE 0 END) &gt;= (COUNT(*)+1)/2 -- ceiling(N/2</a:t>
            </a:r>
            <a:r>
              <a:rPr lang="en-US" sz="2400" dirty="0" smtClean="0">
                <a:solidFill>
                  <a:srgbClr val="45A4FA"/>
                </a:solidFill>
                <a:latin typeface="Lucida Sans Typewriter"/>
                <a:cs typeface="Lucida Sans Typewriter"/>
              </a:rPr>
              <a:t>)</a:t>
            </a:r>
          </a:p>
          <a:p>
            <a:pPr marL="0" indent="0">
              <a:buNone/>
            </a:pPr>
            <a:r>
              <a:rPr lang="en-US" sz="2400" dirty="0" smtClean="0">
                <a:solidFill>
                  <a:srgbClr val="45A4FA"/>
                </a:solidFill>
                <a:latin typeface="Lucida Sans Typewriter"/>
                <a:cs typeface="Lucida Sans Typewriter"/>
              </a:rPr>
              <a:t>AND</a:t>
            </a:r>
          </a:p>
          <a:p>
            <a:pPr marL="0" indent="0">
              <a:buNone/>
            </a:pPr>
            <a:r>
              <a:rPr lang="en-US" sz="2400" dirty="0" smtClean="0">
                <a:solidFill>
                  <a:srgbClr val="45A4FA"/>
                </a:solidFill>
                <a:latin typeface="Lucida Sans Typewriter"/>
                <a:cs typeface="Lucida Sans Typewriter"/>
              </a:rPr>
              <a:t>SUM</a:t>
            </a:r>
            <a:r>
              <a:rPr lang="en-US" sz="2400" dirty="0">
                <a:solidFill>
                  <a:srgbClr val="45A4FA"/>
                </a:solidFill>
                <a:latin typeface="Lucida Sans Typewriter"/>
                <a:cs typeface="Lucida Sans Typewriter"/>
              </a:rPr>
              <a:t>(CASE WHEN </a:t>
            </a:r>
            <a:r>
              <a:rPr lang="en-US" sz="2400" dirty="0" err="1">
                <a:solidFill>
                  <a:srgbClr val="45A4FA"/>
                </a:solidFill>
                <a:latin typeface="Lucida Sans Typewriter"/>
                <a:cs typeface="Lucida Sans Typewriter"/>
              </a:rPr>
              <a:t>y.c</a:t>
            </a:r>
            <a:r>
              <a:rPr lang="en-US" sz="2400" dirty="0">
                <a:solidFill>
                  <a:srgbClr val="45A4FA"/>
                </a:solidFill>
                <a:latin typeface="Lucida Sans Typewriter"/>
                <a:cs typeface="Lucida Sans Typewriter"/>
              </a:rPr>
              <a:t> &gt;= </a:t>
            </a:r>
            <a:r>
              <a:rPr lang="en-US" sz="2400" dirty="0" err="1">
                <a:solidFill>
                  <a:srgbClr val="45A4FA"/>
                </a:solidFill>
                <a:latin typeface="Lucida Sans Typewriter"/>
                <a:cs typeface="Lucida Sans Typewriter"/>
              </a:rPr>
              <a:t>x.c</a:t>
            </a:r>
            <a:r>
              <a:rPr lang="en-US" sz="2400" dirty="0">
                <a:solidFill>
                  <a:srgbClr val="45A4FA"/>
                </a:solidFill>
                <a:latin typeface="Lucida Sans Typewriter"/>
                <a:cs typeface="Lucida Sans Typewriter"/>
              </a:rPr>
              <a:t> THEN 1 ELSE 0 END) &gt;= (COUNT(*)/2)+1 -- floor(N/2) +1</a:t>
            </a:r>
            <a:endParaRPr lang="en-US" sz="2400" dirty="0" smtClean="0">
              <a:solidFill>
                <a:srgbClr val="45A4FA"/>
              </a:solidFill>
              <a:latin typeface="Lucida Sans Typewriter"/>
              <a:cs typeface="Lucida Sans Typewriter"/>
            </a:endParaRPr>
          </a:p>
        </p:txBody>
      </p:sp>
    </p:spTree>
    <p:extLst>
      <p:ext uri="{BB962C8B-B14F-4D97-AF65-F5344CB8AC3E}">
        <p14:creationId xmlns:p14="http://schemas.microsoft.com/office/powerpoint/2010/main" val="134561707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Multi-Table SQL Exercises</a:t>
            </a:r>
            <a:endParaRPr lang="en-US" dirty="0">
              <a:latin typeface="Helvetica Neue Light"/>
              <a:cs typeface="Helvetica Neue Light"/>
            </a:endParaRPr>
          </a:p>
        </p:txBody>
      </p:sp>
      <p:sp>
        <p:nvSpPr>
          <p:cNvPr id="3" name="Content Placeholder 2"/>
          <p:cNvSpPr>
            <a:spLocks noGrp="1"/>
          </p:cNvSpPr>
          <p:nvPr>
            <p:ph idx="1"/>
          </p:nvPr>
        </p:nvSpPr>
        <p:spPr>
          <a:xfrm>
            <a:off x="457199" y="1600200"/>
            <a:ext cx="8406063" cy="5257800"/>
          </a:xfrm>
        </p:spPr>
        <p:txBody>
          <a:bodyPr>
            <a:normAutofit/>
          </a:bodyPr>
          <a:lstStyle/>
          <a:p>
            <a:pPr marL="0" indent="0">
              <a:buNone/>
            </a:pPr>
            <a:r>
              <a:rPr lang="en-US" sz="2400" dirty="0" smtClean="0">
                <a:solidFill>
                  <a:srgbClr val="000000"/>
                </a:solidFill>
                <a:latin typeface="Helvetica Neue Light"/>
                <a:cs typeface="Helvetica Neue Light"/>
              </a:rPr>
              <a:t>7. Given </a:t>
            </a:r>
            <a:r>
              <a:rPr lang="en-US" sz="2400" dirty="0">
                <a:solidFill>
                  <a:srgbClr val="000000"/>
                </a:solidFill>
                <a:latin typeface="Helvetica Neue Light"/>
                <a:cs typeface="Helvetica Neue Light"/>
              </a:rPr>
              <a:t>the following schema, find the median </a:t>
            </a:r>
            <a:r>
              <a:rPr lang="en-US" sz="2400" dirty="0" smtClean="0">
                <a:solidFill>
                  <a:srgbClr val="000000"/>
                </a:solidFill>
                <a:latin typeface="Helvetica Neue Light"/>
                <a:cs typeface="Helvetica Neue Light"/>
              </a:rPr>
              <a:t>value:</a:t>
            </a:r>
          </a:p>
          <a:p>
            <a:pPr marL="0" indent="0">
              <a:buNone/>
            </a:pPr>
            <a:r>
              <a:rPr lang="en-US" sz="2400" dirty="0" smtClean="0">
                <a:solidFill>
                  <a:srgbClr val="000000"/>
                </a:solidFill>
                <a:latin typeface="Helvetica Neue Light"/>
                <a:cs typeface="Helvetica Neue Light"/>
              </a:rPr>
              <a:t>	</a:t>
            </a:r>
            <a:r>
              <a:rPr lang="en-US" sz="2400" dirty="0" smtClean="0">
                <a:solidFill>
                  <a:srgbClr val="000000"/>
                </a:solidFill>
                <a:latin typeface="Lucida Sans Typewriter"/>
                <a:cs typeface="Lucida Sans Typewriter"/>
              </a:rPr>
              <a:t>T </a:t>
            </a:r>
            <a:r>
              <a:rPr lang="en-US" sz="2400" dirty="0">
                <a:solidFill>
                  <a:srgbClr val="000000"/>
                </a:solidFill>
                <a:latin typeface="Lucida Sans Typewriter"/>
                <a:cs typeface="Lucida Sans Typewriter"/>
              </a:rPr>
              <a:t>(c integer</a:t>
            </a:r>
            <a:r>
              <a:rPr lang="en-US" sz="2400" dirty="0" smtClean="0">
                <a:solidFill>
                  <a:srgbClr val="000000"/>
                </a:solidFill>
                <a:latin typeface="Lucida Sans Typewriter"/>
                <a:cs typeface="Lucida Sans Typewriter"/>
              </a:rPr>
              <a:t>)</a:t>
            </a:r>
          </a:p>
          <a:p>
            <a:pPr marL="0" indent="0">
              <a:buNone/>
            </a:pPr>
            <a:endParaRPr lang="en-US" sz="2400" dirty="0">
              <a:solidFill>
                <a:srgbClr val="000000"/>
              </a:solidFill>
              <a:latin typeface="Lucida Sans Typewriter"/>
              <a:cs typeface="Lucida Sans Typewriter"/>
            </a:endParaRPr>
          </a:p>
          <a:p>
            <a:pPr marL="0" indent="0">
              <a:buNone/>
            </a:pPr>
            <a:r>
              <a:rPr lang="en-US" sz="2000" dirty="0">
                <a:solidFill>
                  <a:srgbClr val="45A4FA"/>
                </a:solidFill>
                <a:latin typeface="Lucida Sans Typewriter"/>
                <a:cs typeface="Lucida Sans Typewriter"/>
              </a:rPr>
              <a:t>CREATE VIEW </a:t>
            </a:r>
            <a:r>
              <a:rPr lang="en-US" sz="2000" dirty="0" err="1">
                <a:solidFill>
                  <a:srgbClr val="45A4FA"/>
                </a:solidFill>
                <a:latin typeface="Lucida Sans Typewriter"/>
                <a:cs typeface="Lucida Sans Typewriter"/>
              </a:rPr>
              <a:t>twocounters</a:t>
            </a:r>
            <a:r>
              <a:rPr lang="en-US" sz="2000" dirty="0">
                <a:solidFill>
                  <a:srgbClr val="45A4FA"/>
                </a:solidFill>
                <a:latin typeface="Lucida Sans Typewriter"/>
                <a:cs typeface="Lucida Sans Typewriter"/>
              </a:rPr>
              <a:t> </a:t>
            </a:r>
            <a:r>
              <a:rPr lang="en-US" sz="2000" dirty="0" smtClean="0">
                <a:solidFill>
                  <a:srgbClr val="45A4FA"/>
                </a:solidFill>
                <a:latin typeface="Lucida Sans Typewriter"/>
                <a:cs typeface="Lucida Sans Typewriter"/>
              </a:rPr>
              <a:t>AS</a:t>
            </a:r>
          </a:p>
          <a:p>
            <a:pPr marL="0" indent="0">
              <a:buNone/>
            </a:pPr>
            <a:r>
              <a:rPr lang="en-US" sz="2000" dirty="0" smtClean="0">
                <a:solidFill>
                  <a:srgbClr val="45A4FA"/>
                </a:solidFill>
                <a:latin typeface="Lucida Sans Typewriter"/>
                <a:cs typeface="Lucida Sans Typewriter"/>
              </a:rPr>
              <a:t>(</a:t>
            </a:r>
            <a:r>
              <a:rPr lang="en-US" sz="2000" dirty="0">
                <a:solidFill>
                  <a:srgbClr val="45A4FA"/>
                </a:solidFill>
                <a:latin typeface="Lucida Sans Typewriter"/>
                <a:cs typeface="Lucida Sans Typewriter"/>
              </a:rPr>
              <a:t>SELECT c</a:t>
            </a:r>
            <a:r>
              <a:rPr lang="en-US" sz="2000" dirty="0" smtClean="0">
                <a:solidFill>
                  <a:srgbClr val="45A4FA"/>
                </a:solidFill>
                <a:latin typeface="Lucida Sans Typewriter"/>
                <a:cs typeface="Lucida Sans Typewriter"/>
              </a:rPr>
              <a:t>,</a:t>
            </a:r>
          </a:p>
          <a:p>
            <a:pPr marL="0" indent="0">
              <a:buNone/>
            </a:pPr>
            <a:r>
              <a:rPr lang="en-US" sz="2000" dirty="0" smtClean="0">
                <a:solidFill>
                  <a:srgbClr val="45A4FA"/>
                </a:solidFill>
                <a:latin typeface="Lucida Sans Typewriter"/>
                <a:cs typeface="Lucida Sans Typewriter"/>
              </a:rPr>
              <a:t>ROW_NUMBER</a:t>
            </a:r>
            <a:r>
              <a:rPr lang="en-US" sz="2000" dirty="0">
                <a:solidFill>
                  <a:srgbClr val="45A4FA"/>
                </a:solidFill>
                <a:latin typeface="Lucida Sans Typewriter"/>
                <a:cs typeface="Lucida Sans Typewriter"/>
              </a:rPr>
              <a:t>() OVER (ORDER BY c ASC) AS </a:t>
            </a:r>
            <a:r>
              <a:rPr lang="en-US" sz="2000" dirty="0" err="1">
                <a:solidFill>
                  <a:srgbClr val="45A4FA"/>
                </a:solidFill>
                <a:latin typeface="Lucida Sans Typewriter"/>
                <a:cs typeface="Lucida Sans Typewriter"/>
              </a:rPr>
              <a:t>RowAsc</a:t>
            </a:r>
            <a:r>
              <a:rPr lang="en-US" sz="2000" dirty="0" smtClean="0">
                <a:solidFill>
                  <a:srgbClr val="45A4FA"/>
                </a:solidFill>
                <a:latin typeface="Lucida Sans Typewriter"/>
                <a:cs typeface="Lucida Sans Typewriter"/>
              </a:rPr>
              <a:t>,</a:t>
            </a:r>
          </a:p>
          <a:p>
            <a:pPr marL="0" indent="0">
              <a:buNone/>
            </a:pPr>
            <a:r>
              <a:rPr lang="en-US" sz="2000" dirty="0" smtClean="0">
                <a:solidFill>
                  <a:srgbClr val="45A4FA"/>
                </a:solidFill>
                <a:latin typeface="Lucida Sans Typewriter"/>
                <a:cs typeface="Lucida Sans Typewriter"/>
              </a:rPr>
              <a:t>ROW_NUMBER</a:t>
            </a:r>
            <a:r>
              <a:rPr lang="en-US" sz="2000" dirty="0">
                <a:solidFill>
                  <a:srgbClr val="45A4FA"/>
                </a:solidFill>
                <a:latin typeface="Lucida Sans Typewriter"/>
                <a:cs typeface="Lucida Sans Typewriter"/>
              </a:rPr>
              <a:t>() OVER (ORDER BY c DESC) AS </a:t>
            </a:r>
            <a:r>
              <a:rPr lang="en-US" sz="2000" dirty="0" err="1" smtClean="0">
                <a:solidFill>
                  <a:srgbClr val="45A4FA"/>
                </a:solidFill>
                <a:latin typeface="Lucida Sans Typewriter"/>
                <a:cs typeface="Lucida Sans Typewriter"/>
              </a:rPr>
              <a:t>RowDesc</a:t>
            </a:r>
            <a:endParaRPr lang="en-US" sz="2000" dirty="0" smtClean="0">
              <a:solidFill>
                <a:srgbClr val="45A4FA"/>
              </a:solidFill>
              <a:latin typeface="Lucida Sans Typewriter"/>
              <a:cs typeface="Lucida Sans Typewriter"/>
            </a:endParaRPr>
          </a:p>
          <a:p>
            <a:pPr marL="0" indent="0">
              <a:buNone/>
            </a:pPr>
            <a:r>
              <a:rPr lang="en-US" sz="2000" dirty="0" smtClean="0">
                <a:solidFill>
                  <a:srgbClr val="45A4FA"/>
                </a:solidFill>
                <a:latin typeface="Lucida Sans Typewriter"/>
                <a:cs typeface="Lucida Sans Typewriter"/>
              </a:rPr>
              <a:t>FROM </a:t>
            </a:r>
            <a:r>
              <a:rPr lang="en-US" sz="2000" dirty="0">
                <a:solidFill>
                  <a:srgbClr val="45A4FA"/>
                </a:solidFill>
                <a:latin typeface="Lucida Sans Typewriter"/>
                <a:cs typeface="Lucida Sans Typewriter"/>
              </a:rPr>
              <a:t>T )</a:t>
            </a:r>
            <a:r>
              <a:rPr lang="en-US" sz="2000" dirty="0" smtClean="0">
                <a:solidFill>
                  <a:srgbClr val="45A4FA"/>
                </a:solidFill>
                <a:latin typeface="Lucida Sans Typewriter"/>
                <a:cs typeface="Lucida Sans Typewriter"/>
              </a:rPr>
              <a:t>;</a:t>
            </a:r>
          </a:p>
          <a:p>
            <a:pPr marL="0" indent="0">
              <a:buNone/>
            </a:pPr>
            <a:endParaRPr lang="en-US" sz="2000" dirty="0" smtClean="0">
              <a:solidFill>
                <a:srgbClr val="45A4FA"/>
              </a:solidFill>
              <a:latin typeface="Lucida Sans Typewriter"/>
              <a:cs typeface="Lucida Sans Typewriter"/>
            </a:endParaRPr>
          </a:p>
          <a:p>
            <a:pPr marL="0" indent="0">
              <a:buNone/>
            </a:pPr>
            <a:r>
              <a:rPr lang="en-US" sz="2000" dirty="0" smtClean="0">
                <a:solidFill>
                  <a:srgbClr val="45A4FA"/>
                </a:solidFill>
                <a:latin typeface="Lucida Sans Typewriter"/>
                <a:cs typeface="Lucida Sans Typewriter"/>
              </a:rPr>
              <a:t>SELECT </a:t>
            </a:r>
            <a:r>
              <a:rPr lang="en-US" sz="2000" dirty="0">
                <a:solidFill>
                  <a:srgbClr val="45A4FA"/>
                </a:solidFill>
                <a:latin typeface="Lucida Sans Typewriter"/>
                <a:cs typeface="Lucida Sans Typewriter"/>
              </a:rPr>
              <a:t>MIN(c) FROM </a:t>
            </a:r>
            <a:r>
              <a:rPr lang="en-US" sz="2000" dirty="0" err="1">
                <a:solidFill>
                  <a:srgbClr val="45A4FA"/>
                </a:solidFill>
                <a:latin typeface="Lucida Sans Typewriter"/>
                <a:cs typeface="Lucida Sans Typewriter"/>
              </a:rPr>
              <a:t>twocounters</a:t>
            </a:r>
            <a:r>
              <a:rPr lang="en-US" sz="2000" dirty="0">
                <a:solidFill>
                  <a:srgbClr val="45A4FA"/>
                </a:solidFill>
                <a:latin typeface="Lucida Sans Typewriter"/>
                <a:cs typeface="Lucida Sans Typewriter"/>
              </a:rPr>
              <a:t> </a:t>
            </a:r>
            <a:endParaRPr lang="en-US" sz="2000" dirty="0" smtClean="0">
              <a:solidFill>
                <a:srgbClr val="45A4FA"/>
              </a:solidFill>
              <a:latin typeface="Lucida Sans Typewriter"/>
              <a:cs typeface="Lucida Sans Typewriter"/>
            </a:endParaRPr>
          </a:p>
          <a:p>
            <a:pPr marL="0" indent="0">
              <a:buNone/>
            </a:pPr>
            <a:r>
              <a:rPr lang="en-US" sz="2000" dirty="0" smtClean="0">
                <a:solidFill>
                  <a:srgbClr val="45A4FA"/>
                </a:solidFill>
                <a:latin typeface="Lucida Sans Typewriter"/>
                <a:cs typeface="Lucida Sans Typewriter"/>
              </a:rPr>
              <a:t>WHERE </a:t>
            </a:r>
            <a:r>
              <a:rPr lang="en-US" sz="2000" dirty="0" err="1">
                <a:solidFill>
                  <a:srgbClr val="45A4FA"/>
                </a:solidFill>
                <a:latin typeface="Lucida Sans Typewriter"/>
                <a:cs typeface="Lucida Sans Typewriter"/>
              </a:rPr>
              <a:t>RowAsc</a:t>
            </a:r>
            <a:r>
              <a:rPr lang="en-US" sz="2000" dirty="0">
                <a:solidFill>
                  <a:srgbClr val="45A4FA"/>
                </a:solidFill>
                <a:latin typeface="Lucida Sans Typewriter"/>
                <a:cs typeface="Lucida Sans Typewriter"/>
              </a:rPr>
              <a:t> </a:t>
            </a:r>
            <a:r>
              <a:rPr lang="en-US" sz="2000" dirty="0" smtClean="0">
                <a:solidFill>
                  <a:srgbClr val="45A4FA"/>
                </a:solidFill>
                <a:latin typeface="Lucida Sans Typewriter"/>
                <a:cs typeface="Lucida Sans Typewriter"/>
              </a:rPr>
              <a:t>IN (</a:t>
            </a:r>
            <a:r>
              <a:rPr lang="en-US" sz="2000" dirty="0" err="1">
                <a:solidFill>
                  <a:srgbClr val="45A4FA"/>
                </a:solidFill>
                <a:latin typeface="Lucida Sans Typewriter"/>
                <a:cs typeface="Lucida Sans Typewriter"/>
              </a:rPr>
              <a:t>RowDesc</a:t>
            </a:r>
            <a:r>
              <a:rPr lang="en-US" sz="2000" dirty="0">
                <a:solidFill>
                  <a:srgbClr val="45A4FA"/>
                </a:solidFill>
                <a:latin typeface="Lucida Sans Typewriter"/>
                <a:cs typeface="Lucida Sans Typewriter"/>
              </a:rPr>
              <a:t>, </a:t>
            </a:r>
            <a:r>
              <a:rPr lang="en-US" sz="2000" dirty="0" err="1">
                <a:solidFill>
                  <a:srgbClr val="45A4FA"/>
                </a:solidFill>
                <a:latin typeface="Lucida Sans Typewriter"/>
                <a:cs typeface="Lucida Sans Typewriter"/>
              </a:rPr>
              <a:t>RowDesc</a:t>
            </a:r>
            <a:r>
              <a:rPr lang="en-US" sz="2000" dirty="0">
                <a:solidFill>
                  <a:srgbClr val="45A4FA"/>
                </a:solidFill>
                <a:latin typeface="Lucida Sans Typewriter"/>
                <a:cs typeface="Lucida Sans Typewriter"/>
              </a:rPr>
              <a:t> - 1, </a:t>
            </a:r>
            <a:r>
              <a:rPr lang="en-US" sz="2000" dirty="0" err="1">
                <a:solidFill>
                  <a:srgbClr val="45A4FA"/>
                </a:solidFill>
                <a:latin typeface="Lucida Sans Typewriter"/>
                <a:cs typeface="Lucida Sans Typewriter"/>
              </a:rPr>
              <a:t>RowDesc</a:t>
            </a:r>
            <a:r>
              <a:rPr lang="en-US" sz="2000" dirty="0">
                <a:solidFill>
                  <a:srgbClr val="45A4FA"/>
                </a:solidFill>
                <a:latin typeface="Lucida Sans Typewriter"/>
                <a:cs typeface="Lucida Sans Typewriter"/>
              </a:rPr>
              <a:t> + 1);</a:t>
            </a:r>
            <a:endParaRPr lang="en-US" sz="2000" dirty="0" smtClean="0">
              <a:solidFill>
                <a:srgbClr val="45A4FA"/>
              </a:solidFill>
              <a:latin typeface="Lucida Sans Typewriter"/>
              <a:cs typeface="Lucida Sans Typewriter"/>
            </a:endParaRPr>
          </a:p>
        </p:txBody>
      </p:sp>
    </p:spTree>
    <p:extLst>
      <p:ext uri="{BB962C8B-B14F-4D97-AF65-F5344CB8AC3E}">
        <p14:creationId xmlns:p14="http://schemas.microsoft.com/office/powerpoint/2010/main" val="2255195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SELECT FROM</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solidFill>
                  <a:schemeClr val="bg1">
                    <a:lumMod val="75000"/>
                  </a:schemeClr>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solidFill>
                  <a:schemeClr val="bg1">
                    <a:lumMod val="75000"/>
                  </a:schemeClr>
                </a:solidFill>
                <a:latin typeface="Lucida Sans Typewriter" charset="0"/>
                <a:ea typeface="Osaka" charset="0"/>
                <a:cs typeface="Osaka" charset="0"/>
              </a:rPr>
              <a:t>[WHERE </a:t>
            </a:r>
            <a:r>
              <a:rPr lang="en-US" sz="2400" i="1" dirty="0" smtClean="0">
                <a:solidFill>
                  <a:schemeClr val="bg1">
                    <a:lumMod val="75000"/>
                  </a:schemeClr>
                </a:solidFill>
                <a:latin typeface="Lucida Sans Typewriter" charset="0"/>
                <a:ea typeface="Osaka" charset="0"/>
                <a:cs typeface="Osaka" charset="0"/>
              </a:rPr>
              <a:t>&lt;predicate&gt;</a:t>
            </a:r>
            <a:r>
              <a:rPr lang="en-US" sz="2400" dirty="0" smtClean="0">
                <a:solidFill>
                  <a:schemeClr val="bg1">
                    <a:lumMod val="75000"/>
                  </a:schemeClr>
                </a:solidFill>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[GROUP BY </a:t>
            </a:r>
            <a:r>
              <a:rPr lang="en-US" sz="2400" i="1" dirty="0" smtClean="0">
                <a:solidFill>
                  <a:schemeClr val="bg1">
                    <a:lumMod val="75000"/>
                  </a:schemeClr>
                </a:solidFill>
                <a:latin typeface="Lucida Sans Typewriter" charset="0"/>
                <a:ea typeface="Osaka" charset="0"/>
                <a:cs typeface="Osaka" charset="0"/>
              </a:rPr>
              <a:t>&lt;column list&gt;</a:t>
            </a:r>
            <a:endParaRPr lang="en-US" sz="2400" dirty="0">
              <a:solidFill>
                <a:schemeClr val="bg1">
                  <a:lumMod val="75000"/>
                </a:schemeClr>
              </a:solidFill>
              <a:latin typeface="Lucida Sans Typewriter" charset="0"/>
              <a:ea typeface="Osaka" charset="0"/>
              <a:cs typeface="Osaka" charset="0"/>
            </a:endParaRPr>
          </a:p>
          <a:p>
            <a:pPr marL="0" indent="0">
              <a:buNone/>
            </a:pPr>
            <a:r>
              <a:rPr lang="en-US" sz="2400" dirty="0" smtClean="0">
                <a:solidFill>
                  <a:schemeClr val="bg1">
                    <a:lumMod val="75000"/>
                  </a:schemeClr>
                </a:solidFill>
                <a:latin typeface="Lucida Sans Typewriter" charset="0"/>
                <a:ea typeface="Osaka" charset="0"/>
                <a:cs typeface="Osaka" charset="0"/>
              </a:rPr>
              <a:t> [HAVING </a:t>
            </a:r>
            <a:r>
              <a:rPr lang="en-US" sz="2400" i="1" dirty="0" smtClean="0">
                <a:solidFill>
                  <a:schemeClr val="bg1">
                    <a:lumMod val="75000"/>
                  </a:schemeClr>
                </a:solidFill>
                <a:latin typeface="Lucida Sans Typewriter" charset="0"/>
                <a:ea typeface="Osaka" charset="0"/>
                <a:cs typeface="Osaka" charset="0"/>
              </a:rPr>
              <a:t>&lt;predicate&gt;</a:t>
            </a:r>
            <a:r>
              <a:rPr lang="en-US" sz="2400" dirty="0" smtClean="0">
                <a:solidFill>
                  <a:schemeClr val="bg1">
                    <a:lumMod val="75000"/>
                  </a:schemeClr>
                </a:solidFill>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[ORDER BY </a:t>
            </a:r>
            <a:r>
              <a:rPr lang="en-US" sz="2400" i="1" dirty="0" smtClean="0">
                <a:solidFill>
                  <a:schemeClr val="bg1">
                    <a:lumMod val="75000"/>
                  </a:schemeClr>
                </a:solidFill>
                <a:latin typeface="Lucida Sans Typewriter" charset="0"/>
                <a:ea typeface="Osaka" charset="0"/>
                <a:cs typeface="Osaka" charset="0"/>
              </a:rPr>
              <a:t>&lt;column list&gt;</a:t>
            </a:r>
            <a:r>
              <a:rPr lang="en-US" sz="2400" dirty="0" smtClean="0">
                <a:solidFill>
                  <a:schemeClr val="bg1">
                    <a:lumMod val="75000"/>
                  </a:schemeClr>
                </a:solidFill>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smtClean="0">
              <a:latin typeface="Helvetica Neue Light"/>
              <a:cs typeface="Helvetica Neue Light"/>
            </a:endParaRPr>
          </a:p>
          <a:p>
            <a:r>
              <a:rPr lang="en-US" sz="2400" dirty="0" smtClean="0">
                <a:latin typeface="Helvetica Neue Light"/>
                <a:cs typeface="Helvetica Neue Light"/>
              </a:rPr>
              <a:t>Retrieve entries from the table in the FROM clause</a:t>
            </a:r>
          </a:p>
          <a:p>
            <a:r>
              <a:rPr lang="en-US" sz="2400" dirty="0" smtClean="0">
                <a:latin typeface="Helvetica Neue Light"/>
                <a:cs typeface="Helvetica Neue Light"/>
              </a:rPr>
              <a:t>Output columns in the SELECT clause</a:t>
            </a:r>
          </a:p>
        </p:txBody>
      </p:sp>
    </p:spTree>
    <p:extLst>
      <p:ext uri="{BB962C8B-B14F-4D97-AF65-F5344CB8AC3E}">
        <p14:creationId xmlns:p14="http://schemas.microsoft.com/office/powerpoint/2010/main" val="10007033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WHERE</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solidFill>
                  <a:srgbClr val="BFBFBF"/>
                </a:solidFill>
                <a:latin typeface="Lucida Sans Typewriter" charset="0"/>
                <a:ea typeface="Osaka" charset="0"/>
                <a:cs typeface="Osaka" charset="0"/>
              </a:rPr>
              <a:t>[DISTINCT]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[GROUP BY </a:t>
            </a:r>
            <a:r>
              <a:rPr lang="en-US" sz="2400" i="1" dirty="0" smtClean="0">
                <a:solidFill>
                  <a:schemeClr val="bg1">
                    <a:lumMod val="75000"/>
                  </a:schemeClr>
                </a:solidFill>
                <a:latin typeface="Lucida Sans Typewriter" charset="0"/>
                <a:ea typeface="Osaka" charset="0"/>
                <a:cs typeface="Osaka" charset="0"/>
              </a:rPr>
              <a:t>&lt;column list&gt;</a:t>
            </a:r>
            <a:endParaRPr lang="en-US" sz="2400" dirty="0">
              <a:solidFill>
                <a:schemeClr val="bg1">
                  <a:lumMod val="75000"/>
                </a:schemeClr>
              </a:solidFill>
              <a:latin typeface="Lucida Sans Typewriter" charset="0"/>
              <a:ea typeface="Osaka" charset="0"/>
              <a:cs typeface="Osaka" charset="0"/>
            </a:endParaRPr>
          </a:p>
          <a:p>
            <a:pPr marL="0" indent="0">
              <a:buNone/>
            </a:pPr>
            <a:r>
              <a:rPr lang="en-US" sz="2400" dirty="0" smtClean="0">
                <a:solidFill>
                  <a:schemeClr val="bg1">
                    <a:lumMod val="75000"/>
                  </a:schemeClr>
                </a:solidFill>
                <a:latin typeface="Lucida Sans Typewriter" charset="0"/>
                <a:ea typeface="Osaka" charset="0"/>
                <a:cs typeface="Osaka" charset="0"/>
              </a:rPr>
              <a:t> [HAVING </a:t>
            </a:r>
            <a:r>
              <a:rPr lang="en-US" sz="2400" i="1" dirty="0" smtClean="0">
                <a:solidFill>
                  <a:schemeClr val="bg1">
                    <a:lumMod val="75000"/>
                  </a:schemeClr>
                </a:solidFill>
                <a:latin typeface="Lucida Sans Typewriter" charset="0"/>
                <a:ea typeface="Osaka" charset="0"/>
                <a:cs typeface="Osaka" charset="0"/>
              </a:rPr>
              <a:t>&lt;predicate&gt;</a:t>
            </a:r>
            <a:r>
              <a:rPr lang="en-US" sz="2400" dirty="0" smtClean="0">
                <a:solidFill>
                  <a:schemeClr val="bg1">
                    <a:lumMod val="75000"/>
                  </a:schemeClr>
                </a:solidFill>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[ORDER BY </a:t>
            </a:r>
            <a:r>
              <a:rPr lang="en-US" sz="2400" i="1" dirty="0" smtClean="0">
                <a:solidFill>
                  <a:schemeClr val="bg1">
                    <a:lumMod val="75000"/>
                  </a:schemeClr>
                </a:solidFill>
                <a:latin typeface="Lucida Sans Typewriter" charset="0"/>
                <a:ea typeface="Osaka" charset="0"/>
                <a:cs typeface="Osaka" charset="0"/>
              </a:rPr>
              <a:t>&lt;column list&gt;</a:t>
            </a:r>
            <a:r>
              <a:rPr lang="en-US" sz="2400" dirty="0" smtClean="0">
                <a:solidFill>
                  <a:schemeClr val="bg1">
                    <a:lumMod val="75000"/>
                  </a:schemeClr>
                </a:solidFill>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a:solidFill>
                <a:srgbClr val="45A4FA"/>
              </a:solidFill>
              <a:latin typeface="Lucida Sans Typewriter" charset="0"/>
              <a:ea typeface="Osaka" charset="0"/>
              <a:cs typeface="Osaka" charset="0"/>
            </a:endParaRPr>
          </a:p>
          <a:p>
            <a:r>
              <a:rPr lang="en-US" sz="2400" dirty="0" smtClean="0">
                <a:solidFill>
                  <a:srgbClr val="000000"/>
                </a:solidFill>
                <a:latin typeface="Helvetica Neue Light"/>
                <a:ea typeface="Osaka" charset="0"/>
                <a:cs typeface="Helvetica Neue Light"/>
              </a:rPr>
              <a:t>Keep only the tuples that satisfy the predicate in the WHERE clause</a:t>
            </a: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3355028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DISTINCT</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[GROUP BY </a:t>
            </a:r>
            <a:r>
              <a:rPr lang="en-US" sz="2400" i="1" dirty="0" smtClean="0">
                <a:solidFill>
                  <a:schemeClr val="bg1">
                    <a:lumMod val="75000"/>
                  </a:schemeClr>
                </a:solidFill>
                <a:latin typeface="Lucida Sans Typewriter" charset="0"/>
                <a:ea typeface="Osaka" charset="0"/>
                <a:cs typeface="Osaka" charset="0"/>
              </a:rPr>
              <a:t>&lt;column list&gt;</a:t>
            </a:r>
            <a:endParaRPr lang="en-US" sz="2400" dirty="0">
              <a:solidFill>
                <a:schemeClr val="bg1">
                  <a:lumMod val="75000"/>
                </a:schemeClr>
              </a:solidFill>
              <a:latin typeface="Lucida Sans Typewriter" charset="0"/>
              <a:ea typeface="Osaka" charset="0"/>
              <a:cs typeface="Osaka" charset="0"/>
            </a:endParaRPr>
          </a:p>
          <a:p>
            <a:pPr marL="0" indent="0">
              <a:buNone/>
            </a:pPr>
            <a:r>
              <a:rPr lang="en-US" sz="2400" dirty="0" smtClean="0">
                <a:solidFill>
                  <a:schemeClr val="bg1">
                    <a:lumMod val="75000"/>
                  </a:schemeClr>
                </a:solidFill>
                <a:latin typeface="Lucida Sans Typewriter" charset="0"/>
                <a:ea typeface="Osaka" charset="0"/>
                <a:cs typeface="Osaka" charset="0"/>
              </a:rPr>
              <a:t> [HAVING </a:t>
            </a:r>
            <a:r>
              <a:rPr lang="en-US" sz="2400" i="1" dirty="0" smtClean="0">
                <a:solidFill>
                  <a:schemeClr val="bg1">
                    <a:lumMod val="75000"/>
                  </a:schemeClr>
                </a:solidFill>
                <a:latin typeface="Lucida Sans Typewriter" charset="0"/>
                <a:ea typeface="Osaka" charset="0"/>
                <a:cs typeface="Osaka" charset="0"/>
              </a:rPr>
              <a:t>&lt;predicate&gt;</a:t>
            </a:r>
            <a:r>
              <a:rPr lang="en-US" sz="2400" dirty="0" smtClean="0">
                <a:solidFill>
                  <a:schemeClr val="bg1">
                    <a:lumMod val="75000"/>
                  </a:schemeClr>
                </a:solidFill>
                <a:latin typeface="Lucida Sans Typewriter" charset="0"/>
                <a:ea typeface="Osaka" charset="0"/>
                <a:cs typeface="Osaka" charset="0"/>
              </a:rPr>
              <a:t>]]</a:t>
            </a:r>
          </a:p>
          <a:p>
            <a:pPr marL="0" indent="0">
              <a:buNone/>
            </a:pPr>
            <a:r>
              <a:rPr lang="en-US" sz="2400" dirty="0" smtClean="0">
                <a:solidFill>
                  <a:schemeClr val="bg1">
                    <a:lumMod val="75000"/>
                  </a:schemeClr>
                </a:solidFill>
                <a:latin typeface="Lucida Sans Typewriter" charset="0"/>
                <a:ea typeface="Osaka" charset="0"/>
                <a:cs typeface="Osaka" charset="0"/>
              </a:rPr>
              <a:t>[ORDER BY </a:t>
            </a:r>
            <a:r>
              <a:rPr lang="en-US" sz="2400" i="1" dirty="0" smtClean="0">
                <a:solidFill>
                  <a:schemeClr val="bg1">
                    <a:lumMod val="75000"/>
                  </a:schemeClr>
                </a:solidFill>
                <a:latin typeface="Lucida Sans Typewriter" charset="0"/>
                <a:ea typeface="Osaka" charset="0"/>
                <a:cs typeface="Osaka" charset="0"/>
              </a:rPr>
              <a:t>&lt;column list&gt;</a:t>
            </a:r>
            <a:r>
              <a:rPr lang="en-US" sz="2400" dirty="0" smtClean="0">
                <a:solidFill>
                  <a:schemeClr val="bg1">
                    <a:lumMod val="75000"/>
                  </a:schemeClr>
                </a:solidFill>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a:solidFill>
                <a:srgbClr val="45A4FA"/>
              </a:solidFill>
              <a:latin typeface="Lucida Sans Typewriter" charset="0"/>
              <a:ea typeface="Osaka" charset="0"/>
              <a:cs typeface="Osaka" charset="0"/>
            </a:endParaRPr>
          </a:p>
          <a:p>
            <a:r>
              <a:rPr lang="en-US" sz="2400" dirty="0" smtClean="0">
                <a:solidFill>
                  <a:srgbClr val="000000"/>
                </a:solidFill>
                <a:latin typeface="Helvetica Neue Light"/>
                <a:ea typeface="Osaka" charset="0"/>
                <a:cs typeface="Helvetica Neue Light"/>
              </a:rPr>
              <a:t>Remove duplicate tuples before outputting</a:t>
            </a: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19886660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GROUP BY</a:t>
            </a:r>
            <a:endParaRPr lang="en-US" dirty="0">
              <a:latin typeface="Helvetica Neue Light"/>
              <a:cs typeface="Helvetica Neue Light"/>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p>
          <a:p>
            <a:pPr marL="0" indent="0">
              <a:buNone/>
            </a:pPr>
            <a:r>
              <a:rPr lang="en-US" sz="2400" dirty="0" smtClean="0">
                <a:solidFill>
                  <a:schemeClr val="bg1">
                    <a:lumMod val="75000"/>
                  </a:schemeClr>
                </a:solidFill>
                <a:latin typeface="Lucida Sans Typewriter" charset="0"/>
                <a:ea typeface="Osaka" charset="0"/>
                <a:cs typeface="Osaka" charset="0"/>
              </a:rPr>
              <a:t> [HAVING </a:t>
            </a:r>
            <a:r>
              <a:rPr lang="en-US" sz="2400" i="1" dirty="0" smtClean="0">
                <a:solidFill>
                  <a:schemeClr val="bg1">
                    <a:lumMod val="75000"/>
                  </a:schemeClr>
                </a:solidFill>
                <a:latin typeface="Lucida Sans Typewriter" charset="0"/>
                <a:ea typeface="Osaka" charset="0"/>
                <a:cs typeface="Osaka" charset="0"/>
              </a:rPr>
              <a:t>&lt;predicate&gt;</a:t>
            </a:r>
            <a:r>
              <a:rPr lang="en-US" sz="2400" dirty="0" smtClean="0">
                <a:solidFill>
                  <a:schemeClr val="bg1">
                    <a:lumMod val="75000"/>
                  </a:schemeClr>
                </a:solidFill>
                <a:latin typeface="Lucida Sans Typewriter" charset="0"/>
                <a:ea typeface="Osaka" charset="0"/>
                <a:cs typeface="Osaka" charset="0"/>
              </a:rPr>
              <a:t>]</a:t>
            </a:r>
            <a:r>
              <a:rPr lang="en-US" sz="2400" dirty="0" smtClean="0">
                <a:latin typeface="Lucida Sans Typewriter" charset="0"/>
                <a:ea typeface="Osaka" charset="0"/>
                <a:cs typeface="Osaka" charset="0"/>
              </a:rPr>
              <a:t>]</a:t>
            </a:r>
            <a:endParaRPr lang="en-US" sz="2400" dirty="0" smtClean="0">
              <a:solidFill>
                <a:schemeClr val="bg1">
                  <a:lumMod val="75000"/>
                </a:schemeClr>
              </a:solidFill>
              <a:latin typeface="Lucida Sans Typewriter" charset="0"/>
              <a:ea typeface="Osaka" charset="0"/>
              <a:cs typeface="Osaka" charset="0"/>
            </a:endParaRPr>
          </a:p>
          <a:p>
            <a:pPr marL="0" indent="0">
              <a:buNone/>
            </a:pPr>
            <a:r>
              <a:rPr lang="en-US" sz="2400" dirty="0" smtClean="0">
                <a:solidFill>
                  <a:schemeClr val="bg1">
                    <a:lumMod val="75000"/>
                  </a:schemeClr>
                </a:solidFill>
                <a:latin typeface="Lucida Sans Typewriter" charset="0"/>
                <a:ea typeface="Osaka" charset="0"/>
                <a:cs typeface="Osaka" charset="0"/>
              </a:rPr>
              <a:t>[ORDER BY </a:t>
            </a:r>
            <a:r>
              <a:rPr lang="en-US" sz="2400" i="1" dirty="0" smtClean="0">
                <a:solidFill>
                  <a:schemeClr val="bg1">
                    <a:lumMod val="75000"/>
                  </a:schemeClr>
                </a:solidFill>
                <a:latin typeface="Lucida Sans Typewriter" charset="0"/>
                <a:ea typeface="Osaka" charset="0"/>
                <a:cs typeface="Osaka" charset="0"/>
              </a:rPr>
              <a:t>&lt;column list&gt;</a:t>
            </a:r>
            <a:r>
              <a:rPr lang="en-US" sz="2400" dirty="0" smtClean="0">
                <a:solidFill>
                  <a:schemeClr val="bg1">
                    <a:lumMod val="75000"/>
                  </a:schemeClr>
                </a:solidFill>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a:solidFill>
                <a:srgbClr val="45A4FA"/>
              </a:solidFill>
              <a:latin typeface="Lucida Sans Typewriter" charset="0"/>
              <a:ea typeface="Osaka" charset="0"/>
              <a:cs typeface="Osaka" charset="0"/>
            </a:endParaRPr>
          </a:p>
          <a:p>
            <a:r>
              <a:rPr lang="en-US" sz="2400" dirty="0" smtClean="0">
                <a:solidFill>
                  <a:srgbClr val="000000"/>
                </a:solidFill>
                <a:latin typeface="Helvetica Neue Light"/>
                <a:ea typeface="Osaka" charset="0"/>
                <a:cs typeface="Helvetica Neue Light"/>
              </a:rPr>
              <a:t>Partition table into groups in GROUP BY predicate</a:t>
            </a:r>
          </a:p>
          <a:p>
            <a:r>
              <a:rPr lang="en-US" sz="2400" dirty="0" smtClean="0">
                <a:solidFill>
                  <a:srgbClr val="000000"/>
                </a:solidFill>
                <a:latin typeface="Helvetica Neue Light"/>
                <a:ea typeface="Osaka" charset="0"/>
                <a:cs typeface="Helvetica Neue Light"/>
              </a:rPr>
              <a:t>Produces aggregate result for each group</a:t>
            </a:r>
          </a:p>
          <a:p>
            <a:r>
              <a:rPr lang="en-US" sz="2400" dirty="0" smtClean="0">
                <a:solidFill>
                  <a:srgbClr val="000000"/>
                </a:solidFill>
                <a:latin typeface="Helvetica Neue Light"/>
                <a:ea typeface="Osaka" charset="0"/>
                <a:cs typeface="Helvetica Neue Light"/>
              </a:rPr>
              <a:t>Aggregates: AVG, SUM, COUNT, MAX, MIN</a:t>
            </a:r>
            <a:endParaRPr lang="en-US" sz="2400" dirty="0" smtClean="0">
              <a:latin typeface="Helvetica Neue Light"/>
              <a:cs typeface="Helvetica Neue Light"/>
            </a:endParaRPr>
          </a:p>
        </p:txBody>
      </p:sp>
    </p:spTree>
    <p:extLst>
      <p:ext uri="{BB962C8B-B14F-4D97-AF65-F5344CB8AC3E}">
        <p14:creationId xmlns:p14="http://schemas.microsoft.com/office/powerpoint/2010/main" val="29822329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HAVING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p>
          <a:p>
            <a:pPr marL="0" indent="0">
              <a:buNone/>
            </a:pPr>
            <a:r>
              <a:rPr lang="en-US" sz="2400" dirty="0" smtClean="0">
                <a:solidFill>
                  <a:schemeClr val="bg1">
                    <a:lumMod val="75000"/>
                  </a:schemeClr>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HAVING</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endParaRPr lang="en-US" sz="2400" dirty="0" smtClean="0">
              <a:solidFill>
                <a:schemeClr val="bg1">
                  <a:lumMod val="75000"/>
                </a:schemeClr>
              </a:solidFill>
              <a:latin typeface="Lucida Sans Typewriter" charset="0"/>
              <a:ea typeface="Osaka" charset="0"/>
              <a:cs typeface="Osaka" charset="0"/>
            </a:endParaRPr>
          </a:p>
          <a:p>
            <a:pPr marL="0" indent="0">
              <a:buNone/>
            </a:pPr>
            <a:r>
              <a:rPr lang="en-US" sz="2400" dirty="0" smtClean="0">
                <a:solidFill>
                  <a:schemeClr val="bg1">
                    <a:lumMod val="75000"/>
                  </a:schemeClr>
                </a:solidFill>
                <a:latin typeface="Lucida Sans Typewriter" charset="0"/>
                <a:ea typeface="Osaka" charset="0"/>
                <a:cs typeface="Osaka" charset="0"/>
              </a:rPr>
              <a:t>[ORDER BY </a:t>
            </a:r>
            <a:r>
              <a:rPr lang="en-US" sz="2400" i="1" dirty="0" smtClean="0">
                <a:solidFill>
                  <a:schemeClr val="bg1">
                    <a:lumMod val="75000"/>
                  </a:schemeClr>
                </a:solidFill>
                <a:latin typeface="Lucida Sans Typewriter" charset="0"/>
                <a:ea typeface="Osaka" charset="0"/>
                <a:cs typeface="Osaka" charset="0"/>
              </a:rPr>
              <a:t>&lt;column list&gt;</a:t>
            </a:r>
            <a:r>
              <a:rPr lang="en-US" sz="2400" dirty="0" smtClean="0">
                <a:solidFill>
                  <a:schemeClr val="bg1">
                    <a:lumMod val="75000"/>
                  </a:schemeClr>
                </a:solidFill>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a:solidFill>
                <a:srgbClr val="45A4FA"/>
              </a:solidFill>
              <a:latin typeface="Lucida Sans Typewriter" charset="0"/>
              <a:ea typeface="Osaka" charset="0"/>
              <a:cs typeface="Osaka" charset="0"/>
            </a:endParaRPr>
          </a:p>
          <a:p>
            <a:r>
              <a:rPr lang="en-US" sz="2400" dirty="0" smtClean="0">
                <a:solidFill>
                  <a:srgbClr val="000000"/>
                </a:solidFill>
                <a:latin typeface="Helvetica Neue Light"/>
                <a:ea typeface="Osaka" charset="0"/>
                <a:cs typeface="Helvetica Neue Light"/>
              </a:rPr>
              <a:t>Keep only the tuples that satisfy the predicate in the HAVING clause</a:t>
            </a:r>
          </a:p>
          <a:p>
            <a:r>
              <a:rPr lang="en-US" sz="2400" dirty="0" smtClean="0">
                <a:solidFill>
                  <a:srgbClr val="000000"/>
                </a:solidFill>
                <a:latin typeface="Helvetica Neue Light"/>
                <a:ea typeface="Osaka" charset="0"/>
                <a:cs typeface="Helvetica Neue Light"/>
              </a:rPr>
              <a:t>Can be used on aggregates or GROUP BY columns</a:t>
            </a:r>
          </a:p>
          <a:p>
            <a:r>
              <a:rPr lang="en-US" sz="2400" dirty="0" smtClean="0">
                <a:solidFill>
                  <a:srgbClr val="000000"/>
                </a:solidFill>
                <a:latin typeface="Helvetica Neue Light"/>
                <a:ea typeface="Osaka" charset="0"/>
                <a:cs typeface="Helvetica Neue Light"/>
              </a:rPr>
              <a:t>Can ONLY be used with GROUP BY</a:t>
            </a:r>
          </a:p>
          <a:p>
            <a:endParaRPr lang="en-US" sz="2400" dirty="0" smtClean="0">
              <a:solidFill>
                <a:srgbClr val="000000"/>
              </a:solidFill>
              <a:latin typeface="Helvetica Neue Light"/>
              <a:ea typeface="Osaka" charset="0"/>
              <a:cs typeface="Helvetica Neue Light"/>
            </a:endParaRPr>
          </a:p>
          <a:p>
            <a:endParaRPr lang="en-US" sz="2400" dirty="0" smtClean="0">
              <a:solidFill>
                <a:srgbClr val="000000"/>
              </a:solidFill>
              <a:latin typeface="Helvetica Neue Light"/>
              <a:ea typeface="Osaka" charset="0"/>
              <a:cs typeface="Helvetica Neue Light"/>
            </a:endParaRPr>
          </a:p>
        </p:txBody>
      </p:sp>
    </p:spTree>
    <p:extLst>
      <p:ext uri="{BB962C8B-B14F-4D97-AF65-F5344CB8AC3E}">
        <p14:creationId xmlns:p14="http://schemas.microsoft.com/office/powerpoint/2010/main" val="19933546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ORDER BY</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pPr marL="0" indent="0">
              <a:buNone/>
            </a:pPr>
            <a:r>
              <a:rPr lang="en-US" sz="2400" dirty="0" smtClean="0">
                <a:solidFill>
                  <a:srgbClr val="45A4FC"/>
                </a:solidFill>
                <a:latin typeface="Lucida Sans Typewriter"/>
                <a:cs typeface="Lucida Sans Typewriter"/>
              </a:rPr>
              <a:t>SEL</a:t>
            </a:r>
            <a:r>
              <a:rPr lang="en-US" sz="2400" dirty="0" smtClean="0">
                <a:solidFill>
                  <a:srgbClr val="45A4FA"/>
                </a:solidFill>
                <a:latin typeface="Lucida Sans Typewriter"/>
                <a:cs typeface="Lucida Sans Typewriter"/>
              </a:rPr>
              <a:t>ECT</a:t>
            </a:r>
            <a:r>
              <a:rPr lang="en-US" sz="2400" dirty="0">
                <a:solidFill>
                  <a:srgbClr val="FF0000"/>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DISTINCT</a:t>
            </a:r>
            <a:r>
              <a:rPr lang="en-US" sz="2400" dirty="0" smtClean="0">
                <a:latin typeface="Lucida Sans Typewriter" charset="0"/>
                <a:ea typeface="Osaka" charset="0"/>
                <a:cs typeface="Osaka" charset="0"/>
              </a:rPr>
              <a:t>] </a:t>
            </a:r>
            <a:r>
              <a:rPr lang="en-US" sz="2400" i="1" dirty="0" smtClean="0">
                <a:solidFill>
                  <a:srgbClr val="000000"/>
                </a:solidFill>
                <a:latin typeface="Lucida Sans Typewriter" charset="0"/>
                <a:ea typeface="Osaka" charset="0"/>
                <a:cs typeface="Osaka" charset="0"/>
              </a:rPr>
              <a:t>&lt;column expression </a:t>
            </a:r>
            <a:r>
              <a:rPr lang="en-US" sz="2400" i="1" dirty="0" smtClean="0">
                <a:latin typeface="Lucida Sans Typewriter" charset="0"/>
                <a:ea typeface="Osaka" charset="0"/>
                <a:cs typeface="Osaka" charset="0"/>
              </a:rPr>
              <a:t>list&gt;</a:t>
            </a:r>
            <a:endParaRPr lang="en-US" sz="2400" dirty="0">
              <a:latin typeface="Lucida Sans Typewriter" charset="0"/>
              <a:ea typeface="Osaka" charset="0"/>
              <a:cs typeface="Osaka" charset="0"/>
            </a:endParaRPr>
          </a:p>
          <a:p>
            <a:pPr marL="0" indent="0">
              <a:buNone/>
            </a:pPr>
            <a:r>
              <a:rPr lang="en-US" sz="2400" dirty="0" smtClean="0">
                <a:solidFill>
                  <a:srgbClr val="45A4FA"/>
                </a:solidFill>
                <a:latin typeface="Lucida Sans Typewriter" charset="0"/>
                <a:ea typeface="Osaka" charset="0"/>
                <a:cs typeface="Osaka" charset="0"/>
              </a:rPr>
              <a:t>FROM</a:t>
            </a:r>
            <a:r>
              <a:rPr lang="en-US" sz="2400" dirty="0" smtClean="0">
                <a:solidFill>
                  <a:srgbClr val="FF0000"/>
                </a:solidFill>
                <a:latin typeface="Lucida Sans Typewriter" charset="0"/>
                <a:ea typeface="Osaka" charset="0"/>
                <a:cs typeface="Osaka" charset="0"/>
              </a:rPr>
              <a:t> </a:t>
            </a:r>
            <a:r>
              <a:rPr lang="en-US" sz="2400" i="1" dirty="0" smtClean="0">
                <a:latin typeface="Lucida Sans Typewriter" charset="0"/>
                <a:ea typeface="Osaka" charset="0"/>
                <a:cs typeface="Osaka" charset="0"/>
              </a:rPr>
              <a:t>&lt;single table&gt;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WHERE</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GROUP BY </a:t>
            </a:r>
            <a:r>
              <a:rPr lang="en-US" sz="2400" i="1" dirty="0" smtClean="0">
                <a:latin typeface="Lucida Sans Typewriter" charset="0"/>
                <a:ea typeface="Osaka" charset="0"/>
                <a:cs typeface="Osaka" charset="0"/>
              </a:rPr>
              <a:t>&lt;column list&gt;</a:t>
            </a:r>
          </a:p>
          <a:p>
            <a:pPr marL="0" indent="0">
              <a:buNone/>
            </a:pPr>
            <a:r>
              <a:rPr lang="en-US" sz="2400" dirty="0" smtClean="0">
                <a:solidFill>
                  <a:schemeClr val="bg1">
                    <a:lumMod val="75000"/>
                  </a:schemeClr>
                </a:solidFill>
                <a:latin typeface="Lucida Sans Typewriter" charset="0"/>
                <a:ea typeface="Osaka" charset="0"/>
                <a:cs typeface="Osaka" charset="0"/>
              </a:rPr>
              <a:t> </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HAVING</a:t>
            </a:r>
            <a:r>
              <a:rPr lang="en-US" sz="2400" dirty="0" smtClean="0">
                <a:latin typeface="Lucida Sans Typewriter" charset="0"/>
                <a:ea typeface="Osaka" charset="0"/>
                <a:cs typeface="Osaka" charset="0"/>
              </a:rPr>
              <a:t> </a:t>
            </a:r>
            <a:r>
              <a:rPr lang="en-US" sz="2400" i="1" dirty="0" smtClean="0">
                <a:latin typeface="Lucida Sans Typewriter" charset="0"/>
                <a:ea typeface="Osaka" charset="0"/>
                <a:cs typeface="Osaka" charset="0"/>
              </a:rPr>
              <a:t>&lt;predicate&gt;</a:t>
            </a:r>
            <a:r>
              <a:rPr lang="en-US" sz="2400" dirty="0" smtClean="0">
                <a:latin typeface="Lucida Sans Typewriter" charset="0"/>
                <a:ea typeface="Osaka" charset="0"/>
                <a:cs typeface="Osaka" charset="0"/>
              </a:rPr>
              <a:t>]]</a:t>
            </a:r>
            <a:endParaRPr lang="en-US" sz="2400" dirty="0" smtClean="0">
              <a:solidFill>
                <a:schemeClr val="bg1">
                  <a:lumMod val="75000"/>
                </a:schemeClr>
              </a:solidFill>
              <a:latin typeface="Lucida Sans Typewriter" charset="0"/>
              <a:ea typeface="Osaka" charset="0"/>
              <a:cs typeface="Osaka" charset="0"/>
            </a:endParaRPr>
          </a:p>
          <a:p>
            <a:pPr marL="0" indent="0">
              <a:buNone/>
            </a:pP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ORDER BY </a:t>
            </a:r>
            <a:r>
              <a:rPr lang="en-US" sz="2400" i="1" dirty="0" smtClean="0">
                <a:latin typeface="Lucida Sans Typewriter" charset="0"/>
                <a:ea typeface="Osaka" charset="0"/>
                <a:cs typeface="Osaka" charset="0"/>
              </a:rPr>
              <a:t>&lt;column list&gt;</a:t>
            </a:r>
            <a:r>
              <a:rPr lang="en-US" sz="2400" dirty="0" smtClean="0">
                <a:latin typeface="Lucida Sans Typewriter" charset="0"/>
                <a:ea typeface="Osaka" charset="0"/>
                <a:cs typeface="Osaka" charset="0"/>
              </a:rPr>
              <a:t>]</a:t>
            </a:r>
            <a:r>
              <a:rPr lang="en-US" sz="2400" dirty="0" smtClean="0">
                <a:solidFill>
                  <a:srgbClr val="45A4FA"/>
                </a:solidFill>
                <a:latin typeface="Lucida Sans Typewriter" charset="0"/>
                <a:ea typeface="Osaka" charset="0"/>
                <a:cs typeface="Osaka" charset="0"/>
              </a:rPr>
              <a:t>;</a:t>
            </a:r>
          </a:p>
          <a:p>
            <a:pPr marL="0" indent="0">
              <a:buNone/>
            </a:pPr>
            <a:endParaRPr lang="en-US" sz="2400" dirty="0" smtClean="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Sorts results by columns from left to right</a:t>
            </a:r>
          </a:p>
          <a:p>
            <a:pPr lvl="1"/>
            <a:r>
              <a:rPr lang="en-US" sz="2000" dirty="0" err="1" smtClean="0">
                <a:solidFill>
                  <a:srgbClr val="000000"/>
                </a:solidFill>
                <a:latin typeface="Helvetica Neue Light"/>
                <a:ea typeface="Osaka" charset="0"/>
                <a:cs typeface="Helvetica Neue Light"/>
              </a:rPr>
              <a:t>Students.age</a:t>
            </a:r>
            <a:r>
              <a:rPr lang="en-US" sz="2000" dirty="0" smtClean="0">
                <a:solidFill>
                  <a:srgbClr val="000000"/>
                </a:solidFill>
                <a:latin typeface="Helvetica Neue Light"/>
                <a:ea typeface="Osaka" charset="0"/>
                <a:cs typeface="Helvetica Neue Light"/>
              </a:rPr>
              <a:t>, </a:t>
            </a:r>
            <a:r>
              <a:rPr lang="en-US" sz="2000" dirty="0" err="1" smtClean="0">
                <a:solidFill>
                  <a:srgbClr val="000000"/>
                </a:solidFill>
                <a:latin typeface="Helvetica Neue Light"/>
                <a:ea typeface="Osaka" charset="0"/>
                <a:cs typeface="Helvetica Neue Light"/>
              </a:rPr>
              <a:t>Students.name</a:t>
            </a:r>
            <a:endParaRPr lang="en-US" sz="2000" dirty="0" smtClean="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ASC for ascending [default], DESC for descending</a:t>
            </a:r>
          </a:p>
          <a:p>
            <a:r>
              <a:rPr lang="en-US" sz="2400" dirty="0" smtClean="0">
                <a:solidFill>
                  <a:srgbClr val="000000"/>
                </a:solidFill>
                <a:latin typeface="Helvetica Neue Light"/>
                <a:ea typeface="Osaka" charset="0"/>
                <a:cs typeface="Helvetica Neue Light"/>
              </a:rPr>
              <a:t>Must refer to columns in output</a:t>
            </a:r>
          </a:p>
          <a:p>
            <a:endParaRPr lang="en-US" sz="2400" dirty="0" smtClean="0">
              <a:solidFill>
                <a:srgbClr val="000000"/>
              </a:solidFill>
              <a:latin typeface="Helvetica Neue Light"/>
              <a:ea typeface="Osaka" charset="0"/>
              <a:cs typeface="Helvetica Neue Light"/>
            </a:endParaRPr>
          </a:p>
        </p:txBody>
      </p:sp>
    </p:spTree>
    <p:extLst>
      <p:ext uri="{BB962C8B-B14F-4D97-AF65-F5344CB8AC3E}">
        <p14:creationId xmlns:p14="http://schemas.microsoft.com/office/powerpoint/2010/main" val="42218061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1922</TotalTime>
  <Words>1219</Words>
  <Application>Microsoft Macintosh PowerPoint</Application>
  <PresentationFormat>On-screen Show (4:3)</PresentationFormat>
  <Paragraphs>260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CS186 Discussion 2</vt:lpstr>
      <vt:lpstr>Single-Table SQL</vt:lpstr>
      <vt:lpstr>Single-Table SQL</vt:lpstr>
      <vt:lpstr>SELECT FROM</vt:lpstr>
      <vt:lpstr>WHERE</vt:lpstr>
      <vt:lpstr>DISTINCT</vt:lpstr>
      <vt:lpstr>GROUP BY</vt:lpstr>
      <vt:lpstr>HAVING</vt:lpstr>
      <vt:lpstr>ORDER BY</vt:lpstr>
      <vt:lpstr>Other Clauses</vt:lpstr>
      <vt:lpstr>Worksheet #1-2</vt:lpstr>
      <vt:lpstr>Single-Table SQL Exercises</vt:lpstr>
      <vt:lpstr>Single-Table SQL Exercises</vt:lpstr>
      <vt:lpstr>Single-Table SQL Exercises</vt:lpstr>
      <vt:lpstr>Single-Table SQL Exercises</vt:lpstr>
      <vt:lpstr>Multi-Table SQL</vt:lpstr>
      <vt:lpstr>Single-Table SQL</vt:lpstr>
      <vt:lpstr>Multi-Table SQL</vt:lpstr>
      <vt:lpstr>Inner Joins</vt:lpstr>
      <vt:lpstr>Outer Joins</vt:lpstr>
      <vt:lpstr>PowerPoint Presentation</vt:lpstr>
      <vt:lpstr>Named Queries</vt:lpstr>
      <vt:lpstr>Worksheet #3-5</vt:lpstr>
      <vt:lpstr>Multi-Table SQL Exercises</vt:lpstr>
      <vt:lpstr>Multi-Table SQL Exercises</vt:lpstr>
      <vt:lpstr>Multi-Table SQL Exercises</vt:lpstr>
      <vt:lpstr>Multi-Table SQL Exercises</vt:lpstr>
      <vt:lpstr>Multi-Table SQL Exercises</vt:lpstr>
      <vt:lpstr>Multi-Table SQL Exercises</vt:lpstr>
      <vt:lpstr>Multi-Table SQL Exercises</vt:lpstr>
      <vt:lpstr>Worksheet #6, 7</vt:lpstr>
      <vt:lpstr>Multi-Table SQL Exercises</vt:lpstr>
      <vt:lpstr>Multi-Table SQL Exercises</vt:lpstr>
      <vt:lpstr>Multi-Table SQL Exercises</vt:lpstr>
      <vt:lpstr>Multi-Table SQL Exercises</vt:lpstr>
      <vt:lpstr>Multi-Table SQL Exercises</vt:lpstr>
      <vt:lpstr>Multi-Table SQL Exercises</vt:lpstr>
      <vt:lpstr>Multi-Table SQL Exercises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CS186 Discussion 2</dc:title>
  <dc:creator>Matthew Deng</dc:creator>
  <cp:lastModifiedBy>Matthew Deng</cp:lastModifiedBy>
  <cp:revision>31</cp:revision>
  <dcterms:created xsi:type="dcterms:W3CDTF">2015-09-09T16:03:04Z</dcterms:created>
  <dcterms:modified xsi:type="dcterms:W3CDTF">2016-02-04T16:29:39Z</dcterms:modified>
</cp:coreProperties>
</file>