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58" r:id="rId12"/>
    <p:sldId id="362" r:id="rId13"/>
    <p:sldId id="363" r:id="rId14"/>
    <p:sldId id="364" r:id="rId15"/>
    <p:sldId id="365" r:id="rId16"/>
    <p:sldId id="366" r:id="rId17"/>
    <p:sldId id="369" r:id="rId18"/>
    <p:sldId id="368" r:id="rId19"/>
    <p:sldId id="367" r:id="rId20"/>
    <p:sldId id="371" r:id="rId21"/>
    <p:sldId id="388" r:id="rId22"/>
    <p:sldId id="389" r:id="rId23"/>
    <p:sldId id="390" r:id="rId24"/>
    <p:sldId id="391" r:id="rId25"/>
    <p:sldId id="360" r:id="rId26"/>
    <p:sldId id="370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2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29E1-47BC-1A48-97F1-A9687C66B958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398A5-B836-824A-A2FA-8A9D16F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8A5-B836-824A-A2FA-8A9D16F61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12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8A5-B836-824A-A2FA-8A9D16F6129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smtClean="0">
                <a:latin typeface="Helvetica Neue Light"/>
                <a:cs typeface="Helvetica Neue Light"/>
              </a:rPr>
              <a:t>CS186 Discussion 7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435" y="3378199"/>
            <a:ext cx="8414155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(Transactions, Concurrency </a:t>
            </a:r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Control, Lock Granularity)</a:t>
            </a:r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Dependency Graph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911"/>
            <a:ext cx="8229600" cy="5070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Precendence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Graph)</a:t>
            </a:r>
          </a:p>
          <a:p>
            <a:pPr marL="0" indent="0" algn="ctr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Node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Directed edge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of T</a:t>
            </a:r>
            <a:r>
              <a:rPr lang="en-US" sz="20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conflicts with 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of 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and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appears earlier than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endParaRPr lang="en-US" sz="2000" baseline="-25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(T</a:t>
            </a:r>
            <a:r>
              <a:rPr lang="en-US" sz="20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</a:t>
            </a:r>
            <a:r>
              <a:rPr lang="en-US" sz="20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if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</a:t>
            </a:r>
            <a:r>
              <a:rPr lang="en-US" sz="20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depends on T</a:t>
            </a:r>
            <a:r>
              <a:rPr lang="en-US" sz="20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Schedule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is conflict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serializable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if and only if 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its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dependency graph is acyclic.</a:t>
            </a:r>
            <a:endParaRPr lang="en-US" sz="8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30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Transactions </a:t>
            </a:r>
            <a:br>
              <a:rPr lang="en-US" sz="6000" dirty="0" smtClean="0">
                <a:latin typeface="Helvetica Neue Light"/>
                <a:cs typeface="Helvetica Neue Light"/>
              </a:rPr>
            </a:br>
            <a:r>
              <a:rPr lang="en-US" sz="6000" dirty="0" smtClean="0">
                <a:latin typeface="Helvetica Neue Light"/>
                <a:cs typeface="Helvetica Neue Light"/>
              </a:rPr>
              <a:t>Worksheet </a:t>
            </a:r>
            <a:r>
              <a:rPr lang="en-US" sz="6000" dirty="0" smtClean="0">
                <a:latin typeface="Helvetica Neue Light"/>
                <a:cs typeface="Helvetica Neue Light"/>
              </a:rPr>
              <a:t>#2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948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AutoNum type="alphaLcParenBoth"/>
            </a:pPr>
            <a:r>
              <a:rPr lang="en-US" sz="2400" dirty="0" smtClean="0">
                <a:latin typeface="Helvetica Neue Light"/>
                <a:cs typeface="Helvetica Neue Light"/>
              </a:rPr>
              <a:t>Draw </a:t>
            </a:r>
            <a:r>
              <a:rPr lang="en-US" sz="2400" dirty="0">
                <a:latin typeface="Helvetica Neue Light"/>
                <a:cs typeface="Helvetica Neue Light"/>
              </a:rPr>
              <a:t>the dependency graph (precedence graph) for the schedule. </a:t>
            </a:r>
          </a:p>
          <a:p>
            <a:pPr marL="457200" indent="-457200">
              <a:buAutoNum type="alphaLcParenBoth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99141"/>
              </p:ext>
            </p:extLst>
          </p:nvPr>
        </p:nvGraphicFramePr>
        <p:xfrm>
          <a:off x="903456" y="2161806"/>
          <a:ext cx="73504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4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AutoNum type="alphaLcParenBoth"/>
            </a:pPr>
            <a:r>
              <a:rPr lang="en-US" sz="2400" dirty="0" smtClean="0">
                <a:latin typeface="Helvetica Neue Light"/>
                <a:cs typeface="Helvetica Neue Light"/>
              </a:rPr>
              <a:t>Draw </a:t>
            </a:r>
            <a:r>
              <a:rPr lang="en-US" sz="2400" dirty="0">
                <a:latin typeface="Helvetica Neue Light"/>
                <a:cs typeface="Helvetica Neue Light"/>
              </a:rPr>
              <a:t>the dependency graph (precedence graph) for </a:t>
            </a:r>
            <a:r>
              <a:rPr lang="en-US" sz="2400" dirty="0" smtClean="0">
                <a:latin typeface="Helvetica Neue Light"/>
                <a:cs typeface="Helvetica Neue Light"/>
              </a:rPr>
              <a:t>the </a:t>
            </a:r>
            <a:r>
              <a:rPr lang="en-US" sz="2400" dirty="0">
                <a:latin typeface="Helvetica Neue Light"/>
                <a:cs typeface="Helvetica Neue Light"/>
              </a:rPr>
              <a:t>schedule. 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T3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-&gt; T2 [(R(C), W(C)];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T1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-&gt; T2 [R(A), W(A) and W(A),W(A) and R(B),W(B)]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67860"/>
              </p:ext>
            </p:extLst>
          </p:nvPr>
        </p:nvGraphicFramePr>
        <p:xfrm>
          <a:off x="903456" y="2161806"/>
          <a:ext cx="73504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13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(b)	Is </a:t>
            </a:r>
            <a:r>
              <a:rPr lang="en-US" sz="2400" dirty="0">
                <a:latin typeface="Helvetica Neue Light"/>
                <a:cs typeface="Helvetica Neue Light"/>
              </a:rPr>
              <a:t>the schedule conflict </a:t>
            </a:r>
            <a:r>
              <a:rPr lang="en-US" sz="2400" dirty="0" err="1">
                <a:latin typeface="Helvetica Neue Light"/>
                <a:cs typeface="Helvetica Neue Light"/>
              </a:rPr>
              <a:t>serializable</a:t>
            </a:r>
            <a:r>
              <a:rPr lang="en-US" sz="2400" dirty="0">
                <a:latin typeface="Helvetica Neue Light"/>
                <a:cs typeface="Helvetica Neue Light"/>
              </a:rPr>
              <a:t>? If so, what are all the </a:t>
            </a:r>
            <a:r>
              <a:rPr lang="en-US" sz="2400" dirty="0" smtClean="0">
                <a:latin typeface="Helvetica Neue Light"/>
                <a:cs typeface="Helvetica Neue Light"/>
              </a:rPr>
              <a:t>	(</a:t>
            </a:r>
            <a:r>
              <a:rPr lang="en-US" sz="2400" dirty="0">
                <a:latin typeface="Helvetica Neue Light"/>
                <a:cs typeface="Helvetica Neue Light"/>
              </a:rPr>
              <a:t>conflict) equivalent serial schedules? If not, why not</a:t>
            </a:r>
            <a:r>
              <a:rPr lang="en-US" sz="2400" dirty="0" smtClean="0">
                <a:latin typeface="Helvetica Neue Light"/>
                <a:cs typeface="Helvetica Neue Light"/>
              </a:rPr>
              <a:t>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99164"/>
              </p:ext>
            </p:extLst>
          </p:nvPr>
        </p:nvGraphicFramePr>
        <p:xfrm>
          <a:off x="903456" y="2161806"/>
          <a:ext cx="73504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36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(b)	Is </a:t>
            </a:r>
            <a:r>
              <a:rPr lang="en-US" sz="2400" dirty="0">
                <a:latin typeface="Helvetica Neue Light"/>
                <a:cs typeface="Helvetica Neue Light"/>
              </a:rPr>
              <a:t>the schedule conflict </a:t>
            </a:r>
            <a:r>
              <a:rPr lang="en-US" sz="2400" dirty="0" err="1">
                <a:latin typeface="Helvetica Neue Light"/>
                <a:cs typeface="Helvetica Neue Light"/>
              </a:rPr>
              <a:t>serializable</a:t>
            </a:r>
            <a:r>
              <a:rPr lang="en-US" sz="2400" dirty="0">
                <a:latin typeface="Helvetica Neue Light"/>
                <a:cs typeface="Helvetica Neue Light"/>
              </a:rPr>
              <a:t>? If so, what are all the </a:t>
            </a:r>
            <a:r>
              <a:rPr lang="en-US" sz="2400" dirty="0" smtClean="0">
                <a:latin typeface="Helvetica Neue Light"/>
                <a:cs typeface="Helvetica Neue Light"/>
              </a:rPr>
              <a:t>	(</a:t>
            </a:r>
            <a:r>
              <a:rPr lang="en-US" sz="2400" dirty="0">
                <a:latin typeface="Helvetica Neue Light"/>
                <a:cs typeface="Helvetica Neue Light"/>
              </a:rPr>
              <a:t>conflict) equivalent serial schedules? If not, why not?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AutoNum type="alphaLcParenBoth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Yes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. Serial schedules: T3, T1, T2; T1, T3, T2. 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59164"/>
              </p:ext>
            </p:extLst>
          </p:nvPr>
        </p:nvGraphicFramePr>
        <p:xfrm>
          <a:off x="903456" y="2161806"/>
          <a:ext cx="73504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35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(c)</a:t>
            </a:r>
            <a:r>
              <a:rPr lang="en-US" sz="2400" dirty="0">
                <a:latin typeface="Helvetica Neue Light"/>
                <a:cs typeface="Helvetica Neue Light"/>
              </a:rPr>
              <a:t>	Draw the dependency graph (precedence graph) for the </a:t>
            </a:r>
            <a:r>
              <a:rPr lang="en-US" sz="2400" dirty="0" smtClean="0">
                <a:latin typeface="Helvetica Neue Light"/>
                <a:cs typeface="Helvetica Neue Light"/>
              </a:rPr>
              <a:t>	schedule</a:t>
            </a:r>
            <a:r>
              <a:rPr lang="en-US" sz="2400" dirty="0">
                <a:latin typeface="Helvetica Neue Light"/>
                <a:cs typeface="Helvetica Neue Light"/>
              </a:rPr>
              <a:t>. 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10063"/>
              </p:ext>
            </p:extLst>
          </p:nvPr>
        </p:nvGraphicFramePr>
        <p:xfrm>
          <a:off x="903456" y="2161806"/>
          <a:ext cx="661536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59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(c)</a:t>
            </a:r>
            <a:r>
              <a:rPr lang="en-US" sz="2400" dirty="0">
                <a:latin typeface="Helvetica Neue Light"/>
                <a:cs typeface="Helvetica Neue Light"/>
              </a:rPr>
              <a:t>	Draw the dependency graph (precedence graph) for the </a:t>
            </a:r>
            <a:r>
              <a:rPr lang="en-US" sz="2400" dirty="0" smtClean="0">
                <a:latin typeface="Helvetica Neue Light"/>
                <a:cs typeface="Helvetica Neue Light"/>
              </a:rPr>
              <a:t>	schedule</a:t>
            </a:r>
            <a:r>
              <a:rPr lang="en-US" sz="2400" dirty="0">
                <a:latin typeface="Helvetica Neue Light"/>
                <a:cs typeface="Helvetica Neue Light"/>
              </a:rPr>
              <a:t>.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T3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-&gt; T1 [R(A), W(A)];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T2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-&gt; T1 [R(A), W(A)];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T1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-&gt; T2 [R(B), W(B)];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T4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-&gt; T2 [R(B), W(B)]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24957"/>
              </p:ext>
            </p:extLst>
          </p:nvPr>
        </p:nvGraphicFramePr>
        <p:xfrm>
          <a:off x="903456" y="2161806"/>
          <a:ext cx="661536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7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(d)	Is </a:t>
            </a:r>
            <a:r>
              <a:rPr lang="en-US" sz="2400" dirty="0">
                <a:latin typeface="Helvetica Neue Light"/>
                <a:cs typeface="Helvetica Neue Light"/>
              </a:rPr>
              <a:t>the schedule conflict </a:t>
            </a:r>
            <a:r>
              <a:rPr lang="en-US" sz="2400" dirty="0" err="1">
                <a:latin typeface="Helvetica Neue Light"/>
                <a:cs typeface="Helvetica Neue Light"/>
              </a:rPr>
              <a:t>serializable</a:t>
            </a:r>
            <a:r>
              <a:rPr lang="en-US" sz="2400" dirty="0">
                <a:latin typeface="Helvetica Neue Light"/>
                <a:cs typeface="Helvetica Neue Light"/>
              </a:rPr>
              <a:t>? If so, what are all the </a:t>
            </a:r>
            <a:r>
              <a:rPr lang="en-US" sz="2400" dirty="0" smtClean="0">
                <a:latin typeface="Helvetica Neue Light"/>
                <a:cs typeface="Helvetica Neue Light"/>
              </a:rPr>
              <a:t>	(</a:t>
            </a:r>
            <a:r>
              <a:rPr lang="en-US" sz="2400" dirty="0">
                <a:latin typeface="Helvetica Neue Light"/>
                <a:cs typeface="Helvetica Neue Light"/>
              </a:rPr>
              <a:t>conflict) equivalent serial schedules? If not, why not?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AutoNum type="alphaLcParenBoth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76950"/>
              </p:ext>
            </p:extLst>
          </p:nvPr>
        </p:nvGraphicFramePr>
        <p:xfrm>
          <a:off x="903456" y="2161806"/>
          <a:ext cx="661536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06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following schedules: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(d)	Is </a:t>
            </a:r>
            <a:r>
              <a:rPr lang="en-US" sz="2400" dirty="0">
                <a:latin typeface="Helvetica Neue Light"/>
                <a:cs typeface="Helvetica Neue Light"/>
              </a:rPr>
              <a:t>the schedule conflict </a:t>
            </a:r>
            <a:r>
              <a:rPr lang="en-US" sz="2400" dirty="0" err="1">
                <a:latin typeface="Helvetica Neue Light"/>
                <a:cs typeface="Helvetica Neue Light"/>
              </a:rPr>
              <a:t>serializable</a:t>
            </a:r>
            <a:r>
              <a:rPr lang="en-US" sz="2400" dirty="0">
                <a:latin typeface="Helvetica Neue Light"/>
                <a:cs typeface="Helvetica Neue Light"/>
              </a:rPr>
              <a:t>? If so, what are all the </a:t>
            </a:r>
            <a:r>
              <a:rPr lang="en-US" sz="2400" dirty="0" smtClean="0">
                <a:latin typeface="Helvetica Neue Light"/>
                <a:cs typeface="Helvetica Neue Light"/>
              </a:rPr>
              <a:t>	(</a:t>
            </a:r>
            <a:r>
              <a:rPr lang="en-US" sz="2400" dirty="0">
                <a:latin typeface="Helvetica Neue Light"/>
                <a:cs typeface="Helvetica Neue Light"/>
              </a:rPr>
              <a:t>conflict) equivalent serial schedules? If not, why not?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AutoNum type="alphaLcParenBoth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No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. Why not: cycle in the precedence graph (T1 must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precede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T2, T2 must precede T1) 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24651"/>
              </p:ext>
            </p:extLst>
          </p:nvPr>
        </p:nvGraphicFramePr>
        <p:xfrm>
          <a:off x="903456" y="2161806"/>
          <a:ext cx="661536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  <a:gridCol w="735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56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Transactions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Concurrency Control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317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 (shared lock) for reading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(exclusive lock) for writing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Lock Compatibility Matrix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66040"/>
              </p:ext>
            </p:extLst>
          </p:nvPr>
        </p:nvGraphicFramePr>
        <p:xfrm>
          <a:off x="3889206" y="4163125"/>
          <a:ext cx="1371600" cy="1843087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</a:tblGrid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42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Two-Phase Locking (2PL)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 cannot get new locks after releasing any locks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Most common scheme for enforcing conflict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serializability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Guarantees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conflict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serializability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Does not prevent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cascading aborts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Line 23"/>
          <p:cNvSpPr>
            <a:spLocks noChangeShapeType="1"/>
          </p:cNvSpPr>
          <p:nvPr/>
        </p:nvSpPr>
        <p:spPr bwMode="auto">
          <a:xfrm>
            <a:off x="2564869" y="5015802"/>
            <a:ext cx="495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4317469" y="5015802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Helvetica Neue Light"/>
                <a:cs typeface="Helvetica Neue Light"/>
              </a:rPr>
              <a:t>time</a:t>
            </a:r>
          </a:p>
        </p:txBody>
      </p:sp>
      <p:sp>
        <p:nvSpPr>
          <p:cNvPr id="6" name="Line 25"/>
          <p:cNvSpPr>
            <a:spLocks noChangeShapeType="1"/>
          </p:cNvSpPr>
          <p:nvPr/>
        </p:nvSpPr>
        <p:spPr bwMode="auto">
          <a:xfrm flipH="1" flipV="1">
            <a:off x="2564869" y="2577402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680507" y="3644202"/>
            <a:ext cx="18430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Helvetica Neue Light"/>
                <a:cs typeface="Helvetica Neue Light"/>
              </a:rPr>
              <a:t># locks held</a:t>
            </a:r>
          </a:p>
        </p:txBody>
      </p:sp>
      <p:sp>
        <p:nvSpPr>
          <p:cNvPr id="8" name="Freeform 28"/>
          <p:cNvSpPr>
            <a:spLocks/>
          </p:cNvSpPr>
          <p:nvPr/>
        </p:nvSpPr>
        <p:spPr bwMode="auto">
          <a:xfrm>
            <a:off x="2590269" y="3136202"/>
            <a:ext cx="4394200" cy="1865313"/>
          </a:xfrm>
          <a:custGeom>
            <a:avLst/>
            <a:gdLst>
              <a:gd name="T0" fmla="*/ 0 w 3082"/>
              <a:gd name="T1" fmla="*/ 2147483647 h 1175"/>
              <a:gd name="T2" fmla="*/ 2147483647 w 3082"/>
              <a:gd name="T3" fmla="*/ 2147483647 h 1175"/>
              <a:gd name="T4" fmla="*/ 2147483647 w 3082"/>
              <a:gd name="T5" fmla="*/ 2147483647 h 1175"/>
              <a:gd name="T6" fmla="*/ 2147483647 w 3082"/>
              <a:gd name="T7" fmla="*/ 2147483647 h 1175"/>
              <a:gd name="T8" fmla="*/ 2147483647 w 3082"/>
              <a:gd name="T9" fmla="*/ 2147483647 h 1175"/>
              <a:gd name="T10" fmla="*/ 2147483647 w 3082"/>
              <a:gd name="T11" fmla="*/ 2147483647 h 1175"/>
              <a:gd name="T12" fmla="*/ 2147483647 w 3082"/>
              <a:gd name="T13" fmla="*/ 2147483647 h 1175"/>
              <a:gd name="T14" fmla="*/ 2147483647 w 3082"/>
              <a:gd name="T15" fmla="*/ 2147483647 h 1175"/>
              <a:gd name="T16" fmla="*/ 2147483647 w 3082"/>
              <a:gd name="T17" fmla="*/ 2147483647 h 1175"/>
              <a:gd name="T18" fmla="*/ 2147483647 w 3082"/>
              <a:gd name="T19" fmla="*/ 2147483647 h 1175"/>
              <a:gd name="T20" fmla="*/ 2147483647 w 3082"/>
              <a:gd name="T21" fmla="*/ 2147483647 h 1175"/>
              <a:gd name="T22" fmla="*/ 2147483647 w 3082"/>
              <a:gd name="T23" fmla="*/ 2147483647 h 1175"/>
              <a:gd name="T24" fmla="*/ 2147483647 w 3082"/>
              <a:gd name="T25" fmla="*/ 2147483647 h 1175"/>
              <a:gd name="T26" fmla="*/ 2147483647 w 3082"/>
              <a:gd name="T27" fmla="*/ 2147483647 h 1175"/>
              <a:gd name="T28" fmla="*/ 2147483647 w 3082"/>
              <a:gd name="T29" fmla="*/ 2147483647 h 1175"/>
              <a:gd name="T30" fmla="*/ 2147483647 w 3082"/>
              <a:gd name="T31" fmla="*/ 2147483647 h 1175"/>
              <a:gd name="T32" fmla="*/ 2147483647 w 3082"/>
              <a:gd name="T33" fmla="*/ 0 h 1175"/>
              <a:gd name="T34" fmla="*/ 2147483647 w 3082"/>
              <a:gd name="T35" fmla="*/ 2147483647 h 1175"/>
              <a:gd name="T36" fmla="*/ 2147483647 w 3082"/>
              <a:gd name="T37" fmla="*/ 2147483647 h 1175"/>
              <a:gd name="T38" fmla="*/ 2147483647 w 3082"/>
              <a:gd name="T39" fmla="*/ 2147483647 h 1175"/>
              <a:gd name="T40" fmla="*/ 2147483647 w 3082"/>
              <a:gd name="T41" fmla="*/ 2147483647 h 1175"/>
              <a:gd name="T42" fmla="*/ 2147483647 w 3082"/>
              <a:gd name="T43" fmla="*/ 2147483647 h 1175"/>
              <a:gd name="T44" fmla="*/ 2147483647 w 3082"/>
              <a:gd name="T45" fmla="*/ 2147483647 h 1175"/>
              <a:gd name="T46" fmla="*/ 2147483647 w 3082"/>
              <a:gd name="T47" fmla="*/ 2147483647 h 1175"/>
              <a:gd name="T48" fmla="*/ 2147483647 w 3082"/>
              <a:gd name="T49" fmla="*/ 2147483647 h 1175"/>
              <a:gd name="T50" fmla="*/ 2147483647 w 3082"/>
              <a:gd name="T51" fmla="*/ 2147483647 h 1175"/>
              <a:gd name="T52" fmla="*/ 2147483647 w 3082"/>
              <a:gd name="T53" fmla="*/ 2147483647 h 1175"/>
              <a:gd name="T54" fmla="*/ 2147483647 w 3082"/>
              <a:gd name="T55" fmla="*/ 2147483647 h 1175"/>
              <a:gd name="T56" fmla="*/ 2147483647 w 3082"/>
              <a:gd name="T57" fmla="*/ 2147483647 h 1175"/>
              <a:gd name="T58" fmla="*/ 2147483647 w 3082"/>
              <a:gd name="T59" fmla="*/ 2147483647 h 1175"/>
              <a:gd name="T60" fmla="*/ 2147483647 w 3082"/>
              <a:gd name="T61" fmla="*/ 2147483647 h 117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082"/>
              <a:gd name="T94" fmla="*/ 0 h 1175"/>
              <a:gd name="T95" fmla="*/ 3082 w 3082"/>
              <a:gd name="T96" fmla="*/ 1175 h 117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082" h="1175">
                <a:moveTo>
                  <a:pt x="0" y="1167"/>
                </a:moveTo>
                <a:cubicBezTo>
                  <a:pt x="46" y="1151"/>
                  <a:pt x="82" y="1119"/>
                  <a:pt x="124" y="1097"/>
                </a:cubicBezTo>
                <a:cubicBezTo>
                  <a:pt x="159" y="1079"/>
                  <a:pt x="198" y="1070"/>
                  <a:pt x="233" y="1050"/>
                </a:cubicBezTo>
                <a:cubicBezTo>
                  <a:pt x="287" y="1019"/>
                  <a:pt x="336" y="986"/>
                  <a:pt x="397" y="973"/>
                </a:cubicBezTo>
                <a:cubicBezTo>
                  <a:pt x="444" y="940"/>
                  <a:pt x="497" y="912"/>
                  <a:pt x="552" y="895"/>
                </a:cubicBezTo>
                <a:cubicBezTo>
                  <a:pt x="563" y="888"/>
                  <a:pt x="628" y="849"/>
                  <a:pt x="646" y="832"/>
                </a:cubicBezTo>
                <a:cubicBezTo>
                  <a:pt x="658" y="821"/>
                  <a:pt x="665" y="805"/>
                  <a:pt x="677" y="794"/>
                </a:cubicBezTo>
                <a:cubicBezTo>
                  <a:pt x="688" y="784"/>
                  <a:pt x="704" y="779"/>
                  <a:pt x="716" y="770"/>
                </a:cubicBezTo>
                <a:cubicBezTo>
                  <a:pt x="756" y="739"/>
                  <a:pt x="794" y="702"/>
                  <a:pt x="832" y="669"/>
                </a:cubicBezTo>
                <a:cubicBezTo>
                  <a:pt x="856" y="648"/>
                  <a:pt x="886" y="635"/>
                  <a:pt x="910" y="614"/>
                </a:cubicBezTo>
                <a:cubicBezTo>
                  <a:pt x="922" y="603"/>
                  <a:pt x="929" y="587"/>
                  <a:pt x="941" y="576"/>
                </a:cubicBezTo>
                <a:cubicBezTo>
                  <a:pt x="952" y="566"/>
                  <a:pt x="968" y="561"/>
                  <a:pt x="980" y="552"/>
                </a:cubicBezTo>
                <a:cubicBezTo>
                  <a:pt x="1018" y="522"/>
                  <a:pt x="1047" y="492"/>
                  <a:pt x="1089" y="467"/>
                </a:cubicBezTo>
                <a:cubicBezTo>
                  <a:pt x="1125" y="421"/>
                  <a:pt x="1170" y="389"/>
                  <a:pt x="1206" y="342"/>
                </a:cubicBezTo>
                <a:cubicBezTo>
                  <a:pt x="1256" y="277"/>
                  <a:pt x="1294" y="219"/>
                  <a:pt x="1354" y="163"/>
                </a:cubicBezTo>
                <a:cubicBezTo>
                  <a:pt x="1394" y="126"/>
                  <a:pt x="1461" y="86"/>
                  <a:pt x="1502" y="54"/>
                </a:cubicBezTo>
                <a:cubicBezTo>
                  <a:pt x="1543" y="22"/>
                  <a:pt x="1605" y="28"/>
                  <a:pt x="1650" y="0"/>
                </a:cubicBezTo>
                <a:cubicBezTo>
                  <a:pt x="1766" y="21"/>
                  <a:pt x="1881" y="55"/>
                  <a:pt x="1992" y="93"/>
                </a:cubicBezTo>
                <a:cubicBezTo>
                  <a:pt x="2048" y="112"/>
                  <a:pt x="2109" y="113"/>
                  <a:pt x="2163" y="140"/>
                </a:cubicBezTo>
                <a:cubicBezTo>
                  <a:pt x="2232" y="175"/>
                  <a:pt x="2307" y="218"/>
                  <a:pt x="2374" y="256"/>
                </a:cubicBezTo>
                <a:cubicBezTo>
                  <a:pt x="2407" y="275"/>
                  <a:pt x="2434" y="312"/>
                  <a:pt x="2467" y="334"/>
                </a:cubicBezTo>
                <a:cubicBezTo>
                  <a:pt x="2509" y="390"/>
                  <a:pt x="2570" y="431"/>
                  <a:pt x="2607" y="490"/>
                </a:cubicBezTo>
                <a:cubicBezTo>
                  <a:pt x="2647" y="553"/>
                  <a:pt x="2608" y="523"/>
                  <a:pt x="2654" y="552"/>
                </a:cubicBezTo>
                <a:cubicBezTo>
                  <a:pt x="2672" y="608"/>
                  <a:pt x="2686" y="666"/>
                  <a:pt x="2701" y="723"/>
                </a:cubicBezTo>
                <a:cubicBezTo>
                  <a:pt x="2704" y="734"/>
                  <a:pt x="2703" y="745"/>
                  <a:pt x="2708" y="755"/>
                </a:cubicBezTo>
                <a:cubicBezTo>
                  <a:pt x="2738" y="811"/>
                  <a:pt x="2780" y="846"/>
                  <a:pt x="2817" y="895"/>
                </a:cubicBezTo>
                <a:cubicBezTo>
                  <a:pt x="2847" y="934"/>
                  <a:pt x="2861" y="961"/>
                  <a:pt x="2903" y="988"/>
                </a:cubicBezTo>
                <a:cubicBezTo>
                  <a:pt x="2921" y="1040"/>
                  <a:pt x="2895" y="979"/>
                  <a:pt x="2942" y="1035"/>
                </a:cubicBezTo>
                <a:cubicBezTo>
                  <a:pt x="3001" y="1105"/>
                  <a:pt x="2904" y="1028"/>
                  <a:pt x="2989" y="1089"/>
                </a:cubicBezTo>
                <a:cubicBezTo>
                  <a:pt x="3027" y="1150"/>
                  <a:pt x="2978" y="1079"/>
                  <a:pt x="3027" y="1128"/>
                </a:cubicBezTo>
                <a:cubicBezTo>
                  <a:pt x="3050" y="1151"/>
                  <a:pt x="3051" y="1160"/>
                  <a:pt x="3082" y="1175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4927069" y="2729802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612869" y="2806002"/>
            <a:ext cx="209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release phase</a:t>
            </a: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2869669" y="2806002"/>
            <a:ext cx="1981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acquisition phase</a:t>
            </a:r>
          </a:p>
        </p:txBody>
      </p:sp>
    </p:spTree>
    <p:extLst>
      <p:ext uri="{BB962C8B-B14F-4D97-AF65-F5344CB8AC3E}">
        <p14:creationId xmlns:p14="http://schemas.microsoft.com/office/powerpoint/2010/main" val="54752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Strict 2PL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 releases all locks when it commits or aborts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Guarantees conflict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serializability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prevents cascading aborts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 flipV="1">
            <a:off x="2642183" y="2457390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7821" y="3524190"/>
            <a:ext cx="18430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# locks held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667583" y="2990790"/>
            <a:ext cx="4394200" cy="1890713"/>
          </a:xfrm>
          <a:custGeom>
            <a:avLst/>
            <a:gdLst>
              <a:gd name="T0" fmla="*/ 0 w 3082"/>
              <a:gd name="T1" fmla="*/ 2147483647 h 1175"/>
              <a:gd name="T2" fmla="*/ 2147483647 w 3082"/>
              <a:gd name="T3" fmla="*/ 2147483647 h 1175"/>
              <a:gd name="T4" fmla="*/ 2147483647 w 3082"/>
              <a:gd name="T5" fmla="*/ 2147483647 h 1175"/>
              <a:gd name="T6" fmla="*/ 2147483647 w 3082"/>
              <a:gd name="T7" fmla="*/ 2147483647 h 1175"/>
              <a:gd name="T8" fmla="*/ 2147483647 w 3082"/>
              <a:gd name="T9" fmla="*/ 2147483647 h 1175"/>
              <a:gd name="T10" fmla="*/ 2147483647 w 3082"/>
              <a:gd name="T11" fmla="*/ 2147483647 h 1175"/>
              <a:gd name="T12" fmla="*/ 2147483647 w 3082"/>
              <a:gd name="T13" fmla="*/ 2147483647 h 1175"/>
              <a:gd name="T14" fmla="*/ 2147483647 w 3082"/>
              <a:gd name="T15" fmla="*/ 2147483647 h 1175"/>
              <a:gd name="T16" fmla="*/ 2147483647 w 3082"/>
              <a:gd name="T17" fmla="*/ 2147483647 h 1175"/>
              <a:gd name="T18" fmla="*/ 2147483647 w 3082"/>
              <a:gd name="T19" fmla="*/ 2147483647 h 1175"/>
              <a:gd name="T20" fmla="*/ 2147483647 w 3082"/>
              <a:gd name="T21" fmla="*/ 2147483647 h 1175"/>
              <a:gd name="T22" fmla="*/ 2147483647 w 3082"/>
              <a:gd name="T23" fmla="*/ 2147483647 h 1175"/>
              <a:gd name="T24" fmla="*/ 2147483647 w 3082"/>
              <a:gd name="T25" fmla="*/ 2147483647 h 1175"/>
              <a:gd name="T26" fmla="*/ 2147483647 w 3082"/>
              <a:gd name="T27" fmla="*/ 2147483647 h 1175"/>
              <a:gd name="T28" fmla="*/ 2147483647 w 3082"/>
              <a:gd name="T29" fmla="*/ 2147483647 h 1175"/>
              <a:gd name="T30" fmla="*/ 2147483647 w 3082"/>
              <a:gd name="T31" fmla="*/ 2147483647 h 1175"/>
              <a:gd name="T32" fmla="*/ 2147483647 w 3082"/>
              <a:gd name="T33" fmla="*/ 0 h 1175"/>
              <a:gd name="T34" fmla="*/ 2147483647 w 3082"/>
              <a:gd name="T35" fmla="*/ 2147483647 h 1175"/>
              <a:gd name="T36" fmla="*/ 2147483647 w 3082"/>
              <a:gd name="T37" fmla="*/ 2147483647 h 1175"/>
              <a:gd name="T38" fmla="*/ 2147483647 w 3082"/>
              <a:gd name="T39" fmla="*/ 2147483647 h 1175"/>
              <a:gd name="T40" fmla="*/ 2147483647 w 3082"/>
              <a:gd name="T41" fmla="*/ 2147483647 h 1175"/>
              <a:gd name="T42" fmla="*/ 2147483647 w 3082"/>
              <a:gd name="T43" fmla="*/ 2147483647 h 1175"/>
              <a:gd name="T44" fmla="*/ 2147483647 w 3082"/>
              <a:gd name="T45" fmla="*/ 2147483647 h 1175"/>
              <a:gd name="T46" fmla="*/ 2147483647 w 3082"/>
              <a:gd name="T47" fmla="*/ 2147483647 h 1175"/>
              <a:gd name="T48" fmla="*/ 2147483647 w 3082"/>
              <a:gd name="T49" fmla="*/ 2147483647 h 1175"/>
              <a:gd name="T50" fmla="*/ 2147483647 w 3082"/>
              <a:gd name="T51" fmla="*/ 2147483647 h 1175"/>
              <a:gd name="T52" fmla="*/ 2147483647 w 3082"/>
              <a:gd name="T53" fmla="*/ 2147483647 h 1175"/>
              <a:gd name="T54" fmla="*/ 2147483647 w 3082"/>
              <a:gd name="T55" fmla="*/ 2147483647 h 1175"/>
              <a:gd name="T56" fmla="*/ 2147483647 w 3082"/>
              <a:gd name="T57" fmla="*/ 2147483647 h 1175"/>
              <a:gd name="T58" fmla="*/ 2147483647 w 3082"/>
              <a:gd name="T59" fmla="*/ 2147483647 h 1175"/>
              <a:gd name="T60" fmla="*/ 2147483647 w 3082"/>
              <a:gd name="T61" fmla="*/ 2147483647 h 117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082"/>
              <a:gd name="T94" fmla="*/ 0 h 1175"/>
              <a:gd name="T95" fmla="*/ 3082 w 3082"/>
              <a:gd name="T96" fmla="*/ 1175 h 117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082" h="1175">
                <a:moveTo>
                  <a:pt x="0" y="1167"/>
                </a:moveTo>
                <a:cubicBezTo>
                  <a:pt x="46" y="1151"/>
                  <a:pt x="82" y="1119"/>
                  <a:pt x="124" y="1097"/>
                </a:cubicBezTo>
                <a:cubicBezTo>
                  <a:pt x="159" y="1079"/>
                  <a:pt x="198" y="1070"/>
                  <a:pt x="233" y="1050"/>
                </a:cubicBezTo>
                <a:cubicBezTo>
                  <a:pt x="287" y="1019"/>
                  <a:pt x="336" y="986"/>
                  <a:pt x="397" y="973"/>
                </a:cubicBezTo>
                <a:cubicBezTo>
                  <a:pt x="444" y="940"/>
                  <a:pt x="497" y="912"/>
                  <a:pt x="552" y="895"/>
                </a:cubicBezTo>
                <a:cubicBezTo>
                  <a:pt x="563" y="888"/>
                  <a:pt x="628" y="849"/>
                  <a:pt x="646" y="832"/>
                </a:cubicBezTo>
                <a:cubicBezTo>
                  <a:pt x="658" y="821"/>
                  <a:pt x="665" y="805"/>
                  <a:pt x="677" y="794"/>
                </a:cubicBezTo>
                <a:cubicBezTo>
                  <a:pt x="688" y="784"/>
                  <a:pt x="704" y="779"/>
                  <a:pt x="716" y="770"/>
                </a:cubicBezTo>
                <a:cubicBezTo>
                  <a:pt x="756" y="739"/>
                  <a:pt x="794" y="702"/>
                  <a:pt x="832" y="669"/>
                </a:cubicBezTo>
                <a:cubicBezTo>
                  <a:pt x="856" y="648"/>
                  <a:pt x="886" y="635"/>
                  <a:pt x="910" y="614"/>
                </a:cubicBezTo>
                <a:cubicBezTo>
                  <a:pt x="922" y="603"/>
                  <a:pt x="929" y="587"/>
                  <a:pt x="941" y="576"/>
                </a:cubicBezTo>
                <a:cubicBezTo>
                  <a:pt x="952" y="566"/>
                  <a:pt x="968" y="561"/>
                  <a:pt x="980" y="552"/>
                </a:cubicBezTo>
                <a:cubicBezTo>
                  <a:pt x="1018" y="522"/>
                  <a:pt x="1047" y="492"/>
                  <a:pt x="1089" y="467"/>
                </a:cubicBezTo>
                <a:cubicBezTo>
                  <a:pt x="1125" y="421"/>
                  <a:pt x="1170" y="389"/>
                  <a:pt x="1206" y="342"/>
                </a:cubicBezTo>
                <a:cubicBezTo>
                  <a:pt x="1256" y="277"/>
                  <a:pt x="1294" y="219"/>
                  <a:pt x="1354" y="163"/>
                </a:cubicBezTo>
                <a:cubicBezTo>
                  <a:pt x="1394" y="126"/>
                  <a:pt x="1461" y="86"/>
                  <a:pt x="1502" y="54"/>
                </a:cubicBezTo>
                <a:cubicBezTo>
                  <a:pt x="1543" y="22"/>
                  <a:pt x="1605" y="28"/>
                  <a:pt x="1650" y="0"/>
                </a:cubicBezTo>
                <a:cubicBezTo>
                  <a:pt x="1766" y="21"/>
                  <a:pt x="1881" y="55"/>
                  <a:pt x="1992" y="93"/>
                </a:cubicBezTo>
                <a:cubicBezTo>
                  <a:pt x="2048" y="112"/>
                  <a:pt x="2109" y="113"/>
                  <a:pt x="2163" y="140"/>
                </a:cubicBezTo>
                <a:cubicBezTo>
                  <a:pt x="2232" y="175"/>
                  <a:pt x="2307" y="218"/>
                  <a:pt x="2374" y="256"/>
                </a:cubicBezTo>
                <a:cubicBezTo>
                  <a:pt x="2407" y="275"/>
                  <a:pt x="2434" y="312"/>
                  <a:pt x="2467" y="334"/>
                </a:cubicBezTo>
                <a:cubicBezTo>
                  <a:pt x="2509" y="390"/>
                  <a:pt x="2570" y="431"/>
                  <a:pt x="2607" y="490"/>
                </a:cubicBezTo>
                <a:cubicBezTo>
                  <a:pt x="2647" y="553"/>
                  <a:pt x="2608" y="523"/>
                  <a:pt x="2654" y="552"/>
                </a:cubicBezTo>
                <a:cubicBezTo>
                  <a:pt x="2672" y="608"/>
                  <a:pt x="2686" y="666"/>
                  <a:pt x="2701" y="723"/>
                </a:cubicBezTo>
                <a:cubicBezTo>
                  <a:pt x="2704" y="734"/>
                  <a:pt x="2703" y="745"/>
                  <a:pt x="2708" y="755"/>
                </a:cubicBezTo>
                <a:cubicBezTo>
                  <a:pt x="2738" y="811"/>
                  <a:pt x="2780" y="846"/>
                  <a:pt x="2817" y="895"/>
                </a:cubicBezTo>
                <a:cubicBezTo>
                  <a:pt x="2847" y="934"/>
                  <a:pt x="2861" y="961"/>
                  <a:pt x="2903" y="988"/>
                </a:cubicBezTo>
                <a:cubicBezTo>
                  <a:pt x="2921" y="1040"/>
                  <a:pt x="2895" y="979"/>
                  <a:pt x="2942" y="1035"/>
                </a:cubicBezTo>
                <a:cubicBezTo>
                  <a:pt x="3001" y="1105"/>
                  <a:pt x="2904" y="1028"/>
                  <a:pt x="2989" y="1089"/>
                </a:cubicBezTo>
                <a:cubicBezTo>
                  <a:pt x="3027" y="1150"/>
                  <a:pt x="2978" y="1079"/>
                  <a:pt x="3027" y="1128"/>
                </a:cubicBezTo>
                <a:cubicBezTo>
                  <a:pt x="3050" y="1151"/>
                  <a:pt x="3051" y="1160"/>
                  <a:pt x="3082" y="1175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46983" y="2685990"/>
            <a:ext cx="1981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acquisition phase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04383" y="2609790"/>
            <a:ext cx="2209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642183" y="4895790"/>
            <a:ext cx="495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394783" y="4895790"/>
            <a:ext cx="76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Helvetica Neue Light"/>
                <a:cs typeface="Helvetica Neue Light"/>
              </a:rPr>
              <a:t>time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004383" y="2990790"/>
            <a:ext cx="0" cy="1905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Helvetica Neue Light"/>
              <a:cs typeface="Helvetica Neue Light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156783" y="3676590"/>
            <a:ext cx="251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release all locks at end of 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xact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93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Deadlock Detection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Waits-For Graph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Node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Directed edge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of T</a:t>
            </a:r>
            <a:r>
              <a:rPr lang="en-US" sz="20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conflicts with 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of 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and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appears earlier than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endParaRPr lang="en-US" sz="2000" baseline="-25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(T</a:t>
            </a:r>
            <a:r>
              <a:rPr lang="en-US" sz="20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if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</a:t>
            </a:r>
            <a:r>
              <a:rPr lang="en-US" sz="20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waits for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</a:t>
            </a:r>
            <a:r>
              <a:rPr lang="en-US" sz="20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</a:t>
            </a:r>
            <a:endParaRPr lang="en-US" sz="2000" baseline="-25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710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Concurrency Control Worksheet #3, 4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722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Concurrency Control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Helvetica Neue Light"/>
                <a:cs typeface="Helvetica Neue Light"/>
              </a:rPr>
              <a:t>(a</a:t>
            </a:r>
            <a:r>
              <a:rPr lang="en-US" sz="2400" dirty="0" smtClean="0">
                <a:latin typeface="Helvetica Neue Light"/>
                <a:cs typeface="Helvetica Neue Light"/>
              </a:rPr>
              <a:t>)	What </a:t>
            </a:r>
            <a:r>
              <a:rPr lang="en-US" sz="2400" dirty="0">
                <a:latin typeface="Helvetica Neue Light"/>
                <a:cs typeface="Helvetica Neue Light"/>
              </a:rPr>
              <a:t>will be printed in the following execution (B=3</a:t>
            </a:r>
            <a:r>
              <a:rPr lang="en-US" sz="2400" dirty="0" smtClean="0">
                <a:latin typeface="Helvetica Neue Light"/>
                <a:cs typeface="Helvetica Neue Light"/>
              </a:rPr>
              <a:t>, F</a:t>
            </a:r>
            <a:r>
              <a:rPr lang="en-US" sz="2400" dirty="0">
                <a:latin typeface="Helvetica Neue Light"/>
                <a:cs typeface="Helvetica Neue Light"/>
              </a:rPr>
              <a:t>=300)?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7539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Concurrency Control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Helvetica Neue Light"/>
                <a:cs typeface="Helvetica Neue Light"/>
              </a:rPr>
              <a:t>(a) </a:t>
            </a:r>
            <a:r>
              <a:rPr lang="en-US" sz="2400" dirty="0" smtClean="0">
                <a:latin typeface="Helvetica Neue Light"/>
                <a:cs typeface="Helvetica Neue Light"/>
              </a:rPr>
              <a:t>	What </a:t>
            </a:r>
            <a:r>
              <a:rPr lang="en-US" sz="2400" dirty="0">
                <a:latin typeface="Helvetica Neue Light"/>
                <a:cs typeface="Helvetica Neue Light"/>
              </a:rPr>
              <a:t>will be printed in the following execution (B=3</a:t>
            </a:r>
            <a:r>
              <a:rPr lang="en-US" sz="2400" dirty="0" smtClean="0">
                <a:latin typeface="Helvetica Neue Light"/>
                <a:cs typeface="Helvetica Neue Light"/>
              </a:rPr>
              <a:t>, F</a:t>
            </a:r>
            <a:r>
              <a:rPr lang="en-US" sz="2400" dirty="0">
                <a:latin typeface="Helvetica Neue Light"/>
                <a:cs typeface="Helvetica Neue Light"/>
              </a:rPr>
              <a:t>=300)?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3030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316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Concurrency Control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Helvetica Neue Light"/>
                <a:cs typeface="Helvetica Neue Light"/>
              </a:rPr>
              <a:t>(b</a:t>
            </a:r>
            <a:r>
              <a:rPr lang="en-US" sz="2400" dirty="0" smtClean="0">
                <a:latin typeface="Helvetica Neue Light"/>
                <a:cs typeface="Helvetica Neue Light"/>
              </a:rPr>
              <a:t>)	Does </a:t>
            </a:r>
            <a:r>
              <a:rPr lang="en-US" sz="2400" dirty="0">
                <a:latin typeface="Helvetica Neue Light"/>
                <a:cs typeface="Helvetica Neue Light"/>
              </a:rPr>
              <a:t>the execution use 2PL or Strict 2PL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3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Concurrency Control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Helvetica Neue Light"/>
                <a:cs typeface="Helvetica Neue Light"/>
              </a:rPr>
              <a:t>(b</a:t>
            </a:r>
            <a:r>
              <a:rPr lang="en-US" sz="2400" dirty="0" smtClean="0">
                <a:latin typeface="Helvetica Neue Light"/>
                <a:cs typeface="Helvetica Neue Light"/>
              </a:rPr>
              <a:t>)	Does </a:t>
            </a:r>
            <a:r>
              <a:rPr lang="en-US" sz="2400" dirty="0">
                <a:latin typeface="Helvetica Neue Light"/>
                <a:cs typeface="Helvetica Neue Light"/>
              </a:rPr>
              <a:t>the execution use 2PL or Strict 2PL?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Neither, because transaction 2 unlocks F before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locking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B. In 2PL, a transaction cannot get any new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locks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after another lock has been released.</a:t>
            </a:r>
          </a:p>
        </p:txBody>
      </p:sp>
    </p:spTree>
    <p:extLst>
      <p:ext uri="{BB962C8B-B14F-4D97-AF65-F5344CB8AC3E}">
        <p14:creationId xmlns:p14="http://schemas.microsoft.com/office/powerpoint/2010/main" val="40678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DBMS abstract view of program or activity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Sequence of reads and writes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All actions must commit or abort entirely</a:t>
            </a:r>
            <a:b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</a:b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Has ACID properties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079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Concurrency Control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latin typeface="Helvetica Neue Light"/>
                <a:cs typeface="Helvetica Neue Light"/>
              </a:rPr>
              <a:t>(c)</a:t>
            </a:r>
            <a:r>
              <a:rPr lang="en-US" sz="2400" dirty="0">
                <a:latin typeface="Helvetica Neue Light"/>
                <a:cs typeface="Helvetica Neue Light"/>
              </a:rPr>
              <a:t>	How would you change the above execution to use 2PL? How would you change it to use Strict 2PL? Does the output change? 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341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Concurrency Control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latin typeface="Helvetica Neue Light"/>
                <a:cs typeface="Helvetica Neue Light"/>
              </a:rPr>
              <a:t>(c)</a:t>
            </a:r>
            <a:r>
              <a:rPr lang="en-US" sz="2400" dirty="0">
                <a:latin typeface="Helvetica Neue Light"/>
                <a:cs typeface="Helvetica Neue Light"/>
              </a:rPr>
              <a:t>	How would you change the above execution to use 2PL? How would you change it to use Strict 2PL? Does the output change? 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There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are many ways to get 2PL/Strict 2PL schedules,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but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here is one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: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2PL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: You could move T2’s Unlock(F) to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any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point after it’s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Lock_S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(B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Strict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2PL: You would have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to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move T1’s Unlock(B) and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T2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’s Unlock(F) to the end of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execution;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In both of these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cases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, the output will not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change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.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250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Concurrency Control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latin typeface="Helvetica Neue Light"/>
                <a:cs typeface="Helvetica Neue Light"/>
              </a:rPr>
              <a:t>Consider the following schedule. Draw a “waits-for”  graph and state whether or not there is a possibility of </a:t>
            </a:r>
            <a:r>
              <a:rPr lang="en-US" sz="2400" dirty="0" smtClean="0">
                <a:latin typeface="Helvetica Neue Light"/>
                <a:cs typeface="Helvetica Neue Light"/>
              </a:rPr>
              <a:t>deadlock. Assume </a:t>
            </a:r>
            <a:r>
              <a:rPr lang="en-US" sz="2400" dirty="0">
                <a:latin typeface="Helvetica Neue Light"/>
                <a:cs typeface="Helvetica Neue Light"/>
              </a:rPr>
              <a:t>that no locks are released within the timeframe </a:t>
            </a:r>
            <a:r>
              <a:rPr lang="en-US" sz="2400" dirty="0" smtClean="0">
                <a:latin typeface="Helvetica Neue Light"/>
                <a:cs typeface="Helvetica Neue Light"/>
              </a:rPr>
              <a:t>we </a:t>
            </a:r>
            <a:r>
              <a:rPr lang="en-US" sz="2400" dirty="0">
                <a:latin typeface="Helvetica Neue Light"/>
                <a:cs typeface="Helvetica Neue Light"/>
              </a:rPr>
              <a:t>are looking.</a:t>
            </a:r>
            <a:br>
              <a:rPr lang="en-US" sz="2400" dirty="0">
                <a:latin typeface="Helvetica Neue Light"/>
                <a:cs typeface="Helvetica Neue Light"/>
              </a:rPr>
            </a:b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		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81797"/>
              </p:ext>
            </p:extLst>
          </p:nvPr>
        </p:nvGraphicFramePr>
        <p:xfrm>
          <a:off x="1524000" y="3200788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26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Concurrency Control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latin typeface="Helvetica Neue Light"/>
                <a:cs typeface="Helvetica Neue Light"/>
              </a:rPr>
              <a:t>Consider the following schedule. Draw a “waits-for”  graph and state whether or not there is a possibility of </a:t>
            </a:r>
            <a:r>
              <a:rPr lang="en-US" sz="2400" dirty="0" smtClean="0">
                <a:latin typeface="Helvetica Neue Light"/>
                <a:cs typeface="Helvetica Neue Light"/>
              </a:rPr>
              <a:t>deadlock. Assume </a:t>
            </a:r>
            <a:r>
              <a:rPr lang="en-US" sz="2400" dirty="0">
                <a:latin typeface="Helvetica Neue Light"/>
                <a:cs typeface="Helvetica Neue Light"/>
              </a:rPr>
              <a:t>that no locks are released within the timeframe </a:t>
            </a:r>
            <a:r>
              <a:rPr lang="en-US" sz="2400" dirty="0" smtClean="0">
                <a:latin typeface="Helvetica Neue Light"/>
                <a:cs typeface="Helvetica Neue Light"/>
              </a:rPr>
              <a:t>we </a:t>
            </a:r>
            <a:r>
              <a:rPr lang="en-US" sz="2400" dirty="0">
                <a:latin typeface="Helvetica Neue Light"/>
                <a:cs typeface="Helvetica Neue Light"/>
              </a:rPr>
              <a:t>are looking.</a:t>
            </a:r>
            <a:br>
              <a:rPr lang="en-US" sz="2400" dirty="0">
                <a:latin typeface="Helvetica Neue Light"/>
                <a:cs typeface="Helvetica Neue Light"/>
              </a:rPr>
            </a:b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		Yes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, deadlock is possible since there is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		a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cycle in the waits-for graph.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3286"/>
              </p:ext>
            </p:extLst>
          </p:nvPr>
        </p:nvGraphicFramePr>
        <p:xfrm>
          <a:off x="1524000" y="3200788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20242" y="4987183"/>
            <a:ext cx="1598930" cy="11855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2135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Lock Granularity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019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 amount to lock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Used with 2PL to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guarantee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serializability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Steps: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Start at root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Get locks top-down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Release locks bottom-up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18" name="Shape 407"/>
          <p:cNvSpPr/>
          <p:nvPr/>
        </p:nvSpPr>
        <p:spPr>
          <a:xfrm>
            <a:off x="5398476" y="1896861"/>
            <a:ext cx="13681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Database</a:t>
            </a:r>
          </a:p>
        </p:txBody>
      </p:sp>
      <p:sp>
        <p:nvSpPr>
          <p:cNvPr id="19" name="Shape 408"/>
          <p:cNvSpPr/>
          <p:nvPr/>
        </p:nvSpPr>
        <p:spPr>
          <a:xfrm>
            <a:off x="5628971" y="2944085"/>
            <a:ext cx="94897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Tables</a:t>
            </a:r>
          </a:p>
        </p:txBody>
      </p:sp>
      <p:sp>
        <p:nvSpPr>
          <p:cNvPr id="20" name="Shape 409"/>
          <p:cNvSpPr/>
          <p:nvPr/>
        </p:nvSpPr>
        <p:spPr>
          <a:xfrm>
            <a:off x="5641772" y="4020029"/>
            <a:ext cx="93615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Pages</a:t>
            </a:r>
          </a:p>
        </p:txBody>
      </p:sp>
      <p:sp>
        <p:nvSpPr>
          <p:cNvPr id="21" name="Shape 410"/>
          <p:cNvSpPr/>
          <p:nvPr/>
        </p:nvSpPr>
        <p:spPr>
          <a:xfrm>
            <a:off x="5624627" y="5094281"/>
            <a:ext cx="96180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1"/>
                </a:solidFill>
                <a:latin typeface="Helvetica Neue Light"/>
                <a:cs typeface="Helvetica Neue Light"/>
              </a:rPr>
              <a:t>Tuples</a:t>
            </a:r>
          </a:p>
        </p:txBody>
      </p:sp>
      <p:sp>
        <p:nvSpPr>
          <p:cNvPr id="22" name="Shape 411"/>
          <p:cNvSpPr/>
          <p:nvPr/>
        </p:nvSpPr>
        <p:spPr>
          <a:xfrm flipV="1">
            <a:off x="6096248" y="2368785"/>
            <a:ext cx="1" cy="575300"/>
          </a:xfrm>
          <a:prstGeom prst="line">
            <a:avLst/>
          </a:prstGeom>
          <a:ln w="25400">
            <a:solidFill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 sz="2400">
              <a:latin typeface="Helvetica Neue Light"/>
              <a:cs typeface="Helvetica Neue Light"/>
            </a:endParaRPr>
          </a:p>
        </p:txBody>
      </p:sp>
      <p:sp>
        <p:nvSpPr>
          <p:cNvPr id="25" name="Shape 411"/>
          <p:cNvSpPr/>
          <p:nvPr/>
        </p:nvSpPr>
        <p:spPr>
          <a:xfrm flipV="1">
            <a:off x="6084006" y="3444729"/>
            <a:ext cx="1" cy="575300"/>
          </a:xfrm>
          <a:prstGeom prst="line">
            <a:avLst/>
          </a:prstGeom>
          <a:ln w="25400">
            <a:solidFill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 sz="2400">
              <a:latin typeface="Helvetica Neue Light"/>
              <a:cs typeface="Helvetica Neue Light"/>
            </a:endParaRPr>
          </a:p>
        </p:txBody>
      </p:sp>
      <p:sp>
        <p:nvSpPr>
          <p:cNvPr id="26" name="Shape 411"/>
          <p:cNvSpPr/>
          <p:nvPr/>
        </p:nvSpPr>
        <p:spPr>
          <a:xfrm flipV="1">
            <a:off x="6084003" y="4491953"/>
            <a:ext cx="1" cy="575300"/>
          </a:xfrm>
          <a:prstGeom prst="line">
            <a:avLst/>
          </a:prstGeom>
          <a:ln w="25400">
            <a:solidFill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 sz="2400">
              <a:latin typeface="Helvetica Neue Light"/>
              <a:cs typeface="Helvetica Neue Light"/>
            </a:endParaRPr>
          </a:p>
        </p:txBody>
      </p:sp>
      <p:sp>
        <p:nvSpPr>
          <p:cNvPr id="27" name="Shape 407"/>
          <p:cNvSpPr/>
          <p:nvPr/>
        </p:nvSpPr>
        <p:spPr>
          <a:xfrm>
            <a:off x="6403494" y="2423615"/>
            <a:ext cx="123110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contains</a:t>
            </a:r>
            <a:endParaRPr sz="24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9" name="Shape 407"/>
          <p:cNvSpPr/>
          <p:nvPr/>
        </p:nvSpPr>
        <p:spPr>
          <a:xfrm>
            <a:off x="6403494" y="3457421"/>
            <a:ext cx="123110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contains</a:t>
            </a:r>
            <a:endParaRPr sz="24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0" name="Shape 407"/>
          <p:cNvSpPr/>
          <p:nvPr/>
        </p:nvSpPr>
        <p:spPr>
          <a:xfrm>
            <a:off x="6403494" y="4595329"/>
            <a:ext cx="123110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contains</a:t>
            </a:r>
            <a:endParaRPr sz="24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855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Intent Locks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S: shared lock for reading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X: exclusive lock for writing (and reading)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intent to get S lock(s) at finer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granularity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IX: intent to get X lock(s) at finer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granularity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SIX:  shared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lock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with intent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to get X lock(s) at finer granularity</a:t>
            </a: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857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Compatibility Matrix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74560"/>
              </p:ext>
            </p:extLst>
          </p:nvPr>
        </p:nvGraphicFramePr>
        <p:xfrm>
          <a:off x="3888116" y="2505353"/>
          <a:ext cx="1371600" cy="1843087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</a:tblGrid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69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Compatibility Matrix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73191"/>
              </p:ext>
            </p:extLst>
          </p:nvPr>
        </p:nvGraphicFramePr>
        <p:xfrm>
          <a:off x="2618058" y="2257165"/>
          <a:ext cx="3892776" cy="3763258"/>
        </p:xfrm>
        <a:graphic>
          <a:graphicData uri="http://schemas.openxmlformats.org/drawingml/2006/table">
            <a:tbl>
              <a:tblPr/>
              <a:tblGrid>
                <a:gridCol w="648796"/>
                <a:gridCol w="648796"/>
                <a:gridCol w="648796"/>
                <a:gridCol w="648796"/>
                <a:gridCol w="648796"/>
                <a:gridCol w="648796"/>
              </a:tblGrid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34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Compatibility Matrix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291695"/>
              </p:ext>
            </p:extLst>
          </p:nvPr>
        </p:nvGraphicFramePr>
        <p:xfrm>
          <a:off x="2618058" y="2257165"/>
          <a:ext cx="3892776" cy="3763258"/>
        </p:xfrm>
        <a:graphic>
          <a:graphicData uri="http://schemas.openxmlformats.org/drawingml/2006/table">
            <a:tbl>
              <a:tblPr/>
              <a:tblGrid>
                <a:gridCol w="648796"/>
                <a:gridCol w="648796"/>
                <a:gridCol w="648796"/>
                <a:gridCol w="648796"/>
                <a:gridCol w="648796"/>
                <a:gridCol w="648796"/>
              </a:tblGrid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SIX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  <a:sym typeface="Symbol" charset="0"/>
                        </a:rPr>
                        <a:t>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5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/>
                          <a:ea typeface="ＭＳ Ｐゴシック" charset="0"/>
                          <a:cs typeface="Helvetica Neue Light"/>
                        </a:rPr>
                        <a:t>–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/>
                        <a:ea typeface="ＭＳ Ｐゴシック" charset="0"/>
                        <a:cs typeface="Helvetica Neue Ligh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54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ACID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Atomicity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All or none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Consistency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Stay consistent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Isolation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Isolated from other transactions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Durability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Commit effects persist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64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Lock Granularity </a:t>
            </a:r>
            <a:r>
              <a:rPr lang="en-US" sz="6000" dirty="0" smtClean="0">
                <a:latin typeface="Helvetica Neue Light"/>
                <a:cs typeface="Helvetica Neue Light"/>
              </a:rPr>
              <a:t>Worksheet #1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095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Neue Light"/>
                <a:cs typeface="Helvetica Neue Light"/>
              </a:rPr>
              <a:t>Suppose a transaction, T1, wants to scan a table R and update a few of its tuples. What kind of locks should T1 have on R, its pages, and the tuples that are updated?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714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Neue Light"/>
                <a:cs typeface="Helvetica Neue Light"/>
              </a:rPr>
              <a:t>Suppose a transaction, T1, wants to scan a table R and update a few of its tuples. What kind of locks should T1 have on R, its pages, and the tuples that are updated?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SIX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lock on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IX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lock on pages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X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lock on updated tuples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798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Helvetica Neue Light"/>
                <a:cs typeface="Helvetica Neue Light"/>
              </a:rPr>
              <a:t>Is an S lock compatible with an IX lock? Explain why or why not. Make your description as simple as possible.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477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Helvetica Neue Light"/>
                <a:cs typeface="Helvetica Neue Light"/>
              </a:rPr>
              <a:t>Is an S lock compatible with an IX lock? Explain why or why not. Make your description as simple as possible.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Suppose T1 wants an S lock on an object, O, and T2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wants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an IX lock on the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same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object O. An S lock implies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that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T1 will read the entire object (all of its sub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-objects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).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An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IX lock implies that T2 will write some of the sub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-	objects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of the object. This means that there is some sub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-	object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of O that T1 will read and T2 will write. This is not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valid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, so the S and IX locks must be incompatible.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154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cs typeface="Helvetica Neue Light"/>
              </a:rPr>
              <a:t>Given that transaction T1 has an IX lock on table 1, an IX lock on page 1, and an X lock on tuple 1, which locks could be granted to transaction T2 for tuple 2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								</a:t>
            </a: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5" name="image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6550" y="2770446"/>
            <a:ext cx="6512370" cy="30862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9127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cs typeface="Helvetica Neue Light"/>
              </a:rPr>
              <a:t>Given that transaction T1 has an IX lock on table 1, an IX lock on page 1, and an X lock on tuple 1, which locks could be granted to transaction T2 for tuple 2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?</a:t>
            </a: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							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X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,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5" name="image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6550" y="2770446"/>
            <a:ext cx="6512370" cy="30862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9001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cs typeface="Helvetica Neue Light"/>
              </a:rPr>
              <a:t>Given that T1 has an IS lock on table 1 and an S lock on page 1, what locks could be granted to T2 for page 1?</a:t>
            </a: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							</a:t>
            </a: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6" name="image0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0855" y="2536189"/>
            <a:ext cx="6121859" cy="32063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6291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Lock Granularity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cs typeface="Helvetica Neue Light"/>
              </a:rPr>
              <a:t>Given that T1 has an IS lock on table 1 and an S lock on page 1, what locks could be granted to T2 for page 1?</a:t>
            </a: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								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S, IS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6" name="image0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10855" y="2536189"/>
            <a:ext cx="6121859" cy="32063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4220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Atomicity and Durability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Transactions are committed or aborted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Committed transactions are permanent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173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Consistency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 transaction will bring one consistent state to another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Transactions must satisfy integrity constraints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070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Isolation (Concurrency)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Actions of different transactions do not interfere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Each transaction executes as if ran by itself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599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 Neue Light"/>
                <a:cs typeface="Helvetica Neue Light"/>
              </a:rPr>
              <a:t>Serializability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 schedule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Transactions are run one at a time, with no intervention</a:t>
            </a:r>
            <a:endParaRPr lang="en-US" sz="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Equivalence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Same transactions with same actions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Leave DB in same state</a:t>
            </a:r>
            <a:endParaRPr lang="en-US" sz="8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Serializable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Equivalent to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201915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Conflict </a:t>
            </a:r>
            <a:r>
              <a:rPr lang="en-US" dirty="0" err="1" smtClean="0">
                <a:latin typeface="Helvetica Neue Light"/>
                <a:cs typeface="Helvetica Neue Light"/>
              </a:rPr>
              <a:t>Serializability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Conflict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Same object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Different transactions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At least one is a write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Conflict Equivalent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Same transactions with same actions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Conflicts are in the same order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Conflict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Serializable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Conflict equivalent to a serial schedule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{conflict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serializable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schedules} ⊆ {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serializable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schedules} 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800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9284</TotalTime>
  <Words>1417</Words>
  <Application>Microsoft Macintosh PowerPoint</Application>
  <PresentationFormat>On-screen Show (4:3)</PresentationFormat>
  <Paragraphs>508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CS186 Discussion 7</vt:lpstr>
      <vt:lpstr>Transactions</vt:lpstr>
      <vt:lpstr>Transactions</vt:lpstr>
      <vt:lpstr>ACID</vt:lpstr>
      <vt:lpstr>Atomicity and Durability</vt:lpstr>
      <vt:lpstr>Consistency</vt:lpstr>
      <vt:lpstr>Isolation (Concurrency)</vt:lpstr>
      <vt:lpstr>Serializability</vt:lpstr>
      <vt:lpstr>Conflict Serializability</vt:lpstr>
      <vt:lpstr>Dependency Graph</vt:lpstr>
      <vt:lpstr>Transactions  Worksheet #2</vt:lpstr>
      <vt:lpstr>Transaction Exercises</vt:lpstr>
      <vt:lpstr>Transaction Exercises</vt:lpstr>
      <vt:lpstr>Transaction Exercises</vt:lpstr>
      <vt:lpstr>Transaction Exercises</vt:lpstr>
      <vt:lpstr>Transaction Exercises</vt:lpstr>
      <vt:lpstr>Transaction Exercises</vt:lpstr>
      <vt:lpstr>Transaction Exercises</vt:lpstr>
      <vt:lpstr>Transaction Exercises</vt:lpstr>
      <vt:lpstr>Concurrency Control</vt:lpstr>
      <vt:lpstr>Locks</vt:lpstr>
      <vt:lpstr>Two-Phase Locking (2PL)</vt:lpstr>
      <vt:lpstr>Strict 2PL</vt:lpstr>
      <vt:lpstr>Deadlock Detection</vt:lpstr>
      <vt:lpstr>Concurrency Control Worksheet #3, 4</vt:lpstr>
      <vt:lpstr>Concurrency Control Exercises</vt:lpstr>
      <vt:lpstr>Concurrency Control Exercises</vt:lpstr>
      <vt:lpstr>Concurrency Control Exercises</vt:lpstr>
      <vt:lpstr>Concurrency Control Exercises</vt:lpstr>
      <vt:lpstr>Concurrency Control Exercises</vt:lpstr>
      <vt:lpstr>Concurrency Control Exercises</vt:lpstr>
      <vt:lpstr>Concurrency Control Exercises</vt:lpstr>
      <vt:lpstr>Concurrency Control Exercises</vt:lpstr>
      <vt:lpstr>Lock Granularity</vt:lpstr>
      <vt:lpstr>Lock Granularity</vt:lpstr>
      <vt:lpstr>Intent Locks</vt:lpstr>
      <vt:lpstr>Lock Compatibility Matrix</vt:lpstr>
      <vt:lpstr>Lock Compatibility Matrix</vt:lpstr>
      <vt:lpstr>Lock Compatibility Matrix</vt:lpstr>
      <vt:lpstr>Lock Granularity Worksheet #1</vt:lpstr>
      <vt:lpstr>Lock Granularity Exercises</vt:lpstr>
      <vt:lpstr>Lock Granularity Exercises</vt:lpstr>
      <vt:lpstr>Lock Granularity Exercises</vt:lpstr>
      <vt:lpstr>Lock Granularity Exercises</vt:lpstr>
      <vt:lpstr>Lock Granularity Exercises</vt:lpstr>
      <vt:lpstr>Lock Granularity Exercises</vt:lpstr>
      <vt:lpstr>Lock Granularity Exercises</vt:lpstr>
      <vt:lpstr>Lock Granularity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149</cp:revision>
  <dcterms:created xsi:type="dcterms:W3CDTF">2015-09-09T16:03:04Z</dcterms:created>
  <dcterms:modified xsi:type="dcterms:W3CDTF">2016-03-16T22:53:02Z</dcterms:modified>
</cp:coreProperties>
</file>