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351" r:id="rId3"/>
    <p:sldId id="353" r:id="rId4"/>
    <p:sldId id="354" r:id="rId5"/>
    <p:sldId id="355" r:id="rId6"/>
    <p:sldId id="356" r:id="rId7"/>
    <p:sldId id="324" r:id="rId8"/>
    <p:sldId id="330" r:id="rId9"/>
    <p:sldId id="426" r:id="rId10"/>
    <p:sldId id="408" r:id="rId11"/>
    <p:sldId id="427" r:id="rId12"/>
    <p:sldId id="409" r:id="rId13"/>
    <p:sldId id="428" r:id="rId14"/>
    <p:sldId id="348" r:id="rId15"/>
    <p:sldId id="349" r:id="rId16"/>
    <p:sldId id="350" r:id="rId17"/>
    <p:sldId id="325" r:id="rId18"/>
    <p:sldId id="410" r:id="rId19"/>
    <p:sldId id="429" r:id="rId20"/>
    <p:sldId id="411" r:id="rId21"/>
    <p:sldId id="430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9" r:id="rId32"/>
    <p:sldId id="431" r:id="rId33"/>
    <p:sldId id="412" r:id="rId34"/>
    <p:sldId id="432" r:id="rId35"/>
    <p:sldId id="413" r:id="rId36"/>
    <p:sldId id="433" r:id="rId37"/>
    <p:sldId id="414" r:id="rId38"/>
    <p:sldId id="434" r:id="rId39"/>
    <p:sldId id="415" r:id="rId40"/>
    <p:sldId id="435" r:id="rId41"/>
    <p:sldId id="416" r:id="rId42"/>
    <p:sldId id="436" r:id="rId43"/>
    <p:sldId id="417" r:id="rId44"/>
    <p:sldId id="439" r:id="rId45"/>
    <p:sldId id="438" r:id="rId46"/>
    <p:sldId id="437" r:id="rId47"/>
    <p:sldId id="384" r:id="rId48"/>
    <p:sldId id="385" r:id="rId49"/>
    <p:sldId id="386" r:id="rId50"/>
    <p:sldId id="387" r:id="rId51"/>
    <p:sldId id="388" r:id="rId52"/>
    <p:sldId id="389" r:id="rId53"/>
    <p:sldId id="418" r:id="rId54"/>
    <p:sldId id="440" r:id="rId55"/>
    <p:sldId id="419" r:id="rId56"/>
    <p:sldId id="441" r:id="rId57"/>
    <p:sldId id="420" r:id="rId58"/>
    <p:sldId id="442" r:id="rId59"/>
    <p:sldId id="421" r:id="rId60"/>
    <p:sldId id="443" r:id="rId61"/>
    <p:sldId id="422" r:id="rId62"/>
    <p:sldId id="444" r:id="rId63"/>
    <p:sldId id="445" r:id="rId64"/>
    <p:sldId id="446" r:id="rId65"/>
    <p:sldId id="423" r:id="rId66"/>
    <p:sldId id="447" r:id="rId67"/>
    <p:sldId id="424" r:id="rId68"/>
    <p:sldId id="425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4E30-6ED5-F147-95D2-BA528E0FD118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63FF3-B194-6F46-A147-06BD9EE1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4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78199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(Record Formats, File Organization, Indexes, B+ Trees)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Record Formats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</a:t>
            </a:r>
            <a:r>
              <a:rPr lang="en-US" sz="2400" dirty="0" smtClean="0">
                <a:latin typeface="Helvetica Neue Light"/>
                <a:cs typeface="Helvetica Neue Light"/>
              </a:rPr>
              <a:t>.	What is fragmentation?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110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Record Formats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</a:t>
            </a:r>
            <a:r>
              <a:rPr lang="en-US" sz="2400" dirty="0" smtClean="0">
                <a:latin typeface="Helvetica Neue Light"/>
                <a:cs typeface="Helvetica Neue Light"/>
              </a:rPr>
              <a:t>.	What is fragmentation?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when free memory is divided into small chunks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15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Record Formats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does slotted page header contain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3"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585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Record Formats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	What </a:t>
            </a:r>
            <a:r>
              <a:rPr lang="en-US" sz="2400" dirty="0">
                <a:latin typeface="Helvetica Neue Light"/>
                <a:cs typeface="Helvetica Neue Light"/>
              </a:rPr>
              <a:t>does slotted page header contain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2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number of record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entries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end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free space in the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block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location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and size of each record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689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File Organization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34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058064"/>
              </p:ext>
            </p:extLst>
          </p:nvPr>
        </p:nvGraphicFramePr>
        <p:xfrm>
          <a:off x="981993" y="2057877"/>
          <a:ext cx="7175103" cy="233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701"/>
                <a:gridCol w="2391701"/>
                <a:gridCol w="2391701"/>
              </a:tblGrid>
              <a:tr h="259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7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76163"/>
              </p:ext>
            </p:extLst>
          </p:nvPr>
        </p:nvGraphicFramePr>
        <p:xfrm>
          <a:off x="981993" y="2057877"/>
          <a:ext cx="7175103" cy="233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701"/>
                <a:gridCol w="2391701"/>
                <a:gridCol w="2391701"/>
              </a:tblGrid>
              <a:tr h="259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</a:t>
                      </a:r>
                      <a:r>
                        <a:rPr lang="en-US" baseline="0" dirty="0" err="1" smtClean="0"/>
                        <a:t>num_matches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5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Worksheet: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File </a:t>
            </a:r>
            <a:r>
              <a:rPr lang="en-US" sz="6000" dirty="0">
                <a:latin typeface="Helvetica Neue Light"/>
                <a:cs typeface="Helvetica Neue Light"/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389481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should we consider when optimizing our file </a:t>
            </a:r>
            <a:r>
              <a:rPr lang="en-US" sz="2400" dirty="0" smtClean="0">
                <a:latin typeface="Helvetica Neue Light"/>
                <a:cs typeface="Helvetica Neue Light"/>
              </a:rPr>
              <a:t>organization?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49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should we consider when optimizing our file </a:t>
            </a:r>
            <a:r>
              <a:rPr lang="en-US" sz="2400" dirty="0" smtClean="0">
                <a:latin typeface="Helvetica Neue Light"/>
                <a:cs typeface="Helvetica Neue Light"/>
              </a:rPr>
              <a:t>organization?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How often we need to update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records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How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fast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the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worst case search/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scan is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597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Record Formats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259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2.	When </a:t>
            </a:r>
            <a:r>
              <a:rPr lang="en-US" sz="2400" dirty="0">
                <a:latin typeface="Helvetica Neue Light"/>
                <a:cs typeface="Helvetica Neue Light"/>
              </a:rPr>
              <a:t>should we use heap files? Sorted files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328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2.	When </a:t>
            </a:r>
            <a:r>
              <a:rPr lang="en-US" sz="2400" dirty="0">
                <a:latin typeface="Helvetica Neue Light"/>
                <a:cs typeface="Helvetica Neue Light"/>
              </a:rPr>
              <a:t>should we use heap files? Sorted files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How often we need to update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records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How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fast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the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worst case search/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scan is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192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Indexes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Index – Disk-based data structure for fast lookup by value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Data entry: k*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&lt;k, {items}&gt;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Hash Indexes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Equality search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Tree Indexes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Equality search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Range search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2747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Alternatives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There are three alternatives for storing data entries in index: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actual data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there can only be one alternative 1 index per table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ey and record ID</a:t>
            </a:r>
          </a:p>
          <a:p>
            <a:pPr marL="857250" lvl="1" indent="-457200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&lt;k, rid&gt;</a:t>
            </a:r>
          </a:p>
          <a:p>
            <a:pPr marL="857250" lvl="1" indent="-457200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ey and list of record IDs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&lt;k, [rids]&gt;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23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Clustering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Clustered Index: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index data entries are stored in (approximate) order by value of search key in data records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 file can be clustered on at most one search key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Alternative 1 is always clustered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Heap file usually packed to 2/3 capacity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26826"/>
            <a:ext cx="7924596" cy="29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058064"/>
              </p:ext>
            </p:extLst>
          </p:nvPr>
        </p:nvGraphicFramePr>
        <p:xfrm>
          <a:off x="981993" y="2057877"/>
          <a:ext cx="7175103" cy="233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701"/>
                <a:gridCol w="2391701"/>
                <a:gridCol w="2391701"/>
              </a:tblGrid>
              <a:tr h="259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7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76163"/>
              </p:ext>
            </p:extLst>
          </p:nvPr>
        </p:nvGraphicFramePr>
        <p:xfrm>
          <a:off x="981993" y="2057877"/>
          <a:ext cx="7175103" cy="233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701"/>
                <a:gridCol w="2391701"/>
                <a:gridCol w="2391701"/>
              </a:tblGrid>
              <a:tr h="259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</a:t>
                      </a:r>
                      <a:r>
                        <a:rPr lang="en-US" baseline="0" dirty="0" err="1" smtClean="0"/>
                        <a:t>num_matches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5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806979"/>
              </p:ext>
            </p:extLst>
          </p:nvPr>
        </p:nvGraphicFramePr>
        <p:xfrm>
          <a:off x="981993" y="2057877"/>
          <a:ext cx="7711959" cy="233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633"/>
                <a:gridCol w="1060579"/>
                <a:gridCol w="2344436"/>
                <a:gridCol w="2693311"/>
              </a:tblGrid>
              <a:tr h="259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File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</a:t>
                      </a:r>
                      <a:r>
                        <a:rPr lang="en-US" baseline="0" dirty="0" err="1" smtClean="0"/>
                        <a:t>num_matches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33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644070"/>
              </p:ext>
            </p:extLst>
          </p:nvPr>
        </p:nvGraphicFramePr>
        <p:xfrm>
          <a:off x="981993" y="2057877"/>
          <a:ext cx="7711959" cy="233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633"/>
                <a:gridCol w="1060579"/>
                <a:gridCol w="2344436"/>
                <a:gridCol w="2693311"/>
              </a:tblGrid>
              <a:tr h="259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File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1.5B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</a:t>
                      </a:r>
                      <a:r>
                        <a:rPr lang="en-US" baseline="-25000" dirty="0" err="1" smtClean="0"/>
                        <a:t>F</a:t>
                      </a:r>
                      <a:r>
                        <a:rPr lang="en-US" baseline="0" dirty="0" smtClean="0"/>
                        <a:t>(1.5B) + 1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</a:t>
                      </a:r>
                      <a:r>
                        <a:rPr lang="en-US" baseline="0" dirty="0" err="1" smtClean="0"/>
                        <a:t>num_matches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</a:t>
                      </a:r>
                      <a:r>
                        <a:rPr lang="en-US" baseline="-25000" dirty="0" err="1" smtClean="0"/>
                        <a:t>F</a:t>
                      </a:r>
                      <a:r>
                        <a:rPr lang="en-US" baseline="0" dirty="0" smtClean="0"/>
                        <a:t>(1.5B) + </a:t>
                      </a:r>
                      <a:r>
                        <a:rPr lang="en-US" baseline="0" dirty="0" err="1" smtClean="0"/>
                        <a:t>num_matches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</a:t>
                      </a:r>
                      <a:r>
                        <a:rPr lang="en-US" baseline="-25000" dirty="0" err="1" smtClean="0"/>
                        <a:t>F</a:t>
                      </a:r>
                      <a:r>
                        <a:rPr lang="en-US" baseline="0" dirty="0" smtClean="0"/>
                        <a:t>(1.5B) + 2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</a:t>
                      </a:r>
                      <a:r>
                        <a:rPr lang="en-US" baseline="-25000" dirty="0" err="1" smtClean="0"/>
                        <a:t>F</a:t>
                      </a:r>
                      <a:r>
                        <a:rPr lang="en-US" baseline="0" dirty="0" smtClean="0"/>
                        <a:t>(1.5B) + 2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44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Record Formats: Fixed Length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u</a:t>
            </a:r>
            <a:r>
              <a:rPr lang="en-US" sz="2400" dirty="0" smtClean="0">
                <a:latin typeface="Helvetica Neue Light"/>
                <a:cs typeface="Helvetica Neue Light"/>
              </a:rPr>
              <a:t>se this when you can!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1835150" y="2520950"/>
            <a:ext cx="5486400" cy="749300"/>
            <a:chOff x="1156" y="1588"/>
            <a:chExt cx="3456" cy="472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156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018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884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3748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Line 11"/>
          <p:cNvSpPr>
            <a:spLocks noChangeShapeType="1"/>
          </p:cNvSpPr>
          <p:nvPr/>
        </p:nvSpPr>
        <p:spPr bwMode="auto">
          <a:xfrm flipH="1" flipV="1">
            <a:off x="18288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1430338" y="3863975"/>
            <a:ext cx="183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Base address (B)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2266950" y="26527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L1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562350" y="26527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L2</a:t>
            </a: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4973638" y="26511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L3</a:t>
            </a:r>
          </a:p>
        </p:txBody>
      </p: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6381750" y="26511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L4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2249488" y="20431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charset="0"/>
              </a:rPr>
              <a:t>F1</a:t>
            </a: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3562350" y="20431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F2</a:t>
            </a: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4965700" y="20415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F3</a:t>
            </a: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6381750" y="20415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F4</a:t>
            </a: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 flipV="1">
            <a:off x="45720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4021138" y="3862388"/>
            <a:ext cx="221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Address = B+L1+L2</a:t>
            </a:r>
          </a:p>
        </p:txBody>
      </p:sp>
    </p:spTree>
    <p:extLst>
      <p:ext uri="{BB962C8B-B14F-4D97-AF65-F5344CB8AC3E}">
        <p14:creationId xmlns:p14="http://schemas.microsoft.com/office/powerpoint/2010/main" val="267581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Worksheet: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Indexes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613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are indexes and why do we have them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953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are indexes and why do we have them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to find records faster over a variety of workloads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10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2.	What </a:t>
            </a:r>
            <a:r>
              <a:rPr lang="en-US" sz="2400" dirty="0">
                <a:latin typeface="Helvetica Neue Light"/>
                <a:cs typeface="Helvetica Neue Light"/>
              </a:rPr>
              <a:t>are clustered indexes?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071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2.	What </a:t>
            </a:r>
            <a:r>
              <a:rPr lang="en-US" sz="2400" dirty="0">
                <a:latin typeface="Helvetica Neue Light"/>
                <a:cs typeface="Helvetica Neue Light"/>
              </a:rPr>
              <a:t>are clustered indexes?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the index whose search key specifies the sequential order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of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the file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658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is a </a:t>
            </a:r>
            <a:r>
              <a:rPr lang="en-US" sz="2400" dirty="0" err="1">
                <a:latin typeface="Helvetica Neue Light"/>
                <a:cs typeface="Helvetica Neue Light"/>
              </a:rPr>
              <a:t>unclustered</a:t>
            </a:r>
            <a:r>
              <a:rPr lang="en-US" sz="2400" dirty="0">
                <a:latin typeface="Helvetica Neue Light"/>
                <a:cs typeface="Helvetica Neue Light"/>
              </a:rPr>
              <a:t> index and how is it different from a </a:t>
            </a:r>
            <a:r>
              <a:rPr lang="en-US" sz="2400" dirty="0" smtClean="0">
                <a:latin typeface="Helvetica Neue Light"/>
                <a:cs typeface="Helvetica Neue Light"/>
              </a:rPr>
              <a:t>clustered </a:t>
            </a:r>
            <a:r>
              <a:rPr lang="en-US" sz="2400" dirty="0">
                <a:latin typeface="Helvetica Neue Light"/>
                <a:cs typeface="Helvetica Neue Light"/>
              </a:rPr>
              <a:t>index?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182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is a </a:t>
            </a:r>
            <a:r>
              <a:rPr lang="en-US" sz="2400" dirty="0" err="1">
                <a:latin typeface="Helvetica Neue Light"/>
                <a:cs typeface="Helvetica Neue Light"/>
              </a:rPr>
              <a:t>unclustered</a:t>
            </a:r>
            <a:r>
              <a:rPr lang="en-US" sz="2400" dirty="0">
                <a:latin typeface="Helvetica Neue Light"/>
                <a:cs typeface="Helvetica Neue Light"/>
              </a:rPr>
              <a:t> index and how is it different from a </a:t>
            </a:r>
            <a:r>
              <a:rPr lang="en-US" sz="2400" dirty="0" smtClean="0">
                <a:latin typeface="Helvetica Neue Light"/>
                <a:cs typeface="Helvetica Neue Light"/>
              </a:rPr>
              <a:t>clustered </a:t>
            </a:r>
            <a:r>
              <a:rPr lang="en-US" sz="2400" dirty="0">
                <a:latin typeface="Helvetica Neue Light"/>
                <a:cs typeface="Helvetica Neue Light"/>
              </a:rPr>
              <a:t>index?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the table file is not ordered by the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unclustered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index field,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so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range queries on a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unclustered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index are a lot worse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than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those on a clustered index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963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4.	How </a:t>
            </a:r>
            <a:r>
              <a:rPr lang="en-US" sz="2400" dirty="0">
                <a:latin typeface="Helvetica Neue Light"/>
                <a:cs typeface="Helvetica Neue Light"/>
              </a:rPr>
              <a:t>is data stored in a index? Describe the three </a:t>
            </a:r>
            <a:r>
              <a:rPr lang="en-US" sz="2400" dirty="0" smtClean="0">
                <a:latin typeface="Helvetica Neue Light"/>
                <a:cs typeface="Helvetica Neue Light"/>
              </a:rPr>
              <a:t>	alternatives.</a:t>
            </a:r>
          </a:p>
        </p:txBody>
      </p:sp>
    </p:spTree>
    <p:extLst>
      <p:ext uri="{BB962C8B-B14F-4D97-AF65-F5344CB8AC3E}">
        <p14:creationId xmlns:p14="http://schemas.microsoft.com/office/powerpoint/2010/main" val="6216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4.	How </a:t>
            </a:r>
            <a:r>
              <a:rPr lang="en-US" sz="2400" dirty="0">
                <a:latin typeface="Helvetica Neue Light"/>
                <a:cs typeface="Helvetica Neue Light"/>
              </a:rPr>
              <a:t>is data stored in a index? Describe the three </a:t>
            </a:r>
            <a:r>
              <a:rPr lang="en-US" sz="2400" dirty="0" smtClean="0">
                <a:latin typeface="Helvetica Neue Light"/>
                <a:cs typeface="Helvetica Neue Light"/>
              </a:rPr>
              <a:t>	alternatives.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(A1) By value: entire row in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leaf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A2) By reference: (key, rid) pairs, with each key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occuring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once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A3) By reference: (key, [rid]) pairs -- difference from A2 is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that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all rids with the same key are in one index entry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477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5.	What’s </a:t>
            </a:r>
            <a:r>
              <a:rPr lang="en-US" sz="2400" dirty="0">
                <a:latin typeface="Helvetica Neue Light"/>
                <a:cs typeface="Helvetica Neue Light"/>
              </a:rPr>
              <a:t>the difference between multiple indexes and a </a:t>
            </a:r>
            <a:r>
              <a:rPr lang="en-US" sz="2400" dirty="0" smtClean="0">
                <a:latin typeface="Helvetica Neue Light"/>
                <a:cs typeface="Helvetica Neue Light"/>
              </a:rPr>
              <a:t>	multi</a:t>
            </a:r>
            <a:r>
              <a:rPr lang="en-US" sz="2400" dirty="0">
                <a:latin typeface="Helvetica Neue Light"/>
                <a:cs typeface="Helvetica Neue Light"/>
              </a:rPr>
              <a:t>-column index?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157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Record Formats: Variable Length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endParaRPr lang="en-US" sz="2400" dirty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s</a:t>
            </a:r>
            <a:r>
              <a:rPr lang="en-US" sz="2400" dirty="0" smtClean="0">
                <a:latin typeface="Helvetica Neue Light"/>
                <a:cs typeface="Helvetica Neue Light"/>
              </a:rPr>
              <a:t>ymbols can cause problems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3230563"/>
            <a:ext cx="6000750" cy="173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758950" y="1633538"/>
            <a:ext cx="6000750" cy="1349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46275" y="1881188"/>
            <a:ext cx="9906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943225" y="18748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24225" y="18748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314825" y="1874838"/>
            <a:ext cx="1358900" cy="596900"/>
            <a:chOff x="2500" y="1492"/>
            <a:chExt cx="856" cy="37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500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740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5686425" y="1874838"/>
            <a:ext cx="1358900" cy="596900"/>
            <a:chOff x="3364" y="1492"/>
            <a:chExt cx="856" cy="376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364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604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994025" y="19780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365625" y="19780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737225" y="1976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7058025" y="18748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7108825" y="1976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1968500" y="2509838"/>
            <a:ext cx="548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1. Fields Delimited by Special Symbols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174875" y="1563688"/>
            <a:ext cx="452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F1                    F2                   F3                    F4</a:t>
            </a: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3757613" y="3141663"/>
            <a:ext cx="337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F1             F2             F3             F4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1952625" y="34750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2333625" y="34750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2714625" y="34750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095625" y="34750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3476625" y="34750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467225" y="34750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5457825" y="34750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6448425" y="34750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2919413" y="4484688"/>
            <a:ext cx="3395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2. Array of Field Offsets</a:t>
            </a:r>
          </a:p>
        </p:txBody>
      </p:sp>
      <p:cxnSp>
        <p:nvCxnSpPr>
          <p:cNvPr id="32" name="AutoShape 49"/>
          <p:cNvCxnSpPr>
            <a:cxnSpLocks noChangeShapeType="1"/>
          </p:cNvCxnSpPr>
          <p:nvPr/>
        </p:nvCxnSpPr>
        <p:spPr bwMode="auto">
          <a:xfrm rot="5400000" flipH="1" flipV="1">
            <a:off x="2768600" y="3141663"/>
            <a:ext cx="76200" cy="1339850"/>
          </a:xfrm>
          <a:prstGeom prst="curvedConnector4">
            <a:avLst>
              <a:gd name="adj1" fmla="val 699995"/>
              <a:gd name="adj2" fmla="val 5142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51"/>
          <p:cNvCxnSpPr>
            <a:cxnSpLocks noChangeShapeType="1"/>
          </p:cNvCxnSpPr>
          <p:nvPr/>
        </p:nvCxnSpPr>
        <p:spPr bwMode="auto">
          <a:xfrm rot="5400000" flipH="1" flipV="1">
            <a:off x="3416300" y="2798763"/>
            <a:ext cx="76200" cy="2025650"/>
          </a:xfrm>
          <a:prstGeom prst="curvedConnector4">
            <a:avLst>
              <a:gd name="adj1" fmla="val -300000"/>
              <a:gd name="adj2" fmla="val 5094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53"/>
          <p:cNvCxnSpPr>
            <a:cxnSpLocks noChangeShapeType="1"/>
          </p:cNvCxnSpPr>
          <p:nvPr/>
        </p:nvCxnSpPr>
        <p:spPr bwMode="auto">
          <a:xfrm rot="5400000" flipH="1" flipV="1">
            <a:off x="4132263" y="2513013"/>
            <a:ext cx="65088" cy="2586037"/>
          </a:xfrm>
          <a:prstGeom prst="curvedConnector4">
            <a:avLst>
              <a:gd name="adj1" fmla="val -368292"/>
              <a:gd name="adj2" fmla="val 5125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55"/>
          <p:cNvCxnSpPr>
            <a:cxnSpLocks noChangeShapeType="1"/>
          </p:cNvCxnSpPr>
          <p:nvPr/>
        </p:nvCxnSpPr>
        <p:spPr bwMode="auto">
          <a:xfrm rot="5400000" flipH="1" flipV="1">
            <a:off x="4819650" y="2233613"/>
            <a:ext cx="76200" cy="3155950"/>
          </a:xfrm>
          <a:prstGeom prst="curvedConnector4">
            <a:avLst>
              <a:gd name="adj1" fmla="val -591667"/>
              <a:gd name="adj2" fmla="val 7706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56"/>
          <p:cNvSpPr>
            <a:spLocks noChangeArrowheads="1"/>
          </p:cNvSpPr>
          <p:nvPr/>
        </p:nvSpPr>
        <p:spPr bwMode="auto">
          <a:xfrm>
            <a:off x="2098675" y="3773488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57"/>
          <p:cNvSpPr>
            <a:spLocks noChangeArrowheads="1"/>
          </p:cNvSpPr>
          <p:nvPr/>
        </p:nvSpPr>
        <p:spPr bwMode="auto">
          <a:xfrm>
            <a:off x="2403475" y="3773488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58"/>
          <p:cNvSpPr>
            <a:spLocks noChangeArrowheads="1"/>
          </p:cNvSpPr>
          <p:nvPr/>
        </p:nvSpPr>
        <p:spPr bwMode="auto">
          <a:xfrm>
            <a:off x="2860675" y="3773488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59"/>
          <p:cNvSpPr>
            <a:spLocks noChangeArrowheads="1"/>
          </p:cNvSpPr>
          <p:nvPr/>
        </p:nvSpPr>
        <p:spPr bwMode="auto">
          <a:xfrm>
            <a:off x="3241675" y="3773488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5.	What’s </a:t>
            </a:r>
            <a:r>
              <a:rPr lang="en-US" sz="2400" dirty="0">
                <a:latin typeface="Helvetica Neue Light"/>
                <a:cs typeface="Helvetica Neue Light"/>
              </a:rPr>
              <a:t>the difference between multiple indexes and a </a:t>
            </a:r>
            <a:r>
              <a:rPr lang="en-US" sz="2400" dirty="0" smtClean="0">
                <a:latin typeface="Helvetica Neue Light"/>
                <a:cs typeface="Helvetica Neue Light"/>
              </a:rPr>
              <a:t>	multi</a:t>
            </a:r>
            <a:r>
              <a:rPr lang="en-US" sz="2400" dirty="0">
                <a:latin typeface="Helvetica Neue Light"/>
                <a:cs typeface="Helvetica Neue Light"/>
              </a:rPr>
              <a:t>-column index?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Multiple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indexes are constructed on different columns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individually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while a multi-column index is constructed on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a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concatenation of columns.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73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6.	What </a:t>
            </a:r>
            <a:r>
              <a:rPr lang="en-US" sz="2400" dirty="0">
                <a:latin typeface="Helvetica Neue Light"/>
                <a:cs typeface="Helvetica Neue Light"/>
              </a:rPr>
              <a:t>if you want two clustering indices on separate </a:t>
            </a:r>
            <a:r>
              <a:rPr lang="en-US" sz="2400" dirty="0" smtClean="0">
                <a:latin typeface="Helvetica Neue Light"/>
                <a:cs typeface="Helvetica Neue Light"/>
              </a:rPr>
              <a:t>	columns?</a:t>
            </a:r>
          </a:p>
        </p:txBody>
      </p:sp>
    </p:spTree>
    <p:extLst>
      <p:ext uri="{BB962C8B-B14F-4D97-AF65-F5344CB8AC3E}">
        <p14:creationId xmlns:p14="http://schemas.microsoft.com/office/powerpoint/2010/main" val="187432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6.	What </a:t>
            </a:r>
            <a:r>
              <a:rPr lang="en-US" sz="2400" dirty="0">
                <a:latin typeface="Helvetica Neue Light"/>
                <a:cs typeface="Helvetica Neue Light"/>
              </a:rPr>
              <a:t>if you want two clustering indices on separate </a:t>
            </a:r>
            <a:r>
              <a:rPr lang="en-US" sz="2400" dirty="0" smtClean="0">
                <a:latin typeface="Helvetica Neue Light"/>
                <a:cs typeface="Helvetica Neue Light"/>
              </a:rPr>
              <a:t>	columns?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Either: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create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 multi-column index (must do lexicographic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search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; can’t search on second column alone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or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duplicate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the table and have two clustering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indices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must duplicate writes -- less efficient).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891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7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is data locality and why do we care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7"/>
            </a:pP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830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7.	What </a:t>
            </a:r>
            <a:r>
              <a:rPr lang="en-US" sz="2400" dirty="0">
                <a:latin typeface="Helvetica Neue Light"/>
                <a:cs typeface="Helvetica Neue Light"/>
              </a:rPr>
              <a:t>is data locality and why do we care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8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Spatial locality: good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for finding data in shorter time (less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movement)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Cache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locality: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good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for I/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274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disadvantages are there to using indexes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8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715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Indexes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disadvantages are there to using indexes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8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Maintenance cost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clustered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indexes force us to maintain a sorted file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3432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45088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Tree-Structured Indexes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259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ISAM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Indexed Sequential Access Method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Static data structure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No longer used</a:t>
            </a:r>
          </a:p>
          <a:p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78494"/>
            <a:ext cx="77724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1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ISAM Insertion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ind leaf node L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f L not full: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insert data entry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else: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if overflow page not full: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insert data entry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else: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create overflow page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insert data entry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948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Formats: Fixed Length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ecord id = &lt;page id, slot number&gt;</a:t>
            </a:r>
          </a:p>
          <a:p>
            <a:pPr marL="0" indent="0" algn="ctr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free </a:t>
            </a:r>
            <a:r>
              <a:rPr lang="en-US" sz="2400" dirty="0" smtClean="0">
                <a:latin typeface="Helvetica Neue Light"/>
                <a:cs typeface="Helvetica Neue Light"/>
              </a:rPr>
              <a:t>space in unpacked spread out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510881" y="1516900"/>
            <a:ext cx="3048000" cy="3387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700881" y="1523250"/>
            <a:ext cx="3000375" cy="3397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824831" y="17264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824831" y="19550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1824831" y="21836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24831" y="24122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824831" y="29456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1824831" y="3174250"/>
            <a:ext cx="1739900" cy="520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1824831" y="37076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30376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5482431" y="17264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5482431" y="19550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482431" y="21836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482431" y="24122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482431" y="29456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5482431" y="3174250"/>
            <a:ext cx="1739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482431" y="37076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67714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70000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>
            <a:off x="65428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>
            <a:off x="63142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25"/>
          <p:cNvSpPr>
            <a:spLocks noChangeShapeType="1"/>
          </p:cNvSpPr>
          <p:nvPr/>
        </p:nvSpPr>
        <p:spPr bwMode="auto">
          <a:xfrm>
            <a:off x="58570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56284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732631" y="16978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1</a:t>
            </a: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732631" y="19264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2</a:t>
            </a: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732631" y="2917075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N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2409031" y="2345575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67" name="Rectangle 31"/>
          <p:cNvSpPr>
            <a:spLocks noChangeArrowheads="1"/>
          </p:cNvSpPr>
          <p:nvPr/>
        </p:nvSpPr>
        <p:spPr bwMode="auto">
          <a:xfrm>
            <a:off x="5990431" y="2343988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3096419" y="38314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906419" y="3831475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754019" y="383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296819" y="3833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5839619" y="38298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5534819" y="4212475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  ...    3  2  1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2029619" y="4517275"/>
            <a:ext cx="1144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PACKED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5153819" y="4591888"/>
            <a:ext cx="2516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UNPACKED, BITMAP</a:t>
            </a: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4618831" y="16978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1</a:t>
            </a:r>
          </a:p>
        </p:txBody>
      </p:sp>
      <p:sp>
        <p:nvSpPr>
          <p:cNvPr id="77" name="Rectangle 41"/>
          <p:cNvSpPr>
            <a:spLocks noChangeArrowheads="1"/>
          </p:cNvSpPr>
          <p:nvPr/>
        </p:nvSpPr>
        <p:spPr bwMode="auto">
          <a:xfrm>
            <a:off x="4618831" y="19264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2</a:t>
            </a:r>
          </a:p>
        </p:txBody>
      </p:sp>
      <p:sp>
        <p:nvSpPr>
          <p:cNvPr id="78" name="Rectangle 42"/>
          <p:cNvSpPr>
            <a:spLocks noChangeArrowheads="1"/>
          </p:cNvSpPr>
          <p:nvPr/>
        </p:nvSpPr>
        <p:spPr bwMode="auto">
          <a:xfrm>
            <a:off x="4618831" y="2915488"/>
            <a:ext cx="817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N</a:t>
            </a:r>
          </a:p>
        </p:txBody>
      </p:sp>
      <p:sp>
        <p:nvSpPr>
          <p:cNvPr id="79" name="Rectangle 43"/>
          <p:cNvSpPr>
            <a:spLocks noChangeArrowheads="1"/>
          </p:cNvSpPr>
          <p:nvPr/>
        </p:nvSpPr>
        <p:spPr bwMode="auto">
          <a:xfrm>
            <a:off x="5482431" y="2183650"/>
            <a:ext cx="1739900" cy="215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44"/>
          <p:cNvSpPr>
            <a:spLocks noChangeArrowheads="1"/>
          </p:cNvSpPr>
          <p:nvPr/>
        </p:nvSpPr>
        <p:spPr bwMode="auto">
          <a:xfrm>
            <a:off x="3782219" y="2307475"/>
            <a:ext cx="766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Free</a:t>
            </a:r>
          </a:p>
          <a:p>
            <a:r>
              <a:rPr lang="en-US" sz="180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81" name="Rectangle 48"/>
          <p:cNvSpPr>
            <a:spLocks noChangeArrowheads="1"/>
          </p:cNvSpPr>
          <p:nvPr/>
        </p:nvSpPr>
        <p:spPr bwMode="auto">
          <a:xfrm>
            <a:off x="5482431" y="34790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49"/>
          <p:cNvSpPr>
            <a:spLocks noChangeArrowheads="1"/>
          </p:cNvSpPr>
          <p:nvPr/>
        </p:nvSpPr>
        <p:spPr bwMode="auto">
          <a:xfrm>
            <a:off x="4620419" y="3448888"/>
            <a:ext cx="842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M</a:t>
            </a:r>
          </a:p>
        </p:txBody>
      </p:sp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6525419" y="383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4" name="Rectangle 51"/>
          <p:cNvSpPr>
            <a:spLocks noChangeArrowheads="1"/>
          </p:cNvSpPr>
          <p:nvPr/>
        </p:nvSpPr>
        <p:spPr bwMode="auto">
          <a:xfrm>
            <a:off x="5611019" y="383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5" name="Rectangle 52"/>
          <p:cNvSpPr>
            <a:spLocks noChangeArrowheads="1"/>
          </p:cNvSpPr>
          <p:nvPr/>
        </p:nvSpPr>
        <p:spPr bwMode="auto">
          <a:xfrm>
            <a:off x="3479006" y="4288675"/>
            <a:ext cx="1195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number </a:t>
            </a:r>
          </a:p>
          <a:p>
            <a:r>
              <a:rPr lang="en-US" sz="1800">
                <a:solidFill>
                  <a:srgbClr val="0000FF"/>
                </a:solidFill>
              </a:rPr>
              <a:t>of records</a:t>
            </a:r>
          </a:p>
        </p:txBody>
      </p:sp>
      <p:sp>
        <p:nvSpPr>
          <p:cNvPr id="86" name="Rectangle 54"/>
          <p:cNvSpPr>
            <a:spLocks noChangeArrowheads="1"/>
          </p:cNvSpPr>
          <p:nvPr/>
        </p:nvSpPr>
        <p:spPr bwMode="auto">
          <a:xfrm>
            <a:off x="7822406" y="4287088"/>
            <a:ext cx="982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number</a:t>
            </a:r>
          </a:p>
          <a:p>
            <a:r>
              <a:rPr lang="en-US" sz="1800">
                <a:solidFill>
                  <a:srgbClr val="0000FF"/>
                </a:solidFill>
              </a:rPr>
              <a:t>of slots</a:t>
            </a:r>
          </a:p>
        </p:txBody>
      </p:sp>
      <p:cxnSp>
        <p:nvCxnSpPr>
          <p:cNvPr id="87" name="AutoShape 56"/>
          <p:cNvCxnSpPr>
            <a:cxnSpLocks noChangeShapeType="1"/>
            <a:stCxn id="80" idx="2"/>
            <a:endCxn id="47" idx="3"/>
          </p:cNvCxnSpPr>
          <p:nvPr/>
        </p:nvCxnSpPr>
        <p:spPr bwMode="auto">
          <a:xfrm rot="5400000">
            <a:off x="3622675" y="2890881"/>
            <a:ext cx="485775" cy="60166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57"/>
          <p:cNvCxnSpPr>
            <a:cxnSpLocks noChangeShapeType="1"/>
            <a:stCxn id="80" idx="3"/>
            <a:endCxn id="79" idx="1"/>
          </p:cNvCxnSpPr>
          <p:nvPr/>
        </p:nvCxnSpPr>
        <p:spPr bwMode="auto">
          <a:xfrm flipV="1">
            <a:off x="4548981" y="2291600"/>
            <a:ext cx="933450" cy="3365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58"/>
          <p:cNvCxnSpPr>
            <a:cxnSpLocks noChangeShapeType="1"/>
            <a:stCxn id="80" idx="3"/>
            <a:endCxn id="55" idx="1"/>
          </p:cNvCxnSpPr>
          <p:nvPr/>
        </p:nvCxnSpPr>
        <p:spPr bwMode="auto">
          <a:xfrm>
            <a:off x="4548981" y="2628150"/>
            <a:ext cx="933450" cy="692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9"/>
          <p:cNvCxnSpPr>
            <a:cxnSpLocks noChangeShapeType="1"/>
            <a:stCxn id="85" idx="0"/>
            <a:endCxn id="68" idx="3"/>
          </p:cNvCxnSpPr>
          <p:nvPr/>
        </p:nvCxnSpPr>
        <p:spPr bwMode="auto">
          <a:xfrm rot="5400000" flipH="1">
            <a:off x="3637757" y="3848937"/>
            <a:ext cx="273050" cy="606425"/>
          </a:xfrm>
          <a:prstGeom prst="curvedConnector2">
            <a:avLst/>
          </a:prstGeom>
          <a:noFill/>
          <a:ln w="12700">
            <a:solidFill>
              <a:srgbClr val="063DE8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60"/>
          <p:cNvCxnSpPr>
            <a:cxnSpLocks noChangeShapeType="1"/>
            <a:stCxn id="86" idx="0"/>
            <a:endCxn id="69" idx="3"/>
          </p:cNvCxnSpPr>
          <p:nvPr/>
        </p:nvCxnSpPr>
        <p:spPr bwMode="auto">
          <a:xfrm rot="5400000" flipH="1">
            <a:off x="7674768" y="3647326"/>
            <a:ext cx="271463" cy="1008062"/>
          </a:xfrm>
          <a:prstGeom prst="curvedConnector2">
            <a:avLst/>
          </a:prstGeom>
          <a:noFill/>
          <a:ln w="12700">
            <a:solidFill>
              <a:srgbClr val="063DE8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533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Dynamic data structure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Most popularly used index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Height balanced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Terminology: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Order d: every node has between d and 2d entries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cs typeface="Helvetica Neue Light"/>
              </a:rPr>
              <a:t>Fanout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F: branches from a node (max: 2d + 1, average: 2/3 * 2d)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Number of leaf pages N</a:t>
            </a:r>
          </a:p>
          <a:p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04" y="4577815"/>
            <a:ext cx="6509378" cy="21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0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 Insertion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ind leaf node L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f L not full: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insert data entry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lse:											// 2d+1 in 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split L into L and L2 					// d in L, d+1 in L2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5A4FA"/>
                </a:solidFill>
                <a:latin typeface="Courier New"/>
                <a:cs typeface="Courier New"/>
              </a:rPr>
              <a:t>	</a:t>
            </a:r>
            <a:r>
              <a:rPr lang="en-US" sz="18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copy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up middle key to parent P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while P past capacity:					// 2d+1 in 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split P into P and P2				// d in P, d in P2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800" u="sng" dirty="0" smtClean="0">
                <a:solidFill>
                  <a:srgbClr val="000000"/>
                </a:solidFill>
                <a:latin typeface="Courier New"/>
                <a:cs typeface="Courier New"/>
              </a:rPr>
              <a:t>push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up middle key to parent P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793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Worksheet: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B+ Trees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40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is the difference between an ISAM and B+ Tree Index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551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	What </a:t>
            </a:r>
            <a:r>
              <a:rPr lang="en-US" sz="2400" dirty="0">
                <a:latin typeface="Helvetica Neue Light"/>
                <a:cs typeface="Helvetica Neue Light"/>
              </a:rPr>
              <a:t>is the difference between an ISAM and B+ Tree Index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8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ISAM Tree: Static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structure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Consists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root, primary leaf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pages,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overflow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pages.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Long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overflow chains can develop.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B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+ Tree: Dynamic structure.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Height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balanced.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Usually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preferable to ISAM.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Order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d: Each node contains d≤m≤2d entries (except for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the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root!)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Height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: Length of longest path from the root to a leaf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node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Fanout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a node: The number of pointers out of the node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06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seems to be the tradeoff between index </a:t>
            </a:r>
            <a:r>
              <a:rPr lang="en-US" sz="2400" dirty="0" smtClean="0">
                <a:latin typeface="Helvetica Neue Light"/>
                <a:cs typeface="Helvetica Neue Light"/>
              </a:rPr>
              <a:t>designs?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007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What </a:t>
            </a:r>
            <a:r>
              <a:rPr lang="en-US" sz="2400" dirty="0">
                <a:latin typeface="Helvetica Neue Light"/>
                <a:cs typeface="Helvetica Neue Light"/>
              </a:rPr>
              <a:t>seems to be the tradeoff between index </a:t>
            </a:r>
            <a:r>
              <a:rPr lang="en-US" sz="2400" dirty="0" smtClean="0">
                <a:latin typeface="Helvetica Neue Light"/>
                <a:cs typeface="Helvetica Neue Light"/>
              </a:rPr>
              <a:t>designs?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static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vs. dynamic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maintenance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impact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on data lookup and data insertion at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runtime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impact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on storage requirements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323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Why </a:t>
            </a:r>
            <a:r>
              <a:rPr lang="en-US" sz="2400" dirty="0">
                <a:latin typeface="Helvetica Neue Light"/>
                <a:cs typeface="Helvetica Neue Light"/>
              </a:rPr>
              <a:t>do you think B+ trees are so popular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980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Why </a:t>
            </a:r>
            <a:r>
              <a:rPr lang="en-US" sz="2400" dirty="0">
                <a:latin typeface="Helvetica Neue Light"/>
                <a:cs typeface="Helvetica Neue Light"/>
              </a:rPr>
              <a:t>do you think B+ trees are so popular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Adaptive to writes and balanced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4175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4.	In </a:t>
            </a:r>
            <a:r>
              <a:rPr lang="en-US" sz="2400" dirty="0">
                <a:latin typeface="Helvetica Neue Light"/>
                <a:cs typeface="Helvetica Neue Light"/>
              </a:rPr>
              <a:t>the insert algorithm for a </a:t>
            </a:r>
            <a:r>
              <a:rPr lang="en-US" sz="2400" dirty="0" err="1">
                <a:latin typeface="Helvetica Neue Light"/>
                <a:cs typeface="Helvetica Neue Light"/>
              </a:rPr>
              <a:t>B+tree</a:t>
            </a:r>
            <a:r>
              <a:rPr lang="en-US" sz="2400" dirty="0">
                <a:latin typeface="Helvetica Neue Light"/>
                <a:cs typeface="Helvetica Neue Light"/>
              </a:rPr>
              <a:t>, what happens when </a:t>
            </a:r>
            <a:r>
              <a:rPr lang="en-US" sz="2400" dirty="0" smtClean="0">
                <a:latin typeface="Helvetica Neue Light"/>
                <a:cs typeface="Helvetica Neue Light"/>
              </a:rPr>
              <a:t>	the </a:t>
            </a:r>
            <a:r>
              <a:rPr lang="en-US" sz="2400" dirty="0">
                <a:latin typeface="Helvetica Neue Light"/>
                <a:cs typeface="Helvetica Neue Light"/>
              </a:rPr>
              <a:t>inserted leaf doesn’t have enough space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524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Formats: Variable Length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can move records without changing rid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1003300" y="1533525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6610350" y="1703388"/>
            <a:ext cx="796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Page i</a:t>
            </a:r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1377950" y="1798638"/>
            <a:ext cx="19685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9"/>
          <p:cNvSpPr>
            <a:spLocks noChangeArrowheads="1"/>
          </p:cNvSpPr>
          <p:nvPr/>
        </p:nvSpPr>
        <p:spPr bwMode="auto">
          <a:xfrm>
            <a:off x="3587750" y="2476500"/>
            <a:ext cx="1663700" cy="25876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5035550" y="2951163"/>
            <a:ext cx="25019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996950" y="3290888"/>
            <a:ext cx="7073900" cy="12747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12"/>
          <p:cNvSpPr>
            <a:spLocks noChangeArrowheads="1"/>
          </p:cNvSpPr>
          <p:nvPr/>
        </p:nvSpPr>
        <p:spPr bwMode="auto">
          <a:xfrm>
            <a:off x="1276350" y="1501775"/>
            <a:ext cx="1262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(i,N)</a:t>
            </a: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3486150" y="2181225"/>
            <a:ext cx="1185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(i,2)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5238750" y="2654300"/>
            <a:ext cx="1185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(i,1)</a:t>
            </a:r>
          </a:p>
        </p:txBody>
      </p:sp>
      <p:sp useBgFill="1">
        <p:nvSpPr>
          <p:cNvPr id="101" name="Rectangle 15"/>
          <p:cNvSpPr>
            <a:spLocks noChangeArrowheads="1"/>
          </p:cNvSpPr>
          <p:nvPr/>
        </p:nvSpPr>
        <p:spPr bwMode="auto">
          <a:xfrm>
            <a:off x="7550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2" name="Rectangle 16"/>
          <p:cNvSpPr>
            <a:spLocks noChangeArrowheads="1"/>
          </p:cNvSpPr>
          <p:nvPr/>
        </p:nvSpPr>
        <p:spPr bwMode="auto">
          <a:xfrm>
            <a:off x="6407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3" name="Rectangle 17"/>
          <p:cNvSpPr>
            <a:spLocks noChangeArrowheads="1"/>
          </p:cNvSpPr>
          <p:nvPr/>
        </p:nvSpPr>
        <p:spPr bwMode="auto">
          <a:xfrm>
            <a:off x="7016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4" name="Rectangle 18"/>
          <p:cNvSpPr>
            <a:spLocks noChangeArrowheads="1"/>
          </p:cNvSpPr>
          <p:nvPr/>
        </p:nvSpPr>
        <p:spPr bwMode="auto">
          <a:xfrm>
            <a:off x="5797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5" name="Rectangle 19"/>
          <p:cNvSpPr>
            <a:spLocks noChangeArrowheads="1"/>
          </p:cNvSpPr>
          <p:nvPr/>
        </p:nvSpPr>
        <p:spPr bwMode="auto">
          <a:xfrm>
            <a:off x="4654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6" name="Rectangle 20"/>
          <p:cNvSpPr>
            <a:spLocks noChangeArrowheads="1"/>
          </p:cNvSpPr>
          <p:nvPr/>
        </p:nvSpPr>
        <p:spPr bwMode="auto">
          <a:xfrm>
            <a:off x="4044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21"/>
          <p:cNvSpPr>
            <a:spLocks noChangeArrowheads="1"/>
          </p:cNvSpPr>
          <p:nvPr/>
        </p:nvSpPr>
        <p:spPr bwMode="auto">
          <a:xfrm>
            <a:off x="8061325" y="4243388"/>
            <a:ext cx="839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63DE8"/>
                </a:solidFill>
              </a:rPr>
              <a:t>Pointer</a:t>
            </a:r>
          </a:p>
          <a:p>
            <a:r>
              <a:rPr lang="en-US" sz="1600">
                <a:solidFill>
                  <a:srgbClr val="063DE8"/>
                </a:solidFill>
              </a:rPr>
              <a:t>to start</a:t>
            </a:r>
          </a:p>
          <a:p>
            <a:r>
              <a:rPr lang="en-US" sz="1600">
                <a:solidFill>
                  <a:srgbClr val="063DE8"/>
                </a:solidFill>
              </a:rPr>
              <a:t>of free</a:t>
            </a:r>
          </a:p>
          <a:p>
            <a:r>
              <a:rPr lang="en-US" sz="1600">
                <a:solidFill>
                  <a:srgbClr val="063DE8"/>
                </a:solidFill>
              </a:rPr>
              <a:t>space</a:t>
            </a:r>
          </a:p>
        </p:txBody>
      </p:sp>
      <p:sp>
        <p:nvSpPr>
          <p:cNvPr id="108" name="Rectangle 22"/>
          <p:cNvSpPr>
            <a:spLocks noChangeArrowheads="1"/>
          </p:cNvSpPr>
          <p:nvPr/>
        </p:nvSpPr>
        <p:spPr bwMode="auto">
          <a:xfrm>
            <a:off x="4630738" y="5157788"/>
            <a:ext cx="1716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SLOT DIRECTORY</a:t>
            </a:r>
          </a:p>
        </p:txBody>
      </p:sp>
      <p:grpSp>
        <p:nvGrpSpPr>
          <p:cNvPr id="109" name="Group 26"/>
          <p:cNvGrpSpPr>
            <a:grpSpLocks/>
          </p:cNvGrpSpPr>
          <p:nvPr/>
        </p:nvGrpSpPr>
        <p:grpSpPr bwMode="auto">
          <a:xfrm>
            <a:off x="4038600" y="4800600"/>
            <a:ext cx="2895600" cy="304800"/>
            <a:chOff x="2544" y="3024"/>
            <a:chExt cx="1824" cy="192"/>
          </a:xfrm>
        </p:grpSpPr>
        <p:sp>
          <p:nvSpPr>
            <p:cNvPr id="110" name="Line 23"/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4"/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4175125" y="4549775"/>
            <a:ext cx="271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</a:t>
            </a:r>
            <a:r>
              <a:rPr lang="en-US" sz="1800">
                <a:solidFill>
                  <a:schemeClr val="tx2"/>
                </a:solidFill>
              </a:rPr>
              <a:t>           . . .            2         1</a:t>
            </a:r>
          </a:p>
        </p:txBody>
      </p:sp>
      <p:sp>
        <p:nvSpPr>
          <p:cNvPr id="114" name="Rectangle 31"/>
          <p:cNvSpPr>
            <a:spLocks noChangeArrowheads="1"/>
          </p:cNvSpPr>
          <p:nvPr/>
        </p:nvSpPr>
        <p:spPr bwMode="auto">
          <a:xfrm>
            <a:off x="4098925" y="42465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5851525" y="42449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16" name="Rectangle 33"/>
          <p:cNvSpPr>
            <a:spLocks noChangeArrowheads="1"/>
          </p:cNvSpPr>
          <p:nvPr/>
        </p:nvSpPr>
        <p:spPr bwMode="auto">
          <a:xfrm>
            <a:off x="6461125" y="42449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24</a:t>
            </a:r>
          </a:p>
        </p:txBody>
      </p:sp>
      <p:sp>
        <p:nvSpPr>
          <p:cNvPr id="117" name="Arc 34"/>
          <p:cNvSpPr>
            <a:spLocks/>
          </p:cNvSpPr>
          <p:nvPr/>
        </p:nvSpPr>
        <p:spPr bwMode="auto">
          <a:xfrm>
            <a:off x="687388" y="3278188"/>
            <a:ext cx="304800" cy="304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7070725" y="42211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19" name="Rectangle 37"/>
          <p:cNvSpPr>
            <a:spLocks noChangeArrowheads="1"/>
          </p:cNvSpPr>
          <p:nvPr/>
        </p:nvSpPr>
        <p:spPr bwMode="auto">
          <a:xfrm>
            <a:off x="6918325" y="4602163"/>
            <a:ext cx="91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# slots</a:t>
            </a:r>
          </a:p>
        </p:txBody>
      </p:sp>
      <p:cxnSp>
        <p:nvCxnSpPr>
          <p:cNvPr id="120" name="AutoShape 38"/>
          <p:cNvCxnSpPr>
            <a:cxnSpLocks noChangeShapeType="1"/>
            <a:stCxn id="121" idx="1"/>
            <a:endCxn id="117" idx="0"/>
          </p:cNvCxnSpPr>
          <p:nvPr/>
        </p:nvCxnSpPr>
        <p:spPr bwMode="auto">
          <a:xfrm rot="5400000" flipH="1">
            <a:off x="3849688" y="420688"/>
            <a:ext cx="771525" cy="7096125"/>
          </a:xfrm>
          <a:prstGeom prst="curvedConnector3">
            <a:avLst>
              <a:gd name="adj1" fmla="val 50616"/>
            </a:avLst>
          </a:prstGeom>
          <a:noFill/>
          <a:ln w="127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Oval 39"/>
          <p:cNvSpPr>
            <a:spLocks noChangeArrowheads="1"/>
          </p:cNvSpPr>
          <p:nvPr/>
        </p:nvSpPr>
        <p:spPr bwMode="auto">
          <a:xfrm>
            <a:off x="77724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" name="AutoShape 41"/>
          <p:cNvCxnSpPr>
            <a:cxnSpLocks noChangeShapeType="1"/>
            <a:stCxn id="116" idx="0"/>
            <a:endCxn id="96" idx="1"/>
          </p:cNvCxnSpPr>
          <p:nvPr/>
        </p:nvCxnSpPr>
        <p:spPr bwMode="auto">
          <a:xfrm rot="5400000" flipH="1">
            <a:off x="5269706" y="2847182"/>
            <a:ext cx="1163637" cy="1631950"/>
          </a:xfrm>
          <a:prstGeom prst="curvedConnector4">
            <a:avLst>
              <a:gd name="adj1" fmla="val 44477"/>
              <a:gd name="adj2" fmla="val 11400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42"/>
          <p:cNvCxnSpPr>
            <a:cxnSpLocks noChangeShapeType="1"/>
            <a:stCxn id="115" idx="0"/>
            <a:endCxn id="95" idx="1"/>
          </p:cNvCxnSpPr>
          <p:nvPr/>
        </p:nvCxnSpPr>
        <p:spPr bwMode="auto">
          <a:xfrm rot="5400000" flipH="1">
            <a:off x="4003675" y="2190750"/>
            <a:ext cx="1638300" cy="2470150"/>
          </a:xfrm>
          <a:prstGeom prst="curvedConnector4">
            <a:avLst>
              <a:gd name="adj1" fmla="val 46028"/>
              <a:gd name="adj2" fmla="val 109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43"/>
          <p:cNvCxnSpPr>
            <a:cxnSpLocks noChangeShapeType="1"/>
            <a:stCxn id="114" idx="0"/>
            <a:endCxn id="94" idx="1"/>
          </p:cNvCxnSpPr>
          <p:nvPr/>
        </p:nvCxnSpPr>
        <p:spPr bwMode="auto">
          <a:xfrm rot="5400000" flipH="1">
            <a:off x="1682750" y="1624013"/>
            <a:ext cx="2317750" cy="2927350"/>
          </a:xfrm>
          <a:prstGeom prst="curvedConnector4">
            <a:avLst>
              <a:gd name="adj1" fmla="val 47190"/>
              <a:gd name="adj2" fmla="val 10781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8957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4.	In </a:t>
            </a:r>
            <a:r>
              <a:rPr lang="en-US" sz="2400" dirty="0">
                <a:latin typeface="Helvetica Neue Light"/>
                <a:cs typeface="Helvetica Neue Light"/>
              </a:rPr>
              <a:t>the insert algorithm for a </a:t>
            </a:r>
            <a:r>
              <a:rPr lang="en-US" sz="2400" dirty="0" err="1">
                <a:latin typeface="Helvetica Neue Light"/>
                <a:cs typeface="Helvetica Neue Light"/>
              </a:rPr>
              <a:t>B+tree</a:t>
            </a:r>
            <a:r>
              <a:rPr lang="en-US" sz="2400" dirty="0">
                <a:latin typeface="Helvetica Neue Light"/>
                <a:cs typeface="Helvetica Neue Light"/>
              </a:rPr>
              <a:t>, what happens when </a:t>
            </a:r>
            <a:r>
              <a:rPr lang="en-US" sz="2400" dirty="0" smtClean="0">
                <a:latin typeface="Helvetica Neue Light"/>
                <a:cs typeface="Helvetica Neue Light"/>
              </a:rPr>
              <a:t>	the </a:t>
            </a:r>
            <a:r>
              <a:rPr lang="en-US" sz="2400" dirty="0">
                <a:latin typeface="Helvetica Neue Light"/>
                <a:cs typeface="Helvetica Neue Light"/>
              </a:rPr>
              <a:t>inserted leaf doesn’t have enough space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must split L (into L and a new node L2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then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redistribute entries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evenly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copy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up middle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key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insert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index entry pointing to L2 into parent of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This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can happen recursively!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598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sz="2400" dirty="0" smtClean="0">
                <a:latin typeface="Helvetica Neue Light"/>
                <a:cs typeface="Helvetica Neue Light"/>
              </a:rPr>
              <a:t>True</a:t>
            </a:r>
            <a:r>
              <a:rPr lang="en-US" sz="2400" dirty="0">
                <a:latin typeface="Helvetica Neue Light"/>
                <a:cs typeface="Helvetica Neue Light"/>
              </a:rPr>
              <a:t>/False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Leaves </a:t>
            </a:r>
            <a:r>
              <a:rPr lang="en-US" sz="2400" dirty="0">
                <a:latin typeface="Helvetica Neue Light"/>
                <a:cs typeface="Helvetica Neue Light"/>
              </a:rPr>
              <a:t>can have different distance from </a:t>
            </a:r>
            <a:r>
              <a:rPr lang="en-US" sz="2400" dirty="0" smtClean="0">
                <a:latin typeface="Helvetica Neue Light"/>
                <a:cs typeface="Helvetica Neue Light"/>
              </a:rPr>
              <a:t>root.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Every </a:t>
            </a:r>
            <a:r>
              <a:rPr lang="en-US" sz="2400" dirty="0">
                <a:latin typeface="Helvetica Neue Light"/>
                <a:cs typeface="Helvetica Neue Light"/>
              </a:rPr>
              <a:t>non-leaf, non-root node has at least floor(d / 2) </a:t>
            </a:r>
            <a:r>
              <a:rPr lang="en-US" sz="2400" dirty="0" smtClean="0">
                <a:latin typeface="Helvetica Neue Light"/>
                <a:cs typeface="Helvetica Neue Light"/>
              </a:rPr>
              <a:t>	children</a:t>
            </a:r>
            <a:r>
              <a:rPr lang="en-US" sz="2400" dirty="0">
                <a:latin typeface="Helvetica Neue Light"/>
                <a:cs typeface="Helvetica Neue Light"/>
              </a:rPr>
              <a:t>.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Leaf </a:t>
            </a:r>
            <a:r>
              <a:rPr lang="en-US" sz="2400" dirty="0">
                <a:latin typeface="Helvetica Neue Light"/>
                <a:cs typeface="Helvetica Neue Light"/>
              </a:rPr>
              <a:t>nodes cannot be </a:t>
            </a:r>
            <a:r>
              <a:rPr lang="en-US" sz="2400" dirty="0" smtClean="0">
                <a:latin typeface="Helvetica Neue Light"/>
                <a:cs typeface="Helvetica Neue Light"/>
              </a:rPr>
              <a:t>full.</a:t>
            </a:r>
          </a:p>
        </p:txBody>
      </p:sp>
    </p:spTree>
    <p:extLst>
      <p:ext uri="{BB962C8B-B14F-4D97-AF65-F5344CB8AC3E}">
        <p14:creationId xmlns:p14="http://schemas.microsoft.com/office/powerpoint/2010/main" val="207568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sz="2400" dirty="0" smtClean="0">
                <a:latin typeface="Helvetica Neue Light"/>
                <a:cs typeface="Helvetica Neue Light"/>
              </a:rPr>
              <a:t>True</a:t>
            </a:r>
            <a:r>
              <a:rPr lang="en-US" sz="2400" dirty="0">
                <a:latin typeface="Helvetica Neue Light"/>
                <a:cs typeface="Helvetica Neue Light"/>
              </a:rPr>
              <a:t>/False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Leaves </a:t>
            </a:r>
            <a:r>
              <a:rPr lang="en-US" sz="2400" dirty="0">
                <a:latin typeface="Helvetica Neue Light"/>
                <a:cs typeface="Helvetica Neue Light"/>
              </a:rPr>
              <a:t>can have different distance from </a:t>
            </a:r>
            <a:r>
              <a:rPr lang="en-US" sz="2400" dirty="0" smtClean="0">
                <a:latin typeface="Helvetica Neue Light"/>
                <a:cs typeface="Helvetica Neue Light"/>
              </a:rPr>
              <a:t>root.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Every </a:t>
            </a:r>
            <a:r>
              <a:rPr lang="en-US" sz="2400" dirty="0">
                <a:latin typeface="Helvetica Neue Light"/>
                <a:cs typeface="Helvetica Neue Light"/>
              </a:rPr>
              <a:t>non-leaf, non-root node has at least floor(d / 2) </a:t>
            </a:r>
            <a:r>
              <a:rPr lang="en-US" sz="2400" dirty="0" smtClean="0">
                <a:latin typeface="Helvetica Neue Light"/>
                <a:cs typeface="Helvetica Neue Light"/>
              </a:rPr>
              <a:t>	children.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Leaf </a:t>
            </a:r>
            <a:r>
              <a:rPr lang="en-US" sz="2400" dirty="0">
                <a:latin typeface="Helvetica Neue Light"/>
                <a:cs typeface="Helvetica Neue Light"/>
              </a:rPr>
              <a:t>nodes cannot be </a:t>
            </a:r>
            <a:r>
              <a:rPr lang="en-US" sz="2400" dirty="0" smtClean="0">
                <a:latin typeface="Helvetica Neue Light"/>
                <a:cs typeface="Helvetica Neue Light"/>
              </a:rPr>
              <a:t>full.</a:t>
            </a:r>
          </a:p>
        </p:txBody>
      </p:sp>
    </p:spTree>
    <p:extLst>
      <p:ext uri="{BB962C8B-B14F-4D97-AF65-F5344CB8AC3E}">
        <p14:creationId xmlns:p14="http://schemas.microsoft.com/office/powerpoint/2010/main" val="208074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sz="2400" dirty="0" smtClean="0">
                <a:latin typeface="Helvetica Neue Light"/>
                <a:cs typeface="Helvetica Neue Light"/>
              </a:rPr>
              <a:t>True</a:t>
            </a:r>
            <a:r>
              <a:rPr lang="en-US" sz="2400" dirty="0">
                <a:latin typeface="Helvetica Neue Light"/>
                <a:cs typeface="Helvetica Neue Light"/>
              </a:rPr>
              <a:t>/False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Leaves </a:t>
            </a:r>
            <a:r>
              <a:rPr lang="en-US" sz="2400" dirty="0">
                <a:latin typeface="Helvetica Neue Light"/>
                <a:cs typeface="Helvetica Neue Light"/>
              </a:rPr>
              <a:t>can have different distance from </a:t>
            </a:r>
            <a:r>
              <a:rPr lang="en-US" sz="2400" dirty="0" smtClean="0">
                <a:latin typeface="Helvetica Neue Light"/>
                <a:cs typeface="Helvetica Neue Light"/>
              </a:rPr>
              <a:t>root.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Every </a:t>
            </a:r>
            <a:r>
              <a:rPr lang="en-US" sz="2400" dirty="0">
                <a:latin typeface="Helvetica Neue Light"/>
                <a:cs typeface="Helvetica Neue Light"/>
              </a:rPr>
              <a:t>non-leaf, non-root node has at least floor(d / 2) </a:t>
            </a:r>
            <a:r>
              <a:rPr lang="en-US" sz="2400" dirty="0" smtClean="0">
                <a:latin typeface="Helvetica Neue Light"/>
                <a:cs typeface="Helvetica Neue Light"/>
              </a:rPr>
              <a:t>	children.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Leaf </a:t>
            </a:r>
            <a:r>
              <a:rPr lang="en-US" sz="2400" dirty="0">
                <a:latin typeface="Helvetica Neue Light"/>
                <a:cs typeface="Helvetica Neue Light"/>
              </a:rPr>
              <a:t>nodes cannot be </a:t>
            </a:r>
            <a:r>
              <a:rPr lang="en-US" sz="2400" dirty="0" smtClean="0">
                <a:latin typeface="Helvetica Neue Light"/>
                <a:cs typeface="Helvetica Neue Light"/>
              </a:rPr>
              <a:t>full.</a:t>
            </a:r>
          </a:p>
        </p:txBody>
      </p:sp>
    </p:spTree>
    <p:extLst>
      <p:ext uri="{BB962C8B-B14F-4D97-AF65-F5344CB8AC3E}">
        <p14:creationId xmlns:p14="http://schemas.microsoft.com/office/powerpoint/2010/main" val="61637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sz="2400" dirty="0" smtClean="0">
                <a:latin typeface="Helvetica Neue Light"/>
                <a:cs typeface="Helvetica Neue Light"/>
              </a:rPr>
              <a:t>True</a:t>
            </a:r>
            <a:r>
              <a:rPr lang="en-US" sz="2400" dirty="0">
                <a:latin typeface="Helvetica Neue Light"/>
                <a:cs typeface="Helvetica Neue Light"/>
              </a:rPr>
              <a:t>/False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Leaves </a:t>
            </a:r>
            <a:r>
              <a:rPr lang="en-US" sz="2400" dirty="0">
                <a:latin typeface="Helvetica Neue Light"/>
                <a:cs typeface="Helvetica Neue Light"/>
              </a:rPr>
              <a:t>can have different distance from </a:t>
            </a:r>
            <a:r>
              <a:rPr lang="en-US" sz="2400" dirty="0" smtClean="0">
                <a:latin typeface="Helvetica Neue Light"/>
                <a:cs typeface="Helvetica Neue Light"/>
              </a:rPr>
              <a:t>root.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Every </a:t>
            </a:r>
            <a:r>
              <a:rPr lang="en-US" sz="2400" dirty="0">
                <a:latin typeface="Helvetica Neue Light"/>
                <a:cs typeface="Helvetica Neue Light"/>
              </a:rPr>
              <a:t>non-leaf, non-root node has at least floor(d / 2) </a:t>
            </a:r>
            <a:r>
              <a:rPr lang="en-US" sz="2400" dirty="0" smtClean="0">
                <a:latin typeface="Helvetica Neue Light"/>
                <a:cs typeface="Helvetica Neue Light"/>
              </a:rPr>
              <a:t>	children.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Leaf </a:t>
            </a:r>
            <a:r>
              <a:rPr lang="en-US" sz="2400" dirty="0">
                <a:latin typeface="Helvetica Neue Light"/>
                <a:cs typeface="Helvetica Neue Light"/>
              </a:rPr>
              <a:t>nodes cannot be </a:t>
            </a:r>
            <a:r>
              <a:rPr lang="en-US" sz="2400" dirty="0" smtClean="0">
                <a:latin typeface="Helvetica Neue Light"/>
                <a:cs typeface="Helvetica Neue Light"/>
              </a:rPr>
              <a:t>full.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3427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6.	Can </a:t>
            </a:r>
            <a:r>
              <a:rPr lang="en-US" sz="2400" dirty="0">
                <a:latin typeface="Helvetica Neue Light"/>
                <a:cs typeface="Helvetica Neue Light"/>
              </a:rPr>
              <a:t>you think of a better way to load data with a B+ tree </a:t>
            </a:r>
            <a:r>
              <a:rPr lang="en-US" sz="2400" dirty="0" smtClean="0">
                <a:latin typeface="Helvetica Neue Light"/>
                <a:cs typeface="Helvetica Neue Light"/>
              </a:rPr>
              <a:t>	than </a:t>
            </a:r>
            <a:r>
              <a:rPr lang="en-US" sz="2400" dirty="0">
                <a:latin typeface="Helvetica Neue Light"/>
                <a:cs typeface="Helvetica Neue Light"/>
              </a:rPr>
              <a:t>inserting one by one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5"/>
            </a:pP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712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6.	Can </a:t>
            </a:r>
            <a:r>
              <a:rPr lang="en-US" sz="2400" dirty="0">
                <a:latin typeface="Helvetica Neue Light"/>
                <a:cs typeface="Helvetica Neue Light"/>
              </a:rPr>
              <a:t>you think of a better way to load data with a B+ tree </a:t>
            </a:r>
            <a:r>
              <a:rPr lang="en-US" sz="2400" dirty="0" smtClean="0">
                <a:latin typeface="Helvetica Neue Light"/>
                <a:cs typeface="Helvetica Neue Light"/>
              </a:rPr>
              <a:t>	than </a:t>
            </a:r>
            <a:r>
              <a:rPr lang="en-US" sz="2400" dirty="0">
                <a:latin typeface="Helvetica Neue Light"/>
                <a:cs typeface="Helvetica Neue Light"/>
              </a:rPr>
              <a:t>inserting one by one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5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Sort the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data entries, then build the tree up layer by layer.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Really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good for concurrency and space utilization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read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about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bulk inserts if you want to learn more)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273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7.</a:t>
            </a:r>
            <a:r>
              <a:rPr lang="en-US" sz="2400" dirty="0">
                <a:latin typeface="Helvetica Neue Light"/>
                <a:cs typeface="Helvetica Neue Light"/>
              </a:rPr>
              <a:t>	Draw the tree after we insert the key 9.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692703"/>
            <a:ext cx="7175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B+ Trees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7.</a:t>
            </a:r>
            <a:r>
              <a:rPr lang="en-US" sz="2400" dirty="0">
                <a:latin typeface="Helvetica Neue Light"/>
                <a:cs typeface="Helvetica Neue Light"/>
              </a:rPr>
              <a:t>	Draw the tree after we insert the key 9.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33" y="2039701"/>
            <a:ext cx="7338982" cy="36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Worksheet: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Record Formats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40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Record Formats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	What’s </a:t>
            </a:r>
            <a:r>
              <a:rPr lang="en-US" sz="2400" dirty="0">
                <a:latin typeface="Helvetica Neue Light"/>
                <a:cs typeface="Helvetica Neue Light"/>
              </a:rPr>
              <a:t>the tradeoff between fixed length fields and </a:t>
            </a:r>
            <a:r>
              <a:rPr lang="en-US" sz="2400" dirty="0" smtClean="0">
                <a:latin typeface="Helvetica Neue Light"/>
                <a:cs typeface="Helvetica Neue Light"/>
              </a:rPr>
              <a:t>	variable </a:t>
            </a:r>
            <a:r>
              <a:rPr lang="en-US" sz="2400" dirty="0">
                <a:latin typeface="Helvetica Neue Light"/>
                <a:cs typeface="Helvetica Neue Light"/>
              </a:rPr>
              <a:t>length fields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248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Record Formats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	What’s </a:t>
            </a:r>
            <a:r>
              <a:rPr lang="en-US" sz="2400" dirty="0">
                <a:latin typeface="Helvetica Neue Light"/>
                <a:cs typeface="Helvetica Neue Light"/>
              </a:rPr>
              <a:t>the tradeoff between fixed length fields and </a:t>
            </a:r>
            <a:r>
              <a:rPr lang="en-US" sz="2400" dirty="0" smtClean="0">
                <a:latin typeface="Helvetica Neue Light"/>
                <a:cs typeface="Helvetica Neue Light"/>
              </a:rPr>
              <a:t>	variable </a:t>
            </a:r>
            <a:r>
              <a:rPr lang="en-US" sz="2400" dirty="0">
                <a:latin typeface="Helvetica Neue Light"/>
                <a:cs typeface="Helvetica Neue Light"/>
              </a:rPr>
              <a:t>length fields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fixed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length has less bookkeeping overhead, but can be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memory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-inefficient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5597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5390</TotalTime>
  <Words>1047</Words>
  <Application>Microsoft Macintosh PowerPoint</Application>
  <PresentationFormat>On-screen Show (4:3)</PresentationFormat>
  <Paragraphs>457</Paragraphs>
  <Slides>68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CS186 Discussion 4</vt:lpstr>
      <vt:lpstr>Record Formats</vt:lpstr>
      <vt:lpstr>Record Formats: Fixed Length</vt:lpstr>
      <vt:lpstr>Record Formats: Variable Length</vt:lpstr>
      <vt:lpstr>Page Formats: Fixed Length</vt:lpstr>
      <vt:lpstr>Page Formats: Variable Length</vt:lpstr>
      <vt:lpstr>Worksheet: Record Formats</vt:lpstr>
      <vt:lpstr>Record Formats Exercises</vt:lpstr>
      <vt:lpstr>Record Formats Exercises</vt:lpstr>
      <vt:lpstr>Record Formats Exercises</vt:lpstr>
      <vt:lpstr>Record Formats Exercises</vt:lpstr>
      <vt:lpstr>Record Formats Exercises</vt:lpstr>
      <vt:lpstr>Record Formats Exercises</vt:lpstr>
      <vt:lpstr>File Organization</vt:lpstr>
      <vt:lpstr>File Organization</vt:lpstr>
      <vt:lpstr>File Organization</vt:lpstr>
      <vt:lpstr>Worksheet: File Organization</vt:lpstr>
      <vt:lpstr>File Organization Exercises</vt:lpstr>
      <vt:lpstr>File Organization Exercises</vt:lpstr>
      <vt:lpstr>File Organization Exercises</vt:lpstr>
      <vt:lpstr>File Organization Exercises</vt:lpstr>
      <vt:lpstr>Indexes</vt:lpstr>
      <vt:lpstr>Indexes</vt:lpstr>
      <vt:lpstr>Alternatives</vt:lpstr>
      <vt:lpstr>Clustering</vt:lpstr>
      <vt:lpstr>File Organization</vt:lpstr>
      <vt:lpstr>File Organization</vt:lpstr>
      <vt:lpstr>File Organization</vt:lpstr>
      <vt:lpstr>File Organization</vt:lpstr>
      <vt:lpstr>Worksheet: Indexes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Indexes Exercises</vt:lpstr>
      <vt:lpstr>Tree-Structured Indexes</vt:lpstr>
      <vt:lpstr>ISAM</vt:lpstr>
      <vt:lpstr>ISAM Insertion</vt:lpstr>
      <vt:lpstr>B+ Trees</vt:lpstr>
      <vt:lpstr>B+ Tree Insertion</vt:lpstr>
      <vt:lpstr>Worksheet: B+ Trees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  <vt:lpstr>B+ Trees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77</cp:revision>
  <dcterms:created xsi:type="dcterms:W3CDTF">2015-09-09T16:03:04Z</dcterms:created>
  <dcterms:modified xsi:type="dcterms:W3CDTF">2016-02-19T08:07:03Z</dcterms:modified>
</cp:coreProperties>
</file>