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60" r:id="rId3"/>
    <p:sldId id="361" r:id="rId4"/>
    <p:sldId id="395" r:id="rId5"/>
    <p:sldId id="396" r:id="rId6"/>
    <p:sldId id="397" r:id="rId7"/>
    <p:sldId id="398" r:id="rId8"/>
    <p:sldId id="399" r:id="rId9"/>
    <p:sldId id="400" r:id="rId10"/>
    <p:sldId id="362" r:id="rId11"/>
    <p:sldId id="363" r:id="rId12"/>
    <p:sldId id="370" r:id="rId13"/>
    <p:sldId id="381" r:id="rId14"/>
    <p:sldId id="382" r:id="rId15"/>
    <p:sldId id="383" r:id="rId16"/>
    <p:sldId id="384" r:id="rId17"/>
    <p:sldId id="365" r:id="rId18"/>
    <p:sldId id="366" r:id="rId19"/>
    <p:sldId id="401" r:id="rId20"/>
    <p:sldId id="402" r:id="rId21"/>
    <p:sldId id="403" r:id="rId22"/>
    <p:sldId id="404" r:id="rId23"/>
    <p:sldId id="367" r:id="rId24"/>
    <p:sldId id="368" r:id="rId25"/>
    <p:sldId id="371" r:id="rId26"/>
    <p:sldId id="372" r:id="rId27"/>
    <p:sldId id="373" r:id="rId28"/>
    <p:sldId id="375" r:id="rId29"/>
    <p:sldId id="376" r:id="rId30"/>
    <p:sldId id="377" r:id="rId31"/>
    <p:sldId id="37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29E1-47BC-1A48-97F1-A9687C66B958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398A5-B836-824A-A2FA-8A9D16F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8A5-B836-824A-A2FA-8A9D16F612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8A5-B836-824A-A2FA-8A9D16F61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8A5-B836-824A-A2FA-8A9D16F612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8A5-B836-824A-A2FA-8A9D16F612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43A3-AB27-5E42-9CD2-B114C9F9F33E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CS186 </a:t>
            </a:r>
            <a:r>
              <a:rPr lang="en-US" sz="6000" smtClean="0">
                <a:latin typeface="Helvetica Neue Light"/>
                <a:cs typeface="Helvetica Neue Light"/>
              </a:rPr>
              <a:t>Discussion 11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435" y="3378199"/>
            <a:ext cx="8414155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(ER Diagrams, Functional Dependencies)</a:t>
            </a:r>
          </a:p>
          <a:p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Matthew Deng</a:t>
            </a:r>
          </a:p>
        </p:txBody>
      </p:sp>
    </p:spTree>
    <p:extLst>
      <p:ext uri="{BB962C8B-B14F-4D97-AF65-F5344CB8AC3E}">
        <p14:creationId xmlns:p14="http://schemas.microsoft.com/office/powerpoint/2010/main" val="20387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ER Diagram Exercises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9686" y="8644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2979" y="9702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6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ER Diagrams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Neue Light"/>
                <a:cs typeface="Helvetica Neue Light"/>
              </a:rPr>
              <a:t>Assume that a player can play in more than one team (Yes, our league has different rules!) and that a team needs at least one player. Draw an ER diagram for our database.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525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ER Diagrams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Helvetica Neue Light"/>
                <a:cs typeface="Helvetica Neue Light"/>
              </a:rPr>
              <a:t>Assume that a player can play in more than one team (Yes, our league has different rules!) and that a team needs at least one player. Draw an ER diagram for our database.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  <p:pic>
        <p:nvPicPr>
          <p:cNvPr id="4" name="image0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2274" y="3429000"/>
            <a:ext cx="7661225" cy="2357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0194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ER Diagrams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Helvetica Neue Light"/>
                <a:cs typeface="Helvetica Neue Light"/>
              </a:rPr>
              <a:t>Now let’s say we want to also track who is the captain of every team. How will the ER diagram change from the previous case? Note: Every team needs exactly one captain!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598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ER Diagrams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Helvetica Neue Light"/>
                <a:cs typeface="Helvetica Neue Light"/>
              </a:rPr>
              <a:t>Now let’s say we want to also track who is the captain of every team. How will the ER diagram change from the previous case? Note: Every team needs exactly one captain!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  <p:pic>
        <p:nvPicPr>
          <p:cNvPr id="5" name="image0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6122" y="3525748"/>
            <a:ext cx="8290678" cy="304700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8441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ER Diagrams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Helvetica Neue Light"/>
                <a:cs typeface="Helvetica Neue Light"/>
              </a:rPr>
              <a:t>Are there any weak-entity relationships in either of our ER diagrams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88221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ER Diagrams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Helvetica Neue Light"/>
                <a:cs typeface="Helvetica Neue Light"/>
              </a:rPr>
              <a:t>Are there any weak-entity relationships in either of our ER diagrams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No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. A weak entity can be identified uniquely only by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considering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the primary key of another (owner) entity.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Consider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the following example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: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A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team can have many coaches, but each coach exactly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coaches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one team. Coach is a weak-entity set and can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be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identified by its partial key “name”.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  <p:pic>
        <p:nvPicPr>
          <p:cNvPr id="6" name="image0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684" y="3998752"/>
            <a:ext cx="8768384" cy="134898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3515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3999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Functional Dependencies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255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Used to identify redundancy in schemas and suggest refinement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→ 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determines Y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 → {all attributes of R}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 is a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superkey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of R</a:t>
            </a: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4108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Armstrong’s Axioms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Reflexivity: 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If  X ⊇ Y,  then   X  Y </a:t>
            </a: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Augmentation: 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If  X  Y,  then   XZ  YZ   for any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Z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XZ  YZ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does not mean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 Y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Transitivity: 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If  X  Y  and  Y  Z,  then   X 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Z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Union: 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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Y 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and  X  Z,   then  X 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YZ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Decomposition</a:t>
            </a:r>
            <a:r>
              <a:rPr lang="en-US" sz="2400" b="1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If X  YZ,   then  X  Y  and  X  Z</a:t>
            </a: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920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ER Diagrams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2923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Closures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X+: set of all FDs implied by X, including trivial dependencies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X+ := X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while not done: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for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UV in 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if U in X+: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	add V to X+</a:t>
            </a:r>
          </a:p>
        </p:txBody>
      </p:sp>
    </p:spTree>
    <p:extLst>
      <p:ext uri="{BB962C8B-B14F-4D97-AF65-F5344CB8AC3E}">
        <p14:creationId xmlns:p14="http://schemas.microsoft.com/office/powerpoint/2010/main" val="398607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Boyce-</a:t>
            </a:r>
            <a:r>
              <a:rPr lang="en-US" dirty="0" err="1" smtClean="0">
                <a:latin typeface="Helvetica Neue Light"/>
                <a:cs typeface="Helvetica Neue Light"/>
              </a:rPr>
              <a:t>Codd</a:t>
            </a:r>
            <a:r>
              <a:rPr lang="en-US" dirty="0" smtClean="0">
                <a:latin typeface="Helvetica Neue Light"/>
                <a:cs typeface="Helvetica Neue Light"/>
              </a:rPr>
              <a:t> Normal Form (BCNF)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 is in BCNF if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only non-trivial FDs over R are key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constraints</a:t>
            </a: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with FDs F is in BCNF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if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for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all X  A  in F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+: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 ⊆ X   (called a trivial FD), or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is a </a:t>
            </a:r>
            <a:r>
              <a:rPr lang="en-US" sz="2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superkey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for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787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BCNF Decomposition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 R, if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X  A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violates BCNF, decompose R into R – A and XA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75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948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1. Flight </a:t>
            </a:r>
            <a:r>
              <a:rPr lang="en-US" sz="2400" dirty="0">
                <a:latin typeface="Courier New"/>
                <a:cs typeface="Courier New"/>
              </a:rPr>
              <a:t>schema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Flights(</a:t>
            </a:r>
            <a:r>
              <a:rPr lang="en-US" sz="2000" b="1" u="sng" dirty="0" err="1">
                <a:latin typeface="Courier New"/>
                <a:cs typeface="Courier New"/>
              </a:rPr>
              <a:t>F</a:t>
            </a:r>
            <a:r>
              <a:rPr lang="en-US" sz="2000" u="sng" dirty="0" err="1">
                <a:latin typeface="Courier New"/>
                <a:cs typeface="Courier New"/>
              </a:rPr>
              <a:t>light_no</a:t>
            </a:r>
            <a:r>
              <a:rPr lang="en-US" sz="2000" u="sng" dirty="0">
                <a:latin typeface="Courier New"/>
                <a:cs typeface="Courier New"/>
              </a:rPr>
              <a:t>, </a:t>
            </a:r>
            <a:r>
              <a:rPr lang="en-US" sz="2000" b="1" u="sng" dirty="0">
                <a:latin typeface="Courier New"/>
                <a:cs typeface="Courier New"/>
              </a:rPr>
              <a:t>D</a:t>
            </a:r>
            <a:r>
              <a:rPr lang="en-US" sz="2000" u="sng" dirty="0">
                <a:latin typeface="Courier New"/>
                <a:cs typeface="Courier New"/>
              </a:rPr>
              <a:t>ate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 err="1" smtClean="0">
                <a:latin typeface="Courier New"/>
                <a:cs typeface="Courier New"/>
              </a:rPr>
              <a:t>f</a:t>
            </a:r>
            <a:r>
              <a:rPr lang="en-US" sz="2000" b="1" dirty="0" err="1" smtClean="0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om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b="1" dirty="0" smtClean="0">
                <a:latin typeface="Courier New"/>
                <a:cs typeface="Courier New"/>
              </a:rPr>
              <a:t>T</a:t>
            </a:r>
            <a:r>
              <a:rPr lang="en-US" sz="2000" dirty="0" smtClean="0">
                <a:latin typeface="Courier New"/>
                <a:cs typeface="Courier New"/>
              </a:rPr>
              <a:t>o, </a:t>
            </a:r>
            <a:r>
              <a:rPr lang="en-US" sz="2000" b="1" dirty="0" err="1" smtClean="0">
                <a:latin typeface="Courier New"/>
                <a:cs typeface="Courier New"/>
              </a:rPr>
              <a:t>P</a:t>
            </a:r>
            <a:r>
              <a:rPr lang="en-US" sz="2000" dirty="0" err="1" smtClean="0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), 		</a:t>
            </a:r>
            <a:r>
              <a:rPr lang="en-US" sz="2000" dirty="0" err="1" smtClean="0">
                <a:latin typeface="Courier New"/>
                <a:cs typeface="Courier New"/>
              </a:rPr>
              <a:t>ForeignKey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P</a:t>
            </a:r>
            <a:r>
              <a:rPr lang="en-US" sz="2000" dirty="0" err="1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Planes(</a:t>
            </a:r>
            <a:r>
              <a:rPr lang="en-US" sz="2000" b="1" u="sng" dirty="0" err="1">
                <a:latin typeface="Courier New"/>
                <a:cs typeface="Courier New"/>
              </a:rPr>
              <a:t>P</a:t>
            </a:r>
            <a:r>
              <a:rPr lang="en-US" sz="2000" u="sng" dirty="0" err="1">
                <a:latin typeface="Courier New"/>
                <a:cs typeface="Courier New"/>
              </a:rPr>
              <a:t>lane_id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t</a:t>
            </a:r>
            <a:r>
              <a:rPr lang="en-US" sz="2000" b="1" dirty="0" err="1">
                <a:latin typeface="Courier New"/>
                <a:cs typeface="Courier New"/>
              </a:rPr>
              <a:t>Y</a:t>
            </a:r>
            <a:r>
              <a:rPr lang="en-US" sz="2000" dirty="0" err="1">
                <a:latin typeface="Courier New"/>
                <a:cs typeface="Courier New"/>
              </a:rPr>
              <a:t>pe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Seat(</a:t>
            </a:r>
            <a:r>
              <a:rPr lang="en-US" sz="2000" b="1" u="sng" dirty="0" err="1" smtClean="0">
                <a:latin typeface="Courier New"/>
                <a:cs typeface="Courier New"/>
              </a:rPr>
              <a:t>S</a:t>
            </a:r>
            <a:r>
              <a:rPr lang="en-US" sz="2000" u="sng" dirty="0" err="1" smtClean="0">
                <a:latin typeface="Courier New"/>
                <a:cs typeface="Courier New"/>
              </a:rPr>
              <a:t>eat_no</a:t>
            </a:r>
            <a:r>
              <a:rPr lang="en-US" sz="2000" u="sng" dirty="0" smtClean="0">
                <a:latin typeface="Courier New"/>
                <a:cs typeface="Courier New"/>
              </a:rPr>
              <a:t>, </a:t>
            </a:r>
            <a:r>
              <a:rPr lang="en-US" sz="2000" b="1" u="sng" dirty="0" err="1" smtClean="0">
                <a:latin typeface="Courier New"/>
                <a:cs typeface="Courier New"/>
              </a:rPr>
              <a:t>P</a:t>
            </a:r>
            <a:r>
              <a:rPr lang="en-US" sz="2000" u="sng" dirty="0" err="1" smtClean="0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b="1" dirty="0" smtClean="0">
                <a:latin typeface="Courier New"/>
                <a:cs typeface="Courier New"/>
              </a:rPr>
              <a:t>L</a:t>
            </a:r>
            <a:r>
              <a:rPr lang="en-US" sz="2000" dirty="0" smtClean="0">
                <a:latin typeface="Courier New"/>
                <a:cs typeface="Courier New"/>
              </a:rPr>
              <a:t>egroom), </a:t>
            </a:r>
            <a:r>
              <a:rPr lang="en-US" sz="2000" dirty="0" err="1" smtClean="0">
                <a:latin typeface="Courier New"/>
                <a:cs typeface="Courier New"/>
              </a:rPr>
              <a:t>ForeignKey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latin typeface="Courier New"/>
                <a:cs typeface="Courier New"/>
              </a:rPr>
              <a:t>P</a:t>
            </a:r>
            <a:r>
              <a:rPr lang="en-US" sz="2000" dirty="0" err="1" smtClean="0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Find </a:t>
            </a:r>
            <a:r>
              <a:rPr lang="en-US" sz="2400" dirty="0">
                <a:latin typeface="Helvetica Neue Light"/>
                <a:cs typeface="Helvetica Neue Light"/>
              </a:rPr>
              <a:t>the set of functional dependencies</a:t>
            </a:r>
            <a:r>
              <a:rPr lang="en-US" sz="2400" dirty="0" smtClean="0">
                <a:latin typeface="Helvetica Neue Light"/>
                <a:cs typeface="Helvetica Neue Light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	</a:t>
            </a:r>
            <a:r>
              <a:rPr lang="en-US" sz="2400" dirty="0">
                <a:latin typeface="Helvetica Neue Light"/>
                <a:cs typeface="Helvetica Neue Light"/>
              </a:rPr>
              <a:t>	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928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1. Flight </a:t>
            </a:r>
            <a:r>
              <a:rPr lang="en-US" sz="2400" dirty="0">
                <a:latin typeface="Courier New"/>
                <a:cs typeface="Courier New"/>
              </a:rPr>
              <a:t>schema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Flights(</a:t>
            </a:r>
            <a:r>
              <a:rPr lang="en-US" sz="2000" b="1" u="sng" dirty="0" err="1">
                <a:latin typeface="Courier New"/>
                <a:cs typeface="Courier New"/>
              </a:rPr>
              <a:t>F</a:t>
            </a:r>
            <a:r>
              <a:rPr lang="en-US" sz="2000" u="sng" dirty="0" err="1">
                <a:latin typeface="Courier New"/>
                <a:cs typeface="Courier New"/>
              </a:rPr>
              <a:t>light_no</a:t>
            </a:r>
            <a:r>
              <a:rPr lang="en-US" sz="2000" u="sng" dirty="0">
                <a:latin typeface="Courier New"/>
                <a:cs typeface="Courier New"/>
              </a:rPr>
              <a:t>, </a:t>
            </a:r>
            <a:r>
              <a:rPr lang="en-US" sz="2000" b="1" u="sng" dirty="0">
                <a:latin typeface="Courier New"/>
                <a:cs typeface="Courier New"/>
              </a:rPr>
              <a:t>D</a:t>
            </a:r>
            <a:r>
              <a:rPr lang="en-US" sz="2000" u="sng" dirty="0">
                <a:latin typeface="Courier New"/>
                <a:cs typeface="Courier New"/>
              </a:rPr>
              <a:t>ate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 err="1" smtClean="0">
                <a:latin typeface="Courier New"/>
                <a:cs typeface="Courier New"/>
              </a:rPr>
              <a:t>f</a:t>
            </a:r>
            <a:r>
              <a:rPr lang="en-US" sz="2000" b="1" dirty="0" err="1" smtClean="0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om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b="1" dirty="0" smtClean="0">
                <a:latin typeface="Courier New"/>
                <a:cs typeface="Courier New"/>
              </a:rPr>
              <a:t>T</a:t>
            </a:r>
            <a:r>
              <a:rPr lang="en-US" sz="2000" dirty="0" smtClean="0">
                <a:latin typeface="Courier New"/>
                <a:cs typeface="Courier New"/>
              </a:rPr>
              <a:t>o, </a:t>
            </a:r>
            <a:r>
              <a:rPr lang="en-US" sz="2000" b="1" dirty="0" err="1" smtClean="0">
                <a:latin typeface="Courier New"/>
                <a:cs typeface="Courier New"/>
              </a:rPr>
              <a:t>P</a:t>
            </a:r>
            <a:r>
              <a:rPr lang="en-US" sz="2000" dirty="0" err="1" smtClean="0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), 		</a:t>
            </a:r>
            <a:r>
              <a:rPr lang="en-US" sz="2000" dirty="0" err="1" smtClean="0">
                <a:latin typeface="Courier New"/>
                <a:cs typeface="Courier New"/>
              </a:rPr>
              <a:t>ForeignKey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P</a:t>
            </a:r>
            <a:r>
              <a:rPr lang="en-US" sz="2000" dirty="0" err="1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Planes(</a:t>
            </a:r>
            <a:r>
              <a:rPr lang="en-US" sz="2000" b="1" u="sng" dirty="0" err="1">
                <a:latin typeface="Courier New"/>
                <a:cs typeface="Courier New"/>
              </a:rPr>
              <a:t>P</a:t>
            </a:r>
            <a:r>
              <a:rPr lang="en-US" sz="2000" u="sng" dirty="0" err="1">
                <a:latin typeface="Courier New"/>
                <a:cs typeface="Courier New"/>
              </a:rPr>
              <a:t>lane_id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t</a:t>
            </a:r>
            <a:r>
              <a:rPr lang="en-US" sz="2000" b="1" dirty="0" err="1">
                <a:latin typeface="Courier New"/>
                <a:cs typeface="Courier New"/>
              </a:rPr>
              <a:t>Y</a:t>
            </a:r>
            <a:r>
              <a:rPr lang="en-US" sz="2000" dirty="0" err="1">
                <a:latin typeface="Courier New"/>
                <a:cs typeface="Courier New"/>
              </a:rPr>
              <a:t>pe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Seat(</a:t>
            </a:r>
            <a:r>
              <a:rPr lang="en-US" sz="2000" b="1" u="sng" dirty="0" err="1" smtClean="0">
                <a:latin typeface="Courier New"/>
                <a:cs typeface="Courier New"/>
              </a:rPr>
              <a:t>S</a:t>
            </a:r>
            <a:r>
              <a:rPr lang="en-US" sz="2000" u="sng" dirty="0" err="1" smtClean="0">
                <a:latin typeface="Courier New"/>
                <a:cs typeface="Courier New"/>
              </a:rPr>
              <a:t>eat_no</a:t>
            </a:r>
            <a:r>
              <a:rPr lang="en-US" sz="2000" u="sng" dirty="0" smtClean="0">
                <a:latin typeface="Courier New"/>
                <a:cs typeface="Courier New"/>
              </a:rPr>
              <a:t>, </a:t>
            </a:r>
            <a:r>
              <a:rPr lang="en-US" sz="2000" b="1" u="sng" dirty="0" err="1" smtClean="0">
                <a:latin typeface="Courier New"/>
                <a:cs typeface="Courier New"/>
              </a:rPr>
              <a:t>P</a:t>
            </a:r>
            <a:r>
              <a:rPr lang="en-US" sz="2000" u="sng" dirty="0" err="1" smtClean="0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b="1" dirty="0" smtClean="0">
                <a:latin typeface="Courier New"/>
                <a:cs typeface="Courier New"/>
              </a:rPr>
              <a:t>L</a:t>
            </a:r>
            <a:r>
              <a:rPr lang="en-US" sz="2000" dirty="0" smtClean="0">
                <a:latin typeface="Courier New"/>
                <a:cs typeface="Courier New"/>
              </a:rPr>
              <a:t>egroom), </a:t>
            </a:r>
            <a:r>
              <a:rPr lang="en-US" sz="2000" dirty="0" err="1" smtClean="0">
                <a:latin typeface="Courier New"/>
                <a:cs typeface="Courier New"/>
              </a:rPr>
              <a:t>ForeignKey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b="1" dirty="0" err="1" smtClean="0">
                <a:latin typeface="Courier New"/>
                <a:cs typeface="Courier New"/>
              </a:rPr>
              <a:t>P</a:t>
            </a:r>
            <a:r>
              <a:rPr lang="en-US" sz="2000" dirty="0" err="1" smtClean="0">
                <a:latin typeface="Courier New"/>
                <a:cs typeface="Courier New"/>
              </a:rPr>
              <a:t>lane_id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Find </a:t>
            </a:r>
            <a:r>
              <a:rPr lang="en-US" sz="2400" dirty="0">
                <a:latin typeface="Helvetica Neue Light"/>
                <a:cs typeface="Helvetica Neue Light"/>
              </a:rPr>
              <a:t>the set of functional dependencies</a:t>
            </a:r>
            <a:r>
              <a:rPr lang="en-US" sz="2400" dirty="0" smtClean="0">
                <a:latin typeface="Helvetica Neue Light"/>
                <a:cs typeface="Helvetica Neue Light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	</a:t>
            </a:r>
            <a:r>
              <a:rPr lang="en-US" sz="2400" dirty="0"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Courier New"/>
                <a:cs typeface="Courier New"/>
              </a:rPr>
              <a:t>FD </a:t>
            </a:r>
            <a:r>
              <a:rPr lang="en-US" sz="2400" dirty="0">
                <a:solidFill>
                  <a:srgbClr val="45A4FA"/>
                </a:solidFill>
                <a:latin typeface="Courier New"/>
                <a:cs typeface="Courier New"/>
              </a:rPr>
              <a:t>→ RTP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Courier New"/>
                <a:cs typeface="Courier New"/>
              </a:rPr>
              <a:t>								P </a:t>
            </a:r>
            <a:r>
              <a:rPr lang="en-US" sz="2400" dirty="0">
                <a:solidFill>
                  <a:srgbClr val="45A4FA"/>
                </a:solidFill>
                <a:latin typeface="Courier New"/>
                <a:cs typeface="Courier New"/>
              </a:rPr>
              <a:t>→ 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Courier New"/>
                <a:cs typeface="Courier New"/>
              </a:rPr>
              <a:t>								SP </a:t>
            </a:r>
            <a:r>
              <a:rPr lang="en-US" sz="2400" dirty="0">
                <a:solidFill>
                  <a:srgbClr val="45A4FA"/>
                </a:solidFill>
                <a:latin typeface="Courier New"/>
                <a:cs typeface="Courier New"/>
              </a:rPr>
              <a:t>→ L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8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2</a:t>
            </a:r>
            <a:r>
              <a:rPr lang="en-US" sz="2400" dirty="0">
                <a:latin typeface="Helvetica Neue Light"/>
                <a:cs typeface="Helvetica Neue Light"/>
              </a:rPr>
              <a:t>. Now consider the attribute set R = ABCDE and the FD set  F = {AB → C, A → D, D → E, AC → B}. Compute the closure for the following attributes.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A:</a:t>
            </a:r>
            <a:endParaRPr lang="it-IT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>
                <a:latin typeface="Helvetica Neue Light"/>
                <a:cs typeface="Helvetica Neue Light"/>
              </a:rPr>
              <a:t> </a:t>
            </a: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AB:</a:t>
            </a:r>
            <a:endParaRPr lang="it-IT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>
                <a:latin typeface="Helvetica Neue Light"/>
                <a:cs typeface="Helvetica Neue Light"/>
              </a:rPr>
              <a:t> </a:t>
            </a: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B:</a:t>
            </a:r>
            <a:endParaRPr lang="it-IT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>
                <a:latin typeface="Helvetica Neue Light"/>
                <a:cs typeface="Helvetica Neue Light"/>
              </a:rPr>
              <a:t> </a:t>
            </a: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D: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987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2</a:t>
            </a:r>
            <a:r>
              <a:rPr lang="en-US" sz="2400" dirty="0">
                <a:latin typeface="Helvetica Neue Light"/>
                <a:cs typeface="Helvetica Neue Light"/>
              </a:rPr>
              <a:t>. Now consider the attribute set R = ABCDE and the FD set  F = {AB → C, A → D, D → E, AC → B}. Compute the closure for the following attributes.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A</a:t>
            </a:r>
            <a:r>
              <a:rPr lang="it-IT" sz="2400" dirty="0">
                <a:latin typeface="Helvetica Neue Light"/>
                <a:cs typeface="Helvetica Neue Light"/>
              </a:rPr>
              <a:t>: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{A, D, E} </a:t>
            </a:r>
          </a:p>
          <a:p>
            <a:pPr marL="0" indent="0">
              <a:buNone/>
            </a:pPr>
            <a:r>
              <a:rPr lang="it-IT" sz="2400" dirty="0">
                <a:latin typeface="Helvetica Neue Light"/>
                <a:cs typeface="Helvetica Neue Light"/>
              </a:rPr>
              <a:t> </a:t>
            </a: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AB</a:t>
            </a:r>
            <a:r>
              <a:rPr lang="it-IT" sz="2400" dirty="0">
                <a:latin typeface="Helvetica Neue Light"/>
                <a:cs typeface="Helvetica Neue Light"/>
              </a:rPr>
              <a:t>: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{A, B, C, D, E}</a:t>
            </a:r>
          </a:p>
          <a:p>
            <a:pPr marL="0" indent="0">
              <a:buNone/>
            </a:pPr>
            <a:r>
              <a:rPr lang="it-IT" sz="2400" dirty="0">
                <a:latin typeface="Helvetica Neue Light"/>
                <a:cs typeface="Helvetica Neue Light"/>
              </a:rPr>
              <a:t> </a:t>
            </a: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B</a:t>
            </a:r>
            <a:r>
              <a:rPr lang="it-IT" sz="2400" dirty="0">
                <a:latin typeface="Helvetica Neue Light"/>
                <a:cs typeface="Helvetica Neue Light"/>
              </a:rPr>
              <a:t>: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{B}</a:t>
            </a:r>
          </a:p>
          <a:p>
            <a:pPr marL="0" indent="0">
              <a:buNone/>
            </a:pPr>
            <a:r>
              <a:rPr lang="it-IT" sz="2400" dirty="0">
                <a:latin typeface="Helvetica Neue Light"/>
                <a:cs typeface="Helvetica Neue Light"/>
              </a:rPr>
              <a:t> </a:t>
            </a: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	D</a:t>
            </a:r>
            <a:r>
              <a:rPr lang="it-IT" sz="2400" dirty="0">
                <a:latin typeface="Helvetica Neue Light"/>
                <a:cs typeface="Helvetica Neue Light"/>
              </a:rPr>
              <a:t>: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{D, E</a:t>
            </a: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}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261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3. Decompose R = ABCDEFG into BCNF, given the functional dependency set: 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F = {AB → CD, C → EF, G → A, G → F, CE → F</a:t>
            </a:r>
            <a:r>
              <a:rPr lang="en-US" sz="2400" dirty="0" smtClean="0">
                <a:latin typeface="Helvetica Neue Light"/>
                <a:cs typeface="Helvetica Neue Light"/>
              </a:rPr>
              <a:t>}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537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3. Decompose R = ABCDEFG into BCNF, given the functional dependency set: </a:t>
            </a: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F = {AB → CD, C → EF, G → A, G → F, CE → F</a:t>
            </a:r>
            <a:r>
              <a:rPr lang="en-US" sz="2400" dirty="0" smtClean="0">
                <a:latin typeface="Helvetica Neue Light"/>
                <a:cs typeface="Helvetica Neue Light"/>
              </a:rPr>
              <a:t>}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 smtClean="0">
                <a:latin typeface="Helvetica Neue Light"/>
                <a:cs typeface="Helvetica Neue Light"/>
              </a:rPr>
              <a:t>	</a:t>
            </a:r>
            <a:r>
              <a:rPr lang="it-IT" sz="2400" dirty="0">
                <a:latin typeface="Helvetica Neue Light"/>
                <a:cs typeface="Helvetica Neue Light"/>
              </a:rPr>
              <a:t>	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AB→CD =&gt; decompose ABCDEFG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into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ABCD, ABEFG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G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→A =&gt; decompose ABEFG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into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AG, BEFG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G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→F =&gt; decompose BEFG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into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FG, BEG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</a:t>
            </a:r>
            <a:r>
              <a:rPr lang="it-IT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Final</a:t>
            </a: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relations: ABCD, AG, FG, BEG.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743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ER Diagrams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Conceptual design of relations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Entities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Relationships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Attributes</a:t>
            </a:r>
          </a:p>
          <a:p>
            <a:pPr lvl="1"/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548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4</a:t>
            </a:r>
            <a:r>
              <a:rPr lang="en-US" sz="2400" dirty="0" smtClean="0">
                <a:latin typeface="Helvetica Neue Light"/>
                <a:cs typeface="Helvetica Neue Light"/>
              </a:rPr>
              <a:t>. </a:t>
            </a:r>
            <a:r>
              <a:rPr lang="en-US" sz="2400" dirty="0">
                <a:latin typeface="Helvetica Neue Light"/>
                <a:cs typeface="Helvetica Neue Light"/>
              </a:rPr>
              <a:t>Does the above decomposition preserve dependencies?</a:t>
            </a:r>
            <a:br>
              <a:rPr lang="en-US" sz="2400" dirty="0">
                <a:latin typeface="Helvetica Neue Light"/>
                <a:cs typeface="Helvetica Neue Light"/>
              </a:rPr>
            </a:br>
            <a:r>
              <a:rPr lang="en-US" sz="2400" dirty="0" smtClean="0">
                <a:latin typeface="Helvetica Neue Light"/>
                <a:cs typeface="Helvetica Neue Light"/>
              </a:rPr>
              <a:t>F = {AB → CD, C → EF, G → A, G → F, CE → F}</a:t>
            </a:r>
          </a:p>
          <a:p>
            <a:pPr marL="0" indent="0">
              <a:buNone/>
            </a:pPr>
            <a:r>
              <a:rPr lang="it-IT" sz="2400" dirty="0" err="1" smtClean="0">
                <a:latin typeface="Helvetica Neue Light"/>
                <a:cs typeface="Helvetica Neue Light"/>
              </a:rPr>
              <a:t>Final</a:t>
            </a:r>
            <a:r>
              <a:rPr lang="it-IT" sz="2400" dirty="0" smtClean="0">
                <a:latin typeface="Helvetica Neue Light"/>
                <a:cs typeface="Helvetica Neue Light"/>
              </a:rPr>
              <a:t> relations: ABCD, AG, FG, BEG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393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Functional Dependencies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97" y="1600200"/>
            <a:ext cx="8714031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4</a:t>
            </a:r>
            <a:r>
              <a:rPr lang="en-US" sz="2400" dirty="0" smtClean="0">
                <a:latin typeface="Helvetica Neue Light"/>
                <a:cs typeface="Helvetica Neue Light"/>
              </a:rPr>
              <a:t>. </a:t>
            </a:r>
            <a:r>
              <a:rPr lang="en-US" sz="2400" dirty="0">
                <a:latin typeface="Helvetica Neue Light"/>
                <a:cs typeface="Helvetica Neue Light"/>
              </a:rPr>
              <a:t>Does the above decomposition preserve dependencies?</a:t>
            </a:r>
            <a:br>
              <a:rPr lang="en-US" sz="2400" dirty="0">
                <a:latin typeface="Helvetica Neue Light"/>
                <a:cs typeface="Helvetica Neue Light"/>
              </a:rPr>
            </a:br>
            <a:r>
              <a:rPr lang="en-US" sz="2400" dirty="0" smtClean="0">
                <a:latin typeface="Helvetica Neue Light"/>
                <a:cs typeface="Helvetica Neue Light"/>
              </a:rPr>
              <a:t>F = {AB → CD, C → EF, G → A, G → F, CE → F}</a:t>
            </a:r>
          </a:p>
          <a:p>
            <a:pPr marL="0" indent="0">
              <a:buNone/>
            </a:pPr>
            <a:r>
              <a:rPr lang="it-IT" sz="2400" dirty="0" err="1" smtClean="0">
                <a:latin typeface="Helvetica Neue Light"/>
                <a:cs typeface="Helvetica Neue Light"/>
              </a:rPr>
              <a:t>Final</a:t>
            </a:r>
            <a:r>
              <a:rPr lang="it-IT" sz="2400" dirty="0" smtClean="0">
                <a:latin typeface="Helvetica Neue Light"/>
                <a:cs typeface="Helvetica Neue Light"/>
              </a:rPr>
              <a:t> relations: ABCD, AG, FG, BEG</a:t>
            </a:r>
          </a:p>
          <a:p>
            <a:pPr marL="0" indent="0">
              <a:buNone/>
            </a:pPr>
            <a:endParaRPr lang="it-IT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No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, C → EF and CE →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F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are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not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represented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in </a:t>
            </a: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the 			</a:t>
            </a:r>
            <a:r>
              <a:rPr lang="it-IT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closure</a:t>
            </a:r>
            <a:r>
              <a:rPr lang="it-IT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of the union of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each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subrelation’s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it-IT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dependencies</a:t>
            </a:r>
            <a:r>
              <a:rPr lang="it-IT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endParaRPr lang="it-IT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824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Entities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Entity: a real world object described by a set of attributes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Entity set: a collection of similar entities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E.g. all employees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Entities in entity set have same attributes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Has a </a:t>
            </a:r>
            <a:r>
              <a:rPr lang="en-US" sz="2000" u="sng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key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attribute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Each attribute has a domain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pSp>
        <p:nvGrpSpPr>
          <p:cNvPr id="30" name="Group 18"/>
          <p:cNvGrpSpPr>
            <a:grpSpLocks/>
          </p:cNvGrpSpPr>
          <p:nvPr/>
        </p:nvGrpSpPr>
        <p:grpSpPr bwMode="auto">
          <a:xfrm>
            <a:off x="2281157" y="4634683"/>
            <a:ext cx="4406900" cy="1663700"/>
            <a:chOff x="2836" y="196"/>
            <a:chExt cx="2776" cy="1048"/>
          </a:xfrm>
        </p:grpSpPr>
        <p:grpSp>
          <p:nvGrpSpPr>
            <p:cNvPr id="31" name="Group 8"/>
            <p:cNvGrpSpPr>
              <a:grpSpLocks/>
            </p:cNvGrpSpPr>
            <p:nvPr/>
          </p:nvGrpSpPr>
          <p:grpSpPr bwMode="auto"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3700" y="916"/>
                <a:ext cx="1144" cy="32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3779" y="929"/>
                <a:ext cx="80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Neue Light"/>
                    <a:cs typeface="Helvetica Neue Light"/>
                  </a:rPr>
                  <a:t>Employee</a:t>
                </a:r>
              </a:p>
            </p:txBody>
          </p:sp>
        </p:grp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2836" y="340"/>
              <a:ext cx="712" cy="32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3010" y="400"/>
              <a:ext cx="3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ssn</a:t>
              </a:r>
            </a:p>
          </p:txBody>
        </p:sp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3892" y="196"/>
              <a:ext cx="712" cy="32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4900" y="340"/>
              <a:ext cx="712" cy="32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3923" y="257"/>
              <a:ext cx="5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name</a:t>
              </a:r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5075" y="402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lot</a:t>
              </a: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3220" y="676"/>
              <a:ext cx="472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4272" y="532"/>
              <a:ext cx="0" cy="3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V="1">
              <a:off x="4852" y="668"/>
              <a:ext cx="376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03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Relationships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Relationship: association among two or more entities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Can have own attributes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Relationship set: collection of similar relationships</a:t>
            </a:r>
            <a:endParaRPr lang="en-US" sz="12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376" y="11995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5" name="Group 57"/>
          <p:cNvGrpSpPr>
            <a:grpSpLocks/>
          </p:cNvGrpSpPr>
          <p:nvPr/>
        </p:nvGrpSpPr>
        <p:grpSpPr bwMode="auto">
          <a:xfrm>
            <a:off x="1168342" y="4177109"/>
            <a:ext cx="2762250" cy="1616075"/>
            <a:chOff x="576" y="960"/>
            <a:chExt cx="1740" cy="1018"/>
          </a:xfrm>
        </p:grpSpPr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1127" y="960"/>
              <a:ext cx="616" cy="303"/>
            </a:xfrm>
            <a:custGeom>
              <a:avLst/>
              <a:gdLst>
                <a:gd name="T0" fmla="*/ 4548 w 528"/>
                <a:gd name="T1" fmla="*/ 621 h 270"/>
                <a:gd name="T2" fmla="*/ 4468 w 528"/>
                <a:gd name="T3" fmla="*/ 501 h 270"/>
                <a:gd name="T4" fmla="*/ 4342 w 528"/>
                <a:gd name="T5" fmla="*/ 394 h 270"/>
                <a:gd name="T6" fmla="*/ 4146 w 528"/>
                <a:gd name="T7" fmla="*/ 288 h 270"/>
                <a:gd name="T8" fmla="*/ 3889 w 528"/>
                <a:gd name="T9" fmla="*/ 202 h 270"/>
                <a:gd name="T10" fmla="*/ 3583 w 528"/>
                <a:gd name="T11" fmla="*/ 120 h 270"/>
                <a:gd name="T12" fmla="*/ 3236 w 528"/>
                <a:gd name="T13" fmla="*/ 70 h 270"/>
                <a:gd name="T14" fmla="*/ 2864 w 528"/>
                <a:gd name="T15" fmla="*/ 27 h 270"/>
                <a:gd name="T16" fmla="*/ 2477 w 528"/>
                <a:gd name="T17" fmla="*/ 1 h 270"/>
                <a:gd name="T18" fmla="*/ 2085 w 528"/>
                <a:gd name="T19" fmla="*/ 1 h 270"/>
                <a:gd name="T20" fmla="*/ 1688 w 528"/>
                <a:gd name="T21" fmla="*/ 27 h 270"/>
                <a:gd name="T22" fmla="*/ 1313 w 528"/>
                <a:gd name="T23" fmla="*/ 70 h 270"/>
                <a:gd name="T24" fmla="*/ 978 w 528"/>
                <a:gd name="T25" fmla="*/ 120 h 270"/>
                <a:gd name="T26" fmla="*/ 676 w 528"/>
                <a:gd name="T27" fmla="*/ 202 h 270"/>
                <a:gd name="T28" fmla="*/ 418 w 528"/>
                <a:gd name="T29" fmla="*/ 288 h 270"/>
                <a:gd name="T30" fmla="*/ 222 w 528"/>
                <a:gd name="T31" fmla="*/ 394 h 270"/>
                <a:gd name="T32" fmla="*/ 76 w 528"/>
                <a:gd name="T33" fmla="*/ 501 h 270"/>
                <a:gd name="T34" fmla="*/ 1 w 528"/>
                <a:gd name="T35" fmla="*/ 621 h 270"/>
                <a:gd name="T36" fmla="*/ 1 w 528"/>
                <a:gd name="T37" fmla="*/ 729 h 270"/>
                <a:gd name="T38" fmla="*/ 76 w 528"/>
                <a:gd name="T39" fmla="*/ 846 h 270"/>
                <a:gd name="T40" fmla="*/ 222 w 528"/>
                <a:gd name="T41" fmla="*/ 951 h 270"/>
                <a:gd name="T42" fmla="*/ 418 w 528"/>
                <a:gd name="T43" fmla="*/ 1064 h 270"/>
                <a:gd name="T44" fmla="*/ 676 w 528"/>
                <a:gd name="T45" fmla="*/ 1145 h 270"/>
                <a:gd name="T46" fmla="*/ 978 w 528"/>
                <a:gd name="T47" fmla="*/ 1225 h 270"/>
                <a:gd name="T48" fmla="*/ 1313 w 528"/>
                <a:gd name="T49" fmla="*/ 1280 h 270"/>
                <a:gd name="T50" fmla="*/ 1688 w 528"/>
                <a:gd name="T51" fmla="*/ 1325 h 270"/>
                <a:gd name="T52" fmla="*/ 2085 w 528"/>
                <a:gd name="T53" fmla="*/ 1341 h 270"/>
                <a:gd name="T54" fmla="*/ 2477 w 528"/>
                <a:gd name="T55" fmla="*/ 1341 h 270"/>
                <a:gd name="T56" fmla="*/ 2864 w 528"/>
                <a:gd name="T57" fmla="*/ 1325 h 270"/>
                <a:gd name="T58" fmla="*/ 3236 w 528"/>
                <a:gd name="T59" fmla="*/ 1280 h 270"/>
                <a:gd name="T60" fmla="*/ 3583 w 528"/>
                <a:gd name="T61" fmla="*/ 1225 h 270"/>
                <a:gd name="T62" fmla="*/ 3889 w 528"/>
                <a:gd name="T63" fmla="*/ 1145 h 270"/>
                <a:gd name="T64" fmla="*/ 4146 w 528"/>
                <a:gd name="T65" fmla="*/ 1064 h 270"/>
                <a:gd name="T66" fmla="*/ 4342 w 528"/>
                <a:gd name="T67" fmla="*/ 951 h 270"/>
                <a:gd name="T68" fmla="*/ 4468 w 528"/>
                <a:gd name="T69" fmla="*/ 846 h 270"/>
                <a:gd name="T70" fmla="*/ 4548 w 528"/>
                <a:gd name="T71" fmla="*/ 729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8"/>
                <a:gd name="T109" fmla="*/ 0 h 270"/>
                <a:gd name="T110" fmla="*/ 528 w 528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67" name="Freeform 10"/>
            <p:cNvSpPr>
              <a:spLocks/>
            </p:cNvSpPr>
            <p:nvPr/>
          </p:nvSpPr>
          <p:spPr bwMode="auto">
            <a:xfrm>
              <a:off x="576" y="1182"/>
              <a:ext cx="614" cy="303"/>
            </a:xfrm>
            <a:custGeom>
              <a:avLst/>
              <a:gdLst>
                <a:gd name="T0" fmla="*/ 4552 w 526"/>
                <a:gd name="T1" fmla="*/ 621 h 270"/>
                <a:gd name="T2" fmla="*/ 4496 w 526"/>
                <a:gd name="T3" fmla="*/ 501 h 270"/>
                <a:gd name="T4" fmla="*/ 4362 w 526"/>
                <a:gd name="T5" fmla="*/ 389 h 270"/>
                <a:gd name="T6" fmla="*/ 4161 w 526"/>
                <a:gd name="T7" fmla="*/ 288 h 270"/>
                <a:gd name="T8" fmla="*/ 3899 w 526"/>
                <a:gd name="T9" fmla="*/ 202 h 270"/>
                <a:gd name="T10" fmla="*/ 3602 w 526"/>
                <a:gd name="T11" fmla="*/ 120 h 270"/>
                <a:gd name="T12" fmla="*/ 3251 w 526"/>
                <a:gd name="T13" fmla="*/ 61 h 270"/>
                <a:gd name="T14" fmla="*/ 2873 w 526"/>
                <a:gd name="T15" fmla="*/ 4 h 270"/>
                <a:gd name="T16" fmla="*/ 2485 w 526"/>
                <a:gd name="T17" fmla="*/ 1 h 270"/>
                <a:gd name="T18" fmla="*/ 2099 w 526"/>
                <a:gd name="T19" fmla="*/ 1 h 270"/>
                <a:gd name="T20" fmla="*/ 1689 w 526"/>
                <a:gd name="T21" fmla="*/ 4 h 270"/>
                <a:gd name="T22" fmla="*/ 1312 w 526"/>
                <a:gd name="T23" fmla="*/ 61 h 270"/>
                <a:gd name="T24" fmla="*/ 970 w 526"/>
                <a:gd name="T25" fmla="*/ 120 h 270"/>
                <a:gd name="T26" fmla="*/ 676 w 526"/>
                <a:gd name="T27" fmla="*/ 202 h 270"/>
                <a:gd name="T28" fmla="*/ 412 w 526"/>
                <a:gd name="T29" fmla="*/ 288 h 270"/>
                <a:gd name="T30" fmla="*/ 222 w 526"/>
                <a:gd name="T31" fmla="*/ 389 h 270"/>
                <a:gd name="T32" fmla="*/ 75 w 526"/>
                <a:gd name="T33" fmla="*/ 501 h 270"/>
                <a:gd name="T34" fmla="*/ 1 w 526"/>
                <a:gd name="T35" fmla="*/ 621 h 270"/>
                <a:gd name="T36" fmla="*/ 1 w 526"/>
                <a:gd name="T37" fmla="*/ 729 h 270"/>
                <a:gd name="T38" fmla="*/ 75 w 526"/>
                <a:gd name="T39" fmla="*/ 846 h 270"/>
                <a:gd name="T40" fmla="*/ 222 w 526"/>
                <a:gd name="T41" fmla="*/ 951 h 270"/>
                <a:gd name="T42" fmla="*/ 412 w 526"/>
                <a:gd name="T43" fmla="*/ 1064 h 270"/>
                <a:gd name="T44" fmla="*/ 676 w 526"/>
                <a:gd name="T45" fmla="*/ 1145 h 270"/>
                <a:gd name="T46" fmla="*/ 970 w 526"/>
                <a:gd name="T47" fmla="*/ 1225 h 270"/>
                <a:gd name="T48" fmla="*/ 1312 w 526"/>
                <a:gd name="T49" fmla="*/ 1276 h 270"/>
                <a:gd name="T50" fmla="*/ 1689 w 526"/>
                <a:gd name="T51" fmla="*/ 1320 h 270"/>
                <a:gd name="T52" fmla="*/ 2099 w 526"/>
                <a:gd name="T53" fmla="*/ 1341 h 270"/>
                <a:gd name="T54" fmla="*/ 2485 w 526"/>
                <a:gd name="T55" fmla="*/ 1341 h 270"/>
                <a:gd name="T56" fmla="*/ 2873 w 526"/>
                <a:gd name="T57" fmla="*/ 1320 h 270"/>
                <a:gd name="T58" fmla="*/ 3251 w 526"/>
                <a:gd name="T59" fmla="*/ 1276 h 270"/>
                <a:gd name="T60" fmla="*/ 3602 w 526"/>
                <a:gd name="T61" fmla="*/ 1225 h 270"/>
                <a:gd name="T62" fmla="*/ 3899 w 526"/>
                <a:gd name="T63" fmla="*/ 1145 h 270"/>
                <a:gd name="T64" fmla="*/ 4161 w 526"/>
                <a:gd name="T65" fmla="*/ 1064 h 270"/>
                <a:gd name="T66" fmla="*/ 4362 w 526"/>
                <a:gd name="T67" fmla="*/ 951 h 270"/>
                <a:gd name="T68" fmla="*/ 4496 w 526"/>
                <a:gd name="T69" fmla="*/ 846 h 270"/>
                <a:gd name="T70" fmla="*/ 4552 w 526"/>
                <a:gd name="T71" fmla="*/ 729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70"/>
                <a:gd name="T110" fmla="*/ 526 w 526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70">
                  <a:moveTo>
                    <a:pt x="525" y="134"/>
                  </a:moveTo>
                  <a:lnTo>
                    <a:pt x="523" y="123"/>
                  </a:lnTo>
                  <a:lnTo>
                    <a:pt x="520" y="110"/>
                  </a:lnTo>
                  <a:lnTo>
                    <a:pt x="516" y="100"/>
                  </a:lnTo>
                  <a:lnTo>
                    <a:pt x="508" y="88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8"/>
                  </a:lnTo>
                  <a:lnTo>
                    <a:pt x="447" y="40"/>
                  </a:lnTo>
                  <a:lnTo>
                    <a:pt x="431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1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8"/>
                  </a:lnTo>
                  <a:lnTo>
                    <a:pt x="111" y="24"/>
                  </a:lnTo>
                  <a:lnTo>
                    <a:pt x="94" y="31"/>
                  </a:lnTo>
                  <a:lnTo>
                    <a:pt x="77" y="40"/>
                  </a:lnTo>
                  <a:lnTo>
                    <a:pt x="61" y="48"/>
                  </a:lnTo>
                  <a:lnTo>
                    <a:pt x="47" y="57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16" y="88"/>
                  </a:lnTo>
                  <a:lnTo>
                    <a:pt x="8" y="100"/>
                  </a:lnTo>
                  <a:lnTo>
                    <a:pt x="4" y="110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7"/>
                  </a:lnTo>
                  <a:lnTo>
                    <a:pt x="8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1"/>
                  </a:lnTo>
                  <a:lnTo>
                    <a:pt x="47" y="211"/>
                  </a:lnTo>
                  <a:lnTo>
                    <a:pt x="61" y="220"/>
                  </a:lnTo>
                  <a:lnTo>
                    <a:pt x="77" y="228"/>
                  </a:lnTo>
                  <a:lnTo>
                    <a:pt x="94" y="236"/>
                  </a:lnTo>
                  <a:lnTo>
                    <a:pt x="111" y="244"/>
                  </a:lnTo>
                  <a:lnTo>
                    <a:pt x="131" y="250"/>
                  </a:lnTo>
                  <a:lnTo>
                    <a:pt x="151" y="254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7" y="266"/>
                  </a:lnTo>
                  <a:lnTo>
                    <a:pt x="240" y="267"/>
                  </a:lnTo>
                  <a:lnTo>
                    <a:pt x="261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3" y="254"/>
                  </a:lnTo>
                  <a:lnTo>
                    <a:pt x="393" y="250"/>
                  </a:lnTo>
                  <a:lnTo>
                    <a:pt x="413" y="244"/>
                  </a:lnTo>
                  <a:lnTo>
                    <a:pt x="431" y="236"/>
                  </a:lnTo>
                  <a:lnTo>
                    <a:pt x="447" y="228"/>
                  </a:lnTo>
                  <a:lnTo>
                    <a:pt x="463" y="220"/>
                  </a:lnTo>
                  <a:lnTo>
                    <a:pt x="477" y="211"/>
                  </a:lnTo>
                  <a:lnTo>
                    <a:pt x="489" y="201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6" y="168"/>
                  </a:lnTo>
                  <a:lnTo>
                    <a:pt x="520" y="157"/>
                  </a:lnTo>
                  <a:lnTo>
                    <a:pt x="523" y="145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68" name="Freeform 11"/>
            <p:cNvSpPr>
              <a:spLocks/>
            </p:cNvSpPr>
            <p:nvPr/>
          </p:nvSpPr>
          <p:spPr bwMode="auto">
            <a:xfrm>
              <a:off x="1703" y="1182"/>
              <a:ext cx="613" cy="303"/>
            </a:xfrm>
            <a:custGeom>
              <a:avLst/>
              <a:gdLst>
                <a:gd name="T0" fmla="*/ 1 w 525"/>
                <a:gd name="T1" fmla="*/ 729 h 270"/>
                <a:gd name="T2" fmla="*/ 75 w 525"/>
                <a:gd name="T3" fmla="*/ 846 h 270"/>
                <a:gd name="T4" fmla="*/ 198 w 525"/>
                <a:gd name="T5" fmla="*/ 951 h 270"/>
                <a:gd name="T6" fmla="*/ 406 w 525"/>
                <a:gd name="T7" fmla="*/ 1064 h 270"/>
                <a:gd name="T8" fmla="*/ 666 w 525"/>
                <a:gd name="T9" fmla="*/ 1145 h 270"/>
                <a:gd name="T10" fmla="*/ 976 w 525"/>
                <a:gd name="T11" fmla="*/ 1225 h 270"/>
                <a:gd name="T12" fmla="*/ 1321 w 525"/>
                <a:gd name="T13" fmla="*/ 1276 h 270"/>
                <a:gd name="T14" fmla="*/ 1707 w 525"/>
                <a:gd name="T15" fmla="*/ 1320 h 270"/>
                <a:gd name="T16" fmla="*/ 2098 w 525"/>
                <a:gd name="T17" fmla="*/ 1341 h 270"/>
                <a:gd name="T18" fmla="*/ 2495 w 525"/>
                <a:gd name="T19" fmla="*/ 1341 h 270"/>
                <a:gd name="T20" fmla="*/ 2877 w 525"/>
                <a:gd name="T21" fmla="*/ 1320 h 270"/>
                <a:gd name="T22" fmla="*/ 3252 w 525"/>
                <a:gd name="T23" fmla="*/ 1276 h 270"/>
                <a:gd name="T24" fmla="*/ 3608 w 525"/>
                <a:gd name="T25" fmla="*/ 1219 h 270"/>
                <a:gd name="T26" fmla="*/ 3902 w 525"/>
                <a:gd name="T27" fmla="*/ 1145 h 270"/>
                <a:gd name="T28" fmla="*/ 4167 w 525"/>
                <a:gd name="T29" fmla="*/ 1059 h 270"/>
                <a:gd name="T30" fmla="*/ 4356 w 525"/>
                <a:gd name="T31" fmla="*/ 951 h 270"/>
                <a:gd name="T32" fmla="*/ 4505 w 525"/>
                <a:gd name="T33" fmla="*/ 846 h 270"/>
                <a:gd name="T34" fmla="*/ 4561 w 525"/>
                <a:gd name="T35" fmla="*/ 729 h 270"/>
                <a:gd name="T36" fmla="*/ 4561 w 525"/>
                <a:gd name="T37" fmla="*/ 621 h 270"/>
                <a:gd name="T38" fmla="*/ 4505 w 525"/>
                <a:gd name="T39" fmla="*/ 501 h 270"/>
                <a:gd name="T40" fmla="*/ 4356 w 525"/>
                <a:gd name="T41" fmla="*/ 389 h 270"/>
                <a:gd name="T42" fmla="*/ 4167 w 525"/>
                <a:gd name="T43" fmla="*/ 288 h 270"/>
                <a:gd name="T44" fmla="*/ 3902 w 525"/>
                <a:gd name="T45" fmla="*/ 202 h 270"/>
                <a:gd name="T46" fmla="*/ 3608 w 525"/>
                <a:gd name="T47" fmla="*/ 120 h 270"/>
                <a:gd name="T48" fmla="*/ 3252 w 525"/>
                <a:gd name="T49" fmla="*/ 61 h 270"/>
                <a:gd name="T50" fmla="*/ 2877 w 525"/>
                <a:gd name="T51" fmla="*/ 4 h 270"/>
                <a:gd name="T52" fmla="*/ 2495 w 525"/>
                <a:gd name="T53" fmla="*/ 1 h 270"/>
                <a:gd name="T54" fmla="*/ 2098 w 525"/>
                <a:gd name="T55" fmla="*/ 1 h 270"/>
                <a:gd name="T56" fmla="*/ 1688 w 525"/>
                <a:gd name="T57" fmla="*/ 4 h 270"/>
                <a:gd name="T58" fmla="*/ 1321 w 525"/>
                <a:gd name="T59" fmla="*/ 61 h 270"/>
                <a:gd name="T60" fmla="*/ 976 w 525"/>
                <a:gd name="T61" fmla="*/ 120 h 270"/>
                <a:gd name="T62" fmla="*/ 666 w 525"/>
                <a:gd name="T63" fmla="*/ 202 h 270"/>
                <a:gd name="T64" fmla="*/ 406 w 525"/>
                <a:gd name="T65" fmla="*/ 288 h 270"/>
                <a:gd name="T66" fmla="*/ 198 w 525"/>
                <a:gd name="T67" fmla="*/ 389 h 270"/>
                <a:gd name="T68" fmla="*/ 75 w 525"/>
                <a:gd name="T69" fmla="*/ 501 h 270"/>
                <a:gd name="T70" fmla="*/ 1 w 525"/>
                <a:gd name="T71" fmla="*/ 621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70"/>
                <a:gd name="T110" fmla="*/ 525 w 525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1051" y="1667"/>
              <a:ext cx="848" cy="311"/>
            </a:xfrm>
            <a:custGeom>
              <a:avLst/>
              <a:gdLst>
                <a:gd name="T0" fmla="*/ 6265 w 727"/>
                <a:gd name="T1" fmla="*/ 1398 h 277"/>
                <a:gd name="T2" fmla="*/ 6265 w 727"/>
                <a:gd name="T3" fmla="*/ 0 h 277"/>
                <a:gd name="T4" fmla="*/ 0 w 727"/>
                <a:gd name="T5" fmla="*/ 0 h 277"/>
                <a:gd name="T6" fmla="*/ 0 w 727"/>
                <a:gd name="T7" fmla="*/ 1398 h 277"/>
                <a:gd name="T8" fmla="*/ 6265 w 727"/>
                <a:gd name="T9" fmla="*/ 1398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7"/>
                <a:gd name="T16" fmla="*/ 0 h 277"/>
                <a:gd name="T17" fmla="*/ 727 w 727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0" name="Rectangle 16"/>
            <p:cNvSpPr>
              <a:spLocks noChangeArrowheads="1"/>
            </p:cNvSpPr>
            <p:nvPr/>
          </p:nvSpPr>
          <p:spPr bwMode="auto">
            <a:xfrm>
              <a:off x="1796" y="1229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lot</a:t>
              </a:r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1175" y="990"/>
              <a:ext cx="4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name</a:t>
              </a: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1054" y="1713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Employee</a:t>
              </a:r>
            </a:p>
          </p:txBody>
        </p:sp>
        <p:sp>
          <p:nvSpPr>
            <p:cNvPr id="73" name="Rectangle 25"/>
            <p:cNvSpPr>
              <a:spLocks noChangeArrowheads="1"/>
            </p:cNvSpPr>
            <p:nvPr/>
          </p:nvSpPr>
          <p:spPr bwMode="auto">
            <a:xfrm>
              <a:off x="639" y="1220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sng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ssn</a:t>
              </a: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>
              <a:off x="1410" y="1251"/>
              <a:ext cx="0" cy="3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5" name="Line 27"/>
            <p:cNvSpPr>
              <a:spLocks noChangeShapeType="1"/>
            </p:cNvSpPr>
            <p:nvPr/>
          </p:nvSpPr>
          <p:spPr bwMode="auto">
            <a:xfrm>
              <a:off x="854" y="1496"/>
              <a:ext cx="461" cy="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 flipH="1">
              <a:off x="1718" y="1496"/>
              <a:ext cx="296" cy="1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77" name="Group 55"/>
          <p:cNvGrpSpPr>
            <a:grpSpLocks/>
          </p:cNvGrpSpPr>
          <p:nvPr/>
        </p:nvGrpSpPr>
        <p:grpSpPr bwMode="auto">
          <a:xfrm>
            <a:off x="3267017" y="5151834"/>
            <a:ext cx="2649538" cy="787400"/>
            <a:chOff x="1313" y="1705"/>
            <a:chExt cx="1430" cy="442"/>
          </a:xfrm>
        </p:grpSpPr>
        <p:sp>
          <p:nvSpPr>
            <p:cNvPr id="78" name="Freeform 12"/>
            <p:cNvSpPr>
              <a:spLocks/>
            </p:cNvSpPr>
            <p:nvPr/>
          </p:nvSpPr>
          <p:spPr bwMode="auto">
            <a:xfrm>
              <a:off x="1689" y="1705"/>
              <a:ext cx="788" cy="442"/>
            </a:xfrm>
            <a:custGeom>
              <a:avLst/>
              <a:gdLst>
                <a:gd name="T0" fmla="*/ 0 w 788"/>
                <a:gd name="T1" fmla="*/ 221 h 442"/>
                <a:gd name="T2" fmla="*/ 388 w 788"/>
                <a:gd name="T3" fmla="*/ 0 h 442"/>
                <a:gd name="T4" fmla="*/ 787 w 788"/>
                <a:gd name="T5" fmla="*/ 229 h 442"/>
                <a:gd name="T6" fmla="*/ 388 w 788"/>
                <a:gd name="T7" fmla="*/ 441 h 442"/>
                <a:gd name="T8" fmla="*/ 0 w 788"/>
                <a:gd name="T9" fmla="*/ 22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8"/>
                <a:gd name="T16" fmla="*/ 0 h 442"/>
                <a:gd name="T17" fmla="*/ 788 w 788"/>
                <a:gd name="T18" fmla="*/ 442 h 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1717" y="1835"/>
              <a:ext cx="59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Works_In</a:t>
              </a:r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 flipH="1">
              <a:off x="1313" y="1924"/>
              <a:ext cx="36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1" name="Line 30"/>
            <p:cNvSpPr>
              <a:spLocks noChangeShapeType="1"/>
            </p:cNvSpPr>
            <p:nvPr/>
          </p:nvSpPr>
          <p:spPr bwMode="auto">
            <a:xfrm>
              <a:off x="2477" y="1935"/>
              <a:ext cx="26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82" name="Group 56"/>
          <p:cNvGrpSpPr>
            <a:grpSpLocks/>
          </p:cNvGrpSpPr>
          <p:nvPr/>
        </p:nvGrpSpPr>
        <p:grpSpPr bwMode="auto">
          <a:xfrm>
            <a:off x="4063942" y="3948509"/>
            <a:ext cx="973138" cy="1190625"/>
            <a:chOff x="1716" y="1028"/>
            <a:chExt cx="525" cy="669"/>
          </a:xfrm>
        </p:grpSpPr>
        <p:sp>
          <p:nvSpPr>
            <p:cNvPr id="83" name="Freeform 9"/>
            <p:cNvSpPr>
              <a:spLocks/>
            </p:cNvSpPr>
            <p:nvPr/>
          </p:nvSpPr>
          <p:spPr bwMode="auto">
            <a:xfrm>
              <a:off x="1716" y="1028"/>
              <a:ext cx="525" cy="269"/>
            </a:xfrm>
            <a:custGeom>
              <a:avLst/>
              <a:gdLst>
                <a:gd name="T0" fmla="*/ 1 w 525"/>
                <a:gd name="T1" fmla="*/ 146 h 269"/>
                <a:gd name="T2" fmla="*/ 8 w 525"/>
                <a:gd name="T3" fmla="*/ 169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9 h 269"/>
                <a:gd name="T10" fmla="*/ 111 w 525"/>
                <a:gd name="T11" fmla="*/ 243 h 269"/>
                <a:gd name="T12" fmla="*/ 151 w 525"/>
                <a:gd name="T13" fmla="*/ 256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3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9 h 269"/>
                <a:gd name="T34" fmla="*/ 524 w 525"/>
                <a:gd name="T35" fmla="*/ 146 h 269"/>
                <a:gd name="T36" fmla="*/ 524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7 h 269"/>
                <a:gd name="T44" fmla="*/ 447 w 525"/>
                <a:gd name="T45" fmla="*/ 38 h 269"/>
                <a:gd name="T46" fmla="*/ 413 w 525"/>
                <a:gd name="T47" fmla="*/ 24 h 269"/>
                <a:gd name="T48" fmla="*/ 372 w 525"/>
                <a:gd name="T49" fmla="*/ 12 h 269"/>
                <a:gd name="T50" fmla="*/ 330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6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0"/>
                  </a:lnTo>
                  <a:lnTo>
                    <a:pt x="47" y="210"/>
                  </a:lnTo>
                  <a:lnTo>
                    <a:pt x="60" y="220"/>
                  </a:lnTo>
                  <a:lnTo>
                    <a:pt x="77" y="229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50"/>
                  </a:lnTo>
                  <a:lnTo>
                    <a:pt x="151" y="256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3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2" y="255"/>
                  </a:lnTo>
                  <a:lnTo>
                    <a:pt x="393" y="250"/>
                  </a:lnTo>
                  <a:lnTo>
                    <a:pt x="413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5" y="169"/>
                  </a:lnTo>
                  <a:lnTo>
                    <a:pt x="520" y="157"/>
                  </a:lnTo>
                  <a:lnTo>
                    <a:pt x="524" y="146"/>
                  </a:lnTo>
                  <a:lnTo>
                    <a:pt x="524" y="134"/>
                  </a:lnTo>
                  <a:lnTo>
                    <a:pt x="524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2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0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1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1763" y="1070"/>
              <a:ext cx="37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since</a:t>
              </a:r>
            </a:p>
          </p:txBody>
        </p:sp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1953" y="1307"/>
              <a:ext cx="117" cy="3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86" name="Group 54"/>
          <p:cNvGrpSpPr>
            <a:grpSpLocks/>
          </p:cNvGrpSpPr>
          <p:nvPr/>
        </p:nvGrpSpPr>
        <p:grpSpPr bwMode="auto">
          <a:xfrm>
            <a:off x="5054542" y="4177109"/>
            <a:ext cx="2760663" cy="1614488"/>
            <a:chOff x="2294" y="1186"/>
            <a:chExt cx="1490" cy="907"/>
          </a:xfrm>
        </p:grpSpPr>
        <p:sp>
          <p:nvSpPr>
            <p:cNvPr id="87" name="Freeform 7"/>
            <p:cNvSpPr>
              <a:spLocks/>
            </p:cNvSpPr>
            <p:nvPr/>
          </p:nvSpPr>
          <p:spPr bwMode="auto">
            <a:xfrm>
              <a:off x="2294" y="1383"/>
              <a:ext cx="525" cy="269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8" name="Freeform 8"/>
            <p:cNvSpPr>
              <a:spLocks/>
            </p:cNvSpPr>
            <p:nvPr/>
          </p:nvSpPr>
          <p:spPr bwMode="auto">
            <a:xfrm>
              <a:off x="3259" y="1383"/>
              <a:ext cx="525" cy="269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9" name="Freeform 13"/>
            <p:cNvSpPr>
              <a:spLocks/>
            </p:cNvSpPr>
            <p:nvPr/>
          </p:nvSpPr>
          <p:spPr bwMode="auto">
            <a:xfrm>
              <a:off x="2766" y="1815"/>
              <a:ext cx="851" cy="278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1"/>
                <a:gd name="T16" fmla="*/ 0 h 278"/>
                <a:gd name="T17" fmla="*/ 851 w 851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2766" y="1186"/>
              <a:ext cx="526" cy="269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69"/>
                <a:gd name="T110" fmla="*/ 526 w 526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1" name="Rectangle 17"/>
            <p:cNvSpPr>
              <a:spLocks noChangeArrowheads="1"/>
            </p:cNvSpPr>
            <p:nvPr/>
          </p:nvSpPr>
          <p:spPr bwMode="auto">
            <a:xfrm>
              <a:off x="2788" y="1211"/>
              <a:ext cx="47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dname</a:t>
              </a:r>
            </a:p>
          </p:txBody>
        </p:sp>
        <p:sp>
          <p:nvSpPr>
            <p:cNvPr id="92" name="Rectangle 18"/>
            <p:cNvSpPr>
              <a:spLocks noChangeArrowheads="1"/>
            </p:cNvSpPr>
            <p:nvPr/>
          </p:nvSpPr>
          <p:spPr bwMode="auto">
            <a:xfrm>
              <a:off x="3240" y="1415"/>
              <a:ext cx="47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budget</a:t>
              </a:r>
            </a:p>
          </p:txBody>
        </p:sp>
        <p:sp>
          <p:nvSpPr>
            <p:cNvPr id="93" name="Rectangle 19"/>
            <p:cNvSpPr>
              <a:spLocks noChangeArrowheads="1"/>
            </p:cNvSpPr>
            <p:nvPr/>
          </p:nvSpPr>
          <p:spPr bwMode="auto">
            <a:xfrm>
              <a:off x="2360" y="1417"/>
              <a:ext cx="26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sng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did</a:t>
              </a: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2773" y="1849"/>
              <a:ext cx="73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Department</a:t>
              </a:r>
            </a:p>
          </p:txBody>
        </p:sp>
        <p:sp>
          <p:nvSpPr>
            <p:cNvPr id="95" name="Line 32"/>
            <p:cNvSpPr>
              <a:spLocks noChangeShapeType="1"/>
            </p:cNvSpPr>
            <p:nvPr/>
          </p:nvSpPr>
          <p:spPr bwMode="auto">
            <a:xfrm>
              <a:off x="2559" y="1669"/>
              <a:ext cx="35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6" name="Line 33"/>
            <p:cNvSpPr>
              <a:spLocks noChangeShapeType="1"/>
            </p:cNvSpPr>
            <p:nvPr/>
          </p:nvSpPr>
          <p:spPr bwMode="auto">
            <a:xfrm>
              <a:off x="3013" y="1470"/>
              <a:ext cx="75" cy="3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7" name="Line 34"/>
            <p:cNvSpPr>
              <a:spLocks noChangeShapeType="1"/>
            </p:cNvSpPr>
            <p:nvPr/>
          </p:nvSpPr>
          <p:spPr bwMode="auto">
            <a:xfrm flipH="1">
              <a:off x="3308" y="1650"/>
              <a:ext cx="200" cy="1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21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Constraints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Key constraint: entity participates at most once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Key, non-key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Represented by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Participation constraint: entity participates at least once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Total, partial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Represented by </a:t>
            </a:r>
            <a:endParaRPr lang="en-US" sz="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376" y="11995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65" name="Group 57"/>
          <p:cNvGrpSpPr>
            <a:grpSpLocks/>
          </p:cNvGrpSpPr>
          <p:nvPr/>
        </p:nvGrpSpPr>
        <p:grpSpPr bwMode="auto">
          <a:xfrm>
            <a:off x="1163289" y="4604189"/>
            <a:ext cx="2762250" cy="1616075"/>
            <a:chOff x="576" y="960"/>
            <a:chExt cx="1740" cy="1018"/>
          </a:xfrm>
        </p:grpSpPr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1127" y="960"/>
              <a:ext cx="616" cy="303"/>
            </a:xfrm>
            <a:custGeom>
              <a:avLst/>
              <a:gdLst>
                <a:gd name="T0" fmla="*/ 4548 w 528"/>
                <a:gd name="T1" fmla="*/ 621 h 270"/>
                <a:gd name="T2" fmla="*/ 4468 w 528"/>
                <a:gd name="T3" fmla="*/ 501 h 270"/>
                <a:gd name="T4" fmla="*/ 4342 w 528"/>
                <a:gd name="T5" fmla="*/ 394 h 270"/>
                <a:gd name="T6" fmla="*/ 4146 w 528"/>
                <a:gd name="T7" fmla="*/ 288 h 270"/>
                <a:gd name="T8" fmla="*/ 3889 w 528"/>
                <a:gd name="T9" fmla="*/ 202 h 270"/>
                <a:gd name="T10" fmla="*/ 3583 w 528"/>
                <a:gd name="T11" fmla="*/ 120 h 270"/>
                <a:gd name="T12" fmla="*/ 3236 w 528"/>
                <a:gd name="T13" fmla="*/ 70 h 270"/>
                <a:gd name="T14" fmla="*/ 2864 w 528"/>
                <a:gd name="T15" fmla="*/ 27 h 270"/>
                <a:gd name="T16" fmla="*/ 2477 w 528"/>
                <a:gd name="T17" fmla="*/ 1 h 270"/>
                <a:gd name="T18" fmla="*/ 2085 w 528"/>
                <a:gd name="T19" fmla="*/ 1 h 270"/>
                <a:gd name="T20" fmla="*/ 1688 w 528"/>
                <a:gd name="T21" fmla="*/ 27 h 270"/>
                <a:gd name="T22" fmla="*/ 1313 w 528"/>
                <a:gd name="T23" fmla="*/ 70 h 270"/>
                <a:gd name="T24" fmla="*/ 978 w 528"/>
                <a:gd name="T25" fmla="*/ 120 h 270"/>
                <a:gd name="T26" fmla="*/ 676 w 528"/>
                <a:gd name="T27" fmla="*/ 202 h 270"/>
                <a:gd name="T28" fmla="*/ 418 w 528"/>
                <a:gd name="T29" fmla="*/ 288 h 270"/>
                <a:gd name="T30" fmla="*/ 222 w 528"/>
                <a:gd name="T31" fmla="*/ 394 h 270"/>
                <a:gd name="T32" fmla="*/ 76 w 528"/>
                <a:gd name="T33" fmla="*/ 501 h 270"/>
                <a:gd name="T34" fmla="*/ 1 w 528"/>
                <a:gd name="T35" fmla="*/ 621 h 270"/>
                <a:gd name="T36" fmla="*/ 1 w 528"/>
                <a:gd name="T37" fmla="*/ 729 h 270"/>
                <a:gd name="T38" fmla="*/ 76 w 528"/>
                <a:gd name="T39" fmla="*/ 846 h 270"/>
                <a:gd name="T40" fmla="*/ 222 w 528"/>
                <a:gd name="T41" fmla="*/ 951 h 270"/>
                <a:gd name="T42" fmla="*/ 418 w 528"/>
                <a:gd name="T43" fmla="*/ 1064 h 270"/>
                <a:gd name="T44" fmla="*/ 676 w 528"/>
                <a:gd name="T45" fmla="*/ 1145 h 270"/>
                <a:gd name="T46" fmla="*/ 978 w 528"/>
                <a:gd name="T47" fmla="*/ 1225 h 270"/>
                <a:gd name="T48" fmla="*/ 1313 w 528"/>
                <a:gd name="T49" fmla="*/ 1280 h 270"/>
                <a:gd name="T50" fmla="*/ 1688 w 528"/>
                <a:gd name="T51" fmla="*/ 1325 h 270"/>
                <a:gd name="T52" fmla="*/ 2085 w 528"/>
                <a:gd name="T53" fmla="*/ 1341 h 270"/>
                <a:gd name="T54" fmla="*/ 2477 w 528"/>
                <a:gd name="T55" fmla="*/ 1341 h 270"/>
                <a:gd name="T56" fmla="*/ 2864 w 528"/>
                <a:gd name="T57" fmla="*/ 1325 h 270"/>
                <a:gd name="T58" fmla="*/ 3236 w 528"/>
                <a:gd name="T59" fmla="*/ 1280 h 270"/>
                <a:gd name="T60" fmla="*/ 3583 w 528"/>
                <a:gd name="T61" fmla="*/ 1225 h 270"/>
                <a:gd name="T62" fmla="*/ 3889 w 528"/>
                <a:gd name="T63" fmla="*/ 1145 h 270"/>
                <a:gd name="T64" fmla="*/ 4146 w 528"/>
                <a:gd name="T65" fmla="*/ 1064 h 270"/>
                <a:gd name="T66" fmla="*/ 4342 w 528"/>
                <a:gd name="T67" fmla="*/ 951 h 270"/>
                <a:gd name="T68" fmla="*/ 4468 w 528"/>
                <a:gd name="T69" fmla="*/ 846 h 270"/>
                <a:gd name="T70" fmla="*/ 4548 w 528"/>
                <a:gd name="T71" fmla="*/ 729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8"/>
                <a:gd name="T109" fmla="*/ 0 h 270"/>
                <a:gd name="T110" fmla="*/ 528 w 528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67" name="Freeform 10"/>
            <p:cNvSpPr>
              <a:spLocks/>
            </p:cNvSpPr>
            <p:nvPr/>
          </p:nvSpPr>
          <p:spPr bwMode="auto">
            <a:xfrm>
              <a:off x="576" y="1182"/>
              <a:ext cx="614" cy="303"/>
            </a:xfrm>
            <a:custGeom>
              <a:avLst/>
              <a:gdLst>
                <a:gd name="T0" fmla="*/ 4552 w 526"/>
                <a:gd name="T1" fmla="*/ 621 h 270"/>
                <a:gd name="T2" fmla="*/ 4496 w 526"/>
                <a:gd name="T3" fmla="*/ 501 h 270"/>
                <a:gd name="T4" fmla="*/ 4362 w 526"/>
                <a:gd name="T5" fmla="*/ 389 h 270"/>
                <a:gd name="T6" fmla="*/ 4161 w 526"/>
                <a:gd name="T7" fmla="*/ 288 h 270"/>
                <a:gd name="T8" fmla="*/ 3899 w 526"/>
                <a:gd name="T9" fmla="*/ 202 h 270"/>
                <a:gd name="T10" fmla="*/ 3602 w 526"/>
                <a:gd name="T11" fmla="*/ 120 h 270"/>
                <a:gd name="T12" fmla="*/ 3251 w 526"/>
                <a:gd name="T13" fmla="*/ 61 h 270"/>
                <a:gd name="T14" fmla="*/ 2873 w 526"/>
                <a:gd name="T15" fmla="*/ 4 h 270"/>
                <a:gd name="T16" fmla="*/ 2485 w 526"/>
                <a:gd name="T17" fmla="*/ 1 h 270"/>
                <a:gd name="T18" fmla="*/ 2099 w 526"/>
                <a:gd name="T19" fmla="*/ 1 h 270"/>
                <a:gd name="T20" fmla="*/ 1689 w 526"/>
                <a:gd name="T21" fmla="*/ 4 h 270"/>
                <a:gd name="T22" fmla="*/ 1312 w 526"/>
                <a:gd name="T23" fmla="*/ 61 h 270"/>
                <a:gd name="T24" fmla="*/ 970 w 526"/>
                <a:gd name="T25" fmla="*/ 120 h 270"/>
                <a:gd name="T26" fmla="*/ 676 w 526"/>
                <a:gd name="T27" fmla="*/ 202 h 270"/>
                <a:gd name="T28" fmla="*/ 412 w 526"/>
                <a:gd name="T29" fmla="*/ 288 h 270"/>
                <a:gd name="T30" fmla="*/ 222 w 526"/>
                <a:gd name="T31" fmla="*/ 389 h 270"/>
                <a:gd name="T32" fmla="*/ 75 w 526"/>
                <a:gd name="T33" fmla="*/ 501 h 270"/>
                <a:gd name="T34" fmla="*/ 1 w 526"/>
                <a:gd name="T35" fmla="*/ 621 h 270"/>
                <a:gd name="T36" fmla="*/ 1 w 526"/>
                <a:gd name="T37" fmla="*/ 729 h 270"/>
                <a:gd name="T38" fmla="*/ 75 w 526"/>
                <a:gd name="T39" fmla="*/ 846 h 270"/>
                <a:gd name="T40" fmla="*/ 222 w 526"/>
                <a:gd name="T41" fmla="*/ 951 h 270"/>
                <a:gd name="T42" fmla="*/ 412 w 526"/>
                <a:gd name="T43" fmla="*/ 1064 h 270"/>
                <a:gd name="T44" fmla="*/ 676 w 526"/>
                <a:gd name="T45" fmla="*/ 1145 h 270"/>
                <a:gd name="T46" fmla="*/ 970 w 526"/>
                <a:gd name="T47" fmla="*/ 1225 h 270"/>
                <a:gd name="T48" fmla="*/ 1312 w 526"/>
                <a:gd name="T49" fmla="*/ 1276 h 270"/>
                <a:gd name="T50" fmla="*/ 1689 w 526"/>
                <a:gd name="T51" fmla="*/ 1320 h 270"/>
                <a:gd name="T52" fmla="*/ 2099 w 526"/>
                <a:gd name="T53" fmla="*/ 1341 h 270"/>
                <a:gd name="T54" fmla="*/ 2485 w 526"/>
                <a:gd name="T55" fmla="*/ 1341 h 270"/>
                <a:gd name="T56" fmla="*/ 2873 w 526"/>
                <a:gd name="T57" fmla="*/ 1320 h 270"/>
                <a:gd name="T58" fmla="*/ 3251 w 526"/>
                <a:gd name="T59" fmla="*/ 1276 h 270"/>
                <a:gd name="T60" fmla="*/ 3602 w 526"/>
                <a:gd name="T61" fmla="*/ 1225 h 270"/>
                <a:gd name="T62" fmla="*/ 3899 w 526"/>
                <a:gd name="T63" fmla="*/ 1145 h 270"/>
                <a:gd name="T64" fmla="*/ 4161 w 526"/>
                <a:gd name="T65" fmla="*/ 1064 h 270"/>
                <a:gd name="T66" fmla="*/ 4362 w 526"/>
                <a:gd name="T67" fmla="*/ 951 h 270"/>
                <a:gd name="T68" fmla="*/ 4496 w 526"/>
                <a:gd name="T69" fmla="*/ 846 h 270"/>
                <a:gd name="T70" fmla="*/ 4552 w 526"/>
                <a:gd name="T71" fmla="*/ 729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70"/>
                <a:gd name="T110" fmla="*/ 526 w 526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70">
                  <a:moveTo>
                    <a:pt x="525" y="134"/>
                  </a:moveTo>
                  <a:lnTo>
                    <a:pt x="523" y="123"/>
                  </a:lnTo>
                  <a:lnTo>
                    <a:pt x="520" y="110"/>
                  </a:lnTo>
                  <a:lnTo>
                    <a:pt x="516" y="100"/>
                  </a:lnTo>
                  <a:lnTo>
                    <a:pt x="508" y="88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8"/>
                  </a:lnTo>
                  <a:lnTo>
                    <a:pt x="447" y="40"/>
                  </a:lnTo>
                  <a:lnTo>
                    <a:pt x="431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1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8"/>
                  </a:lnTo>
                  <a:lnTo>
                    <a:pt x="111" y="24"/>
                  </a:lnTo>
                  <a:lnTo>
                    <a:pt x="94" y="31"/>
                  </a:lnTo>
                  <a:lnTo>
                    <a:pt x="77" y="40"/>
                  </a:lnTo>
                  <a:lnTo>
                    <a:pt x="61" y="48"/>
                  </a:lnTo>
                  <a:lnTo>
                    <a:pt x="47" y="57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16" y="88"/>
                  </a:lnTo>
                  <a:lnTo>
                    <a:pt x="8" y="100"/>
                  </a:lnTo>
                  <a:lnTo>
                    <a:pt x="4" y="110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7"/>
                  </a:lnTo>
                  <a:lnTo>
                    <a:pt x="8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1"/>
                  </a:lnTo>
                  <a:lnTo>
                    <a:pt x="47" y="211"/>
                  </a:lnTo>
                  <a:lnTo>
                    <a:pt x="61" y="220"/>
                  </a:lnTo>
                  <a:lnTo>
                    <a:pt x="77" y="228"/>
                  </a:lnTo>
                  <a:lnTo>
                    <a:pt x="94" y="236"/>
                  </a:lnTo>
                  <a:lnTo>
                    <a:pt x="111" y="244"/>
                  </a:lnTo>
                  <a:lnTo>
                    <a:pt x="131" y="250"/>
                  </a:lnTo>
                  <a:lnTo>
                    <a:pt x="151" y="254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7" y="266"/>
                  </a:lnTo>
                  <a:lnTo>
                    <a:pt x="240" y="267"/>
                  </a:lnTo>
                  <a:lnTo>
                    <a:pt x="261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3" y="254"/>
                  </a:lnTo>
                  <a:lnTo>
                    <a:pt x="393" y="250"/>
                  </a:lnTo>
                  <a:lnTo>
                    <a:pt x="413" y="244"/>
                  </a:lnTo>
                  <a:lnTo>
                    <a:pt x="431" y="236"/>
                  </a:lnTo>
                  <a:lnTo>
                    <a:pt x="447" y="228"/>
                  </a:lnTo>
                  <a:lnTo>
                    <a:pt x="463" y="220"/>
                  </a:lnTo>
                  <a:lnTo>
                    <a:pt x="477" y="211"/>
                  </a:lnTo>
                  <a:lnTo>
                    <a:pt x="489" y="201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6" y="168"/>
                  </a:lnTo>
                  <a:lnTo>
                    <a:pt x="520" y="157"/>
                  </a:lnTo>
                  <a:lnTo>
                    <a:pt x="523" y="145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68" name="Freeform 11"/>
            <p:cNvSpPr>
              <a:spLocks/>
            </p:cNvSpPr>
            <p:nvPr/>
          </p:nvSpPr>
          <p:spPr bwMode="auto">
            <a:xfrm>
              <a:off x="1703" y="1182"/>
              <a:ext cx="613" cy="303"/>
            </a:xfrm>
            <a:custGeom>
              <a:avLst/>
              <a:gdLst>
                <a:gd name="T0" fmla="*/ 1 w 525"/>
                <a:gd name="T1" fmla="*/ 729 h 270"/>
                <a:gd name="T2" fmla="*/ 75 w 525"/>
                <a:gd name="T3" fmla="*/ 846 h 270"/>
                <a:gd name="T4" fmla="*/ 198 w 525"/>
                <a:gd name="T5" fmla="*/ 951 h 270"/>
                <a:gd name="T6" fmla="*/ 406 w 525"/>
                <a:gd name="T7" fmla="*/ 1064 h 270"/>
                <a:gd name="T8" fmla="*/ 666 w 525"/>
                <a:gd name="T9" fmla="*/ 1145 h 270"/>
                <a:gd name="T10" fmla="*/ 976 w 525"/>
                <a:gd name="T11" fmla="*/ 1225 h 270"/>
                <a:gd name="T12" fmla="*/ 1321 w 525"/>
                <a:gd name="T13" fmla="*/ 1276 h 270"/>
                <a:gd name="T14" fmla="*/ 1707 w 525"/>
                <a:gd name="T15" fmla="*/ 1320 h 270"/>
                <a:gd name="T16" fmla="*/ 2098 w 525"/>
                <a:gd name="T17" fmla="*/ 1341 h 270"/>
                <a:gd name="T18" fmla="*/ 2495 w 525"/>
                <a:gd name="T19" fmla="*/ 1341 h 270"/>
                <a:gd name="T20" fmla="*/ 2877 w 525"/>
                <a:gd name="T21" fmla="*/ 1320 h 270"/>
                <a:gd name="T22" fmla="*/ 3252 w 525"/>
                <a:gd name="T23" fmla="*/ 1276 h 270"/>
                <a:gd name="T24" fmla="*/ 3608 w 525"/>
                <a:gd name="T25" fmla="*/ 1219 h 270"/>
                <a:gd name="T26" fmla="*/ 3902 w 525"/>
                <a:gd name="T27" fmla="*/ 1145 h 270"/>
                <a:gd name="T28" fmla="*/ 4167 w 525"/>
                <a:gd name="T29" fmla="*/ 1059 h 270"/>
                <a:gd name="T30" fmla="*/ 4356 w 525"/>
                <a:gd name="T31" fmla="*/ 951 h 270"/>
                <a:gd name="T32" fmla="*/ 4505 w 525"/>
                <a:gd name="T33" fmla="*/ 846 h 270"/>
                <a:gd name="T34" fmla="*/ 4561 w 525"/>
                <a:gd name="T35" fmla="*/ 729 h 270"/>
                <a:gd name="T36" fmla="*/ 4561 w 525"/>
                <a:gd name="T37" fmla="*/ 621 h 270"/>
                <a:gd name="T38" fmla="*/ 4505 w 525"/>
                <a:gd name="T39" fmla="*/ 501 h 270"/>
                <a:gd name="T40" fmla="*/ 4356 w 525"/>
                <a:gd name="T41" fmla="*/ 389 h 270"/>
                <a:gd name="T42" fmla="*/ 4167 w 525"/>
                <a:gd name="T43" fmla="*/ 288 h 270"/>
                <a:gd name="T44" fmla="*/ 3902 w 525"/>
                <a:gd name="T45" fmla="*/ 202 h 270"/>
                <a:gd name="T46" fmla="*/ 3608 w 525"/>
                <a:gd name="T47" fmla="*/ 120 h 270"/>
                <a:gd name="T48" fmla="*/ 3252 w 525"/>
                <a:gd name="T49" fmla="*/ 61 h 270"/>
                <a:gd name="T50" fmla="*/ 2877 w 525"/>
                <a:gd name="T51" fmla="*/ 4 h 270"/>
                <a:gd name="T52" fmla="*/ 2495 w 525"/>
                <a:gd name="T53" fmla="*/ 1 h 270"/>
                <a:gd name="T54" fmla="*/ 2098 w 525"/>
                <a:gd name="T55" fmla="*/ 1 h 270"/>
                <a:gd name="T56" fmla="*/ 1688 w 525"/>
                <a:gd name="T57" fmla="*/ 4 h 270"/>
                <a:gd name="T58" fmla="*/ 1321 w 525"/>
                <a:gd name="T59" fmla="*/ 61 h 270"/>
                <a:gd name="T60" fmla="*/ 976 w 525"/>
                <a:gd name="T61" fmla="*/ 120 h 270"/>
                <a:gd name="T62" fmla="*/ 666 w 525"/>
                <a:gd name="T63" fmla="*/ 202 h 270"/>
                <a:gd name="T64" fmla="*/ 406 w 525"/>
                <a:gd name="T65" fmla="*/ 288 h 270"/>
                <a:gd name="T66" fmla="*/ 198 w 525"/>
                <a:gd name="T67" fmla="*/ 389 h 270"/>
                <a:gd name="T68" fmla="*/ 75 w 525"/>
                <a:gd name="T69" fmla="*/ 501 h 270"/>
                <a:gd name="T70" fmla="*/ 1 w 525"/>
                <a:gd name="T71" fmla="*/ 621 h 27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70"/>
                <a:gd name="T110" fmla="*/ 525 w 525"/>
                <a:gd name="T111" fmla="*/ 270 h 27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1051" y="1667"/>
              <a:ext cx="848" cy="311"/>
            </a:xfrm>
            <a:custGeom>
              <a:avLst/>
              <a:gdLst>
                <a:gd name="T0" fmla="*/ 6265 w 727"/>
                <a:gd name="T1" fmla="*/ 1398 h 277"/>
                <a:gd name="T2" fmla="*/ 6265 w 727"/>
                <a:gd name="T3" fmla="*/ 0 h 277"/>
                <a:gd name="T4" fmla="*/ 0 w 727"/>
                <a:gd name="T5" fmla="*/ 0 h 277"/>
                <a:gd name="T6" fmla="*/ 0 w 727"/>
                <a:gd name="T7" fmla="*/ 1398 h 277"/>
                <a:gd name="T8" fmla="*/ 6265 w 727"/>
                <a:gd name="T9" fmla="*/ 1398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7"/>
                <a:gd name="T16" fmla="*/ 0 h 277"/>
                <a:gd name="T17" fmla="*/ 727 w 727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0" name="Rectangle 16"/>
            <p:cNvSpPr>
              <a:spLocks noChangeArrowheads="1"/>
            </p:cNvSpPr>
            <p:nvPr/>
          </p:nvSpPr>
          <p:spPr bwMode="auto">
            <a:xfrm>
              <a:off x="1796" y="1229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lot</a:t>
              </a:r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1175" y="990"/>
              <a:ext cx="4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name</a:t>
              </a: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1040" y="1713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Employee</a:t>
              </a:r>
            </a:p>
          </p:txBody>
        </p:sp>
        <p:sp>
          <p:nvSpPr>
            <p:cNvPr id="73" name="Rectangle 25"/>
            <p:cNvSpPr>
              <a:spLocks noChangeArrowheads="1"/>
            </p:cNvSpPr>
            <p:nvPr/>
          </p:nvSpPr>
          <p:spPr bwMode="auto">
            <a:xfrm>
              <a:off x="639" y="1220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sng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 Neue Light"/>
                  <a:cs typeface="Helvetica Neue Light"/>
                </a:rPr>
                <a:t>ssn</a:t>
              </a: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>
              <a:off x="1410" y="1251"/>
              <a:ext cx="0" cy="3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5" name="Line 27"/>
            <p:cNvSpPr>
              <a:spLocks noChangeShapeType="1"/>
            </p:cNvSpPr>
            <p:nvPr/>
          </p:nvSpPr>
          <p:spPr bwMode="auto">
            <a:xfrm>
              <a:off x="854" y="1496"/>
              <a:ext cx="461" cy="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 flipH="1">
              <a:off x="1718" y="1496"/>
              <a:ext cx="296" cy="1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77" name="Group 55"/>
          <p:cNvGrpSpPr>
            <a:grpSpLocks/>
          </p:cNvGrpSpPr>
          <p:nvPr/>
        </p:nvGrpSpPr>
        <p:grpSpPr bwMode="auto">
          <a:xfrm>
            <a:off x="3261964" y="5578914"/>
            <a:ext cx="2649538" cy="787400"/>
            <a:chOff x="1313" y="1705"/>
            <a:chExt cx="1430" cy="442"/>
          </a:xfrm>
        </p:grpSpPr>
        <p:sp>
          <p:nvSpPr>
            <p:cNvPr id="78" name="Freeform 12"/>
            <p:cNvSpPr>
              <a:spLocks/>
            </p:cNvSpPr>
            <p:nvPr/>
          </p:nvSpPr>
          <p:spPr bwMode="auto">
            <a:xfrm>
              <a:off x="1689" y="1705"/>
              <a:ext cx="788" cy="442"/>
            </a:xfrm>
            <a:custGeom>
              <a:avLst/>
              <a:gdLst>
                <a:gd name="T0" fmla="*/ 0 w 788"/>
                <a:gd name="T1" fmla="*/ 221 h 442"/>
                <a:gd name="T2" fmla="*/ 388 w 788"/>
                <a:gd name="T3" fmla="*/ 0 h 442"/>
                <a:gd name="T4" fmla="*/ 787 w 788"/>
                <a:gd name="T5" fmla="*/ 229 h 442"/>
                <a:gd name="T6" fmla="*/ 388 w 788"/>
                <a:gd name="T7" fmla="*/ 441 h 442"/>
                <a:gd name="T8" fmla="*/ 0 w 788"/>
                <a:gd name="T9" fmla="*/ 22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8"/>
                <a:gd name="T16" fmla="*/ 0 h 442"/>
                <a:gd name="T17" fmla="*/ 788 w 788"/>
                <a:gd name="T18" fmla="*/ 442 h 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1717" y="1835"/>
              <a:ext cx="599" cy="20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Helvetica Neue Light"/>
                  <a:cs typeface="Helvetica Neue Light"/>
                </a:rPr>
                <a:t>Works_In</a:t>
              </a:r>
              <a:endParaRPr kumimoji="0" lang="en-US" sz="18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 flipH="1">
              <a:off x="1313" y="1924"/>
              <a:ext cx="36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arrow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1" name="Line 30"/>
            <p:cNvSpPr>
              <a:spLocks noChangeShapeType="1"/>
            </p:cNvSpPr>
            <p:nvPr/>
          </p:nvSpPr>
          <p:spPr bwMode="auto">
            <a:xfrm>
              <a:off x="2477" y="1935"/>
              <a:ext cx="266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82" name="Group 56"/>
          <p:cNvGrpSpPr>
            <a:grpSpLocks/>
          </p:cNvGrpSpPr>
          <p:nvPr/>
        </p:nvGrpSpPr>
        <p:grpSpPr bwMode="auto">
          <a:xfrm>
            <a:off x="4058889" y="4375589"/>
            <a:ext cx="973138" cy="1190625"/>
            <a:chOff x="1716" y="1028"/>
            <a:chExt cx="525" cy="669"/>
          </a:xfrm>
        </p:grpSpPr>
        <p:sp>
          <p:nvSpPr>
            <p:cNvPr id="83" name="Freeform 9"/>
            <p:cNvSpPr>
              <a:spLocks/>
            </p:cNvSpPr>
            <p:nvPr/>
          </p:nvSpPr>
          <p:spPr bwMode="auto">
            <a:xfrm>
              <a:off x="1716" y="1028"/>
              <a:ext cx="525" cy="269"/>
            </a:xfrm>
            <a:custGeom>
              <a:avLst/>
              <a:gdLst>
                <a:gd name="T0" fmla="*/ 1 w 525"/>
                <a:gd name="T1" fmla="*/ 146 h 269"/>
                <a:gd name="T2" fmla="*/ 8 w 525"/>
                <a:gd name="T3" fmla="*/ 169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9 h 269"/>
                <a:gd name="T10" fmla="*/ 111 w 525"/>
                <a:gd name="T11" fmla="*/ 243 h 269"/>
                <a:gd name="T12" fmla="*/ 151 w 525"/>
                <a:gd name="T13" fmla="*/ 256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3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9 h 269"/>
                <a:gd name="T34" fmla="*/ 524 w 525"/>
                <a:gd name="T35" fmla="*/ 146 h 269"/>
                <a:gd name="T36" fmla="*/ 524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7 h 269"/>
                <a:gd name="T44" fmla="*/ 447 w 525"/>
                <a:gd name="T45" fmla="*/ 38 h 269"/>
                <a:gd name="T46" fmla="*/ 413 w 525"/>
                <a:gd name="T47" fmla="*/ 24 h 269"/>
                <a:gd name="T48" fmla="*/ 372 w 525"/>
                <a:gd name="T49" fmla="*/ 12 h 269"/>
                <a:gd name="T50" fmla="*/ 330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6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0"/>
                  </a:lnTo>
                  <a:lnTo>
                    <a:pt x="47" y="210"/>
                  </a:lnTo>
                  <a:lnTo>
                    <a:pt x="60" y="220"/>
                  </a:lnTo>
                  <a:lnTo>
                    <a:pt x="77" y="229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50"/>
                  </a:lnTo>
                  <a:lnTo>
                    <a:pt x="151" y="256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3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2" y="255"/>
                  </a:lnTo>
                  <a:lnTo>
                    <a:pt x="393" y="250"/>
                  </a:lnTo>
                  <a:lnTo>
                    <a:pt x="413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5" y="169"/>
                  </a:lnTo>
                  <a:lnTo>
                    <a:pt x="520" y="157"/>
                  </a:lnTo>
                  <a:lnTo>
                    <a:pt x="524" y="146"/>
                  </a:lnTo>
                  <a:lnTo>
                    <a:pt x="524" y="134"/>
                  </a:lnTo>
                  <a:lnTo>
                    <a:pt x="524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2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0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1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1763" y="1070"/>
              <a:ext cx="378" cy="20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elvetica Neue Light"/>
                  <a:cs typeface="Helvetica Neue Light"/>
                </a:rPr>
                <a:t>since</a:t>
              </a:r>
            </a:p>
          </p:txBody>
        </p:sp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1953" y="1307"/>
              <a:ext cx="117" cy="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86" name="Group 54"/>
          <p:cNvGrpSpPr>
            <a:grpSpLocks/>
          </p:cNvGrpSpPr>
          <p:nvPr/>
        </p:nvGrpSpPr>
        <p:grpSpPr bwMode="auto">
          <a:xfrm>
            <a:off x="5049489" y="4604189"/>
            <a:ext cx="2760663" cy="1614488"/>
            <a:chOff x="2294" y="1186"/>
            <a:chExt cx="1490" cy="907"/>
          </a:xfrm>
        </p:grpSpPr>
        <p:sp>
          <p:nvSpPr>
            <p:cNvPr id="87" name="Freeform 7"/>
            <p:cNvSpPr>
              <a:spLocks/>
            </p:cNvSpPr>
            <p:nvPr/>
          </p:nvSpPr>
          <p:spPr bwMode="auto">
            <a:xfrm>
              <a:off x="2294" y="1383"/>
              <a:ext cx="525" cy="269"/>
            </a:xfrm>
            <a:custGeom>
              <a:avLst/>
              <a:gdLst>
                <a:gd name="T0" fmla="*/ 522 w 525"/>
                <a:gd name="T1" fmla="*/ 121 h 269"/>
                <a:gd name="T2" fmla="*/ 515 w 525"/>
                <a:gd name="T3" fmla="*/ 98 h 269"/>
                <a:gd name="T4" fmla="*/ 500 w 525"/>
                <a:gd name="T5" fmla="*/ 77 h 269"/>
                <a:gd name="T6" fmla="*/ 476 w 525"/>
                <a:gd name="T7" fmla="*/ 57 h 269"/>
                <a:gd name="T8" fmla="*/ 446 w 525"/>
                <a:gd name="T9" fmla="*/ 38 h 269"/>
                <a:gd name="T10" fmla="*/ 412 w 525"/>
                <a:gd name="T11" fmla="*/ 24 h 269"/>
                <a:gd name="T12" fmla="*/ 372 w 525"/>
                <a:gd name="T13" fmla="*/ 12 h 269"/>
                <a:gd name="T14" fmla="*/ 329 w 525"/>
                <a:gd name="T15" fmla="*/ 4 h 269"/>
                <a:gd name="T16" fmla="*/ 284 w 525"/>
                <a:gd name="T17" fmla="*/ 0 h 269"/>
                <a:gd name="T18" fmla="*/ 239 w 525"/>
                <a:gd name="T19" fmla="*/ 0 h 269"/>
                <a:gd name="T20" fmla="*/ 194 w 525"/>
                <a:gd name="T21" fmla="*/ 4 h 269"/>
                <a:gd name="T22" fmla="*/ 151 w 525"/>
                <a:gd name="T23" fmla="*/ 12 h 269"/>
                <a:gd name="T24" fmla="*/ 111 w 525"/>
                <a:gd name="T25" fmla="*/ 24 h 269"/>
                <a:gd name="T26" fmla="*/ 76 w 525"/>
                <a:gd name="T27" fmla="*/ 38 h 269"/>
                <a:gd name="T28" fmla="*/ 46 w 525"/>
                <a:gd name="T29" fmla="*/ 57 h 269"/>
                <a:gd name="T30" fmla="*/ 23 w 525"/>
                <a:gd name="T31" fmla="*/ 77 h 269"/>
                <a:gd name="T32" fmla="*/ 8 w 525"/>
                <a:gd name="T33" fmla="*/ 98 h 269"/>
                <a:gd name="T34" fmla="*/ 1 w 525"/>
                <a:gd name="T35" fmla="*/ 121 h 269"/>
                <a:gd name="T36" fmla="*/ 1 w 525"/>
                <a:gd name="T37" fmla="*/ 144 h 269"/>
                <a:gd name="T38" fmla="*/ 8 w 525"/>
                <a:gd name="T39" fmla="*/ 167 h 269"/>
                <a:gd name="T40" fmla="*/ 23 w 525"/>
                <a:gd name="T41" fmla="*/ 190 h 269"/>
                <a:gd name="T42" fmla="*/ 46 w 525"/>
                <a:gd name="T43" fmla="*/ 210 h 269"/>
                <a:gd name="T44" fmla="*/ 76 w 525"/>
                <a:gd name="T45" fmla="*/ 227 h 269"/>
                <a:gd name="T46" fmla="*/ 111 w 525"/>
                <a:gd name="T47" fmla="*/ 243 h 269"/>
                <a:gd name="T48" fmla="*/ 151 w 525"/>
                <a:gd name="T49" fmla="*/ 255 h 269"/>
                <a:gd name="T50" fmla="*/ 194 w 525"/>
                <a:gd name="T51" fmla="*/ 263 h 269"/>
                <a:gd name="T52" fmla="*/ 239 w 525"/>
                <a:gd name="T53" fmla="*/ 268 h 269"/>
                <a:gd name="T54" fmla="*/ 284 w 525"/>
                <a:gd name="T55" fmla="*/ 268 h 269"/>
                <a:gd name="T56" fmla="*/ 329 w 525"/>
                <a:gd name="T57" fmla="*/ 263 h 269"/>
                <a:gd name="T58" fmla="*/ 372 w 525"/>
                <a:gd name="T59" fmla="*/ 255 h 269"/>
                <a:gd name="T60" fmla="*/ 412 w 525"/>
                <a:gd name="T61" fmla="*/ 243 h 269"/>
                <a:gd name="T62" fmla="*/ 446 w 525"/>
                <a:gd name="T63" fmla="*/ 227 h 269"/>
                <a:gd name="T64" fmla="*/ 476 w 525"/>
                <a:gd name="T65" fmla="*/ 210 h 269"/>
                <a:gd name="T66" fmla="*/ 500 w 525"/>
                <a:gd name="T67" fmla="*/ 190 h 269"/>
                <a:gd name="T68" fmla="*/ 515 w 525"/>
                <a:gd name="T69" fmla="*/ 167 h 269"/>
                <a:gd name="T70" fmla="*/ 522 w 525"/>
                <a:gd name="T71" fmla="*/ 144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8" name="Freeform 8"/>
            <p:cNvSpPr>
              <a:spLocks/>
            </p:cNvSpPr>
            <p:nvPr/>
          </p:nvSpPr>
          <p:spPr bwMode="auto">
            <a:xfrm>
              <a:off x="3259" y="1383"/>
              <a:ext cx="525" cy="269"/>
            </a:xfrm>
            <a:custGeom>
              <a:avLst/>
              <a:gdLst>
                <a:gd name="T0" fmla="*/ 1 w 525"/>
                <a:gd name="T1" fmla="*/ 144 h 269"/>
                <a:gd name="T2" fmla="*/ 8 w 525"/>
                <a:gd name="T3" fmla="*/ 167 h 269"/>
                <a:gd name="T4" fmla="*/ 25 w 525"/>
                <a:gd name="T5" fmla="*/ 190 h 269"/>
                <a:gd name="T6" fmla="*/ 47 w 525"/>
                <a:gd name="T7" fmla="*/ 210 h 269"/>
                <a:gd name="T8" fmla="*/ 77 w 525"/>
                <a:gd name="T9" fmla="*/ 227 h 269"/>
                <a:gd name="T10" fmla="*/ 111 w 525"/>
                <a:gd name="T11" fmla="*/ 243 h 269"/>
                <a:gd name="T12" fmla="*/ 151 w 525"/>
                <a:gd name="T13" fmla="*/ 255 h 269"/>
                <a:gd name="T14" fmla="*/ 194 w 525"/>
                <a:gd name="T15" fmla="*/ 263 h 269"/>
                <a:gd name="T16" fmla="*/ 239 w 525"/>
                <a:gd name="T17" fmla="*/ 268 h 269"/>
                <a:gd name="T18" fmla="*/ 284 w 525"/>
                <a:gd name="T19" fmla="*/ 268 h 269"/>
                <a:gd name="T20" fmla="*/ 330 w 525"/>
                <a:gd name="T21" fmla="*/ 263 h 269"/>
                <a:gd name="T22" fmla="*/ 372 w 525"/>
                <a:gd name="T23" fmla="*/ 255 h 269"/>
                <a:gd name="T24" fmla="*/ 412 w 525"/>
                <a:gd name="T25" fmla="*/ 243 h 269"/>
                <a:gd name="T26" fmla="*/ 447 w 525"/>
                <a:gd name="T27" fmla="*/ 227 h 269"/>
                <a:gd name="T28" fmla="*/ 477 w 525"/>
                <a:gd name="T29" fmla="*/ 210 h 269"/>
                <a:gd name="T30" fmla="*/ 500 w 525"/>
                <a:gd name="T31" fmla="*/ 190 h 269"/>
                <a:gd name="T32" fmla="*/ 515 w 525"/>
                <a:gd name="T33" fmla="*/ 167 h 269"/>
                <a:gd name="T34" fmla="*/ 522 w 525"/>
                <a:gd name="T35" fmla="*/ 144 h 269"/>
                <a:gd name="T36" fmla="*/ 522 w 525"/>
                <a:gd name="T37" fmla="*/ 121 h 269"/>
                <a:gd name="T38" fmla="*/ 515 w 525"/>
                <a:gd name="T39" fmla="*/ 98 h 269"/>
                <a:gd name="T40" fmla="*/ 500 w 525"/>
                <a:gd name="T41" fmla="*/ 77 h 269"/>
                <a:gd name="T42" fmla="*/ 477 w 525"/>
                <a:gd name="T43" fmla="*/ 55 h 269"/>
                <a:gd name="T44" fmla="*/ 447 w 525"/>
                <a:gd name="T45" fmla="*/ 38 h 269"/>
                <a:gd name="T46" fmla="*/ 412 w 525"/>
                <a:gd name="T47" fmla="*/ 22 h 269"/>
                <a:gd name="T48" fmla="*/ 372 w 525"/>
                <a:gd name="T49" fmla="*/ 12 h 269"/>
                <a:gd name="T50" fmla="*/ 329 w 525"/>
                <a:gd name="T51" fmla="*/ 4 h 269"/>
                <a:gd name="T52" fmla="*/ 284 w 525"/>
                <a:gd name="T53" fmla="*/ 0 h 269"/>
                <a:gd name="T54" fmla="*/ 239 w 525"/>
                <a:gd name="T55" fmla="*/ 0 h 269"/>
                <a:gd name="T56" fmla="*/ 194 w 525"/>
                <a:gd name="T57" fmla="*/ 4 h 269"/>
                <a:gd name="T58" fmla="*/ 151 w 525"/>
                <a:gd name="T59" fmla="*/ 12 h 269"/>
                <a:gd name="T60" fmla="*/ 111 w 525"/>
                <a:gd name="T61" fmla="*/ 24 h 269"/>
                <a:gd name="T62" fmla="*/ 77 w 525"/>
                <a:gd name="T63" fmla="*/ 38 h 269"/>
                <a:gd name="T64" fmla="*/ 47 w 525"/>
                <a:gd name="T65" fmla="*/ 57 h 269"/>
                <a:gd name="T66" fmla="*/ 25 w 525"/>
                <a:gd name="T67" fmla="*/ 77 h 269"/>
                <a:gd name="T68" fmla="*/ 8 w 525"/>
                <a:gd name="T69" fmla="*/ 98 h 269"/>
                <a:gd name="T70" fmla="*/ 1 w 525"/>
                <a:gd name="T71" fmla="*/ 121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5"/>
                <a:gd name="T109" fmla="*/ 0 h 269"/>
                <a:gd name="T110" fmla="*/ 525 w 525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89" name="Freeform 13"/>
            <p:cNvSpPr>
              <a:spLocks/>
            </p:cNvSpPr>
            <p:nvPr/>
          </p:nvSpPr>
          <p:spPr bwMode="auto">
            <a:xfrm>
              <a:off x="2766" y="1815"/>
              <a:ext cx="851" cy="278"/>
            </a:xfrm>
            <a:custGeom>
              <a:avLst/>
              <a:gdLst>
                <a:gd name="T0" fmla="*/ 850 w 851"/>
                <a:gd name="T1" fmla="*/ 277 h 278"/>
                <a:gd name="T2" fmla="*/ 850 w 851"/>
                <a:gd name="T3" fmla="*/ 0 h 278"/>
                <a:gd name="T4" fmla="*/ 0 w 851"/>
                <a:gd name="T5" fmla="*/ 0 h 278"/>
                <a:gd name="T6" fmla="*/ 0 w 851"/>
                <a:gd name="T7" fmla="*/ 277 h 278"/>
                <a:gd name="T8" fmla="*/ 850 w 851"/>
                <a:gd name="T9" fmla="*/ 277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1"/>
                <a:gd name="T16" fmla="*/ 0 h 278"/>
                <a:gd name="T17" fmla="*/ 851 w 851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2766" y="1186"/>
              <a:ext cx="526" cy="269"/>
            </a:xfrm>
            <a:custGeom>
              <a:avLst/>
              <a:gdLst>
                <a:gd name="T0" fmla="*/ 523 w 526"/>
                <a:gd name="T1" fmla="*/ 121 h 269"/>
                <a:gd name="T2" fmla="*/ 516 w 526"/>
                <a:gd name="T3" fmla="*/ 98 h 269"/>
                <a:gd name="T4" fmla="*/ 501 w 526"/>
                <a:gd name="T5" fmla="*/ 77 h 269"/>
                <a:gd name="T6" fmla="*/ 478 w 526"/>
                <a:gd name="T7" fmla="*/ 57 h 269"/>
                <a:gd name="T8" fmla="*/ 448 w 526"/>
                <a:gd name="T9" fmla="*/ 38 h 269"/>
                <a:gd name="T10" fmla="*/ 412 w 526"/>
                <a:gd name="T11" fmla="*/ 24 h 269"/>
                <a:gd name="T12" fmla="*/ 373 w 526"/>
                <a:gd name="T13" fmla="*/ 12 h 269"/>
                <a:gd name="T14" fmla="*/ 330 w 526"/>
                <a:gd name="T15" fmla="*/ 4 h 269"/>
                <a:gd name="T16" fmla="*/ 285 w 526"/>
                <a:gd name="T17" fmla="*/ 0 h 269"/>
                <a:gd name="T18" fmla="*/ 239 w 526"/>
                <a:gd name="T19" fmla="*/ 0 h 269"/>
                <a:gd name="T20" fmla="*/ 194 w 526"/>
                <a:gd name="T21" fmla="*/ 4 h 269"/>
                <a:gd name="T22" fmla="*/ 151 w 526"/>
                <a:gd name="T23" fmla="*/ 12 h 269"/>
                <a:gd name="T24" fmla="*/ 112 w 526"/>
                <a:gd name="T25" fmla="*/ 24 h 269"/>
                <a:gd name="T26" fmla="*/ 76 w 526"/>
                <a:gd name="T27" fmla="*/ 38 h 269"/>
                <a:gd name="T28" fmla="*/ 46 w 526"/>
                <a:gd name="T29" fmla="*/ 57 h 269"/>
                <a:gd name="T30" fmla="*/ 23 w 526"/>
                <a:gd name="T31" fmla="*/ 77 h 269"/>
                <a:gd name="T32" fmla="*/ 8 w 526"/>
                <a:gd name="T33" fmla="*/ 98 h 269"/>
                <a:gd name="T34" fmla="*/ 1 w 526"/>
                <a:gd name="T35" fmla="*/ 121 h 269"/>
                <a:gd name="T36" fmla="*/ 1 w 526"/>
                <a:gd name="T37" fmla="*/ 146 h 269"/>
                <a:gd name="T38" fmla="*/ 8 w 526"/>
                <a:gd name="T39" fmla="*/ 169 h 269"/>
                <a:gd name="T40" fmla="*/ 23 w 526"/>
                <a:gd name="T41" fmla="*/ 190 h 269"/>
                <a:gd name="T42" fmla="*/ 46 w 526"/>
                <a:gd name="T43" fmla="*/ 210 h 269"/>
                <a:gd name="T44" fmla="*/ 76 w 526"/>
                <a:gd name="T45" fmla="*/ 229 h 269"/>
                <a:gd name="T46" fmla="*/ 112 w 526"/>
                <a:gd name="T47" fmla="*/ 243 h 269"/>
                <a:gd name="T48" fmla="*/ 151 w 526"/>
                <a:gd name="T49" fmla="*/ 256 h 269"/>
                <a:gd name="T50" fmla="*/ 194 w 526"/>
                <a:gd name="T51" fmla="*/ 263 h 269"/>
                <a:gd name="T52" fmla="*/ 239 w 526"/>
                <a:gd name="T53" fmla="*/ 268 h 269"/>
                <a:gd name="T54" fmla="*/ 285 w 526"/>
                <a:gd name="T55" fmla="*/ 268 h 269"/>
                <a:gd name="T56" fmla="*/ 330 w 526"/>
                <a:gd name="T57" fmla="*/ 263 h 269"/>
                <a:gd name="T58" fmla="*/ 373 w 526"/>
                <a:gd name="T59" fmla="*/ 256 h 269"/>
                <a:gd name="T60" fmla="*/ 412 w 526"/>
                <a:gd name="T61" fmla="*/ 243 h 269"/>
                <a:gd name="T62" fmla="*/ 448 w 526"/>
                <a:gd name="T63" fmla="*/ 229 h 269"/>
                <a:gd name="T64" fmla="*/ 478 w 526"/>
                <a:gd name="T65" fmla="*/ 210 h 269"/>
                <a:gd name="T66" fmla="*/ 501 w 526"/>
                <a:gd name="T67" fmla="*/ 190 h 269"/>
                <a:gd name="T68" fmla="*/ 516 w 526"/>
                <a:gd name="T69" fmla="*/ 169 h 269"/>
                <a:gd name="T70" fmla="*/ 523 w 526"/>
                <a:gd name="T71" fmla="*/ 146 h 26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26"/>
                <a:gd name="T109" fmla="*/ 0 h 269"/>
                <a:gd name="T110" fmla="*/ 526 w 526"/>
                <a:gd name="T111" fmla="*/ 269 h 26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1" name="Rectangle 17"/>
            <p:cNvSpPr>
              <a:spLocks noChangeArrowheads="1"/>
            </p:cNvSpPr>
            <p:nvPr/>
          </p:nvSpPr>
          <p:spPr bwMode="auto">
            <a:xfrm>
              <a:off x="2788" y="1211"/>
              <a:ext cx="47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Helvetica Neue Light"/>
                  <a:cs typeface="Helvetica Neue Light"/>
                </a:rPr>
                <a:t>dname</a:t>
              </a:r>
              <a:endParaRPr kumimoji="0" lang="en-US" sz="18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2" name="Rectangle 18"/>
            <p:cNvSpPr>
              <a:spLocks noChangeArrowheads="1"/>
            </p:cNvSpPr>
            <p:nvPr/>
          </p:nvSpPr>
          <p:spPr bwMode="auto">
            <a:xfrm>
              <a:off x="3240" y="1415"/>
              <a:ext cx="47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Helvetica Neue Light"/>
                  <a:cs typeface="Helvetica Neue Light"/>
                </a:rPr>
                <a:t>budget</a:t>
              </a:r>
            </a:p>
          </p:txBody>
        </p:sp>
        <p:sp>
          <p:nvSpPr>
            <p:cNvPr id="93" name="Rectangle 19"/>
            <p:cNvSpPr>
              <a:spLocks noChangeArrowheads="1"/>
            </p:cNvSpPr>
            <p:nvPr/>
          </p:nvSpPr>
          <p:spPr bwMode="auto">
            <a:xfrm>
              <a:off x="2360" y="1417"/>
              <a:ext cx="26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sng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Helvetica Neue Light"/>
                  <a:cs typeface="Helvetica Neue Light"/>
                </a:rPr>
                <a:t>did</a:t>
              </a: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2773" y="1849"/>
              <a:ext cx="73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elvetica Neue Light"/>
                  <a:cs typeface="Helvetica Neue Light"/>
                </a:rPr>
                <a:t>Department</a:t>
              </a:r>
            </a:p>
          </p:txBody>
        </p:sp>
        <p:sp>
          <p:nvSpPr>
            <p:cNvPr id="95" name="Line 32"/>
            <p:cNvSpPr>
              <a:spLocks noChangeShapeType="1"/>
            </p:cNvSpPr>
            <p:nvPr/>
          </p:nvSpPr>
          <p:spPr bwMode="auto">
            <a:xfrm>
              <a:off x="2559" y="1669"/>
              <a:ext cx="35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6" name="Line 33"/>
            <p:cNvSpPr>
              <a:spLocks noChangeShapeType="1"/>
            </p:cNvSpPr>
            <p:nvPr/>
          </p:nvSpPr>
          <p:spPr bwMode="auto">
            <a:xfrm>
              <a:off x="3013" y="1470"/>
              <a:ext cx="75" cy="3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  <p:sp>
          <p:nvSpPr>
            <p:cNvPr id="97" name="Line 34"/>
            <p:cNvSpPr>
              <a:spLocks noChangeShapeType="1"/>
            </p:cNvSpPr>
            <p:nvPr/>
          </p:nvSpPr>
          <p:spPr bwMode="auto">
            <a:xfrm flipH="1">
              <a:off x="3308" y="1650"/>
              <a:ext cx="200" cy="1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Helvetica Neue Light"/>
                <a:cs typeface="Helvetica Neue Light"/>
              </a:endParaRPr>
            </a:p>
          </p:txBody>
        </p:sp>
      </p:grpSp>
      <p:sp>
        <p:nvSpPr>
          <p:cNvPr id="38" name="Line 29"/>
          <p:cNvSpPr>
            <a:spLocks noChangeShapeType="1"/>
          </p:cNvSpPr>
          <p:nvPr/>
        </p:nvSpPr>
        <p:spPr bwMode="auto">
          <a:xfrm flipH="1">
            <a:off x="3195877" y="2624809"/>
            <a:ext cx="6781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>
            <a:off x="3178272" y="3772307"/>
            <a:ext cx="492851" cy="0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81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Constraints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Key constraint: entity participates at most once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Key, non-key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Represented by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Participation constraint: entity participates at least once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Total, partial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Represented by </a:t>
            </a:r>
            <a:endParaRPr lang="en-US" sz="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376" y="11995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 flipH="1">
            <a:off x="3195877" y="2624809"/>
            <a:ext cx="6781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>
            <a:off x="3178272" y="3772307"/>
            <a:ext cx="492851" cy="0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29194"/>
              </p:ext>
            </p:extLst>
          </p:nvPr>
        </p:nvGraphicFramePr>
        <p:xfrm>
          <a:off x="1763975" y="4687044"/>
          <a:ext cx="56234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464"/>
                <a:gridCol w="2275527"/>
                <a:gridCol w="234241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 Participation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Participation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or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or more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Line 30"/>
          <p:cNvSpPr>
            <a:spLocks noChangeShapeType="1"/>
          </p:cNvSpPr>
          <p:nvPr/>
        </p:nvSpPr>
        <p:spPr bwMode="auto">
          <a:xfrm>
            <a:off x="6470545" y="5265435"/>
            <a:ext cx="492851" cy="0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  <p:sp>
        <p:nvSpPr>
          <p:cNvPr id="42" name="Line 30"/>
          <p:cNvSpPr>
            <a:spLocks noChangeShapeType="1"/>
          </p:cNvSpPr>
          <p:nvPr/>
        </p:nvSpPr>
        <p:spPr bwMode="auto">
          <a:xfrm>
            <a:off x="4168008" y="5265435"/>
            <a:ext cx="492851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>
            <a:off x="6470545" y="5653541"/>
            <a:ext cx="492851" cy="0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>
            <a:off x="4168008" y="5626629"/>
            <a:ext cx="492851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153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Ternary Relations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entities connected to a relationship instead of 2</a:t>
            </a:r>
            <a:endParaRPr lang="en-US" sz="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376" y="11995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Weak Entity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An entity that only makes sense in the context of another entity (its parent)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Has a partial key (dashed underline)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E.g. there can be two songs with the same name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Key is (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Artists.artist_id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Songs.song_name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9376" y="11995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1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</TotalTime>
  <Words>815</Words>
  <Application>Microsoft Macintosh PowerPoint</Application>
  <PresentationFormat>On-screen Show (4:3)</PresentationFormat>
  <Paragraphs>214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CS186 Discussion 11</vt:lpstr>
      <vt:lpstr>ER Diagrams</vt:lpstr>
      <vt:lpstr>ER Diagrams</vt:lpstr>
      <vt:lpstr>Entities</vt:lpstr>
      <vt:lpstr>Relationships</vt:lpstr>
      <vt:lpstr>Constraints</vt:lpstr>
      <vt:lpstr>Constraints</vt:lpstr>
      <vt:lpstr>Ternary Relations</vt:lpstr>
      <vt:lpstr>Weak Entity</vt:lpstr>
      <vt:lpstr>ER Diagram Exercises</vt:lpstr>
      <vt:lpstr>ER Diagrams Exercises</vt:lpstr>
      <vt:lpstr>ER Diagrams Exercises</vt:lpstr>
      <vt:lpstr>ER Diagrams Exercises</vt:lpstr>
      <vt:lpstr>ER Diagrams Exercises</vt:lpstr>
      <vt:lpstr>ER Diagrams Exercises</vt:lpstr>
      <vt:lpstr>ER Diagrams Exercises</vt:lpstr>
      <vt:lpstr>Functional Dependencies</vt:lpstr>
      <vt:lpstr>Functional Dependencies</vt:lpstr>
      <vt:lpstr>Armstrong’s Axioms</vt:lpstr>
      <vt:lpstr>Closures</vt:lpstr>
      <vt:lpstr>Boyce-Codd Normal Form (BCNF)</vt:lpstr>
      <vt:lpstr>BCNF Decomposition</vt:lpstr>
      <vt:lpstr>Functional Dependencies Exercises</vt:lpstr>
      <vt:lpstr>Functional Dependencies Exercises</vt:lpstr>
      <vt:lpstr>Functional Dependencies Exercises</vt:lpstr>
      <vt:lpstr>Functional Dependencies Exercises</vt:lpstr>
      <vt:lpstr>Functional Dependencies Exercises</vt:lpstr>
      <vt:lpstr>Functional Dependencies Exercises</vt:lpstr>
      <vt:lpstr>Functional Dependencies Exercises</vt:lpstr>
      <vt:lpstr>Functional Dependencies Exercises</vt:lpstr>
      <vt:lpstr>Functional Dependencies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 Discussion 2</dc:title>
  <dc:creator>Matthew Deng</dc:creator>
  <cp:lastModifiedBy>Matthew Deng</cp:lastModifiedBy>
  <cp:revision>119</cp:revision>
  <dcterms:created xsi:type="dcterms:W3CDTF">2015-09-09T16:03:04Z</dcterms:created>
  <dcterms:modified xsi:type="dcterms:W3CDTF">2016-04-27T22:18:56Z</dcterms:modified>
</cp:coreProperties>
</file>