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380" r:id="rId4"/>
    <p:sldId id="415" r:id="rId5"/>
    <p:sldId id="417" r:id="rId6"/>
    <p:sldId id="382" r:id="rId7"/>
    <p:sldId id="418" r:id="rId8"/>
    <p:sldId id="419" r:id="rId9"/>
    <p:sldId id="383" r:id="rId10"/>
    <p:sldId id="384" r:id="rId11"/>
    <p:sldId id="416" r:id="rId12"/>
    <p:sldId id="381" r:id="rId13"/>
    <p:sldId id="385" r:id="rId14"/>
    <p:sldId id="386" r:id="rId15"/>
    <p:sldId id="387" r:id="rId16"/>
    <p:sldId id="388" r:id="rId17"/>
    <p:sldId id="389" r:id="rId18"/>
    <p:sldId id="390" r:id="rId19"/>
    <p:sldId id="392" r:id="rId20"/>
    <p:sldId id="391" r:id="rId21"/>
    <p:sldId id="393" r:id="rId22"/>
    <p:sldId id="394" r:id="rId23"/>
    <p:sldId id="395" r:id="rId24"/>
    <p:sldId id="407" r:id="rId25"/>
    <p:sldId id="408" r:id="rId26"/>
    <p:sldId id="409" r:id="rId27"/>
    <p:sldId id="411" r:id="rId28"/>
    <p:sldId id="410" r:id="rId29"/>
    <p:sldId id="413" r:id="rId30"/>
    <p:sldId id="414" r:id="rId31"/>
    <p:sldId id="396" r:id="rId32"/>
    <p:sldId id="397" r:id="rId33"/>
    <p:sldId id="399" r:id="rId34"/>
    <p:sldId id="398" r:id="rId35"/>
    <p:sldId id="400" r:id="rId36"/>
    <p:sldId id="401" r:id="rId37"/>
    <p:sldId id="402" r:id="rId38"/>
    <p:sldId id="420" r:id="rId39"/>
    <p:sldId id="421" r:id="rId40"/>
    <p:sldId id="403" r:id="rId41"/>
    <p:sldId id="405" r:id="rId42"/>
    <p:sldId id="404" r:id="rId43"/>
    <p:sldId id="40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09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(Distributed Data, Data Science)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Eventual Consistency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Safety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Nothing bad ever happens</a:t>
            </a:r>
          </a:p>
          <a:p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Liveness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 good thing eventually happens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565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Monotonic Code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Sets grow bigger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UNION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Counters go up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MAX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Booleans go from false to true</a:t>
            </a:r>
            <a:endParaRPr lang="en-US" sz="8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OR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100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2PC + ARIES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Worksheet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318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2PC + ARIES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pic>
        <p:nvPicPr>
          <p:cNvPr id="5" name="image01.png" descr="Screenshot 2016-04-11 00.12.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756727"/>
            <a:ext cx="8328798" cy="45703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0787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2PC + ARIES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698"/>
            <a:ext cx="8369947" cy="47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4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2PC + ARIES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a distributed commit protocol, what new log record types are needed to support Two-Phase Commit with ARIES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?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832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2PC + ARIES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a distributed commit protocol, what new log record types are needed to support Two-Phase Commit with ARIES?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PREPARE</a:t>
            </a:r>
            <a:endParaRPr lang="en-US" sz="20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32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2PC + ARIES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happens when the Coordinator crashes before all participants ACK and after logging COMMIT?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600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2PC + ARIES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What happens when the Coordinator crashes before all participants ACK and after logging COMMIT?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Coordinator will restart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Coordinator will check the last entry in its log - “COMMIT”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Coordinator must periodically resend— because there may be other link or site failures in the system — a commit or abort message to each subordinate until we receive an ack.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After we have received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acks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from all subordinates, we write an end log record for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.</a:t>
            </a:r>
            <a:endParaRPr lang="en-US" sz="5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513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Eventual Consistency Worksheet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029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Distributed Data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Eventual </a:t>
            </a:r>
            <a:r>
              <a:rPr lang="en-US" dirty="0" smtClean="0">
                <a:latin typeface="Helvetica Neue Light"/>
                <a:cs typeface="Helvetica Neue Light"/>
              </a:rPr>
              <a:t>Consistency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You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are designing a version of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where file updates are stored in a geo-distributed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NoSQL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store, that is eventually consistent. Why might we choose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NoSQL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over a RDBMS for our application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?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028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Eventual </a:t>
            </a:r>
            <a:r>
              <a:rPr lang="en-US" dirty="0" smtClean="0">
                <a:latin typeface="Helvetica Neue Light"/>
                <a:cs typeface="Helvetica Neue Light"/>
              </a:rPr>
              <a:t>Consistency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You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are designing a version of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where file updates are stored in a geo-distributed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NoSQL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store, that is eventually consistent. Why might we choose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NoSQL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over a RDBMS for our application?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NoSQL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allows for faster writer latency since updates are only </a:t>
            </a:r>
            <a:r>
              <a:rPr lang="en-US" sz="20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ACKed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by one node</a:t>
            </a:r>
          </a:p>
          <a:p>
            <a:pPr lvl="1"/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Highly available since it is horizontal scaling</a:t>
            </a:r>
          </a:p>
          <a:p>
            <a:pPr lvl="1"/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Con: consistency requirements need to be added at the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78932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Eventual </a:t>
            </a:r>
            <a:r>
              <a:rPr lang="en-US" dirty="0" smtClean="0">
                <a:latin typeface="Helvetica Neue Light"/>
                <a:cs typeface="Helvetica Neue Light"/>
              </a:rPr>
              <a:t>Consistency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Say Alice and Bob are project partners. Alice makes a commit on top of the skeleton code on her computer and pushes her changes. Bob does the same from his computer. What do you think should happen when Alice/Bob/their TA pulls their code</a:t>
            </a:r>
            <a:r>
              <a:rPr lang="en-US" sz="240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?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824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Eventual </a:t>
            </a:r>
            <a:r>
              <a:rPr lang="en-US" dirty="0" smtClean="0">
                <a:latin typeface="Helvetica Neue Light"/>
                <a:cs typeface="Helvetica Neue Light"/>
              </a:rPr>
              <a:t>Consistency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Say Alice and Bob are project partners. Alice makes a commit on top of the skeleton code on her computer and pushes her changes. Bob does the same from his computer. What do you think should happen when Alice/Bob/their TA pulls their code? 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1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You could use a “last writer wins” (or first writer) → pulling may overwrite your commit history</a:t>
            </a:r>
          </a:p>
          <a:p>
            <a:pPr lvl="1"/>
            <a:r>
              <a:rPr lang="en-US" sz="1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When the distributed nodes are gossiping updates, they could merge together the code (using </a:t>
            </a:r>
            <a:r>
              <a:rPr lang="en-US" sz="16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gits</a:t>
            </a:r>
            <a:r>
              <a:rPr lang="en-US" sz="1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merging algorithm). This means pulling could retrieve code with merge conflicts from the server.</a:t>
            </a:r>
          </a:p>
          <a:p>
            <a:pPr lvl="1"/>
            <a:r>
              <a:rPr lang="en-US" sz="1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You could do 2PC at the application layer on each push, to give replica consistency guarantees. </a:t>
            </a:r>
            <a:endParaRPr lang="en-US" sz="16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714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Data Science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096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OTLP &amp; OLAP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Online Transaction Processing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Online Analytics Processing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68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Warehouse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Extract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Collect data from multiple sources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Transform (Clean)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Data validation and filtering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Schema manipulation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Data normalization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Load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Bulk load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284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Lake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Like data warehouse, but without ETL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Save in raw form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Beware of data swamp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Dirty data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649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Multidimensional Data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Multidimensional cube of data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StarSchema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6" y="2357479"/>
            <a:ext cx="4313363" cy="43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8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Cross Tabulation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Aggregate dat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 across pair of dimensions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GROUP BY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Pivot Tables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Cube Operator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51047"/>
              </p:ext>
            </p:extLst>
          </p:nvPr>
        </p:nvGraphicFramePr>
        <p:xfrm>
          <a:off x="4616429" y="2283981"/>
          <a:ext cx="3199305" cy="1882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435"/>
                <a:gridCol w="1066435"/>
                <a:gridCol w="1066435"/>
              </a:tblGrid>
              <a:tr h="376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/>
                </a:tc>
              </a:tr>
              <a:tr h="376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5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5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84301"/>
              </p:ext>
            </p:extLst>
          </p:nvPr>
        </p:nvGraphicFramePr>
        <p:xfrm>
          <a:off x="4616430" y="4788037"/>
          <a:ext cx="3199304" cy="1882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826"/>
                <a:gridCol w="799826"/>
                <a:gridCol w="799826"/>
                <a:gridCol w="799826"/>
              </a:tblGrid>
              <a:tr h="376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6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Partitioned Data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Data is partitioned across nodes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One copy of each record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OLAP Queries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Slicing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 a value for 1 dimension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Dicing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 a range of values for multiple dimensions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Rollup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Aggregate along 1 dimension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Drill-Down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De-aggregate along 1 dimension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021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Data Science / Queries Worksheet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6302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Create a star schema for this data (be sure to include all fields). You may need to introduce new fields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9063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Create a star schema for this data (be sure to include all fields). You may need to introduce new fields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pic>
        <p:nvPicPr>
          <p:cNvPr id="4" name="image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3590460"/>
            <a:ext cx="8443352" cy="22987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3015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2a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Fill in our pivot table where the dimensions are Make and Year, and our aggregation is MEAN().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61426"/>
              </p:ext>
            </p:extLst>
          </p:nvPr>
        </p:nvGraphicFramePr>
        <p:xfrm>
          <a:off x="1524000" y="330438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7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2a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Fill in our pivot table where the dimensions are Make and Year, and our aggregation is MEAN().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64412"/>
              </p:ext>
            </p:extLst>
          </p:nvPr>
        </p:nvGraphicFramePr>
        <p:xfrm>
          <a:off x="1524000" y="330438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85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82.5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67.5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71.67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6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2b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How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many rows are in the output of this query?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SELECT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Make, Year, Color, SUM(Sales) FROM Sales </a:t>
            </a:r>
            <a:b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</a:b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GROUP BY Make, Year, Color WITH CUBE; 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0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2b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How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many rows are in the output of this query?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SELECT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Make, Year, Color, SUM(Sales) FROM Sales </a:t>
            </a:r>
            <a:b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</a:b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GROUP BY Make, Year, Color WITH CUBE; 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Ferrari, Tesla, *) x (2014, 2015, *) x (Red, *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3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*  3 * 2  = 18 rows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138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2b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Fill in the rows: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24776"/>
              </p:ext>
            </p:extLst>
          </p:nvPr>
        </p:nvGraphicFramePr>
        <p:xfrm>
          <a:off x="1524000" y="290762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Make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Color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SUM(Sales)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Ferrari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7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2b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Fill in the rows: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325"/>
              </p:ext>
            </p:extLst>
          </p:nvPr>
        </p:nvGraphicFramePr>
        <p:xfrm>
          <a:off x="1524000" y="290762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Make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Color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SUM(Sales)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Ferrari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135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215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3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2-Phase Commit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Phase 1:PREPARE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Coordinator: Prepare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Participatnt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Yes/No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Phase 2: COMMIT/ABORT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Coordinator: Commit/abort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Participant: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Ack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5323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2c.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Suppose we “drill down” (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deaggregate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on Year, by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quarter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How many rows are in the output   ?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645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2c.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Suppose we “drill down” (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deaggregate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on Year, by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quarter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How many rows are in the output   ?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3 rows * 4 quarters per row = 12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327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2d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If we sold equal numbers of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Teslas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each quarter, what does the drill down by year look like for Tesla?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68782"/>
              </p:ext>
            </p:extLst>
          </p:nvPr>
        </p:nvGraphicFramePr>
        <p:xfrm>
          <a:off x="1524000" y="335651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Quarter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Sales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45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Science / Queries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2d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If we sold equal numbers of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Teslas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each quarter, what does the drill down by year look like for Tesla?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5667"/>
              </p:ext>
            </p:extLst>
          </p:nvPr>
        </p:nvGraphicFramePr>
        <p:xfrm>
          <a:off x="1524000" y="335651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Quarter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Sales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Q1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Tesla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2015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Red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Q2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Tesla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2015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Red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Q3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Tesla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2015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Red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Q4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7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2-Phase Commit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490357" cy="4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Replicated Data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Increases availability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Reduces latency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Load balancing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18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Single-Master vs</a:t>
            </a:r>
            <a:r>
              <a:rPr lang="en-US" dirty="0" smtClean="0">
                <a:latin typeface="Helvetica Neue Light"/>
                <a:cs typeface="Helvetica Neue Light"/>
              </a:rPr>
              <a:t>. Multi-Master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Single-Master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Every data item has one master node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Multi-Master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Anyone can write a data item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390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Quorums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Replicate each item on N nodes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to W nodes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Read from R nodes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W+R &gt; N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838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 Neue Light"/>
                <a:cs typeface="Helvetica Neue Light"/>
              </a:rPr>
              <a:t>NoSQL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Key/Value Stores/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“Document” Stores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Replicated Data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Multi-master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129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12358</TotalTime>
  <Words>1107</Words>
  <Application>Microsoft Macintosh PowerPoint</Application>
  <PresentationFormat>On-screen Show (4:3)</PresentationFormat>
  <Paragraphs>282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CS186 Discussion 09</vt:lpstr>
      <vt:lpstr>Distributed Data</vt:lpstr>
      <vt:lpstr>Partitioned Data</vt:lpstr>
      <vt:lpstr>2-Phase Commit</vt:lpstr>
      <vt:lpstr>2-Phase Commit</vt:lpstr>
      <vt:lpstr>Replicated Data</vt:lpstr>
      <vt:lpstr>Single-Master vs. Multi-Master</vt:lpstr>
      <vt:lpstr>Quorums</vt:lpstr>
      <vt:lpstr>NoSQL</vt:lpstr>
      <vt:lpstr>Eventual Consistency</vt:lpstr>
      <vt:lpstr>Monotonic Code</vt:lpstr>
      <vt:lpstr>2PC + ARIES Worksheet</vt:lpstr>
      <vt:lpstr>2PC + ARIES Exercises</vt:lpstr>
      <vt:lpstr>2PC + ARIES Exercises</vt:lpstr>
      <vt:lpstr>2PC + ARIES Exercises</vt:lpstr>
      <vt:lpstr>2PC + ARIES Exercises</vt:lpstr>
      <vt:lpstr>2PC + ARIES Exercises</vt:lpstr>
      <vt:lpstr>2PC + ARIES Exercises</vt:lpstr>
      <vt:lpstr>Eventual Consistency Worksheet</vt:lpstr>
      <vt:lpstr>Eventual Consistency Exercises</vt:lpstr>
      <vt:lpstr>Eventual Consistency Exercises</vt:lpstr>
      <vt:lpstr>Eventual Consistency Exercises</vt:lpstr>
      <vt:lpstr>Eventual Consistency Exercises</vt:lpstr>
      <vt:lpstr>Data Science</vt:lpstr>
      <vt:lpstr>OTLP &amp; OLAP</vt:lpstr>
      <vt:lpstr>Data Warehouse</vt:lpstr>
      <vt:lpstr>Data Lake</vt:lpstr>
      <vt:lpstr>Multidimensional Data</vt:lpstr>
      <vt:lpstr>Cross Tabulation</vt:lpstr>
      <vt:lpstr>OLAP Queries</vt:lpstr>
      <vt:lpstr>Data Science / Queries Worksheet</vt:lpstr>
      <vt:lpstr>Data Science / Queries Exercises</vt:lpstr>
      <vt:lpstr>Data Science / Queries Exercises</vt:lpstr>
      <vt:lpstr>Data Science / Queries Exercises</vt:lpstr>
      <vt:lpstr>Data Science / Queries Exercises</vt:lpstr>
      <vt:lpstr>Data Science / Queries Exercises</vt:lpstr>
      <vt:lpstr>Data Science / Queries Exercises</vt:lpstr>
      <vt:lpstr>Data Science / Queries Exercises</vt:lpstr>
      <vt:lpstr>Data Science / Queries Exercises</vt:lpstr>
      <vt:lpstr>Data Science / Queries Exercises</vt:lpstr>
      <vt:lpstr>Data Science / Queries Exercises</vt:lpstr>
      <vt:lpstr>Data Science / Queries Exercises</vt:lpstr>
      <vt:lpstr>Data Science / Queries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215</cp:revision>
  <dcterms:created xsi:type="dcterms:W3CDTF">2015-09-09T16:03:04Z</dcterms:created>
  <dcterms:modified xsi:type="dcterms:W3CDTF">2016-04-14T07:20:27Z</dcterms:modified>
</cp:coreProperties>
</file>