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310" r:id="rId4"/>
    <p:sldId id="393" r:id="rId5"/>
    <p:sldId id="394" r:id="rId6"/>
    <p:sldId id="358" r:id="rId7"/>
    <p:sldId id="359" r:id="rId8"/>
    <p:sldId id="431" r:id="rId9"/>
    <p:sldId id="432" r:id="rId10"/>
    <p:sldId id="433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34" r:id="rId50"/>
    <p:sldId id="435" r:id="rId51"/>
    <p:sldId id="427" r:id="rId52"/>
    <p:sldId id="428" r:id="rId53"/>
    <p:sldId id="429" r:id="rId54"/>
    <p:sldId id="43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29E1-47BC-1A48-97F1-A9687C66B958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398A5-B836-824A-A2FA-8A9D16F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</a:t>
            </a:r>
            <a:r>
              <a:rPr lang="en-US" sz="6000" smtClean="0">
                <a:latin typeface="Helvetica Neue Light"/>
                <a:cs typeface="Helvetica Neue Light"/>
              </a:rPr>
              <a:t>Discussion </a:t>
            </a:r>
            <a:r>
              <a:rPr lang="en-US" sz="6000" smtClean="0">
                <a:latin typeface="Helvetica Neue Light"/>
                <a:cs typeface="Helvetica Neue Light"/>
              </a:rPr>
              <a:t>5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435" y="3378199"/>
            <a:ext cx="8414155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(Relational Algebra, Join Algorithms)</a:t>
            </a: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How would you compare what you’ve seen in </a:t>
            </a:r>
            <a:r>
              <a:rPr lang="en-US" sz="2400" dirty="0" err="1">
                <a:latin typeface="Helvetica Neue Light"/>
                <a:cs typeface="Helvetica Neue Light"/>
              </a:rPr>
              <a:t>PySpark</a:t>
            </a:r>
            <a:r>
              <a:rPr lang="en-US" sz="2400" dirty="0">
                <a:latin typeface="Helvetica Neue Light"/>
                <a:cs typeface="Helvetica Neue Light"/>
              </a:rPr>
              <a:t> (transformations like map/reduce) to the SQL model (select project join)? Which one do you like using better? (open ended)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In general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, the SQL DBMSs were significantly faster and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required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less code to implement each task, but took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longer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to tune and load the data.”  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348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Find </a:t>
            </a:r>
            <a:r>
              <a:rPr lang="en-US" sz="2400" dirty="0">
                <a:latin typeface="Helvetica Neue Light"/>
                <a:cs typeface="Helvetica Neue Light"/>
              </a:rPr>
              <a:t>the name of the artists who have albums with a genre of either ‘pop’ or ‘rock’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3383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Find </a:t>
            </a:r>
            <a:r>
              <a:rPr lang="en-US" sz="2400" dirty="0">
                <a:latin typeface="Helvetica Neue Light"/>
                <a:cs typeface="Helvetica Neue Light"/>
              </a:rPr>
              <a:t>the name of the artists who have albums with a genre of either ‘pop’ or ‘rock’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artists.artist_name</a:t>
            </a:r>
            <a:endParaRPr lang="en-US" sz="2400" baseline="-250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Artists ⋈ (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‘pop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’ ∨ 	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‘rock’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Albums)) 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093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</a:t>
            </a:r>
            <a:r>
              <a:rPr lang="en-US" sz="2400" dirty="0">
                <a:latin typeface="Helvetica Neue Light"/>
                <a:cs typeface="Helvetica Neue Light"/>
              </a:rPr>
              <a:t>. Find the name of the artists who have albums of genre ‘pop’ and ‘rock’.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15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</a:t>
            </a:r>
            <a:r>
              <a:rPr lang="en-US" sz="2400" dirty="0">
                <a:latin typeface="Helvetica Neue Light"/>
                <a:cs typeface="Helvetica Neue Light"/>
              </a:rPr>
              <a:t>. Find the name of the artists who have albums of genre ‘pop’ and ‘rock’.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artists.artist_name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pop’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⋈ Artists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 ⋂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artists.artist_name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rock’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 ⋈ Artists)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713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3</a:t>
            </a:r>
            <a:r>
              <a:rPr lang="en-US" sz="2400" dirty="0" smtClean="0">
                <a:latin typeface="Helvetica Neue Light"/>
                <a:cs typeface="Helvetica Neue Light"/>
              </a:rPr>
              <a:t>. </a:t>
            </a:r>
            <a:r>
              <a:rPr lang="en-US" sz="2400" dirty="0">
                <a:latin typeface="Helvetica Neue Light"/>
                <a:cs typeface="Helvetica Neue Light"/>
              </a:rPr>
              <a:t>Find the id of the artists who have albums of genre ‘pop’ or have spent over 10 weeks in the top 40.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96406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3</a:t>
            </a:r>
            <a:r>
              <a:rPr lang="en-US" sz="2400" dirty="0" smtClean="0">
                <a:latin typeface="Helvetica Neue Light"/>
                <a:cs typeface="Helvetica Neue Light"/>
              </a:rPr>
              <a:t>. </a:t>
            </a:r>
            <a:r>
              <a:rPr lang="en-US" sz="2400" dirty="0">
                <a:latin typeface="Helvetica Neue Light"/>
                <a:cs typeface="Helvetica Neue Light"/>
              </a:rPr>
              <a:t>Find the id of the artists who have albums of genre ‘pop’ or have spent over 10 weeks in the top 40.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albums.artist_id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albums.genre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= ‘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pop’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))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⋃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albums.artist_id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Albums ⋈ (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σ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songs.weeks_in_top_40 </a:t>
            </a:r>
            <a:r>
              <a:rPr lang="en-US" sz="2400" baseline="-25000" dirty="0">
                <a:solidFill>
                  <a:srgbClr val="45A4FA"/>
                </a:solidFill>
                <a:latin typeface="Helvetica Neue Light"/>
                <a:cs typeface="Helvetica Neue Light"/>
              </a:rPr>
              <a:t>&gt; 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10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Songs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)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)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452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</a:t>
            </a:r>
            <a:r>
              <a:rPr lang="en-US" sz="2400" dirty="0">
                <a:latin typeface="Helvetica Neue Light"/>
                <a:cs typeface="Helvetica Neue Light"/>
              </a:rPr>
              <a:t>. Find the names of all artists who do not have any albums.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995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Consider the schema: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Songs  (</a:t>
            </a:r>
            <a:r>
              <a:rPr lang="en-US" sz="1800" dirty="0" err="1">
                <a:latin typeface="Courier New"/>
                <a:cs typeface="Courier New"/>
              </a:rPr>
              <a:t>song_id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song_name</a:t>
            </a:r>
            <a:r>
              <a:rPr lang="en-US" sz="1800" dirty="0">
                <a:latin typeface="Courier New"/>
                <a:cs typeface="Courier New"/>
              </a:rPr>
              <a:t>,   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weeks_in_top_40)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Artists(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artist_name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first_year_active</a:t>
            </a:r>
            <a:r>
              <a:rPr lang="en-US" sz="18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Albums  (</a:t>
            </a:r>
            <a:r>
              <a:rPr lang="en-US" sz="1800" dirty="0" err="1">
                <a:latin typeface="Courier New"/>
                <a:cs typeface="Courier New"/>
              </a:rPr>
              <a:t>album_id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album_name</a:t>
            </a:r>
            <a:r>
              <a:rPr lang="en-US" sz="1800" dirty="0">
                <a:latin typeface="Courier New"/>
                <a:cs typeface="Courier New"/>
              </a:rPr>
              <a:t>,  </a:t>
            </a:r>
            <a:r>
              <a:rPr lang="en-US" sz="1800" dirty="0" err="1">
                <a:latin typeface="Courier New"/>
                <a:cs typeface="Courier New"/>
              </a:rPr>
              <a:t>artist_id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year_released</a:t>
            </a:r>
            <a:r>
              <a:rPr lang="en-US" sz="1800" dirty="0">
                <a:latin typeface="Courier New"/>
                <a:cs typeface="Courier New"/>
              </a:rPr>
              <a:t>, genre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Write relational algebra expressions for the following queries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4</a:t>
            </a:r>
            <a:r>
              <a:rPr lang="en-US" sz="2400" dirty="0">
                <a:latin typeface="Helvetica Neue Light"/>
                <a:cs typeface="Helvetica Neue Light"/>
              </a:rPr>
              <a:t>. Find the names of all artists who do not have any albums.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artists.artist_name</a:t>
            </a:r>
            <a:endParaRPr lang="en-US" sz="2400" baseline="-250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(Artists ⋈ ((π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artists.artist_id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Artists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) – (π 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albums.artist_id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Albums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)))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7830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Join Algorithms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Relational Algebra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Cost Notation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R] = number of pages in Table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number of records per page of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number of records in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</a:t>
            </a:r>
            <a:r>
              <a:rPr lang="en-US" sz="36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36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36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[R]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75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Simple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or record r in R: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record s in 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+ |R| * [</a:t>
            </a: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8997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Simple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or record r in R: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for record s in 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|R| * [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408675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Simple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or record r in R: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latin typeface="Helvetica Neue Light"/>
                <a:ea typeface="Osaka" charset="0"/>
                <a:cs typeface="Helvetica Neue Light"/>
              </a:rPr>
              <a:t>for record s in 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+ |R| * [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75045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for page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+ [R]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55602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406747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+ [R]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42493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Block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for block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b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+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⌈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[R] / (B – 2)</a:t>
            </a:r>
            <a:r>
              <a:rPr lang="en-US" sz="3600" dirty="0" smtClean="0">
                <a:latin typeface="Helvetica Neue Light"/>
                <a:cs typeface="Helvetica Neue Light"/>
              </a:rPr>
              <a:t>⌉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9339" y="5417945"/>
            <a:ext cx="354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B-2 pages in each block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235573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Block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block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in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for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⌈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/ (B – 2)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⌉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9339" y="5417945"/>
            <a:ext cx="354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B-2 pages in each block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99089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Block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block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in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+ 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cs typeface="Helvetica Neue Light"/>
              </a:rPr>
              <a:t>⌈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/ (B – 2)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cs typeface="Helvetica Neue Light"/>
              </a:rPr>
              <a:t>⌉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9339" y="5417945"/>
            <a:ext cx="354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B-2 pages in each block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52747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Set of operators that map relations to relations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Set semantics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Does not include duplicates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SQL has </a:t>
            </a:r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multiset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semantics</a:t>
            </a: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2747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External Sort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Merge R and 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4 *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+ [S]) + [R] + [S]</a:t>
            </a:r>
          </a:p>
          <a:p>
            <a:pPr marL="0" indent="0" algn="ctr">
              <a:buNone/>
            </a:pP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= 5 </a:t>
            </a: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* ([R] + [S])</a:t>
            </a:r>
            <a:endParaRPr lang="en-US" sz="3600" dirty="0" smtClean="0"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8911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External Sort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Merge R and 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4 *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([R]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[S]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5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88126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Merge R and 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4 * ([R] + [S])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5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51013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Merge R and 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4 * ([R] + [S])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5 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* ([R] + [S])</a:t>
            </a: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28013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Optimized 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1. Internal Sort 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2. Internal Sort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3. Merge R and S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*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+ [S])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 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72176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Optimized 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1. Internal Sort 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2. Internal Sort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3. Merge R and S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*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([R]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[S]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 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6377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Optimized 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1. Internal Sort 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2. Internal Sort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3. Merge R and S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* ([R] + [S])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 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88498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Optimized 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1. Internal Sort 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2. Internal Sort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3. Merge R and S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2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 * ([R] + [S])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3 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* ([R] + [S]) </a:t>
            </a: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17104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 *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+ [S]) + [R] + 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412144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[S]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+ [R] + 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01026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Operators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Selection (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σ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) Selects a subset of rows (horizontal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</a:t>
            </a:r>
          </a:p>
          <a:p>
            <a:pPr lvl="1"/>
            <a:r>
              <a:rPr lang="en-US" sz="2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σ</a:t>
            </a:r>
            <a:r>
              <a:rPr lang="en-US" sz="20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age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&gt;20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(R)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Projection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 π )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Selects a subset of columns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(vertical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π</a:t>
            </a:r>
            <a:r>
              <a:rPr lang="en-US" sz="20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name, age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(R)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Cross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-product (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×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Allows us to combine two relations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×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S</a:t>
            </a:r>
          </a:p>
          <a:p>
            <a:pPr lvl="1"/>
            <a:endParaRPr lang="en-US" sz="2000" baseline="-25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-difference ( — ) Tuples in r1, but not in r2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—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</a:p>
          <a:p>
            <a:pPr lvl="1"/>
            <a:endParaRPr lang="en-US" sz="2000" baseline="-25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Union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 ∪ ) Tuples in r1 or in r2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∪ S</a:t>
            </a:r>
            <a:endParaRPr lang="en-US" sz="2000" baseline="-25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336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 * ([R] + [S])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+ 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244836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 * ([R] + [S]) + [R]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04210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 * ([R] + [S]) + [R] + 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283247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Join Algorithms Worksheet #1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613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Describe </a:t>
            </a:r>
            <a:r>
              <a:rPr lang="en-US" sz="2400" dirty="0">
                <a:latin typeface="Helvetica Neue Light"/>
                <a:cs typeface="Helvetica Neue Light"/>
              </a:rPr>
              <a:t>when you would want to use a </a:t>
            </a:r>
            <a:r>
              <a:rPr lang="en-US" sz="2400" dirty="0" smtClean="0">
                <a:latin typeface="Helvetica Neue Light"/>
                <a:cs typeface="Helvetica Neue Light"/>
              </a:rPr>
              <a:t>block </a:t>
            </a:r>
            <a:r>
              <a:rPr lang="en-US" sz="2400" dirty="0">
                <a:latin typeface="Helvetica Neue Light"/>
                <a:cs typeface="Helvetica Neue Light"/>
              </a:rPr>
              <a:t>nested loop join, a sort</a:t>
            </a:r>
            <a:r>
              <a:rPr lang="en-US" sz="2400" dirty="0" smtClean="0">
                <a:latin typeface="Helvetica Neue Light"/>
                <a:cs typeface="Helvetica Neue Light"/>
              </a:rPr>
              <a:t>-merge </a:t>
            </a:r>
            <a:r>
              <a:rPr lang="en-US" sz="2400" dirty="0">
                <a:latin typeface="Helvetica Neue Light"/>
                <a:cs typeface="Helvetica Neue Light"/>
              </a:rPr>
              <a:t>join and a hash join: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24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56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Describe when you would want to use a block nested loop join, a sort-merge join and a hash join: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endParaRPr lang="en-US" sz="2400" dirty="0" smtClean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4372" y="4559346"/>
            <a:ext cx="3287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Helvetica Neue Light"/>
                <a:cs typeface="Helvetica Neue Light"/>
              </a:rPr>
              <a:t>Hash </a:t>
            </a:r>
            <a:r>
              <a:rPr lang="en-US" sz="2400" dirty="0">
                <a:latin typeface="Helvetica Neue Light"/>
                <a:cs typeface="Helvetica Neue Light"/>
              </a:rPr>
              <a:t>Join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Hashing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Uneven Relations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Hybrid Hashing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1179" y="2975418"/>
            <a:ext cx="372380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Helvetica Neue Light"/>
                <a:cs typeface="Helvetica Neue Light"/>
              </a:rPr>
              <a:t>Block </a:t>
            </a:r>
            <a:r>
              <a:rPr lang="en-US" sz="2400" dirty="0">
                <a:latin typeface="Helvetica Neue Light"/>
                <a:cs typeface="Helvetica Neue Light"/>
              </a:rPr>
              <a:t>Nested Loop Join: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Cartesian Product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Non-equality Predicate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794" y="4559346"/>
            <a:ext cx="3278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 Light"/>
                <a:cs typeface="Helvetica Neue Light"/>
              </a:rPr>
              <a:t>Sort Merge Join: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Sorting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Skewed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Limited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Memory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8649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Join Algorithms Worksheet #</a:t>
            </a:r>
            <a:r>
              <a:rPr lang="en-US" sz="6000" dirty="0">
                <a:latin typeface="Helvetica Neue Light"/>
                <a:cs typeface="Helvetica Neue Light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6859" y="4762718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35173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R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and </a:t>
            </a:r>
            <a:r>
              <a:rPr lang="en-US" sz="2400" dirty="0" smtClean="0">
                <a:latin typeface="Helvetica Neue Light"/>
                <a:cs typeface="Helvetica Neue Light"/>
              </a:rPr>
              <a:t>S, where R contains [</a:t>
            </a:r>
            <a:r>
              <a:rPr lang="en-US" sz="2400" dirty="0">
                <a:latin typeface="Helvetica Neue Light"/>
                <a:cs typeface="Helvetica Neue Light"/>
              </a:rPr>
              <a:t>R] =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100 pages </a:t>
            </a:r>
            <a:r>
              <a:rPr lang="en-US" sz="2400" dirty="0" smtClean="0">
                <a:latin typeface="Helvetica Neue Light"/>
                <a:cs typeface="Helvetica Neue Light"/>
              </a:rPr>
              <a:t>and S contains [</a:t>
            </a:r>
            <a:r>
              <a:rPr lang="en-US" sz="2400" dirty="0">
                <a:latin typeface="Helvetica Neue Light"/>
                <a:cs typeface="Helvetica Neue Light"/>
              </a:rPr>
              <a:t>S] </a:t>
            </a:r>
            <a:r>
              <a:rPr lang="en-US" sz="2400" dirty="0" smtClean="0">
                <a:latin typeface="Helvetica Neue Light"/>
                <a:cs typeface="Helvetica Neue Light"/>
              </a:rPr>
              <a:t>= 50 pages, </a:t>
            </a:r>
            <a:r>
              <a:rPr lang="en-US" sz="2400" dirty="0">
                <a:latin typeface="Helvetica Neue Light"/>
                <a:cs typeface="Helvetica Neue Light"/>
              </a:rPr>
              <a:t>R</a:t>
            </a:r>
            <a:r>
              <a:rPr lang="en-US" sz="2400" dirty="0" smtClean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holds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latin typeface="Helvetica Neue Light"/>
                <a:cs typeface="Helvetica Neue Light"/>
              </a:rPr>
              <a:t>= 100 </a:t>
            </a:r>
            <a:r>
              <a:rPr lang="en-US" sz="2400" dirty="0">
                <a:latin typeface="Helvetica Neue Light"/>
                <a:cs typeface="Helvetica Neue Light"/>
              </a:rPr>
              <a:t>tuples per page </a:t>
            </a:r>
            <a:r>
              <a:rPr lang="en-US" sz="2400" dirty="0" smtClean="0">
                <a:latin typeface="Helvetica Neue Light"/>
                <a:cs typeface="Helvetica Neue Light"/>
              </a:rPr>
              <a:t>and S holds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latin typeface="Helvetica Neue Light"/>
                <a:cs typeface="Helvetica Neue Light"/>
              </a:rPr>
              <a:t> = 50 </a:t>
            </a:r>
            <a:r>
              <a:rPr lang="en-US" sz="2400" dirty="0">
                <a:latin typeface="Helvetica Neue Light"/>
                <a:cs typeface="Helvetica Neue Light"/>
              </a:rPr>
              <a:t>tuples per </a:t>
            </a:r>
            <a:r>
              <a:rPr lang="en-US" sz="2400" dirty="0" smtClean="0">
                <a:latin typeface="Helvetica Neue Light"/>
                <a:cs typeface="Helvetica Neue Light"/>
              </a:rPr>
              <a:t>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How </a:t>
            </a:r>
            <a:r>
              <a:rPr lang="en-US" sz="2400" dirty="0">
                <a:latin typeface="Helvetica Neue Light"/>
                <a:cs typeface="Helvetica Neue Light"/>
              </a:rPr>
              <a:t>many disk reads are needed to perform a Simple Nested Loops join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862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R and S, where R contains [R] = 100 pages and S contains [S] = 50 pages, R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= 100 tuples per page and S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>
                <a:latin typeface="Helvetica Neue Light"/>
                <a:cs typeface="Helvetica Neue Light"/>
              </a:rPr>
              <a:t> = 50 tuples per 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How </a:t>
            </a:r>
            <a:r>
              <a:rPr lang="en-US" sz="2400" dirty="0">
                <a:latin typeface="Helvetica Neue Light"/>
                <a:cs typeface="Helvetica Neue Light"/>
              </a:rPr>
              <a:t>many disk reads are needed to perform a Simple Nested Loops join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Using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 as the outer relation yields the lowest I/O count.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*[R]*[S] + [S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 =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50*100*50 +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50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=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250050 I/O’s</a:t>
            </a:r>
            <a:endParaRPr lang="en-US" sz="2400" dirty="0">
              <a:solidFill>
                <a:srgbClr val="45A4FA"/>
              </a:solidFill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1156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R and S, where R contains [R] = 100 pages and S contains [S] = 50 pages, R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= 100 tuples per page and S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>
                <a:latin typeface="Helvetica Neue Light"/>
                <a:cs typeface="Helvetica Neue Light"/>
              </a:rPr>
              <a:t> = 50 tuples per 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block nested loops join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803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Compound Operators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Intersection ( ∩ ) Tuples in r1 and r2 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∩ S = R — (R — S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Join ( ⋈ ) joins r1 and r2 on common attributes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Compute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 ×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Select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rows where attributes appearing in both relations have equal 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values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Project </a:t>
            </a:r>
            <a:r>
              <a:rPr lang="en-US" sz="2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onto all unique attributes and one copy of each of the common ones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75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R and S, where R contains [R] = 100 pages and S contains [S] = 50 pages, R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= 100 tuples per page and S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>
                <a:latin typeface="Helvetica Neue Light"/>
                <a:cs typeface="Helvetica Neue Light"/>
              </a:rPr>
              <a:t> = 50 tuples per 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block nested loops join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Using S as the outer relation yields the lowest I/O count. </a:t>
            </a:r>
            <a:endParaRPr lang="en-US" sz="24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[S]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+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⌈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[S]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/ (B – 2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)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⌉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*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 =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50 + ⌈50/13⌉ *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100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 =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450 I/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Os</a:t>
            </a:r>
            <a:endParaRPr lang="en-US" sz="2400" dirty="0">
              <a:solidFill>
                <a:srgbClr val="45A4FA"/>
              </a:solidFill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24613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R and S, where R contains [R] = 100 pages and S contains [S] = 50 pages, R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= 100 tuples per page and S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>
                <a:latin typeface="Helvetica Neue Light"/>
                <a:cs typeface="Helvetica Neue Light"/>
              </a:rPr>
              <a:t> = 50 tuples per 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Sort Merge Join? (Utilize the optimized version</a:t>
            </a:r>
            <a:r>
              <a:rPr lang="en-US" sz="2400" dirty="0" smtClean="0">
                <a:latin typeface="Helvetica Neue Light"/>
                <a:cs typeface="Helvetica Neue Light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107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R and S, where R contains [R] = 100 pages and S contains [S] = 50 pages, R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= 100 tuples per page and S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>
                <a:latin typeface="Helvetica Neue Light"/>
                <a:cs typeface="Helvetica Neue Light"/>
              </a:rPr>
              <a:t> = 50 tuples per 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Sort Merge Join? (Utilize the optimized version)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3 * (</a:t>
            </a:r>
            <a:r>
              <a:rPr lang="fr-FR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[R] + [S]</a:t>
            </a:r>
            <a:r>
              <a:rPr lang="fr-FR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)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 = 3 * 150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 = </a:t>
            </a:r>
            <a:r>
              <a:rPr lang="fr-FR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450 I/</a:t>
            </a:r>
            <a:r>
              <a:rPr lang="fr-FR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O’s</a:t>
            </a:r>
            <a:endParaRPr lang="en-US" sz="2400" dirty="0">
              <a:solidFill>
                <a:srgbClr val="45A4FA"/>
              </a:solidFill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0104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1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R and S, where R contains [R] = 100 pages and S contains [S] = 50 pages, R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= 100 tuples per page and S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>
                <a:latin typeface="Helvetica Neue Light"/>
                <a:cs typeface="Helvetica Neue Light"/>
              </a:rPr>
              <a:t> = 50 tuples per 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Hash Join? (Assume no recursive partitioning and ignore output costs</a:t>
            </a:r>
            <a:r>
              <a:rPr lang="en-US" sz="2400" dirty="0" smtClean="0">
                <a:latin typeface="Helvetica Neue Light"/>
                <a:cs typeface="Helvetica Neue Light"/>
              </a:rPr>
              <a:t>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795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R and S, where R contains [R] = 100 pages and S contains [S] = 50 pages, R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baseline="-250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latin typeface="Helvetica Neue Light"/>
                <a:cs typeface="Helvetica Neue Light"/>
              </a:rPr>
              <a:t>= 100 tuples per page and S holds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>
                <a:latin typeface="Helvetica Neue Light"/>
                <a:cs typeface="Helvetica Neue Light"/>
              </a:rPr>
              <a:t> = 50 tuples per 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Hash Join? (Assume no recursive partitioning and ignore output costs</a:t>
            </a:r>
            <a:r>
              <a:rPr lang="en-US" sz="2400" dirty="0" smtClean="0">
                <a:latin typeface="Helvetica Neue Light"/>
                <a:cs typeface="Helvetica Neue Light"/>
              </a:rPr>
              <a:t>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Partitioning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Phase: 2([R]+[S])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Matching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Phase: [R]+[S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]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Total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= 3([R] + [S]) = 3* 150  =  450 I/O’s</a:t>
            </a:r>
            <a:endParaRPr lang="en-US" sz="2400" dirty="0">
              <a:solidFill>
                <a:srgbClr val="45A4FA"/>
              </a:solidFill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0651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Relational Algebra Exercises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948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Why do we care about relational algebra? Why do you think it might be useful?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7848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Why do we care about relational algebra? Why do you think it might be useful?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Relational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algebra are plans to execute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queries.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The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many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ways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of writing the plans give the system room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to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design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for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optimizations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/>
            </a:r>
            <a:b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</a:b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We will learn more about how to estimate the cost of the 	plan in the future.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301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Relational Algebra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Helvetica Neue Light"/>
                <a:cs typeface="Helvetica Neue Light"/>
              </a:rPr>
              <a:t>How would you compare what you’ve seen in </a:t>
            </a:r>
            <a:r>
              <a:rPr lang="en-US" sz="2400" dirty="0" err="1">
                <a:latin typeface="Helvetica Neue Light"/>
                <a:cs typeface="Helvetica Neue Light"/>
              </a:rPr>
              <a:t>PySpark</a:t>
            </a:r>
            <a:r>
              <a:rPr lang="en-US" sz="2400" dirty="0">
                <a:latin typeface="Helvetica Neue Light"/>
                <a:cs typeface="Helvetica Neue Light"/>
              </a:rPr>
              <a:t> (transformations like map/reduce) to the SQL model (select project join)? Which one do you like using better? (open ended)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 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5090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5536</TotalTime>
  <Words>3236</Words>
  <Application>Microsoft Macintosh PowerPoint</Application>
  <PresentationFormat>On-screen Show (4:3)</PresentationFormat>
  <Paragraphs>512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CS186 Discussion 5</vt:lpstr>
      <vt:lpstr>Relational Algebra</vt:lpstr>
      <vt:lpstr>Relational Algebra</vt:lpstr>
      <vt:lpstr>Relational Operators</vt:lpstr>
      <vt:lpstr>Compound Operators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Relational Algebra Exercises</vt:lpstr>
      <vt:lpstr>Join Algorithms</vt:lpstr>
      <vt:lpstr>Cost Notation</vt:lpstr>
      <vt:lpstr>Simple Nested Loop Join</vt:lpstr>
      <vt:lpstr>Simple Nested Loop Join</vt:lpstr>
      <vt:lpstr>Simple Nested Loop Join</vt:lpstr>
      <vt:lpstr>Page Nested Loop Join</vt:lpstr>
      <vt:lpstr>Page Nested Loop Join</vt:lpstr>
      <vt:lpstr>Page Nested Loop Join</vt:lpstr>
      <vt:lpstr>Block Nested Loop Join</vt:lpstr>
      <vt:lpstr>Block Nested Loop Join</vt:lpstr>
      <vt:lpstr>Block Nested Loop Join</vt:lpstr>
      <vt:lpstr>Sort Merge Join</vt:lpstr>
      <vt:lpstr>Sort Merge Join</vt:lpstr>
      <vt:lpstr>Sort Merge Join</vt:lpstr>
      <vt:lpstr>Sort Merge Join</vt:lpstr>
      <vt:lpstr>Optimized Sort Merge Join</vt:lpstr>
      <vt:lpstr>Optimized Sort Merge Join</vt:lpstr>
      <vt:lpstr>Optimized Sort Merge Join</vt:lpstr>
      <vt:lpstr>Optimized Sort Merge Join</vt:lpstr>
      <vt:lpstr>Hash Join</vt:lpstr>
      <vt:lpstr>Hash Join</vt:lpstr>
      <vt:lpstr>Hash Join</vt:lpstr>
      <vt:lpstr>Hash Join</vt:lpstr>
      <vt:lpstr>Hash Join</vt:lpstr>
      <vt:lpstr>Join Algorithms Worksheet #1</vt:lpstr>
      <vt:lpstr>Join Algorithms Exercises</vt:lpstr>
      <vt:lpstr>Join Algorithms Exercises</vt:lpstr>
      <vt:lpstr>Join Algorithms Worksheet #2</vt:lpstr>
      <vt:lpstr>Join Algorithms Exercises</vt:lpstr>
      <vt:lpstr>Join Algorithms Exercises</vt:lpstr>
      <vt:lpstr>Join Algorithms Exercises</vt:lpstr>
      <vt:lpstr>Join Algorithms Exercises</vt:lpstr>
      <vt:lpstr>Join Algorithms Exercises</vt:lpstr>
      <vt:lpstr>Join Algorithms Exercises</vt:lpstr>
      <vt:lpstr>Join Algorithms Exercises</vt:lpstr>
      <vt:lpstr>Join Algorithms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134</cp:revision>
  <dcterms:created xsi:type="dcterms:W3CDTF">2015-09-09T16:03:04Z</dcterms:created>
  <dcterms:modified xsi:type="dcterms:W3CDTF">2016-03-08T22:43:02Z</dcterms:modified>
</cp:coreProperties>
</file>