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65" r:id="rId3"/>
    <p:sldId id="406" r:id="rId4"/>
    <p:sldId id="407" r:id="rId5"/>
    <p:sldId id="408" r:id="rId6"/>
    <p:sldId id="417" r:id="rId7"/>
    <p:sldId id="409" r:id="rId8"/>
    <p:sldId id="410" r:id="rId9"/>
    <p:sldId id="415" r:id="rId10"/>
    <p:sldId id="411" r:id="rId11"/>
    <p:sldId id="412" r:id="rId12"/>
    <p:sldId id="416" r:id="rId13"/>
    <p:sldId id="413" r:id="rId14"/>
    <p:sldId id="414" r:id="rId15"/>
    <p:sldId id="418" r:id="rId16"/>
    <p:sldId id="419" r:id="rId17"/>
    <p:sldId id="420" r:id="rId18"/>
    <p:sldId id="421" r:id="rId19"/>
    <p:sldId id="422" r:id="rId20"/>
    <p:sldId id="423" r:id="rId21"/>
    <p:sldId id="428" r:id="rId22"/>
    <p:sldId id="429" r:id="rId23"/>
    <p:sldId id="430" r:id="rId24"/>
    <p:sldId id="436" r:id="rId25"/>
    <p:sldId id="424" r:id="rId26"/>
    <p:sldId id="432" r:id="rId27"/>
    <p:sldId id="437" r:id="rId28"/>
    <p:sldId id="438" r:id="rId29"/>
    <p:sldId id="439" r:id="rId30"/>
    <p:sldId id="425" r:id="rId31"/>
    <p:sldId id="431" r:id="rId32"/>
    <p:sldId id="433" r:id="rId33"/>
    <p:sldId id="435" r:id="rId34"/>
    <p:sldId id="427" r:id="rId35"/>
    <p:sldId id="43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latin typeface="Helvetica Neue Light"/>
                <a:cs typeface="Helvetica Neue Light"/>
              </a:rPr>
              <a:t>Discussion 6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(Query Optimization)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Histograms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 for better selectivity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estimatation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Not all distributions are uniform!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Compare bucket by bucket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Equiwidth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Good for normal distributions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Easy to implement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Equidepth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800100" lvl="1" indent="-342900">
              <a:lnSpc>
                <a:spcPct val="120000"/>
              </a:lnSpc>
              <a:buFont typeface="Lucida Grande"/>
              <a:buChar char="-"/>
            </a:pP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Good for median,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quantile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etc.</a:t>
            </a:r>
          </a:p>
          <a:p>
            <a:pPr marL="800100" lvl="1" indent="-342900">
              <a:lnSpc>
                <a:spcPct val="120000"/>
              </a:lnSpc>
              <a:buFont typeface="Lucida Grande"/>
              <a:buChar char="-"/>
            </a:pP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Handles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outliers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340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Search Strategy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Base case: single-relation plans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Induction: multi-relation plans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32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Single-Relation Plans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Sequential scan of file: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Index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 on primary key matches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+ 1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a B+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tree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Selects on clustered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index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(I) +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(R)) * </a:t>
            </a:r>
            <a:r>
              <a:rPr lang="el-GR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selectivity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Selects on non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-clustered index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(I) +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(R)) * </a:t>
            </a:r>
            <a:r>
              <a:rPr lang="el-GR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selectivity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698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Interesting Orders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relation has an interesting order if it is sorted by any of the following: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ORDER BY attributes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Already ordered!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GROUP BY attributes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Already grouped!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Future join attributes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Already sorted!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Cheaper sort-merge join</a:t>
            </a:r>
          </a:p>
        </p:txBody>
      </p:sp>
    </p:spTree>
    <p:extLst>
      <p:ext uri="{BB962C8B-B14F-4D97-AF65-F5344CB8AC3E}">
        <p14:creationId xmlns:p14="http://schemas.microsoft.com/office/powerpoint/2010/main" val="185484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Search Algorithm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Step 1: Find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 best 1-table access method.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Step 2: Given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 best 1-table method as the outer, find the best 2-table.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…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Step N: Given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 best (N-1)-table method as the outer, find the best N-table.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7170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Query Optimization 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6485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Name and describe the three factors of a System R (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Selinger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Optimizer</a:t>
            </a:r>
          </a:p>
        </p:txBody>
      </p:sp>
    </p:spTree>
    <p:extLst>
      <p:ext uri="{BB962C8B-B14F-4D97-AF65-F5344CB8AC3E}">
        <p14:creationId xmlns:p14="http://schemas.microsoft.com/office/powerpoint/2010/main" val="21468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Name and describe the three factors of a System R (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Selinger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Optimizer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plan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space </a:t>
            </a: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only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left-deep join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trees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avoid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cartesian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products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push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selections and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joins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interesting orders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estimation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use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formulas and size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estimations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selectivity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(reduction factor) estimation = |output| / |input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|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search algorithm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dynamic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4495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is an interesting order?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14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is an interesting order?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 relation is said to have an interesting order if it is sorted by any of the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following: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ORDER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attributes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GROUP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attributes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downstream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join attributes</a:t>
            </a:r>
            <a:endParaRPr lang="en-US" sz="20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426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Query Optimization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55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are the best single-table plans (i.e., Phase 1)?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5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are the best single-table plans (i.e., Phase 1)?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  <a:r>
              <a:rPr lang="en-US" sz="2400" u="sng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File scan: 1000 IOs</a:t>
            </a: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Index #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4: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RF = 1200 / 50,000</a:t>
            </a: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for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index = (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(I) +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(R)) *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ΠRF</a:t>
            </a:r>
            <a:r>
              <a:rPr lang="en-US" sz="2000" baseline="-25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matching</a:t>
            </a:r>
            <a:r>
              <a:rPr lang="en-US" sz="2000" baseline="-25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/>
            </a:r>
            <a:br>
              <a:rPr lang="en-US" sz="2000" baseline="-25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= (20 + 50,000) * (1200 / 50000)</a:t>
            </a:r>
            <a:b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= 1200 IOs</a:t>
            </a: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Best single table plan: file scan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56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are the best single-table plans (i.e., Phase 1)?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Kitties:</a:t>
            </a: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File scan: 100 IOs</a:t>
            </a: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no other applicable indexes since no single-table predicates 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Kitties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Best single table plan: file scan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6759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are the best single-table plans (i.e., Phase 1)?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Puppies:</a:t>
            </a:r>
          </a:p>
          <a:p>
            <a:pPr lvl="0"/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File scan: 50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IOs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Index #2:</a:t>
            </a: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RF = 1/10 (because happiness can go from 1-10)</a:t>
            </a: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for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index = (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(I) +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(R)) *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ΠRF</a:t>
            </a:r>
            <a:r>
              <a:rPr lang="en-US" sz="2000" baseline="-25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matching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/>
            </a:r>
            <a:b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= (5 + 200) * (1/10)</a:t>
            </a:r>
            <a:b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= 21 I/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Os</a:t>
            </a:r>
            <a:endParaRPr lang="en-US" sz="20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0"/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Index #3:</a:t>
            </a:r>
          </a:p>
          <a:p>
            <a:pPr lvl="1"/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Index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#3 is grouped on the owner, then by happiness. Since the only single table predicate we can consider is “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P.happiness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= 7”, this is worse than an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index, since it’s not sorted on the search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key</a:t>
            </a:r>
          </a:p>
          <a:p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Best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single table plan: Index #2</a:t>
            </a:r>
          </a:p>
          <a:p>
            <a:pPr lvl="1"/>
            <a:endParaRPr lang="en-US" sz="20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455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are the best single-table plans (i.e., Phase 1)?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Humans: File scan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Kitties: File scan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Puppies: Index #2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56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List the pairs of tables the optimizer will consider for 2-way joins (i.e., Phase 2)?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82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List the pairs of tables the optimizer will consider for 2-way joins (i.e., Phase 2)?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 File scan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 File scan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 Index #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 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 Tree)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436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List the pairs of tables the optimizer will consider for 2-way joins (i.e., Phase 2)?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Kitties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Puppies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Puppies 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Kitties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182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List the pairs of tables the optimizer will consider for 2-way joins (i.e., Phase 2)?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strike="sngStrike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  <a:r>
              <a:rPr lang="en-US" sz="2400" strike="sngStrike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strike="sngStrike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Kitties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Puppies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strike="sngStrike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Kitties</a:t>
            </a:r>
            <a:r>
              <a:rPr lang="en-US" sz="2400" strike="sngStrike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</a:t>
            </a:r>
            <a:r>
              <a:rPr lang="en-US" sz="2400" strike="sngStrike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Puppies 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Kitties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77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List the pairs of tables the optimizer will consider for 2-way joins (i.e., Phase 2)?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Humans[File scan] ⋈ Puppies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Kitties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[File scan] ⋈ Puppies </a:t>
            </a:r>
            <a:endParaRPr lang="en-US" sz="2400" strike="sngStrike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Humans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Puppies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B+] ⋈ Kitties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035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is the best way to run a query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?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5663" y="5576888"/>
            <a:ext cx="2895600" cy="40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46450" y="5372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2781300"/>
            <a:ext cx="4114800" cy="1566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SELECT  S.sname</a:t>
            </a:r>
          </a:p>
          <a:p>
            <a:r>
              <a:rPr lang="en-US" sz="2400">
                <a:solidFill>
                  <a:schemeClr val="tx1"/>
                </a:solidFill>
              </a:rPr>
              <a:t>FROM  Reserves R, Sailors S</a:t>
            </a:r>
          </a:p>
          <a:p>
            <a:r>
              <a:rPr lang="en-US" sz="2400">
                <a:solidFill>
                  <a:schemeClr val="tx1"/>
                </a:solidFill>
              </a:rPr>
              <a:t>WHERE  R.sid=S.sid AND </a:t>
            </a:r>
          </a:p>
          <a:p>
            <a:r>
              <a:rPr lang="en-US" sz="2400">
                <a:solidFill>
                  <a:schemeClr val="tx1"/>
                </a:solidFill>
              </a:rPr>
              <a:t>    R.bid=100 AND S.rating&gt;5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80052" y="2857500"/>
            <a:ext cx="3289301" cy="3009900"/>
            <a:chOff x="3635" y="82"/>
            <a:chExt cx="2072" cy="189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074" y="82"/>
              <a:ext cx="1633" cy="1896"/>
              <a:chOff x="4074" y="82"/>
              <a:chExt cx="1633" cy="1896"/>
            </a:xfrm>
          </p:grpSpPr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4317" y="599"/>
                <a:ext cx="68" cy="88"/>
              </a:xfrm>
              <a:custGeom>
                <a:avLst/>
                <a:gdLst>
                  <a:gd name="T0" fmla="*/ 67 w 68"/>
                  <a:gd name="T1" fmla="*/ 43 h 88"/>
                  <a:gd name="T2" fmla="*/ 58 w 68"/>
                  <a:gd name="T3" fmla="*/ 13 h 88"/>
                  <a:gd name="T4" fmla="*/ 34 w 68"/>
                  <a:gd name="T5" fmla="*/ 0 h 88"/>
                  <a:gd name="T6" fmla="*/ 10 w 68"/>
                  <a:gd name="T7" fmla="*/ 13 h 88"/>
                  <a:gd name="T8" fmla="*/ 0 w 68"/>
                  <a:gd name="T9" fmla="*/ 43 h 88"/>
                  <a:gd name="T10" fmla="*/ 10 w 68"/>
                  <a:gd name="T11" fmla="*/ 74 h 88"/>
                  <a:gd name="T12" fmla="*/ 34 w 68"/>
                  <a:gd name="T13" fmla="*/ 87 h 88"/>
                  <a:gd name="T14" fmla="*/ 58 w 68"/>
                  <a:gd name="T15" fmla="*/ 74 h 88"/>
                  <a:gd name="T16" fmla="*/ 67 w 68"/>
                  <a:gd name="T17" fmla="*/ 43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88"/>
                  <a:gd name="T29" fmla="*/ 68 w 68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88">
                    <a:moveTo>
                      <a:pt x="67" y="43"/>
                    </a:moveTo>
                    <a:lnTo>
                      <a:pt x="58" y="13"/>
                    </a:lnTo>
                    <a:lnTo>
                      <a:pt x="34" y="0"/>
                    </a:lnTo>
                    <a:lnTo>
                      <a:pt x="10" y="13"/>
                    </a:lnTo>
                    <a:lnTo>
                      <a:pt x="0" y="43"/>
                    </a:lnTo>
                    <a:lnTo>
                      <a:pt x="10" y="74"/>
                    </a:lnTo>
                    <a:lnTo>
                      <a:pt x="34" y="87"/>
                    </a:lnTo>
                    <a:lnTo>
                      <a:pt x="58" y="74"/>
                    </a:lnTo>
                    <a:lnTo>
                      <a:pt x="67" y="4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351" y="6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1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698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750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673" y="82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2 w 103"/>
                  <a:gd name="T3" fmla="*/ 0 h 1"/>
                  <a:gd name="T4" fmla="*/ 0 w 10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"/>
                  <a:gd name="T11" fmla="*/ 103 w 10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">
                    <a:moveTo>
                      <a:pt x="0" y="0"/>
                    </a:moveTo>
                    <a:lnTo>
                      <a:pt x="10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767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974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0 h 70"/>
                  <a:gd name="T2" fmla="*/ 207 w 208"/>
                  <a:gd name="T3" fmla="*/ 69 h 70"/>
                  <a:gd name="T4" fmla="*/ 0 w 208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0"/>
                    </a:moveTo>
                    <a:lnTo>
                      <a:pt x="207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69 h 70"/>
                  <a:gd name="T2" fmla="*/ 207 w 208"/>
                  <a:gd name="T3" fmla="*/ 0 h 70"/>
                  <a:gd name="T4" fmla="*/ 0 w 208"/>
                  <a:gd name="T5" fmla="*/ 69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69"/>
                    </a:moveTo>
                    <a:lnTo>
                      <a:pt x="207" y="0"/>
                    </a:lnTo>
                    <a:lnTo>
                      <a:pt x="0" y="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12" y="1487"/>
                <a:ext cx="399" cy="200"/>
              </a:xfrm>
              <a:custGeom>
                <a:avLst/>
                <a:gdLst>
                  <a:gd name="T0" fmla="*/ 0 w 399"/>
                  <a:gd name="T1" fmla="*/ 199 h 200"/>
                  <a:gd name="T2" fmla="*/ 398 w 399"/>
                  <a:gd name="T3" fmla="*/ 0 h 200"/>
                  <a:gd name="T4" fmla="*/ 0 w 399"/>
                  <a:gd name="T5" fmla="*/ 199 h 200"/>
                  <a:gd name="T6" fmla="*/ 0 60000 65536"/>
                  <a:gd name="T7" fmla="*/ 0 60000 65536"/>
                  <a:gd name="T8" fmla="*/ 0 60000 65536"/>
                  <a:gd name="T9" fmla="*/ 0 w 399"/>
                  <a:gd name="T10" fmla="*/ 0 h 200"/>
                  <a:gd name="T11" fmla="*/ 399 w 399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" h="200">
                    <a:moveTo>
                      <a:pt x="0" y="199"/>
                    </a:moveTo>
                    <a:lnTo>
                      <a:pt x="398" y="0"/>
                    </a:lnTo>
                    <a:lnTo>
                      <a:pt x="0" y="19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57" y="1487"/>
                <a:ext cx="408" cy="200"/>
              </a:xfrm>
              <a:custGeom>
                <a:avLst/>
                <a:gdLst>
                  <a:gd name="T0" fmla="*/ 0 w 408"/>
                  <a:gd name="T1" fmla="*/ 0 h 200"/>
                  <a:gd name="T2" fmla="*/ 407 w 408"/>
                  <a:gd name="T3" fmla="*/ 199 h 200"/>
                  <a:gd name="T4" fmla="*/ 0 w 408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00"/>
                  <a:gd name="T11" fmla="*/ 408 w 408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00">
                    <a:moveTo>
                      <a:pt x="0" y="0"/>
                    </a:moveTo>
                    <a:lnTo>
                      <a:pt x="407" y="1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872" y="806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872" y="289"/>
                <a:ext cx="1" cy="286"/>
              </a:xfrm>
              <a:custGeom>
                <a:avLst/>
                <a:gdLst>
                  <a:gd name="T0" fmla="*/ 0 w 1"/>
                  <a:gd name="T1" fmla="*/ 0 h 286"/>
                  <a:gd name="T2" fmla="*/ 0 w 1"/>
                  <a:gd name="T3" fmla="*/ 285 h 286"/>
                  <a:gd name="T4" fmla="*/ 0 w 1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6"/>
                  <a:gd name="T11" fmla="*/ 1 w 1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6">
                    <a:moveTo>
                      <a:pt x="0" y="0"/>
                    </a:moveTo>
                    <a:lnTo>
                      <a:pt x="0" y="2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53" y="632"/>
                <a:ext cx="45" cy="93"/>
              </a:xfrm>
              <a:custGeom>
                <a:avLst/>
                <a:gdLst>
                  <a:gd name="T0" fmla="*/ 0 w 45"/>
                  <a:gd name="T1" fmla="*/ 92 h 93"/>
                  <a:gd name="T2" fmla="*/ 44 w 45"/>
                  <a:gd name="T3" fmla="*/ 0 h 93"/>
                  <a:gd name="T4" fmla="*/ 0 w 45"/>
                  <a:gd name="T5" fmla="*/ 92 h 9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93"/>
                  <a:gd name="T11" fmla="*/ 45 w 45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93">
                    <a:moveTo>
                      <a:pt x="0" y="92"/>
                    </a:moveTo>
                    <a:lnTo>
                      <a:pt x="44" y="0"/>
                    </a:lnTo>
                    <a:lnTo>
                      <a:pt x="0" y="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897" y="639"/>
                <a:ext cx="43" cy="86"/>
              </a:xfrm>
              <a:custGeom>
                <a:avLst/>
                <a:gdLst>
                  <a:gd name="T0" fmla="*/ 0 w 43"/>
                  <a:gd name="T1" fmla="*/ 0 h 86"/>
                  <a:gd name="T2" fmla="*/ 42 w 43"/>
                  <a:gd name="T3" fmla="*/ 85 h 86"/>
                  <a:gd name="T4" fmla="*/ 0 w 43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86"/>
                  <a:gd name="T11" fmla="*/ 43 w 43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86">
                    <a:moveTo>
                      <a:pt x="0" y="0"/>
                    </a:moveTo>
                    <a:lnTo>
                      <a:pt x="42" y="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074" y="1759"/>
                <a:ext cx="7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Reserves</a:t>
                </a: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5139" y="1750"/>
                <a:ext cx="56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Sailors</a:t>
                </a: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653" y="1340"/>
                <a:ext cx="50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sid=sid</a:t>
                </a: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369" y="657"/>
                <a:ext cx="56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bid=100 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940" y="640"/>
                <a:ext cx="61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rating &gt; 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724" y="148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sname</a:t>
                </a:r>
              </a:p>
            </p:txBody>
          </p:sp>
        </p:grp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635" y="83"/>
              <a:ext cx="1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22250" y="4781550"/>
            <a:ext cx="586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charset="0"/>
                <a:sym typeface="Symbol" charset="0"/>
              </a:rPr>
              <a:t></a:t>
            </a:r>
            <a:r>
              <a:rPr lang="en-US" baseline="-25000">
                <a:solidFill>
                  <a:schemeClr val="tx1"/>
                </a:solidFill>
                <a:latin typeface="Times New Roman" charset="0"/>
                <a:sym typeface="Symbol" charset="0"/>
              </a:rPr>
              <a:t>(sname)</a:t>
            </a:r>
            <a:r>
              <a:rPr lang="en-US">
                <a:solidFill>
                  <a:schemeClr val="tx1"/>
                </a:solidFill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solidFill>
                  <a:schemeClr val="tx1"/>
                </a:solidFill>
                <a:latin typeface="Times New Roman" charset="0"/>
                <a:sym typeface="Symbol" charset="0"/>
              </a:rPr>
              <a:t>(bid=100  rating &gt; 5)</a:t>
            </a:r>
            <a:r>
              <a:rPr lang="en-US">
                <a:solidFill>
                  <a:schemeClr val="tx1"/>
                </a:solidFill>
                <a:latin typeface="Times New Roman" charset="0"/>
                <a:sym typeface="Symbol" charset="0"/>
              </a:rPr>
              <a:t> </a:t>
            </a:r>
            <a:br>
              <a:rPr lang="en-US">
                <a:solidFill>
                  <a:schemeClr val="tx1"/>
                </a:solidFill>
                <a:latin typeface="Times New Roman" charset="0"/>
                <a:sym typeface="Symbol" charset="0"/>
              </a:rPr>
            </a:br>
            <a:r>
              <a:rPr lang="en-US">
                <a:solidFill>
                  <a:schemeClr val="tx1"/>
                </a:solidFill>
                <a:latin typeface="Times New Roman" charset="0"/>
                <a:sym typeface="Symbol" charset="0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 charset="0"/>
                <a:sym typeface="Symbol" charset="0"/>
              </a:rPr>
              <a:t>(Reserves </a:t>
            </a:r>
            <a:r>
              <a:rPr lang="en-US" sz="2400">
                <a:solidFill>
                  <a:schemeClr val="tx1"/>
                </a:solidFill>
                <a:latin typeface="Times New Roman" charset="0"/>
                <a:sym typeface="MT Extra" charset="0"/>
              </a:rPr>
              <a:t>⨝</a:t>
            </a:r>
            <a:r>
              <a:rPr lang="en-US" sz="2400">
                <a:solidFill>
                  <a:schemeClr val="tx1"/>
                </a:solidFill>
                <a:latin typeface="Times New Roman" charset="0"/>
                <a:sym typeface="Symbol" charset="0"/>
              </a:rPr>
              <a:t> Sailors)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355850" y="4457700"/>
            <a:ext cx="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4794250" y="4305300"/>
            <a:ext cx="1295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Which plans will be avoided?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471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Which plans will be avoided?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(H ⋈ K) and (K ⋈ H) pairs will be avoided since they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are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cross-products. That is, they don’t have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join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predicate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the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query.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49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would be the IO cost of doing Index Nested Loops Join using Puppies as the outer, with the optimal single table selection methods (see part 1)?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398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would be the IO cost of doing Index Nested Loops Join using Puppies as the outer, with the optimal single table selection methods (see question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)?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ost =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(P) +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potential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(P)  * Lookup(p)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(P) =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from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q3 using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Index #2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potential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)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~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20; 1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/10(200 puppies)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have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happiness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= 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Lookup(p) ~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(5 + 400)*1/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 using Index #1 since we know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K.cuteness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=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P.happiness</a:t>
            </a: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ost = 21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+ 20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[(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5 + 400)*1/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   = 831 I/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34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Now with Kitties as the outer.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331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Query Optimization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Now with Kitties as the outer.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=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(K) +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potential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(K) * lookup(k)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NPages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(K) =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100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potential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(K) = 400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Lookup(k): 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15 + 50)*(1/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 owner)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*(1/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 happiness)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~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IO, using Index #3 and 1/10 owner from 1/Max(5, 10)</a:t>
            </a:r>
            <a:r>
              <a:rPr lang="de-DE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 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Cost = </a:t>
            </a:r>
            <a:r>
              <a:rPr lang="de-DE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100 + 400*1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  = </a:t>
            </a:r>
            <a:r>
              <a:rPr lang="de-DE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500 I/Os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272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R (</a:t>
            </a:r>
            <a:r>
              <a:rPr lang="en-US" dirty="0" err="1" smtClean="0">
                <a:latin typeface="Helvetica Neue Light"/>
                <a:cs typeface="Helvetica Neue Light"/>
              </a:rPr>
              <a:t>Selinger</a:t>
            </a:r>
            <a:r>
              <a:rPr lang="en-US" dirty="0" smtClean="0">
                <a:latin typeface="Helvetica Neue Light"/>
                <a:cs typeface="Helvetica Neue Light"/>
              </a:rPr>
              <a:t>) Optimizer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Plan Space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input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Cost Estimation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subroutine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Search Strategy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algorithm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04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Plan Space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Left-deep trees only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Various access methods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Equality vs. Range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Scan vs. index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Clustered vs.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unclustered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Various join algorithms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Index Nested Loop Join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Sort Merge Join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Chunk Nested Loop Join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Hash Join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Selections and projections as low as possible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17" name="Shape 40"/>
          <p:cNvSpPr/>
          <p:nvPr/>
        </p:nvSpPr>
        <p:spPr>
          <a:xfrm flipV="1">
            <a:off x="4984410" y="3123598"/>
            <a:ext cx="955638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8" name="Shape 41"/>
          <p:cNvSpPr/>
          <p:nvPr/>
        </p:nvSpPr>
        <p:spPr>
          <a:xfrm flipH="1" flipV="1">
            <a:off x="5930491" y="3123598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9" name="Shape 42"/>
          <p:cNvSpPr/>
          <p:nvPr/>
        </p:nvSpPr>
        <p:spPr>
          <a:xfrm>
            <a:off x="5759391" y="2817822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20" name="Shape 43"/>
          <p:cNvSpPr/>
          <p:nvPr/>
        </p:nvSpPr>
        <p:spPr>
          <a:xfrm flipV="1">
            <a:off x="6092949" y="1884313"/>
            <a:ext cx="955637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1" name="Shape 44"/>
          <p:cNvSpPr/>
          <p:nvPr/>
        </p:nvSpPr>
        <p:spPr>
          <a:xfrm flipH="1" flipV="1">
            <a:off x="7039029" y="1884313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2" name="Shape 45"/>
          <p:cNvSpPr/>
          <p:nvPr/>
        </p:nvSpPr>
        <p:spPr>
          <a:xfrm>
            <a:off x="6887042" y="1594608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26" name="Shape 49"/>
          <p:cNvSpPr/>
          <p:nvPr/>
        </p:nvSpPr>
        <p:spPr>
          <a:xfrm>
            <a:off x="4705291" y="4075122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27" name="Shape 50"/>
          <p:cNvSpPr/>
          <p:nvPr/>
        </p:nvSpPr>
        <p:spPr>
          <a:xfrm>
            <a:off x="6724591" y="4075122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28" name="Shape 51"/>
          <p:cNvSpPr/>
          <p:nvPr/>
        </p:nvSpPr>
        <p:spPr>
          <a:xfrm>
            <a:off x="7854891" y="2817822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85871" y="4719433"/>
            <a:ext cx="200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(A ⋈ B) ⋈ C )</a:t>
            </a:r>
            <a:endParaRPr lang="en-US" sz="2400" b="1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22264" y="5325905"/>
            <a:ext cx="3127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(((A ⋈ B) ⋈ C ) … ⋈ Z)</a:t>
            </a:r>
            <a:endParaRPr lang="en-US" sz="2400" b="1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9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Pushing Selections/Projections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Selections and projections as low as possible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15" name="Shape 61"/>
          <p:cNvSpPr/>
          <p:nvPr/>
        </p:nvSpPr>
        <p:spPr>
          <a:xfrm flipV="1">
            <a:off x="873102" y="4378036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" name="Shape 62"/>
          <p:cNvSpPr/>
          <p:nvPr/>
        </p:nvSpPr>
        <p:spPr>
          <a:xfrm flipH="1" flipV="1">
            <a:off x="1819182" y="4378036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3" name="Shape 63"/>
          <p:cNvSpPr/>
          <p:nvPr/>
        </p:nvSpPr>
        <p:spPr>
          <a:xfrm>
            <a:off x="1648083" y="4072260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24" name="Shape 64"/>
          <p:cNvSpPr/>
          <p:nvPr/>
        </p:nvSpPr>
        <p:spPr>
          <a:xfrm flipV="1">
            <a:off x="1981641" y="3138750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5" name="Shape 65"/>
          <p:cNvSpPr/>
          <p:nvPr/>
        </p:nvSpPr>
        <p:spPr>
          <a:xfrm flipH="1" flipV="1">
            <a:off x="2927721" y="3138750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29" name="Shape 66"/>
          <p:cNvSpPr/>
          <p:nvPr/>
        </p:nvSpPr>
        <p:spPr>
          <a:xfrm>
            <a:off x="2775733" y="2849045"/>
            <a:ext cx="351758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35" name="Shape 70"/>
          <p:cNvSpPr/>
          <p:nvPr/>
        </p:nvSpPr>
        <p:spPr>
          <a:xfrm>
            <a:off x="593983" y="5329560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36" name="Shape 71"/>
          <p:cNvSpPr/>
          <p:nvPr/>
        </p:nvSpPr>
        <p:spPr>
          <a:xfrm>
            <a:off x="2613283" y="5329560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37" name="Shape 72"/>
          <p:cNvSpPr/>
          <p:nvPr/>
        </p:nvSpPr>
        <p:spPr>
          <a:xfrm>
            <a:off x="3743583" y="4072260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39" name="Shape 74"/>
          <p:cNvSpPr/>
          <p:nvPr/>
        </p:nvSpPr>
        <p:spPr>
          <a:xfrm flipV="1">
            <a:off x="2937277" y="1916007"/>
            <a:ext cx="1" cy="104799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0" name="Shape 75"/>
          <p:cNvSpPr/>
          <p:nvPr/>
        </p:nvSpPr>
        <p:spPr>
          <a:xfrm>
            <a:off x="1643553" y="1004887"/>
            <a:ext cx="291236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σ </a:t>
            </a:r>
            <a:r>
              <a:rPr sz="3600" baseline="-38888"/>
              <a:t>A.rating &gt; 5</a:t>
            </a:r>
          </a:p>
        </p:txBody>
      </p:sp>
      <p:sp>
        <p:nvSpPr>
          <p:cNvPr id="41" name="Shape 78"/>
          <p:cNvSpPr/>
          <p:nvPr/>
        </p:nvSpPr>
        <p:spPr>
          <a:xfrm flipV="1">
            <a:off x="5775484" y="3069674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2" name="Shape 79"/>
          <p:cNvSpPr/>
          <p:nvPr/>
        </p:nvSpPr>
        <p:spPr>
          <a:xfrm flipH="1" flipV="1">
            <a:off x="6721565" y="3069674"/>
            <a:ext cx="955637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3" name="Shape 80"/>
          <p:cNvSpPr/>
          <p:nvPr/>
        </p:nvSpPr>
        <p:spPr>
          <a:xfrm>
            <a:off x="6550465" y="2763898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44" name="Shape 81"/>
          <p:cNvSpPr/>
          <p:nvPr/>
        </p:nvSpPr>
        <p:spPr>
          <a:xfrm flipV="1">
            <a:off x="6884023" y="1830388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5" name="Shape 82"/>
          <p:cNvSpPr/>
          <p:nvPr/>
        </p:nvSpPr>
        <p:spPr>
          <a:xfrm flipH="1" flipV="1">
            <a:off x="7830103" y="1830388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6" name="Shape 83"/>
          <p:cNvSpPr/>
          <p:nvPr/>
        </p:nvSpPr>
        <p:spPr>
          <a:xfrm>
            <a:off x="7678116" y="1540684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50" name="Shape 87"/>
          <p:cNvSpPr/>
          <p:nvPr/>
        </p:nvSpPr>
        <p:spPr>
          <a:xfrm>
            <a:off x="5496365" y="5289240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51" name="Shape 88"/>
          <p:cNvSpPr/>
          <p:nvPr/>
        </p:nvSpPr>
        <p:spPr>
          <a:xfrm>
            <a:off x="7515665" y="4021198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52" name="Shape 89"/>
          <p:cNvSpPr/>
          <p:nvPr/>
        </p:nvSpPr>
        <p:spPr>
          <a:xfrm>
            <a:off x="8645965" y="2763898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54" name="Shape 91"/>
          <p:cNvSpPr/>
          <p:nvPr/>
        </p:nvSpPr>
        <p:spPr>
          <a:xfrm flipV="1">
            <a:off x="5672243" y="4624560"/>
            <a:ext cx="1" cy="61978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5" name="Shape 92"/>
          <p:cNvSpPr/>
          <p:nvPr/>
        </p:nvSpPr>
        <p:spPr>
          <a:xfrm>
            <a:off x="4432088" y="3804326"/>
            <a:ext cx="248031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σ </a:t>
            </a:r>
            <a:r>
              <a:rPr sz="3600" baseline="-38888"/>
              <a:t>rating &gt; 5</a:t>
            </a:r>
          </a:p>
        </p:txBody>
      </p:sp>
    </p:spTree>
    <p:extLst>
      <p:ext uri="{BB962C8B-B14F-4D97-AF65-F5344CB8AC3E}">
        <p14:creationId xmlns:p14="http://schemas.microsoft.com/office/powerpoint/2010/main" val="5568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Cost Estimation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Estimate cost of individual tree nodes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Estimate output cardinalities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Selectivity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(reduction factor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estimation</a:t>
            </a:r>
            <a:endParaRPr lang="en-US" sz="2400" b="1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02825"/>
              </p:ext>
            </p:extLst>
          </p:nvPr>
        </p:nvGraphicFramePr>
        <p:xfrm>
          <a:off x="2067279" y="3607162"/>
          <a:ext cx="4918237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839"/>
                <a:gridCol w="3945398"/>
              </a:tblGrid>
              <a:tr h="314503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tuples</a:t>
                      </a:r>
                      <a:r>
                        <a:rPr lang="en-US" baseline="0" dirty="0" smtClean="0"/>
                        <a:t> in a table (</a:t>
                      </a:r>
                      <a:r>
                        <a:rPr lang="en-US" dirty="0" smtClean="0"/>
                        <a:t>Cardinality)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disk</a:t>
                      </a:r>
                      <a:r>
                        <a:rPr lang="en-US" baseline="0" dirty="0" smtClean="0"/>
                        <a:t> pages in a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value in a 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 in a 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distinct</a:t>
                      </a:r>
                      <a:r>
                        <a:rPr lang="en-US" baseline="0" dirty="0" smtClean="0"/>
                        <a:t> values in a 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an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disk pages in an 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6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Selectivity (Reduction Factor)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Associated with each predicate term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|output| / |input|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Result cardinality = max output cardinality * </a:t>
            </a:r>
            <a:r>
              <a:rPr lang="el-GR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4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selectivity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Max output cardinality = </a:t>
            </a:r>
            <a:r>
              <a:rPr lang="el-GR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Ntuples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96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Selectivity Estimation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Assuming values are uniformly distributed and terms are independent: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we missing information to estimate selectivity, assume selectivity = 1/10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68431"/>
              </p:ext>
            </p:extLst>
          </p:nvPr>
        </p:nvGraphicFramePr>
        <p:xfrm>
          <a:off x="1659116" y="2766981"/>
          <a:ext cx="55966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374"/>
                <a:gridCol w="436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r>
                        <a:rPr lang="en-US" baseline="0" dirty="0" smtClean="0"/>
                        <a:t> =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</a:t>
                      </a:r>
                      <a:r>
                        <a:rPr lang="en-US" dirty="0" err="1" smtClean="0"/>
                        <a:t>NKeys</a:t>
                      </a:r>
                      <a:r>
                        <a:rPr lang="en-US" dirty="0" smtClean="0"/>
                        <a:t>(col)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col1 = 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1/MAX(</a:t>
                      </a:r>
                      <a:r>
                        <a:rPr lang="en-US" dirty="0" err="1" smtClean="0"/>
                        <a:t>NKeys</a:t>
                      </a:r>
                      <a:r>
                        <a:rPr lang="en-US" dirty="0" smtClean="0"/>
                        <a:t>(col1),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NKeys</a:t>
                      </a:r>
                      <a:r>
                        <a:rPr lang="en-US" baseline="0" dirty="0" smtClean="0"/>
                        <a:t>(col2))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r>
                        <a:rPr lang="en-US" baseline="0" dirty="0" smtClean="0"/>
                        <a:t> &gt;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(High(col)</a:t>
                      </a:r>
                      <a:r>
                        <a:rPr lang="en-US" baseline="0" dirty="0" smtClean="0"/>
                        <a:t> – value) / (High(col) – Low(col) + 1)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4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1230</Words>
  <Application>Microsoft Macintosh PowerPoint</Application>
  <PresentationFormat>On-screen Show (4:3)</PresentationFormat>
  <Paragraphs>297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Discussion 6</vt:lpstr>
      <vt:lpstr>Query Optimization</vt:lpstr>
      <vt:lpstr>Query Optimization</vt:lpstr>
      <vt:lpstr>System R (Selinger) Optimizer</vt:lpstr>
      <vt:lpstr>Plan Space</vt:lpstr>
      <vt:lpstr>Pushing Selections/Projections</vt:lpstr>
      <vt:lpstr>Cost Estimation</vt:lpstr>
      <vt:lpstr>Selectivity (Reduction Factor)</vt:lpstr>
      <vt:lpstr>Selectivity Estimation</vt:lpstr>
      <vt:lpstr>Histograms</vt:lpstr>
      <vt:lpstr>Search Strategy</vt:lpstr>
      <vt:lpstr>Single-Relation Plans</vt:lpstr>
      <vt:lpstr>Interesting Orders</vt:lpstr>
      <vt:lpstr>Search Algorithm</vt:lpstr>
      <vt:lpstr>Query Optimization Worksheet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  <vt:lpstr>Query Optimization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168</cp:revision>
  <dcterms:created xsi:type="dcterms:W3CDTF">2015-09-09T16:03:04Z</dcterms:created>
  <dcterms:modified xsi:type="dcterms:W3CDTF">2016-03-13T06:34:02Z</dcterms:modified>
</cp:coreProperties>
</file>