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9" r:id="rId3"/>
    <p:sldId id="310" r:id="rId4"/>
    <p:sldId id="391" r:id="rId5"/>
    <p:sldId id="392" r:id="rId6"/>
    <p:sldId id="349" r:id="rId7"/>
    <p:sldId id="350" r:id="rId8"/>
    <p:sldId id="393" r:id="rId9"/>
    <p:sldId id="394" r:id="rId10"/>
    <p:sldId id="261" r:id="rId11"/>
    <p:sldId id="322"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70" r:id="rId25"/>
    <p:sldId id="371" r:id="rId26"/>
    <p:sldId id="372" r:id="rId27"/>
    <p:sldId id="351" r:id="rId28"/>
    <p:sldId id="395" r:id="rId29"/>
    <p:sldId id="398" r:id="rId30"/>
    <p:sldId id="396" r:id="rId31"/>
    <p:sldId id="397" r:id="rId32"/>
    <p:sldId id="324" r:id="rId33"/>
    <p:sldId id="339" r:id="rId34"/>
    <p:sldId id="373" r:id="rId35"/>
    <p:sldId id="374" r:id="rId36"/>
    <p:sldId id="375" r:id="rId37"/>
    <p:sldId id="376" r:id="rId38"/>
    <p:sldId id="377" r:id="rId39"/>
    <p:sldId id="378" r:id="rId40"/>
    <p:sldId id="379" r:id="rId41"/>
    <p:sldId id="380" r:id="rId42"/>
    <p:sldId id="381" r:id="rId43"/>
    <p:sldId id="387" r:id="rId44"/>
    <p:sldId id="388" r:id="rId45"/>
    <p:sldId id="389" r:id="rId46"/>
    <p:sldId id="390" r:id="rId47"/>
    <p:sldId id="382" r:id="rId48"/>
    <p:sldId id="383" r:id="rId49"/>
    <p:sldId id="384" r:id="rId50"/>
    <p:sldId id="385"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A4F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212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029E1-47BC-1A48-97F1-A9687C66B958}" type="datetimeFigureOut">
              <a:rPr lang="en-US" smtClean="0"/>
              <a:t>9/30/15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F398A5-B836-824A-A2FA-8A9D16F6129D}" type="slidenum">
              <a:rPr lang="en-US" smtClean="0"/>
              <a:t>‹#›</a:t>
            </a:fld>
            <a:endParaRPr lang="en-US"/>
          </a:p>
        </p:txBody>
      </p:sp>
    </p:spTree>
    <p:extLst>
      <p:ext uri="{BB962C8B-B14F-4D97-AF65-F5344CB8AC3E}">
        <p14:creationId xmlns:p14="http://schemas.microsoft.com/office/powerpoint/2010/main" val="25365520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F398A5-B836-824A-A2FA-8A9D16F6129D}" type="slidenum">
              <a:rPr lang="en-US" smtClean="0"/>
              <a:t>29</a:t>
            </a:fld>
            <a:endParaRPr lang="en-US"/>
          </a:p>
        </p:txBody>
      </p:sp>
    </p:spTree>
    <p:extLst>
      <p:ext uri="{BB962C8B-B14F-4D97-AF65-F5344CB8AC3E}">
        <p14:creationId xmlns:p14="http://schemas.microsoft.com/office/powerpoint/2010/main" val="242284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F398A5-B836-824A-A2FA-8A9D16F6129D}" type="slidenum">
              <a:rPr lang="en-US" smtClean="0"/>
              <a:t>31</a:t>
            </a:fld>
            <a:endParaRPr lang="en-US"/>
          </a:p>
        </p:txBody>
      </p:sp>
    </p:spTree>
    <p:extLst>
      <p:ext uri="{BB962C8B-B14F-4D97-AF65-F5344CB8AC3E}">
        <p14:creationId xmlns:p14="http://schemas.microsoft.com/office/powerpoint/2010/main" val="2422845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65964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108212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357780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C43A3-AB27-5E42-9CD2-B114C9F9F33E}"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2173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8C43A3-AB27-5E42-9CD2-B114C9F9F33E}" type="datetimeFigureOut">
              <a:rPr lang="en-US" smtClean="0"/>
              <a:t>9/29/15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409745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8C43A3-AB27-5E42-9CD2-B114C9F9F33E}" type="datetimeFigureOut">
              <a:rPr lang="en-US" smtClean="0"/>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366050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8C43A3-AB27-5E42-9CD2-B114C9F9F33E}" type="datetimeFigureOut">
              <a:rPr lang="en-US" smtClean="0"/>
              <a:t>9/29/15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221419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C43A3-AB27-5E42-9CD2-B114C9F9F33E}" type="datetimeFigureOut">
              <a:rPr lang="en-US" smtClean="0"/>
              <a:t>9/29/15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410760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C43A3-AB27-5E42-9CD2-B114C9F9F33E}" type="datetimeFigureOut">
              <a:rPr lang="en-US" smtClean="0"/>
              <a:t>9/29/15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2277758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C43A3-AB27-5E42-9CD2-B114C9F9F33E}" type="datetimeFigureOut">
              <a:rPr lang="en-US" smtClean="0"/>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98851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C43A3-AB27-5E42-9CD2-B114C9F9F33E}" type="datetimeFigureOut">
              <a:rPr lang="en-US" smtClean="0"/>
              <a:t>9/29/15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7784D-2B03-CA4E-AF5E-287CA99A2824}" type="slidenum">
              <a:rPr lang="en-US" smtClean="0"/>
              <a:t>‹#›</a:t>
            </a:fld>
            <a:endParaRPr lang="en-US"/>
          </a:p>
        </p:txBody>
      </p:sp>
    </p:spTree>
    <p:extLst>
      <p:ext uri="{BB962C8B-B14F-4D97-AF65-F5344CB8AC3E}">
        <p14:creationId xmlns:p14="http://schemas.microsoft.com/office/powerpoint/2010/main" val="34401774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C43A3-AB27-5E42-9CD2-B114C9F9F33E}" type="datetimeFigureOut">
              <a:rPr lang="en-US" smtClean="0"/>
              <a:t>9/29/15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7784D-2B03-CA4E-AF5E-287CA99A2824}" type="slidenum">
              <a:rPr lang="en-US" smtClean="0"/>
              <a:t>‹#›</a:t>
            </a:fld>
            <a:endParaRPr lang="en-US"/>
          </a:p>
        </p:txBody>
      </p:sp>
    </p:spTree>
    <p:extLst>
      <p:ext uri="{BB962C8B-B14F-4D97-AF65-F5344CB8AC3E}">
        <p14:creationId xmlns:p14="http://schemas.microsoft.com/office/powerpoint/2010/main" val="411713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latin typeface="Helvetica Neue Light"/>
                <a:cs typeface="Helvetica Neue Light"/>
              </a:rPr>
              <a:t>CS186 Discussion </a:t>
            </a:r>
            <a:r>
              <a:rPr lang="en-US" sz="6000" dirty="0" smtClean="0">
                <a:latin typeface="Helvetica Neue Light"/>
                <a:cs typeface="Helvetica Neue Light"/>
              </a:rPr>
              <a:t>5</a:t>
            </a:r>
            <a:endParaRPr lang="en-US" sz="6000" dirty="0">
              <a:latin typeface="Helvetica Neue Light"/>
              <a:cs typeface="Helvetica Neue Light"/>
            </a:endParaRPr>
          </a:p>
        </p:txBody>
      </p:sp>
      <p:sp>
        <p:nvSpPr>
          <p:cNvPr id="3" name="Subtitle 2"/>
          <p:cNvSpPr>
            <a:spLocks noGrp="1"/>
          </p:cNvSpPr>
          <p:nvPr>
            <p:ph type="subTitle" idx="1"/>
          </p:nvPr>
        </p:nvSpPr>
        <p:spPr>
          <a:xfrm>
            <a:off x="685800" y="3378199"/>
            <a:ext cx="7772400" cy="1752600"/>
          </a:xfrm>
        </p:spPr>
        <p:txBody>
          <a:bodyPr>
            <a:normAutofit/>
          </a:bodyPr>
          <a:lstStyle/>
          <a:p>
            <a:r>
              <a:rPr lang="en-US" sz="2400" dirty="0" smtClean="0">
                <a:solidFill>
                  <a:schemeClr val="tx1"/>
                </a:solidFill>
                <a:latin typeface="Helvetica Neue Light"/>
                <a:cs typeface="Helvetica Neue Light"/>
              </a:rPr>
              <a:t>(Indexes, Tree-Structured Indexes)</a:t>
            </a:r>
            <a:endParaRPr lang="en-US" sz="2400" dirty="0" smtClean="0">
              <a:solidFill>
                <a:schemeClr val="tx1"/>
              </a:solidFill>
              <a:latin typeface="Helvetica Neue Light"/>
              <a:cs typeface="Helvetica Neue Light"/>
            </a:endParaRPr>
          </a:p>
          <a:p>
            <a:endParaRPr lang="en-US" sz="2400" dirty="0" smtClean="0">
              <a:solidFill>
                <a:schemeClr val="tx1"/>
              </a:solidFill>
              <a:latin typeface="Helvetica Neue Light"/>
              <a:cs typeface="Helvetica Neue Light"/>
            </a:endParaRPr>
          </a:p>
          <a:p>
            <a:r>
              <a:rPr lang="en-US" sz="2400" dirty="0" smtClean="0">
                <a:solidFill>
                  <a:schemeClr val="tx1"/>
                </a:solidFill>
                <a:latin typeface="Helvetica Neue Light"/>
                <a:cs typeface="Helvetica Neue Light"/>
              </a:rPr>
              <a:t>Matthew Deng</a:t>
            </a:r>
          </a:p>
        </p:txBody>
      </p:sp>
    </p:spTree>
    <p:extLst>
      <p:ext uri="{BB962C8B-B14F-4D97-AF65-F5344CB8AC3E}">
        <p14:creationId xmlns:p14="http://schemas.microsoft.com/office/powerpoint/2010/main" val="203872470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Indexing Worksheet</a:t>
            </a:r>
            <a:endParaRPr lang="en-US" sz="6000" dirty="0">
              <a:latin typeface="Helvetica Neue Light"/>
              <a:cs typeface="Helvetica Neue Light"/>
            </a:endParaRPr>
          </a:p>
        </p:txBody>
      </p:sp>
    </p:spTree>
    <p:extLst>
      <p:ext uri="{BB962C8B-B14F-4D97-AF65-F5344CB8AC3E}">
        <p14:creationId xmlns:p14="http://schemas.microsoft.com/office/powerpoint/2010/main" val="31061313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Basics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AutoNum type="arabicPeriod"/>
            </a:pPr>
            <a:r>
              <a:rPr lang="en-US" sz="2400" dirty="0" smtClean="0">
                <a:latin typeface="Helvetica Neue Light"/>
                <a:cs typeface="Helvetica Neue Light"/>
              </a:rPr>
              <a:t>What </a:t>
            </a:r>
            <a:r>
              <a:rPr lang="en-US" sz="2400" dirty="0">
                <a:latin typeface="Helvetica Neue Light"/>
                <a:cs typeface="Helvetica Neue Light"/>
              </a:rPr>
              <a:t>are indexes and why do we have them</a:t>
            </a:r>
            <a:r>
              <a:rPr lang="en-US" sz="2400" dirty="0" smtClean="0">
                <a:latin typeface="Helvetica Neue Light"/>
                <a:cs typeface="Helvetica Neue Light"/>
              </a:rPr>
              <a:t>?</a:t>
            </a:r>
          </a:p>
          <a:p>
            <a:pPr marL="0" indent="0">
              <a:buNone/>
            </a:pPr>
            <a:endParaRPr lang="en-US" sz="2400" dirty="0" smtClean="0">
              <a:latin typeface="Helvetica Neue Light"/>
              <a:cs typeface="Helvetica Neue Light"/>
            </a:endParaRPr>
          </a:p>
          <a:p>
            <a:pPr marL="0" indent="0">
              <a:buNone/>
            </a:pPr>
            <a:endParaRPr lang="en-US" sz="2400" dirty="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381282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Basics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AutoNum type="arabicPeriod"/>
            </a:pPr>
            <a:r>
              <a:rPr lang="en-US" sz="2400" dirty="0" smtClean="0">
                <a:latin typeface="Helvetica Neue Light"/>
                <a:cs typeface="Helvetica Neue Light"/>
              </a:rPr>
              <a:t>What </a:t>
            </a:r>
            <a:r>
              <a:rPr lang="en-US" sz="2400" dirty="0">
                <a:latin typeface="Helvetica Neue Light"/>
                <a:cs typeface="Helvetica Neue Light"/>
              </a:rPr>
              <a:t>are indexes and why do we have them</a:t>
            </a:r>
            <a:r>
              <a:rPr lang="en-US" sz="2400" dirty="0" smtClean="0">
                <a:latin typeface="Helvetica Neue Light"/>
                <a:cs typeface="Helvetica Neue Light"/>
              </a:rPr>
              <a:t>?</a:t>
            </a:r>
          </a:p>
          <a:p>
            <a:pPr marL="0" indent="0">
              <a:buNone/>
            </a:pPr>
            <a:endParaRPr lang="en-US" sz="2400" dirty="0" smtClean="0">
              <a:latin typeface="Helvetica Neue Light"/>
              <a:cs typeface="Helvetica Neue Light"/>
            </a:endParaRPr>
          </a:p>
          <a:p>
            <a:pPr marL="0" indent="0">
              <a:buNone/>
            </a:pPr>
            <a:r>
              <a:rPr lang="en-US" sz="2400" dirty="0" smtClean="0">
                <a:solidFill>
                  <a:srgbClr val="45A4FA"/>
                </a:solidFill>
                <a:latin typeface="Helvetica Neue Light"/>
                <a:cs typeface="Helvetica Neue Light"/>
              </a:rPr>
              <a:t>	An </a:t>
            </a:r>
            <a:r>
              <a:rPr lang="en-US" sz="2400" dirty="0">
                <a:solidFill>
                  <a:srgbClr val="45A4FA"/>
                </a:solidFill>
                <a:latin typeface="Helvetica Neue Light"/>
                <a:cs typeface="Helvetica Neue Light"/>
              </a:rPr>
              <a:t>index is a data structure that organizes data </a:t>
            </a:r>
            <a:r>
              <a:rPr lang="en-US" sz="2400" dirty="0" smtClean="0">
                <a:solidFill>
                  <a:srgbClr val="45A4FA"/>
                </a:solidFill>
                <a:latin typeface="Helvetica Neue Light"/>
                <a:cs typeface="Helvetica Neue Light"/>
              </a:rPr>
              <a:t>records 	on disk to optimize certain kinds of retrieval operations. 	An index allows us to efficiently retrieve all records that 	satisfy search conditions on the search key fields of the 	index.</a:t>
            </a:r>
            <a:endParaRPr lang="en-US" sz="2400" dirty="0">
              <a:solidFill>
                <a:srgbClr val="45A4FA"/>
              </a:solidFill>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14595383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Basics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Compare the two main types of indexes</a:t>
            </a:r>
            <a:r>
              <a:rPr lang="en-US" sz="2400" dirty="0" smtClean="0">
                <a:latin typeface="Helvetica Neue Light"/>
                <a:cs typeface="Helvetica Neue Light"/>
              </a:rPr>
              <a:t>.</a:t>
            </a:r>
          </a:p>
        </p:txBody>
      </p:sp>
    </p:spTree>
    <p:extLst>
      <p:ext uri="{BB962C8B-B14F-4D97-AF65-F5344CB8AC3E}">
        <p14:creationId xmlns:p14="http://schemas.microsoft.com/office/powerpoint/2010/main" val="26384486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Basics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Compare the two main types of indexes</a:t>
            </a:r>
            <a:r>
              <a:rPr lang="en-US" sz="2400" dirty="0" smtClean="0">
                <a:latin typeface="Helvetica Neue Light"/>
                <a:cs typeface="Helvetica Neue Light"/>
              </a:rPr>
              <a:t>.</a:t>
            </a:r>
          </a:p>
          <a:p>
            <a:pPr marL="0" indent="0">
              <a:buNone/>
            </a:pPr>
            <a:endParaRPr lang="en-US" sz="2400" dirty="0" smtClean="0">
              <a:latin typeface="Helvetica Neue Light"/>
              <a:cs typeface="Helvetica Neue Light"/>
            </a:endParaRPr>
          </a:p>
          <a:p>
            <a:pPr marL="0" indent="0">
              <a:buNone/>
            </a:pPr>
            <a:r>
              <a:rPr lang="en-US" sz="2400" dirty="0">
                <a:solidFill>
                  <a:srgbClr val="45A4FA"/>
                </a:solidFill>
                <a:latin typeface="Helvetica Neue Light"/>
                <a:cs typeface="Helvetica Neue Light"/>
              </a:rPr>
              <a:t>	Hash based index: Cannot do range </a:t>
            </a:r>
            <a:r>
              <a:rPr lang="en-US" sz="2400" dirty="0" smtClean="0">
                <a:solidFill>
                  <a:srgbClr val="45A4FA"/>
                </a:solidFill>
                <a:latin typeface="Helvetica Neue Light"/>
                <a:cs typeface="Helvetica Neue Light"/>
              </a:rPr>
              <a:t>queries.</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Slightly faster </a:t>
            </a:r>
            <a:r>
              <a:rPr lang="en-US" sz="2400" dirty="0">
                <a:solidFill>
                  <a:srgbClr val="45A4FA"/>
                </a:solidFill>
                <a:latin typeface="Helvetica Neue Light"/>
                <a:cs typeface="Helvetica Neue Light"/>
              </a:rPr>
              <a:t>on equality search. </a:t>
            </a:r>
            <a:endParaRPr lang="en-US" sz="2400" dirty="0" smtClean="0">
              <a:solidFill>
                <a:srgbClr val="45A4FA"/>
              </a:solidFill>
              <a:latin typeface="Helvetica Neue Light"/>
              <a:cs typeface="Helvetica Neue Light"/>
            </a:endParaRPr>
          </a:p>
          <a:p>
            <a:pPr marL="0" indent="0">
              <a:buNone/>
            </a:pPr>
            <a:endParaRPr lang="en-US" sz="2400" dirty="0" smtClean="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Tree </a:t>
            </a:r>
            <a:r>
              <a:rPr lang="en-US" sz="2400" dirty="0">
                <a:solidFill>
                  <a:srgbClr val="45A4FA"/>
                </a:solidFill>
                <a:latin typeface="Helvetica Neue Light"/>
                <a:cs typeface="Helvetica Neue Light"/>
              </a:rPr>
              <a:t>based index: </a:t>
            </a:r>
            <a:endParaRPr lang="en-US" sz="2400" dirty="0" smtClean="0">
              <a:solidFill>
                <a:srgbClr val="45A4FA"/>
              </a:solidFill>
              <a:latin typeface="Helvetica Neue Light"/>
              <a:cs typeface="Helvetica Neue Light"/>
            </a:endParaRP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a:t>
            </a:r>
            <a:r>
              <a:rPr lang="en-US" sz="2400" dirty="0" err="1" smtClean="0">
                <a:solidFill>
                  <a:srgbClr val="45A4FA"/>
                </a:solidFill>
                <a:latin typeface="Helvetica Neue Light"/>
                <a:cs typeface="Helvetica Neue Light"/>
              </a:rPr>
              <a:t>Unclustered</a:t>
            </a:r>
            <a:r>
              <a:rPr lang="en-US" sz="2400" dirty="0">
                <a:solidFill>
                  <a:srgbClr val="45A4FA"/>
                </a:solidFill>
                <a:latin typeface="Helvetica Neue Light"/>
                <a:cs typeface="Helvetica Neue Light"/>
              </a:rPr>
              <a:t>: Fast equality search, insertion, deletion</a:t>
            </a:r>
            <a:r>
              <a:rPr lang="en-US" sz="2400" dirty="0" smtClean="0">
                <a:solidFill>
                  <a:srgbClr val="45A4FA"/>
                </a:solidFill>
                <a:latin typeface="Helvetica Neue Light"/>
                <a:cs typeface="Helvetica Neue Light"/>
              </a:rPr>
              <a:t>.</a:t>
            </a:r>
          </a:p>
          <a:p>
            <a:pPr marL="0" indent="0">
              <a:buNone/>
            </a:pPr>
            <a:r>
              <a:rPr lang="en-US" sz="2400" dirty="0" smtClean="0">
                <a:solidFill>
                  <a:srgbClr val="45A4FA"/>
                </a:solidFill>
                <a:latin typeface="Helvetica Neue Light"/>
                <a:cs typeface="Helvetica Neue Light"/>
              </a:rPr>
              <a:t> 		Clustered</a:t>
            </a:r>
            <a:r>
              <a:rPr lang="en-US" sz="2400" dirty="0">
                <a:solidFill>
                  <a:srgbClr val="45A4FA"/>
                </a:solidFill>
                <a:latin typeface="Helvetica Neue Light"/>
                <a:cs typeface="Helvetica Neue Light"/>
              </a:rPr>
              <a:t>: Fast search, insertion, deletion, scan</a:t>
            </a:r>
            <a:r>
              <a:rPr lang="en-US" sz="2400" dirty="0" smtClean="0">
                <a:solidFill>
                  <a:srgbClr val="45A4FA"/>
                </a:solidFill>
                <a:latin typeface="Helvetica Neue Light"/>
                <a:cs typeface="Helvetica Neue Light"/>
              </a:rPr>
              <a:t>,</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range </a:t>
            </a:r>
            <a:r>
              <a:rPr lang="en-US" sz="2400" dirty="0">
                <a:solidFill>
                  <a:srgbClr val="45A4FA"/>
                </a:solidFill>
                <a:latin typeface="Helvetica Neue Light"/>
                <a:cs typeface="Helvetica Neue Light"/>
              </a:rPr>
              <a:t>search. </a:t>
            </a:r>
            <a:r>
              <a:rPr lang="en-US" sz="2400" dirty="0" smtClean="0">
                <a:solidFill>
                  <a:srgbClr val="45A4FA"/>
                </a:solidFill>
                <a:latin typeface="Helvetica Neue Light"/>
                <a:cs typeface="Helvetica Neue Light"/>
              </a:rPr>
              <a:t>Needs </a:t>
            </a:r>
            <a:r>
              <a:rPr lang="en-US" sz="2400" dirty="0">
                <a:solidFill>
                  <a:srgbClr val="45A4FA"/>
                </a:solidFill>
                <a:latin typeface="Helvetica Neue Light"/>
                <a:cs typeface="Helvetica Neue Light"/>
              </a:rPr>
              <a:t>space.</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p:txBody>
      </p:sp>
    </p:spTree>
    <p:extLst>
      <p:ext uri="{BB962C8B-B14F-4D97-AF65-F5344CB8AC3E}">
        <p14:creationId xmlns:p14="http://schemas.microsoft.com/office/powerpoint/2010/main" val="17000075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Basics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3"/>
            </a:pPr>
            <a:r>
              <a:rPr lang="en-US" sz="2400" dirty="0">
                <a:latin typeface="Helvetica Neue Light"/>
                <a:cs typeface="Helvetica Neue Light"/>
              </a:rPr>
              <a:t>What are important factors in determining whether or not you should add an index to add to a table</a:t>
            </a:r>
            <a:r>
              <a:rPr lang="en-US" sz="2400" dirty="0" smtClean="0">
                <a:latin typeface="Helvetica Neue Light"/>
                <a:cs typeface="Helvetica Neue Light"/>
              </a:rPr>
              <a:t>?</a:t>
            </a:r>
          </a:p>
        </p:txBody>
      </p:sp>
    </p:spTree>
    <p:extLst>
      <p:ext uri="{BB962C8B-B14F-4D97-AF65-F5344CB8AC3E}">
        <p14:creationId xmlns:p14="http://schemas.microsoft.com/office/powerpoint/2010/main" val="36003197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Basics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3"/>
            </a:pPr>
            <a:r>
              <a:rPr lang="en-US" sz="2400" dirty="0">
                <a:latin typeface="Helvetica Neue Light"/>
                <a:cs typeface="Helvetica Neue Light"/>
              </a:rPr>
              <a:t>What are important factors in determining whether or not you should add an index to add to a table</a:t>
            </a:r>
            <a:r>
              <a:rPr lang="en-US" sz="2400" dirty="0" smtClean="0">
                <a:latin typeface="Helvetica Neue Light"/>
                <a:cs typeface="Helvetica Neue Light"/>
              </a:rPr>
              <a:t>?</a:t>
            </a:r>
          </a:p>
          <a:p>
            <a:pPr marL="0" indent="0">
              <a:buNone/>
            </a:pPr>
            <a:endParaRPr lang="en-US" sz="2400" dirty="0">
              <a:solidFill>
                <a:srgbClr val="45A4FA"/>
              </a:solidFill>
              <a:latin typeface="Helvetica Neue Light"/>
              <a:cs typeface="Helvetica Neue Light"/>
            </a:endParaRPr>
          </a:p>
          <a:p>
            <a:r>
              <a:rPr lang="en-US" sz="2400" dirty="0" smtClean="0">
                <a:solidFill>
                  <a:srgbClr val="45A4FA"/>
                </a:solidFill>
                <a:latin typeface="Helvetica Neue Light"/>
                <a:cs typeface="Helvetica Neue Light"/>
              </a:rPr>
              <a:t>Should </a:t>
            </a:r>
            <a:r>
              <a:rPr lang="en-US" sz="2400" dirty="0">
                <a:solidFill>
                  <a:srgbClr val="45A4FA"/>
                </a:solidFill>
                <a:latin typeface="Helvetica Neue Light"/>
                <a:cs typeface="Helvetica Neue Light"/>
              </a:rPr>
              <a:t>know which field to cluster </a:t>
            </a:r>
            <a:r>
              <a:rPr lang="en-US" sz="2400" dirty="0" smtClean="0">
                <a:solidFill>
                  <a:srgbClr val="45A4FA"/>
                </a:solidFill>
                <a:latin typeface="Helvetica Neue Light"/>
                <a:cs typeface="Helvetica Neue Light"/>
              </a:rPr>
              <a:t>on</a:t>
            </a:r>
          </a:p>
          <a:p>
            <a:pPr lvl="1"/>
            <a:r>
              <a:rPr lang="en-US" sz="2000" dirty="0" smtClean="0">
                <a:solidFill>
                  <a:srgbClr val="45A4FA"/>
                </a:solidFill>
                <a:latin typeface="Helvetica Neue Light"/>
                <a:cs typeface="Helvetica Neue Light"/>
              </a:rPr>
              <a:t>(</a:t>
            </a:r>
            <a:r>
              <a:rPr lang="en-US" sz="2000" dirty="0">
                <a:solidFill>
                  <a:srgbClr val="45A4FA"/>
                </a:solidFill>
                <a:latin typeface="Helvetica Neue Light"/>
                <a:cs typeface="Helvetica Neue Light"/>
              </a:rPr>
              <a:t>calculate based on typical queries run) </a:t>
            </a:r>
            <a:endParaRPr lang="en-US" sz="2000" dirty="0" smtClean="0">
              <a:solidFill>
                <a:srgbClr val="45A4FA"/>
              </a:solidFill>
              <a:latin typeface="Helvetica Neue Light"/>
              <a:cs typeface="Helvetica Neue Light"/>
            </a:endParaRPr>
          </a:p>
          <a:p>
            <a:pPr marL="457200" lvl="1" indent="0">
              <a:buNone/>
            </a:pPr>
            <a:endParaRPr lang="en-US" sz="2000" dirty="0">
              <a:solidFill>
                <a:srgbClr val="45A4FA"/>
              </a:solidFill>
              <a:latin typeface="Helvetica Neue Light"/>
              <a:cs typeface="Helvetica Neue Light"/>
            </a:endParaRPr>
          </a:p>
          <a:p>
            <a:r>
              <a:rPr lang="en-US" sz="2400" dirty="0" smtClean="0">
                <a:solidFill>
                  <a:srgbClr val="45A4FA"/>
                </a:solidFill>
                <a:latin typeface="Helvetica Neue Light"/>
                <a:cs typeface="Helvetica Neue Light"/>
              </a:rPr>
              <a:t>Decide if you even want to cluster</a:t>
            </a:r>
          </a:p>
          <a:p>
            <a:pPr lvl="1"/>
            <a:r>
              <a:rPr lang="en-US" sz="2000" dirty="0" smtClean="0">
                <a:solidFill>
                  <a:srgbClr val="45A4FA"/>
                </a:solidFill>
                <a:latin typeface="Helvetica Neue Light"/>
                <a:cs typeface="Helvetica Neue Light"/>
              </a:rPr>
              <a:t>(</a:t>
            </a:r>
            <a:r>
              <a:rPr lang="en-US" sz="2000" dirty="0">
                <a:solidFill>
                  <a:srgbClr val="45A4FA"/>
                </a:solidFill>
                <a:latin typeface="Helvetica Neue Light"/>
                <a:cs typeface="Helvetica Neue Light"/>
              </a:rPr>
              <a:t>high maintenance cost)</a:t>
            </a:r>
            <a:endParaRPr lang="en-US" sz="2000" dirty="0" smtClean="0">
              <a:latin typeface="Helvetica Neue Light"/>
              <a:cs typeface="Helvetica Neue Light"/>
            </a:endParaRPr>
          </a:p>
        </p:txBody>
      </p:sp>
    </p:spTree>
    <p:extLst>
      <p:ext uri="{BB962C8B-B14F-4D97-AF65-F5344CB8AC3E}">
        <p14:creationId xmlns:p14="http://schemas.microsoft.com/office/powerpoint/2010/main" val="379565389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Alternatives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a:pPr>
            <a:r>
              <a:rPr lang="en-US" sz="2400" dirty="0">
                <a:latin typeface="Helvetica Neue Light"/>
                <a:cs typeface="Helvetica Neue Light"/>
              </a:rPr>
              <a:t>What are ‘alternatives’</a:t>
            </a:r>
            <a:r>
              <a:rPr lang="en-US" sz="2400" dirty="0" smtClean="0">
                <a:latin typeface="Helvetica Neue Light"/>
                <a:cs typeface="Helvetica Neue Light"/>
              </a:rPr>
              <a:t>?</a:t>
            </a:r>
          </a:p>
          <a:p>
            <a:pPr marL="0" indent="0">
              <a:buNone/>
            </a:pP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193212476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Alternatives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a:pPr>
            <a:r>
              <a:rPr lang="en-US" sz="2400" dirty="0">
                <a:latin typeface="Helvetica Neue Light"/>
                <a:cs typeface="Helvetica Neue Light"/>
              </a:rPr>
              <a:t>What are ‘alternatives’</a:t>
            </a:r>
            <a:r>
              <a:rPr lang="en-US" sz="2400" dirty="0" smtClean="0">
                <a:latin typeface="Helvetica Neue Light"/>
                <a:cs typeface="Helvetica Neue Light"/>
              </a:rPr>
              <a:t>?</a:t>
            </a:r>
          </a:p>
          <a:p>
            <a:pPr marL="0" indent="0">
              <a:buNone/>
            </a:pPr>
            <a:endParaRPr lang="en-US" sz="2400" dirty="0" smtClean="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Alternatives </a:t>
            </a:r>
            <a:r>
              <a:rPr lang="en-US" sz="2400" dirty="0">
                <a:solidFill>
                  <a:srgbClr val="45A4FA"/>
                </a:solidFill>
                <a:latin typeface="Helvetica Neue Light"/>
                <a:cs typeface="Helvetica Neue Light"/>
              </a:rPr>
              <a:t>are the different ways of storing a data entry</a:t>
            </a:r>
            <a:r>
              <a:rPr lang="en-US" sz="2400" dirty="0" smtClean="0">
                <a:solidFill>
                  <a:srgbClr val="45A4FA"/>
                </a:solidFill>
                <a:latin typeface="Helvetica Neue Light"/>
                <a:cs typeface="Helvetica Neue Light"/>
              </a:rPr>
              <a:t>.</a:t>
            </a:r>
          </a:p>
          <a:p>
            <a:pPr marL="0" indent="0">
              <a:buNone/>
            </a:pPr>
            <a:endParaRPr lang="en-US" sz="2400" dirty="0">
              <a:solidFill>
                <a:srgbClr val="45A4FA"/>
              </a:solidFill>
              <a:latin typeface="Helvetica Neue Light"/>
              <a:cs typeface="Helvetica Neue Light"/>
            </a:endParaRPr>
          </a:p>
          <a:p>
            <a:pPr marL="0" indent="0">
              <a:lnSpc>
                <a:spcPct val="90000"/>
              </a:lnSpc>
              <a:buNone/>
              <a:defRPr/>
            </a:pPr>
            <a:r>
              <a:rPr lang="en-US" sz="2400" dirty="0" smtClean="0">
                <a:solidFill>
                  <a:srgbClr val="45A4FA"/>
                </a:solidFill>
                <a:latin typeface="Helvetica Neue Light"/>
                <a:cs typeface="Helvetica Neue Light"/>
              </a:rPr>
              <a:t>	</a:t>
            </a:r>
            <a:r>
              <a:rPr lang="en-US" sz="2400" dirty="0">
                <a:solidFill>
                  <a:srgbClr val="45A4FA"/>
                </a:solidFill>
                <a:latin typeface="Helvetica Neue Light"/>
                <a:cs typeface="Helvetica Neue Light"/>
              </a:rPr>
              <a:t>Data entry - an index file representation of record</a:t>
            </a:r>
            <a:r>
              <a:rPr lang="en-US" sz="2400" dirty="0" smtClean="0">
                <a:solidFill>
                  <a:srgbClr val="45A4FA"/>
                </a:solidFill>
                <a:latin typeface="Helvetica Neue Light"/>
                <a:cs typeface="Helvetica Neue Light"/>
              </a:rPr>
              <a:t>.</a:t>
            </a:r>
          </a:p>
          <a:p>
            <a:pPr marL="0" indent="0">
              <a:lnSpc>
                <a:spcPct val="90000"/>
              </a:lnSpc>
              <a:buNone/>
              <a:defRPr/>
            </a:pPr>
            <a:endParaRPr lang="en-US" sz="2400" dirty="0" smtClean="0">
              <a:solidFill>
                <a:srgbClr val="45A4FA"/>
              </a:solidFill>
              <a:latin typeface="Helvetica Neue Light"/>
              <a:cs typeface="Helvetica Neue Light"/>
            </a:endParaRPr>
          </a:p>
          <a:p>
            <a:pPr marL="0" indent="0">
              <a:lnSpc>
                <a:spcPct val="90000"/>
              </a:lnSpc>
              <a:buNone/>
              <a:defRPr/>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Three alternatives:</a:t>
            </a:r>
          </a:p>
          <a:p>
            <a:pPr marL="0" indent="0">
              <a:lnSpc>
                <a:spcPct val="90000"/>
              </a:lnSpc>
              <a:buNone/>
              <a:defRPr/>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1. Actual data record (with key value k)</a:t>
            </a:r>
          </a:p>
          <a:p>
            <a:pPr marL="0" indent="0">
              <a:lnSpc>
                <a:spcPct val="90000"/>
              </a:lnSpc>
              <a:buNone/>
              <a:defRPr/>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2. &lt;k, rid of matching data record&gt;</a:t>
            </a:r>
          </a:p>
          <a:p>
            <a:pPr marL="0" indent="0">
              <a:lnSpc>
                <a:spcPct val="90000"/>
              </a:lnSpc>
              <a:buNone/>
              <a:defRPr/>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3. &lt;k, list of rids of matching data records&gt;</a:t>
            </a:r>
          </a:p>
          <a:p>
            <a:pPr marL="0" indent="0">
              <a:buNone/>
            </a:pPr>
            <a:endParaRPr lang="en-US" sz="2400" dirty="0">
              <a:solidFill>
                <a:srgbClr val="45A4FA"/>
              </a:solidFill>
              <a:latin typeface="Helvetica Neue Light"/>
              <a:cs typeface="Helvetica Neue Light"/>
            </a:endParaRPr>
          </a:p>
        </p:txBody>
      </p:sp>
    </p:spTree>
    <p:extLst>
      <p:ext uri="{BB962C8B-B14F-4D97-AF65-F5344CB8AC3E}">
        <p14:creationId xmlns:p14="http://schemas.microsoft.com/office/powerpoint/2010/main" val="248643904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Alternatives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Say we have the following records. Use the boxes to show examples of each data entry alternative, assuming we build an index on age. </a:t>
            </a:r>
          </a:p>
          <a:p>
            <a:pPr marL="0" indent="0">
              <a:buNone/>
            </a:pPr>
            <a:endParaRPr lang="en-US" sz="1200" dirty="0">
              <a:latin typeface="Helvetica Neue Light"/>
              <a:cs typeface="Helvetica Neue Light"/>
            </a:endParaRPr>
          </a:p>
          <a:p>
            <a:pPr marL="0" indent="0">
              <a:buNone/>
            </a:pPr>
            <a:r>
              <a:rPr lang="en-US" sz="1800" dirty="0" smtClean="0">
                <a:latin typeface="Courier New"/>
                <a:cs typeface="Courier New"/>
              </a:rPr>
              <a:t>	Clowns </a:t>
            </a:r>
            <a:r>
              <a:rPr lang="en-US" sz="1800" dirty="0">
                <a:latin typeface="Courier New"/>
                <a:cs typeface="Courier New"/>
              </a:rPr>
              <a:t>(Name text, SID </a:t>
            </a:r>
            <a:r>
              <a:rPr lang="en-US" sz="1800" dirty="0" err="1">
                <a:latin typeface="Courier New"/>
                <a:cs typeface="Courier New"/>
              </a:rPr>
              <a:t>int</a:t>
            </a:r>
            <a:r>
              <a:rPr lang="en-US" sz="1800" dirty="0">
                <a:latin typeface="Courier New"/>
                <a:cs typeface="Courier New"/>
              </a:rPr>
              <a:t>, Experience </a:t>
            </a:r>
            <a:r>
              <a:rPr lang="en-US" sz="1800" dirty="0" err="1">
                <a:latin typeface="Courier New"/>
                <a:cs typeface="Courier New"/>
              </a:rPr>
              <a:t>int</a:t>
            </a:r>
            <a:r>
              <a:rPr lang="en-US" sz="1800" dirty="0">
                <a:latin typeface="Courier New"/>
                <a:cs typeface="Courier New"/>
              </a:rPr>
              <a:t>, Age </a:t>
            </a:r>
            <a:r>
              <a:rPr lang="en-US" sz="1800" dirty="0" err="1">
                <a:latin typeface="Courier New"/>
                <a:cs typeface="Courier New"/>
              </a:rPr>
              <a:t>int</a:t>
            </a:r>
            <a:r>
              <a:rPr lang="en-US" sz="1800" dirty="0" smtClean="0">
                <a:latin typeface="Courier New"/>
                <a:cs typeface="Courier New"/>
              </a:rPr>
              <a:t>)</a:t>
            </a:r>
          </a:p>
          <a:p>
            <a:pPr marL="0" indent="0">
              <a:buNone/>
            </a:pPr>
            <a:r>
              <a:rPr lang="en-US" sz="1800" dirty="0" smtClean="0">
                <a:latin typeface="Courier New"/>
                <a:cs typeface="Courier New"/>
              </a:rPr>
              <a:t>	RID</a:t>
            </a:r>
            <a:r>
              <a:rPr lang="en-US" sz="1800" dirty="0">
                <a:latin typeface="Courier New"/>
                <a:cs typeface="Courier New"/>
              </a:rPr>
              <a:t>: 022 - Casey | 134234 | 2 | </a:t>
            </a:r>
            <a:r>
              <a:rPr lang="en-US" sz="1800" dirty="0" smtClean="0">
                <a:latin typeface="Courier New"/>
                <a:cs typeface="Courier New"/>
              </a:rPr>
              <a:t>35</a:t>
            </a:r>
          </a:p>
          <a:p>
            <a:pPr marL="0" indent="0">
              <a:buNone/>
            </a:pPr>
            <a:r>
              <a:rPr lang="en-US" sz="1800" dirty="0" smtClean="0">
                <a:latin typeface="Courier New"/>
                <a:cs typeface="Courier New"/>
              </a:rPr>
              <a:t>	RID</a:t>
            </a:r>
            <a:r>
              <a:rPr lang="en-US" sz="1800" dirty="0">
                <a:latin typeface="Courier New"/>
                <a:cs typeface="Courier New"/>
              </a:rPr>
              <a:t>: 051 - </a:t>
            </a:r>
            <a:r>
              <a:rPr lang="en-US" sz="1800" dirty="0" err="1">
                <a:latin typeface="Courier New"/>
                <a:cs typeface="Courier New"/>
              </a:rPr>
              <a:t>Merk</a:t>
            </a:r>
            <a:r>
              <a:rPr lang="en-US" sz="1800" dirty="0">
                <a:latin typeface="Courier New"/>
                <a:cs typeface="Courier New"/>
              </a:rPr>
              <a:t> | 955551 | 2 | </a:t>
            </a:r>
            <a:r>
              <a:rPr lang="en-US" sz="1800" dirty="0" smtClean="0">
                <a:latin typeface="Courier New"/>
                <a:cs typeface="Courier New"/>
              </a:rPr>
              <a:t>35</a:t>
            </a:r>
          </a:p>
          <a:p>
            <a:pPr marL="0" indent="0">
              <a:buNone/>
            </a:pPr>
            <a:r>
              <a:rPr lang="en-US" sz="1800" dirty="0" smtClean="0">
                <a:latin typeface="Courier New"/>
                <a:cs typeface="Courier New"/>
              </a:rPr>
              <a:t>	RID</a:t>
            </a:r>
            <a:r>
              <a:rPr lang="en-US" sz="1800" dirty="0">
                <a:latin typeface="Courier New"/>
                <a:cs typeface="Courier New"/>
              </a:rPr>
              <a:t>: 101 - Test | 045671 | 11 | 15</a:t>
            </a:r>
            <a:endParaRPr lang="en-US" sz="1800" dirty="0" smtClean="0">
              <a:latin typeface="Courier New"/>
              <a:cs typeface="Courier New"/>
            </a:endParaRPr>
          </a:p>
          <a:p>
            <a:pPr marL="0" indent="0">
              <a:buNone/>
            </a:pPr>
            <a:endParaRPr lang="en-US" sz="2400" dirty="0" smtClean="0">
              <a:solidFill>
                <a:srgbClr val="45A4FA"/>
              </a:solidFill>
              <a:latin typeface="Helvetica Neue Light"/>
              <a:cs typeface="Helvetica Neue Light"/>
            </a:endParaRPr>
          </a:p>
          <a:p>
            <a:pPr marL="0" indent="0">
              <a:buNone/>
            </a:pPr>
            <a:endParaRPr lang="en-US" sz="2400" dirty="0">
              <a:solidFill>
                <a:srgbClr val="45A4FA"/>
              </a:solidFill>
              <a:latin typeface="Helvetica Neue Light"/>
              <a:cs typeface="Helvetica Neue Light"/>
            </a:endParaRPr>
          </a:p>
        </p:txBody>
      </p:sp>
      <p:graphicFrame>
        <p:nvGraphicFramePr>
          <p:cNvPr id="4" name="Table 3"/>
          <p:cNvGraphicFramePr>
            <a:graphicFrameLocks noGrp="1"/>
          </p:cNvGraphicFramePr>
          <p:nvPr>
            <p:extLst>
              <p:ext uri="{D42A27DB-BD31-4B8C-83A1-F6EECF244321}">
                <p14:modId xmlns:p14="http://schemas.microsoft.com/office/powerpoint/2010/main" val="4109732092"/>
              </p:ext>
            </p:extLst>
          </p:nvPr>
        </p:nvGraphicFramePr>
        <p:xfrm>
          <a:off x="865209" y="4757486"/>
          <a:ext cx="7284498" cy="1681480"/>
        </p:xfrm>
        <a:graphic>
          <a:graphicData uri="http://schemas.openxmlformats.org/drawingml/2006/table">
            <a:tbl>
              <a:tblPr firstRow="1" bandRow="1">
                <a:tableStyleId>{5940675A-B579-460E-94D1-54222C63F5DA}</a:tableStyleId>
              </a:tblPr>
              <a:tblGrid>
                <a:gridCol w="3139869"/>
                <a:gridCol w="1712919"/>
                <a:gridCol w="2431710"/>
              </a:tblGrid>
              <a:tr h="370840">
                <a:tc>
                  <a:txBody>
                    <a:bodyPr/>
                    <a:lstStyle/>
                    <a:p>
                      <a:pPr algn="ctr"/>
                      <a:r>
                        <a:rPr lang="en-US" b="0" i="0" dirty="0" smtClean="0">
                          <a:latin typeface="Helvetica Neue Light"/>
                          <a:cs typeface="Helvetica Neue Light"/>
                        </a:rPr>
                        <a:t>Alternative 1</a:t>
                      </a:r>
                      <a:endParaRPr lang="en-US" b="0" i="0" dirty="0">
                        <a:latin typeface="Helvetica Neue Light"/>
                        <a:cs typeface="Helvetica Neue Light"/>
                      </a:endParaRPr>
                    </a:p>
                  </a:txBody>
                  <a:tcPr/>
                </a:tc>
                <a:tc>
                  <a:txBody>
                    <a:bodyPr/>
                    <a:lstStyle/>
                    <a:p>
                      <a:pPr algn="ctr"/>
                      <a:r>
                        <a:rPr lang="en-US" b="0" i="0" dirty="0" smtClean="0">
                          <a:latin typeface="Helvetica Neue Light"/>
                          <a:cs typeface="Helvetica Neue Light"/>
                        </a:rPr>
                        <a:t>Alternative 2</a:t>
                      </a:r>
                      <a:endParaRPr lang="en-US" b="0" i="0" dirty="0">
                        <a:latin typeface="Helvetica Neue Light"/>
                        <a:cs typeface="Helvetica Neue Light"/>
                      </a:endParaRPr>
                    </a:p>
                  </a:txBody>
                  <a:tcPr/>
                </a:tc>
                <a:tc>
                  <a:txBody>
                    <a:bodyPr/>
                    <a:lstStyle/>
                    <a:p>
                      <a:pPr algn="ctr"/>
                      <a:r>
                        <a:rPr lang="en-US" b="0" i="0" dirty="0" smtClean="0">
                          <a:latin typeface="Helvetica Neue Light"/>
                          <a:cs typeface="Helvetica Neue Light"/>
                        </a:rPr>
                        <a:t>Alternative 3</a:t>
                      </a:r>
                      <a:endParaRPr lang="en-US" b="0" i="0" dirty="0">
                        <a:latin typeface="Helvetica Neue Light"/>
                        <a:cs typeface="Helvetica Neue Light"/>
                      </a:endParaRPr>
                    </a:p>
                  </a:txBody>
                  <a:tcPr/>
                </a:tc>
              </a:tr>
              <a:tr h="370840">
                <a:tc>
                  <a:txBody>
                    <a:bodyPr/>
                    <a:lstStyle/>
                    <a:p>
                      <a:pPr algn="ctr"/>
                      <a:r>
                        <a:rPr lang="nl-NL" sz="1600" b="0" i="0" dirty="0" smtClean="0">
                          <a:solidFill>
                            <a:srgbClr val="45A4FA"/>
                          </a:solidFill>
                          <a:latin typeface="Courier New"/>
                          <a:cs typeface="Courier New"/>
                        </a:rPr>
                        <a:t> </a:t>
                      </a:r>
                    </a:p>
                    <a:p>
                      <a:pPr algn="ctr"/>
                      <a:endParaRPr lang="nl-NL" sz="1600" b="0" i="0" dirty="0" smtClean="0">
                        <a:solidFill>
                          <a:srgbClr val="45A4FA"/>
                        </a:solidFill>
                        <a:latin typeface="Courier New"/>
                        <a:cs typeface="Courier New"/>
                      </a:endParaRPr>
                    </a:p>
                    <a:p>
                      <a:pPr algn="ctr"/>
                      <a:endParaRPr lang="nl-NL" sz="1600" b="0" i="0" dirty="0" smtClean="0">
                        <a:solidFill>
                          <a:srgbClr val="45A4FA"/>
                        </a:solidFill>
                        <a:latin typeface="Courier New"/>
                        <a:cs typeface="Courier New"/>
                      </a:endParaRPr>
                    </a:p>
                    <a:p>
                      <a:pPr algn="ctr"/>
                      <a:endParaRPr lang="nl-NL" sz="1600" b="0" i="0" dirty="0" smtClean="0">
                        <a:solidFill>
                          <a:srgbClr val="45A4FA"/>
                        </a:solidFill>
                        <a:latin typeface="Courier New"/>
                        <a:cs typeface="Courier New"/>
                      </a:endParaRPr>
                    </a:p>
                    <a:p>
                      <a:pPr algn="ctr"/>
                      <a:endParaRPr lang="en-US" sz="1600" b="0" i="0" dirty="0">
                        <a:solidFill>
                          <a:srgbClr val="45A4FA"/>
                        </a:solidFill>
                        <a:latin typeface="Courier New"/>
                        <a:cs typeface="Courier New"/>
                      </a:endParaRPr>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634649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Indexes</a:t>
            </a:r>
            <a:endParaRPr lang="en-US" sz="6000" dirty="0">
              <a:latin typeface="Helvetica Neue Light"/>
              <a:cs typeface="Helvetica Neue Light"/>
            </a:endParaRPr>
          </a:p>
        </p:txBody>
      </p:sp>
    </p:spTree>
    <p:extLst>
      <p:ext uri="{BB962C8B-B14F-4D97-AF65-F5344CB8AC3E}">
        <p14:creationId xmlns:p14="http://schemas.microsoft.com/office/powerpoint/2010/main" val="24931405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Alternatives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Say we have the following records. Use the boxes to show examples of each data entry alternative, assuming we build an index on age. </a:t>
            </a:r>
          </a:p>
          <a:p>
            <a:pPr marL="0" indent="0">
              <a:buNone/>
            </a:pPr>
            <a:endParaRPr lang="en-US" sz="1200" dirty="0">
              <a:latin typeface="Helvetica Neue Light"/>
              <a:cs typeface="Helvetica Neue Light"/>
            </a:endParaRPr>
          </a:p>
          <a:p>
            <a:pPr marL="0" indent="0">
              <a:buNone/>
            </a:pPr>
            <a:r>
              <a:rPr lang="en-US" sz="1800" dirty="0" smtClean="0">
                <a:latin typeface="Courier New"/>
                <a:cs typeface="Courier New"/>
              </a:rPr>
              <a:t>	Clowns </a:t>
            </a:r>
            <a:r>
              <a:rPr lang="en-US" sz="1800" dirty="0">
                <a:latin typeface="Courier New"/>
                <a:cs typeface="Courier New"/>
              </a:rPr>
              <a:t>(Name text, SID </a:t>
            </a:r>
            <a:r>
              <a:rPr lang="en-US" sz="1800" dirty="0" err="1">
                <a:latin typeface="Courier New"/>
                <a:cs typeface="Courier New"/>
              </a:rPr>
              <a:t>int</a:t>
            </a:r>
            <a:r>
              <a:rPr lang="en-US" sz="1800" dirty="0">
                <a:latin typeface="Courier New"/>
                <a:cs typeface="Courier New"/>
              </a:rPr>
              <a:t>, Experience </a:t>
            </a:r>
            <a:r>
              <a:rPr lang="en-US" sz="1800" dirty="0" err="1">
                <a:latin typeface="Courier New"/>
                <a:cs typeface="Courier New"/>
              </a:rPr>
              <a:t>int</a:t>
            </a:r>
            <a:r>
              <a:rPr lang="en-US" sz="1800" dirty="0">
                <a:latin typeface="Courier New"/>
                <a:cs typeface="Courier New"/>
              </a:rPr>
              <a:t>, Age </a:t>
            </a:r>
            <a:r>
              <a:rPr lang="en-US" sz="1800" dirty="0" err="1">
                <a:latin typeface="Courier New"/>
                <a:cs typeface="Courier New"/>
              </a:rPr>
              <a:t>int</a:t>
            </a:r>
            <a:r>
              <a:rPr lang="en-US" sz="1800" dirty="0" smtClean="0">
                <a:latin typeface="Courier New"/>
                <a:cs typeface="Courier New"/>
              </a:rPr>
              <a:t>)</a:t>
            </a:r>
          </a:p>
          <a:p>
            <a:pPr marL="0" indent="0">
              <a:buNone/>
            </a:pPr>
            <a:r>
              <a:rPr lang="en-US" sz="1800" dirty="0" smtClean="0">
                <a:latin typeface="Courier New"/>
                <a:cs typeface="Courier New"/>
              </a:rPr>
              <a:t>	RID</a:t>
            </a:r>
            <a:r>
              <a:rPr lang="en-US" sz="1800" dirty="0">
                <a:latin typeface="Courier New"/>
                <a:cs typeface="Courier New"/>
              </a:rPr>
              <a:t>: 022 - Casey | 134234 | 2 | </a:t>
            </a:r>
            <a:r>
              <a:rPr lang="en-US" sz="1800" dirty="0" smtClean="0">
                <a:latin typeface="Courier New"/>
                <a:cs typeface="Courier New"/>
              </a:rPr>
              <a:t>35</a:t>
            </a:r>
          </a:p>
          <a:p>
            <a:pPr marL="0" indent="0">
              <a:buNone/>
            </a:pPr>
            <a:r>
              <a:rPr lang="en-US" sz="1800" dirty="0" smtClean="0">
                <a:latin typeface="Courier New"/>
                <a:cs typeface="Courier New"/>
              </a:rPr>
              <a:t>	RID</a:t>
            </a:r>
            <a:r>
              <a:rPr lang="en-US" sz="1800" dirty="0">
                <a:latin typeface="Courier New"/>
                <a:cs typeface="Courier New"/>
              </a:rPr>
              <a:t>: 051 - </a:t>
            </a:r>
            <a:r>
              <a:rPr lang="en-US" sz="1800" dirty="0" err="1">
                <a:latin typeface="Courier New"/>
                <a:cs typeface="Courier New"/>
              </a:rPr>
              <a:t>Merk</a:t>
            </a:r>
            <a:r>
              <a:rPr lang="en-US" sz="1800" dirty="0">
                <a:latin typeface="Courier New"/>
                <a:cs typeface="Courier New"/>
              </a:rPr>
              <a:t> | 955551 | 2 | </a:t>
            </a:r>
            <a:r>
              <a:rPr lang="en-US" sz="1800" dirty="0" smtClean="0">
                <a:latin typeface="Courier New"/>
                <a:cs typeface="Courier New"/>
              </a:rPr>
              <a:t>35</a:t>
            </a:r>
          </a:p>
          <a:p>
            <a:pPr marL="0" indent="0">
              <a:buNone/>
            </a:pPr>
            <a:r>
              <a:rPr lang="en-US" sz="1800" dirty="0" smtClean="0">
                <a:latin typeface="Courier New"/>
                <a:cs typeface="Courier New"/>
              </a:rPr>
              <a:t>	RID</a:t>
            </a:r>
            <a:r>
              <a:rPr lang="en-US" sz="1800" dirty="0">
                <a:latin typeface="Courier New"/>
                <a:cs typeface="Courier New"/>
              </a:rPr>
              <a:t>: 101 - Test | 045671 | 11 | 15</a:t>
            </a:r>
            <a:endParaRPr lang="en-US" sz="1800" dirty="0" smtClean="0">
              <a:latin typeface="Courier New"/>
              <a:cs typeface="Courier New"/>
            </a:endParaRPr>
          </a:p>
          <a:p>
            <a:pPr marL="0" indent="0">
              <a:buNone/>
            </a:pPr>
            <a:endParaRPr lang="en-US" sz="2400" dirty="0" smtClean="0">
              <a:solidFill>
                <a:srgbClr val="45A4FA"/>
              </a:solidFill>
              <a:latin typeface="Helvetica Neue Light"/>
              <a:cs typeface="Helvetica Neue Light"/>
            </a:endParaRPr>
          </a:p>
          <a:p>
            <a:pPr marL="0" indent="0">
              <a:buNone/>
            </a:pPr>
            <a:endParaRPr lang="en-US" sz="2400" dirty="0">
              <a:solidFill>
                <a:srgbClr val="45A4FA"/>
              </a:solidFill>
              <a:latin typeface="Helvetica Neue Light"/>
              <a:cs typeface="Helvetica Neue Light"/>
            </a:endParaRPr>
          </a:p>
        </p:txBody>
      </p:sp>
      <p:graphicFrame>
        <p:nvGraphicFramePr>
          <p:cNvPr id="4" name="Table 3"/>
          <p:cNvGraphicFramePr>
            <a:graphicFrameLocks noGrp="1"/>
          </p:cNvGraphicFramePr>
          <p:nvPr>
            <p:extLst>
              <p:ext uri="{D42A27DB-BD31-4B8C-83A1-F6EECF244321}">
                <p14:modId xmlns:p14="http://schemas.microsoft.com/office/powerpoint/2010/main" val="3855440030"/>
              </p:ext>
            </p:extLst>
          </p:nvPr>
        </p:nvGraphicFramePr>
        <p:xfrm>
          <a:off x="865209" y="4757486"/>
          <a:ext cx="7284498" cy="1681480"/>
        </p:xfrm>
        <a:graphic>
          <a:graphicData uri="http://schemas.openxmlformats.org/drawingml/2006/table">
            <a:tbl>
              <a:tblPr firstRow="1" bandRow="1">
                <a:tableStyleId>{5940675A-B579-460E-94D1-54222C63F5DA}</a:tableStyleId>
              </a:tblPr>
              <a:tblGrid>
                <a:gridCol w="3139869"/>
                <a:gridCol w="1712919"/>
                <a:gridCol w="2431710"/>
              </a:tblGrid>
              <a:tr h="370840">
                <a:tc>
                  <a:txBody>
                    <a:bodyPr/>
                    <a:lstStyle/>
                    <a:p>
                      <a:pPr algn="ctr"/>
                      <a:r>
                        <a:rPr lang="en-US" b="0" i="0" dirty="0" smtClean="0">
                          <a:latin typeface="Helvetica Neue Light"/>
                          <a:cs typeface="Helvetica Neue Light"/>
                        </a:rPr>
                        <a:t>Alternative 1</a:t>
                      </a:r>
                      <a:endParaRPr lang="en-US" b="0" i="0" dirty="0">
                        <a:latin typeface="Helvetica Neue Light"/>
                        <a:cs typeface="Helvetica Neue Light"/>
                      </a:endParaRPr>
                    </a:p>
                  </a:txBody>
                  <a:tcPr/>
                </a:tc>
                <a:tc>
                  <a:txBody>
                    <a:bodyPr/>
                    <a:lstStyle/>
                    <a:p>
                      <a:pPr algn="ctr"/>
                      <a:r>
                        <a:rPr lang="en-US" b="0" i="0" dirty="0" smtClean="0">
                          <a:latin typeface="Helvetica Neue Light"/>
                          <a:cs typeface="Helvetica Neue Light"/>
                        </a:rPr>
                        <a:t>Alternative 2</a:t>
                      </a:r>
                      <a:endParaRPr lang="en-US" b="0" i="0" dirty="0">
                        <a:latin typeface="Helvetica Neue Light"/>
                        <a:cs typeface="Helvetica Neue Light"/>
                      </a:endParaRPr>
                    </a:p>
                  </a:txBody>
                  <a:tcPr/>
                </a:tc>
                <a:tc>
                  <a:txBody>
                    <a:bodyPr/>
                    <a:lstStyle/>
                    <a:p>
                      <a:pPr algn="ctr"/>
                      <a:r>
                        <a:rPr lang="en-US" b="0" i="0" dirty="0" smtClean="0">
                          <a:latin typeface="Helvetica Neue Light"/>
                          <a:cs typeface="Helvetica Neue Light"/>
                        </a:rPr>
                        <a:t>Alternative 3</a:t>
                      </a:r>
                      <a:endParaRPr lang="en-US" b="0" i="0" dirty="0">
                        <a:latin typeface="Helvetica Neue Light"/>
                        <a:cs typeface="Helvetica Neue Light"/>
                      </a:endParaRPr>
                    </a:p>
                  </a:txBody>
                  <a:tcPr/>
                </a:tc>
              </a:tr>
              <a:tr h="370840">
                <a:tc>
                  <a:txBody>
                    <a:bodyPr/>
                    <a:lstStyle/>
                    <a:p>
                      <a:pPr algn="ctr"/>
                      <a:r>
                        <a:rPr lang="nl-NL" sz="1600" b="0" i="0" dirty="0" err="1" smtClean="0">
                          <a:solidFill>
                            <a:srgbClr val="45A4FA"/>
                          </a:solidFill>
                          <a:latin typeface="Courier New"/>
                          <a:cs typeface="Courier New"/>
                        </a:rPr>
                        <a:t>Casey</a:t>
                      </a:r>
                      <a:r>
                        <a:rPr lang="nl-NL" sz="1600" b="0" i="0" dirty="0" smtClean="0">
                          <a:solidFill>
                            <a:srgbClr val="45A4FA"/>
                          </a:solidFill>
                          <a:latin typeface="Courier New"/>
                          <a:cs typeface="Courier New"/>
                        </a:rPr>
                        <a:t> | 134234 | 2 | 35 Merk | 955551 | 2 | 35 Test | 045671 | 11 | 15 </a:t>
                      </a:r>
                    </a:p>
                    <a:p>
                      <a:pPr algn="ctr"/>
                      <a:endParaRPr lang="nl-NL" sz="1600" b="0" i="0" dirty="0" smtClean="0">
                        <a:solidFill>
                          <a:srgbClr val="45A4FA"/>
                        </a:solidFill>
                        <a:latin typeface="Courier New"/>
                        <a:cs typeface="Courier New"/>
                      </a:endParaRPr>
                    </a:p>
                    <a:p>
                      <a:pPr algn="ctr"/>
                      <a:r>
                        <a:rPr lang="nl-NL" sz="1600" b="0" i="0" dirty="0" smtClean="0">
                          <a:solidFill>
                            <a:srgbClr val="45A4FA"/>
                          </a:solidFill>
                          <a:latin typeface="Courier New"/>
                          <a:cs typeface="Courier New"/>
                        </a:rPr>
                        <a:t>(RID is </a:t>
                      </a:r>
                      <a:r>
                        <a:rPr lang="nl-NL" sz="1600" b="0" i="0" dirty="0" err="1" smtClean="0">
                          <a:solidFill>
                            <a:srgbClr val="45A4FA"/>
                          </a:solidFill>
                          <a:latin typeface="Courier New"/>
                          <a:cs typeface="Courier New"/>
                        </a:rPr>
                        <a:t>implicit</a:t>
                      </a:r>
                      <a:r>
                        <a:rPr lang="nl-NL" sz="1600" b="0" i="0" dirty="0" smtClean="0">
                          <a:solidFill>
                            <a:srgbClr val="45A4FA"/>
                          </a:solidFill>
                          <a:latin typeface="Courier New"/>
                          <a:cs typeface="Courier New"/>
                        </a:rPr>
                        <a:t>)</a:t>
                      </a:r>
                      <a:endParaRPr lang="en-US" sz="1600" b="0" i="0" dirty="0">
                        <a:solidFill>
                          <a:srgbClr val="45A4FA"/>
                        </a:solidFill>
                        <a:latin typeface="Courier New"/>
                        <a:cs typeface="Courier New"/>
                      </a:endParaRPr>
                    </a:p>
                  </a:txBody>
                  <a:tcPr/>
                </a:tc>
                <a:tc>
                  <a:txBody>
                    <a:bodyPr/>
                    <a:lstStyle/>
                    <a:p>
                      <a:pPr algn="ctr"/>
                      <a:r>
                        <a:rPr lang="en-US" sz="1600" b="0" i="0" dirty="0" smtClean="0">
                          <a:solidFill>
                            <a:srgbClr val="45A4FA"/>
                          </a:solidFill>
                          <a:latin typeface="Courier New"/>
                          <a:cs typeface="Courier New"/>
                        </a:rPr>
                        <a:t>&lt;key, RID&gt;</a:t>
                      </a:r>
                    </a:p>
                    <a:p>
                      <a:pPr algn="ctr"/>
                      <a:endParaRPr lang="en-US" sz="1600" b="0" i="0" dirty="0" smtClean="0">
                        <a:solidFill>
                          <a:srgbClr val="45A4FA"/>
                        </a:solidFill>
                        <a:latin typeface="Courier New"/>
                        <a:cs typeface="Courier New"/>
                      </a:endParaRPr>
                    </a:p>
                    <a:p>
                      <a:pPr algn="ctr"/>
                      <a:r>
                        <a:rPr lang="en-US" sz="1600" b="0" i="0" dirty="0" smtClean="0">
                          <a:solidFill>
                            <a:srgbClr val="45A4FA"/>
                          </a:solidFill>
                          <a:latin typeface="Courier New"/>
                          <a:cs typeface="Courier New"/>
                        </a:rPr>
                        <a:t>&lt;35, 022&gt;</a:t>
                      </a:r>
                    </a:p>
                    <a:p>
                      <a:pPr algn="ctr"/>
                      <a:r>
                        <a:rPr lang="en-US" sz="1600" b="0" i="0" dirty="0" smtClean="0">
                          <a:solidFill>
                            <a:srgbClr val="45A4FA"/>
                          </a:solidFill>
                          <a:latin typeface="Courier New"/>
                          <a:cs typeface="Courier New"/>
                        </a:rPr>
                        <a:t>&lt;35, 051&gt;</a:t>
                      </a:r>
                    </a:p>
                    <a:p>
                      <a:pPr algn="ctr"/>
                      <a:r>
                        <a:rPr lang="en-US" sz="1600" b="0" i="0" dirty="0" smtClean="0">
                          <a:solidFill>
                            <a:srgbClr val="45A4FA"/>
                          </a:solidFill>
                          <a:latin typeface="Courier New"/>
                          <a:cs typeface="Courier New"/>
                        </a:rPr>
                        <a:t>&lt;15, 101&gt;</a:t>
                      </a:r>
                      <a:endParaRPr lang="en-US" sz="1600" b="0" i="0" dirty="0">
                        <a:solidFill>
                          <a:srgbClr val="45A4FA"/>
                        </a:solidFill>
                        <a:latin typeface="Courier New"/>
                        <a:cs typeface="Courier New"/>
                      </a:endParaRPr>
                    </a:p>
                  </a:txBody>
                  <a:tcPr/>
                </a:tc>
                <a:tc>
                  <a:txBody>
                    <a:bodyPr/>
                    <a:lstStyle/>
                    <a:p>
                      <a:pPr algn="ctr"/>
                      <a:r>
                        <a:rPr lang="en-US" sz="1600" b="0" i="0" dirty="0" smtClean="0">
                          <a:solidFill>
                            <a:srgbClr val="45A4FA"/>
                          </a:solidFill>
                          <a:latin typeface="Courier New"/>
                          <a:cs typeface="Courier New"/>
                        </a:rPr>
                        <a:t>&lt;key, [RID list]&gt;</a:t>
                      </a:r>
                    </a:p>
                    <a:p>
                      <a:pPr algn="ctr"/>
                      <a:endParaRPr lang="en-US" sz="1600" b="0" i="0" dirty="0" smtClean="0">
                        <a:solidFill>
                          <a:srgbClr val="45A4FA"/>
                        </a:solidFill>
                        <a:latin typeface="Courier New"/>
                        <a:cs typeface="Courier New"/>
                      </a:endParaRPr>
                    </a:p>
                    <a:p>
                      <a:pPr algn="ctr"/>
                      <a:r>
                        <a:rPr lang="en-US" sz="1600" b="0" i="0" dirty="0" smtClean="0">
                          <a:solidFill>
                            <a:srgbClr val="45A4FA"/>
                          </a:solidFill>
                          <a:latin typeface="Courier New"/>
                          <a:cs typeface="Courier New"/>
                        </a:rPr>
                        <a:t>&lt;35, [022, 051]&gt;</a:t>
                      </a:r>
                    </a:p>
                    <a:p>
                      <a:pPr algn="ctr"/>
                      <a:r>
                        <a:rPr lang="en-US" sz="1600" b="0" i="0" dirty="0" smtClean="0">
                          <a:solidFill>
                            <a:srgbClr val="45A4FA"/>
                          </a:solidFill>
                          <a:latin typeface="Courier New"/>
                          <a:cs typeface="Courier New"/>
                        </a:rPr>
                        <a:t>&lt;15, [101]&gt;</a:t>
                      </a:r>
                      <a:endParaRPr lang="en-US" sz="1600" b="0" i="0" dirty="0">
                        <a:solidFill>
                          <a:srgbClr val="45A4FA"/>
                        </a:solidFill>
                        <a:latin typeface="Courier New"/>
                        <a:cs typeface="Courier New"/>
                      </a:endParaRPr>
                    </a:p>
                  </a:txBody>
                  <a:tcPr/>
                </a:tc>
              </a:tr>
            </a:tbl>
          </a:graphicData>
        </a:graphic>
      </p:graphicFrame>
    </p:spTree>
    <p:extLst>
      <p:ext uri="{BB962C8B-B14F-4D97-AF65-F5344CB8AC3E}">
        <p14:creationId xmlns:p14="http://schemas.microsoft.com/office/powerpoint/2010/main" val="19181871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a:pPr>
            <a:r>
              <a:rPr lang="en-US" sz="2400" dirty="0">
                <a:latin typeface="Helvetica Neue Light"/>
                <a:cs typeface="Helvetica Neue Light"/>
              </a:rPr>
              <a:t>What are clustered indexes</a:t>
            </a:r>
            <a:r>
              <a:rPr lang="en-US" sz="2400" dirty="0" smtClean="0">
                <a:latin typeface="Helvetica Neue Light"/>
                <a:cs typeface="Helvetica Neue Light"/>
              </a:rPr>
              <a:t>?</a:t>
            </a:r>
          </a:p>
          <a:p>
            <a:pPr marL="0" indent="0">
              <a:buNone/>
            </a:pP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81926100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a:pPr>
            <a:r>
              <a:rPr lang="en-US" sz="2400" dirty="0">
                <a:latin typeface="Helvetica Neue Light"/>
                <a:cs typeface="Helvetica Neue Light"/>
              </a:rPr>
              <a:t>What are clustered indexes</a:t>
            </a:r>
            <a:r>
              <a:rPr lang="en-US" sz="2400" dirty="0" smtClean="0">
                <a:latin typeface="Helvetica Neue Light"/>
                <a:cs typeface="Helvetica Neue Light"/>
              </a:rPr>
              <a:t>?</a:t>
            </a:r>
          </a:p>
          <a:p>
            <a:pPr marL="457200" indent="-457200">
              <a:buFont typeface="+mj-lt"/>
              <a:buAutoNum type="arabicPeriod"/>
            </a:pPr>
            <a:endParaRPr lang="en-US" sz="2400" dirty="0" smtClean="0">
              <a:solidFill>
                <a:srgbClr val="45A4FA"/>
              </a:solidFill>
              <a:latin typeface="Helvetica Neue Light"/>
              <a:cs typeface="Helvetica Neue Light"/>
            </a:endParaRPr>
          </a:p>
          <a:p>
            <a:pPr marL="0" indent="0">
              <a:buNone/>
            </a:pPr>
            <a:r>
              <a:rPr lang="en-US" sz="2400" dirty="0">
                <a:solidFill>
                  <a:srgbClr val="45A4FA"/>
                </a:solidFill>
                <a:latin typeface="Helvetica Neue Light"/>
                <a:cs typeface="Helvetica Neue Light"/>
              </a:rPr>
              <a:t>	When a (data) file is organized so that the ordering of data </a:t>
            </a:r>
            <a:r>
              <a:rPr lang="en-US" sz="2400" dirty="0" smtClean="0">
                <a:solidFill>
                  <a:srgbClr val="45A4FA"/>
                </a:solidFill>
                <a:latin typeface="Helvetica Neue Light"/>
                <a:cs typeface="Helvetica Neue Light"/>
              </a:rPr>
              <a:t>	records </a:t>
            </a:r>
            <a:r>
              <a:rPr lang="en-US" sz="2400" dirty="0">
                <a:solidFill>
                  <a:srgbClr val="45A4FA"/>
                </a:solidFill>
                <a:latin typeface="Helvetica Neue Light"/>
                <a:cs typeface="Helvetica Neue Light"/>
              </a:rPr>
              <a:t>is the same as or close to the ordering of data </a:t>
            </a:r>
            <a:r>
              <a:rPr lang="en-US" sz="2400" dirty="0" smtClean="0">
                <a:solidFill>
                  <a:srgbClr val="45A4FA"/>
                </a:solidFill>
                <a:latin typeface="Helvetica Neue Light"/>
                <a:cs typeface="Helvetica Neue Light"/>
              </a:rPr>
              <a:t>	entries </a:t>
            </a:r>
            <a:r>
              <a:rPr lang="en-US" sz="2400" dirty="0">
                <a:solidFill>
                  <a:srgbClr val="45A4FA"/>
                </a:solidFill>
                <a:latin typeface="Helvetica Neue Light"/>
                <a:cs typeface="Helvetica Neue Light"/>
              </a:rPr>
              <a:t>in some index, we say that the index is </a:t>
            </a:r>
            <a:r>
              <a:rPr lang="en-US" sz="2400" dirty="0" smtClean="0">
                <a:solidFill>
                  <a:srgbClr val="45A4FA"/>
                </a:solidFill>
                <a:latin typeface="Helvetica Neue Light"/>
                <a:cs typeface="Helvetica Neue Light"/>
              </a:rPr>
              <a:t>clustered</a:t>
            </a:r>
            <a:endParaRPr lang="en-US" sz="2400" dirty="0">
              <a:solidFill>
                <a:srgbClr val="45A4FA"/>
              </a:solidFill>
              <a:latin typeface="Helvetica Neue Light"/>
              <a:cs typeface="Helvetica Neue Light"/>
            </a:endParaRPr>
          </a:p>
        </p:txBody>
      </p:sp>
    </p:spTree>
    <p:extLst>
      <p:ext uri="{BB962C8B-B14F-4D97-AF65-F5344CB8AC3E}">
        <p14:creationId xmlns:p14="http://schemas.microsoft.com/office/powerpoint/2010/main" val="421366080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How do they relate to data entry alternatives</a:t>
            </a:r>
            <a:r>
              <a:rPr lang="en-US" sz="2400" dirty="0" smtClean="0">
                <a:latin typeface="Helvetica Neue Light"/>
                <a:cs typeface="Helvetica Neue Light"/>
              </a:rPr>
              <a:t>?</a:t>
            </a:r>
          </a:p>
          <a:p>
            <a:pPr marL="0" indent="0">
              <a:buNone/>
            </a:pP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201685571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How do they relate to data entry alternatives</a:t>
            </a:r>
            <a:r>
              <a:rPr lang="en-US" sz="2400" dirty="0" smtClean="0">
                <a:latin typeface="Helvetica Neue Light"/>
                <a:cs typeface="Helvetica Neue Light"/>
              </a:rPr>
              <a:t>?</a:t>
            </a:r>
          </a:p>
          <a:p>
            <a:pPr marL="457200" indent="-457200">
              <a:buFont typeface="+mj-lt"/>
              <a:buAutoNum type="arabicPeriod" startAt="2"/>
            </a:pPr>
            <a:endParaRPr lang="en-US" sz="2400" dirty="0" smtClean="0">
              <a:solidFill>
                <a:srgbClr val="45A4FA"/>
              </a:solidFill>
              <a:latin typeface="Helvetica Neue Light"/>
              <a:cs typeface="Helvetica Neue Light"/>
            </a:endParaRPr>
          </a:p>
          <a:p>
            <a:pPr marL="0" indent="0">
              <a:buNone/>
            </a:pPr>
            <a:r>
              <a:rPr lang="en-US" sz="2400" dirty="0">
                <a:solidFill>
                  <a:srgbClr val="45A4FA"/>
                </a:solidFill>
                <a:latin typeface="Helvetica Neue Light"/>
                <a:cs typeface="Helvetica Neue Light"/>
              </a:rPr>
              <a:t>	An index that uses Alternative (1) is clustered, by </a:t>
            </a:r>
            <a:r>
              <a:rPr lang="en-US" sz="2400" dirty="0" smtClean="0">
                <a:solidFill>
                  <a:srgbClr val="45A4FA"/>
                </a:solidFill>
                <a:latin typeface="Helvetica Neue Light"/>
                <a:cs typeface="Helvetica Neue Light"/>
              </a:rPr>
              <a:t>	definition</a:t>
            </a:r>
            <a:r>
              <a:rPr lang="en-US" sz="2400" dirty="0">
                <a:solidFill>
                  <a:srgbClr val="45A4FA"/>
                </a:solidFill>
                <a:latin typeface="Helvetica Neue Light"/>
                <a:cs typeface="Helvetica Neue Light"/>
              </a:rPr>
              <a:t>. An index that uses Alternative (2) or (3) can be a </a:t>
            </a:r>
            <a:r>
              <a:rPr lang="en-US" sz="2400" dirty="0" smtClean="0">
                <a:solidFill>
                  <a:srgbClr val="45A4FA"/>
                </a:solidFill>
                <a:latin typeface="Helvetica Neue Light"/>
                <a:cs typeface="Helvetica Neue Light"/>
              </a:rPr>
              <a:t>	clustered </a:t>
            </a:r>
            <a:r>
              <a:rPr lang="en-US" sz="2400" dirty="0">
                <a:solidFill>
                  <a:srgbClr val="45A4FA"/>
                </a:solidFill>
                <a:latin typeface="Helvetica Neue Light"/>
                <a:cs typeface="Helvetica Neue Light"/>
              </a:rPr>
              <a:t>index only if the data records are sorted on the </a:t>
            </a:r>
            <a:r>
              <a:rPr lang="en-US" sz="2400" dirty="0" smtClean="0">
                <a:solidFill>
                  <a:srgbClr val="45A4FA"/>
                </a:solidFill>
                <a:latin typeface="Helvetica Neue Light"/>
                <a:cs typeface="Helvetica Neue Light"/>
              </a:rPr>
              <a:t>	search </a:t>
            </a:r>
            <a:r>
              <a:rPr lang="en-US" sz="2400" dirty="0">
                <a:solidFill>
                  <a:srgbClr val="45A4FA"/>
                </a:solidFill>
                <a:latin typeface="Helvetica Neue Light"/>
                <a:cs typeface="Helvetica Neue Light"/>
              </a:rPr>
              <a:t>key field.</a:t>
            </a:r>
          </a:p>
        </p:txBody>
      </p:sp>
    </p:spTree>
    <p:extLst>
      <p:ext uri="{BB962C8B-B14F-4D97-AF65-F5344CB8AC3E}">
        <p14:creationId xmlns:p14="http://schemas.microsoft.com/office/powerpoint/2010/main" val="30310594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3"/>
            </a:pPr>
            <a:r>
              <a:rPr lang="en-US" sz="2400" dirty="0">
                <a:latin typeface="Helvetica Neue Light"/>
                <a:cs typeface="Helvetica Neue Light"/>
              </a:rPr>
              <a:t>True or False? Given the table </a:t>
            </a:r>
            <a:r>
              <a:rPr lang="en-US" sz="2400" dirty="0">
                <a:latin typeface="Courier New"/>
                <a:cs typeface="Courier New"/>
              </a:rPr>
              <a:t>Students(</a:t>
            </a:r>
            <a:r>
              <a:rPr lang="en-US" sz="2400" dirty="0" err="1">
                <a:latin typeface="Courier New"/>
                <a:cs typeface="Courier New"/>
              </a:rPr>
              <a:t>sid</a:t>
            </a:r>
            <a:r>
              <a:rPr lang="en-US" sz="2400" dirty="0">
                <a:latin typeface="Courier New"/>
                <a:cs typeface="Courier New"/>
              </a:rPr>
              <a:t> char(20), </a:t>
            </a:r>
            <a:r>
              <a:rPr lang="en-US" sz="2400" dirty="0" err="1">
                <a:latin typeface="Courier New"/>
                <a:cs typeface="Courier New"/>
              </a:rPr>
              <a:t>gpa</a:t>
            </a:r>
            <a:r>
              <a:rPr lang="en-US" sz="2400" dirty="0">
                <a:latin typeface="Courier New"/>
                <a:cs typeface="Courier New"/>
              </a:rPr>
              <a:t> float, age integer)</a:t>
            </a:r>
            <a:r>
              <a:rPr lang="en-US" sz="2400" dirty="0">
                <a:latin typeface="Helvetica Neue Light"/>
                <a:cs typeface="Helvetica Neue Light"/>
              </a:rPr>
              <a:t>, a clustered tree based index on </a:t>
            </a:r>
            <a:r>
              <a:rPr lang="en-US" sz="2400" dirty="0" err="1">
                <a:latin typeface="Courier New"/>
                <a:cs typeface="Courier New"/>
              </a:rPr>
              <a:t>gpa</a:t>
            </a:r>
            <a:r>
              <a:rPr lang="en-US" sz="2400" dirty="0">
                <a:latin typeface="Helvetica Neue Light"/>
                <a:cs typeface="Helvetica Neue Light"/>
              </a:rPr>
              <a:t> will increase the performance of the following query: </a:t>
            </a:r>
            <a:r>
              <a:rPr lang="en-US" sz="2400" dirty="0">
                <a:latin typeface="Courier New"/>
                <a:cs typeface="Courier New"/>
              </a:rPr>
              <a:t>SELECT * FROM Students where age &gt; 20 AND </a:t>
            </a:r>
            <a:r>
              <a:rPr lang="en-US" sz="2400" dirty="0" err="1">
                <a:latin typeface="Courier New"/>
                <a:cs typeface="Courier New"/>
              </a:rPr>
              <a:t>gpa</a:t>
            </a:r>
            <a:r>
              <a:rPr lang="en-US" sz="2400" dirty="0">
                <a:latin typeface="Courier New"/>
                <a:cs typeface="Courier New"/>
              </a:rPr>
              <a:t> &gt; 3.5;</a:t>
            </a:r>
            <a:endParaRPr lang="en-US" sz="2400" dirty="0" smtClean="0">
              <a:solidFill>
                <a:srgbClr val="45A4FA"/>
              </a:solidFill>
              <a:latin typeface="Courier New"/>
              <a:cs typeface="Courier New"/>
            </a:endParaRPr>
          </a:p>
          <a:p>
            <a:pPr marL="0" indent="0">
              <a:buNone/>
            </a:pPr>
            <a:r>
              <a:rPr lang="en-US" sz="2400" dirty="0">
                <a:solidFill>
                  <a:srgbClr val="45A4FA"/>
                </a:solidFill>
                <a:latin typeface="Helvetica Neue Light"/>
                <a:cs typeface="Helvetica Neue Light"/>
              </a:rPr>
              <a:t>	</a:t>
            </a:r>
          </a:p>
        </p:txBody>
      </p:sp>
    </p:spTree>
    <p:extLst>
      <p:ext uri="{BB962C8B-B14F-4D97-AF65-F5344CB8AC3E}">
        <p14:creationId xmlns:p14="http://schemas.microsoft.com/office/powerpoint/2010/main" val="7677631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Indexing </a:t>
            </a:r>
            <a:r>
              <a:rPr lang="en-US" dirty="0" smtClean="0">
                <a:latin typeface="Helvetica Neue Light"/>
                <a:cs typeface="Helvetica Neue Light"/>
              </a:rPr>
              <a:t>Exercises: 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3"/>
            </a:pPr>
            <a:r>
              <a:rPr lang="en-US" sz="2400" dirty="0">
                <a:latin typeface="Helvetica Neue Light"/>
                <a:cs typeface="Helvetica Neue Light"/>
              </a:rPr>
              <a:t>True or False? Given the table </a:t>
            </a:r>
            <a:r>
              <a:rPr lang="en-US" sz="2400" dirty="0">
                <a:latin typeface="Courier New"/>
                <a:cs typeface="Courier New"/>
              </a:rPr>
              <a:t>Students(</a:t>
            </a:r>
            <a:r>
              <a:rPr lang="en-US" sz="2400" dirty="0" err="1">
                <a:latin typeface="Courier New"/>
                <a:cs typeface="Courier New"/>
              </a:rPr>
              <a:t>sid</a:t>
            </a:r>
            <a:r>
              <a:rPr lang="en-US" sz="2400" dirty="0">
                <a:latin typeface="Courier New"/>
                <a:cs typeface="Courier New"/>
              </a:rPr>
              <a:t> char(20), </a:t>
            </a:r>
            <a:r>
              <a:rPr lang="en-US" sz="2400" dirty="0" err="1">
                <a:latin typeface="Courier New"/>
                <a:cs typeface="Courier New"/>
              </a:rPr>
              <a:t>gpa</a:t>
            </a:r>
            <a:r>
              <a:rPr lang="en-US" sz="2400" dirty="0">
                <a:latin typeface="Courier New"/>
                <a:cs typeface="Courier New"/>
              </a:rPr>
              <a:t> float, age integer)</a:t>
            </a:r>
            <a:r>
              <a:rPr lang="en-US" sz="2400" dirty="0">
                <a:latin typeface="Helvetica Neue Light"/>
                <a:cs typeface="Helvetica Neue Light"/>
              </a:rPr>
              <a:t>, a clustered tree based index on </a:t>
            </a:r>
            <a:r>
              <a:rPr lang="en-US" sz="2400" dirty="0" err="1">
                <a:latin typeface="Courier New"/>
                <a:cs typeface="Courier New"/>
              </a:rPr>
              <a:t>gpa</a:t>
            </a:r>
            <a:r>
              <a:rPr lang="en-US" sz="2400" dirty="0">
                <a:latin typeface="Helvetica Neue Light"/>
                <a:cs typeface="Helvetica Neue Light"/>
              </a:rPr>
              <a:t> will increase the performance of the following query: </a:t>
            </a:r>
            <a:r>
              <a:rPr lang="en-US" sz="2400" dirty="0">
                <a:latin typeface="Courier New"/>
                <a:cs typeface="Courier New"/>
              </a:rPr>
              <a:t>SELECT * FROM Students where age &gt; 20 AND </a:t>
            </a:r>
            <a:r>
              <a:rPr lang="en-US" sz="2400" dirty="0" err="1">
                <a:latin typeface="Courier New"/>
                <a:cs typeface="Courier New"/>
              </a:rPr>
              <a:t>gpa</a:t>
            </a:r>
            <a:r>
              <a:rPr lang="en-US" sz="2400" dirty="0">
                <a:latin typeface="Courier New"/>
                <a:cs typeface="Courier New"/>
              </a:rPr>
              <a:t> &gt; 3.5;</a:t>
            </a:r>
            <a:endParaRPr lang="en-US" sz="2400" dirty="0" smtClean="0">
              <a:solidFill>
                <a:srgbClr val="45A4FA"/>
              </a:solidFill>
              <a:latin typeface="Courier New"/>
              <a:cs typeface="Courier New"/>
            </a:endParaRPr>
          </a:p>
          <a:p>
            <a:pPr marL="0" indent="0">
              <a:buNone/>
            </a:pPr>
            <a:r>
              <a:rPr lang="en-US" sz="2400" dirty="0">
                <a:solidFill>
                  <a:srgbClr val="45A4FA"/>
                </a:solidFill>
                <a:latin typeface="Helvetica Neue Light"/>
                <a:cs typeface="Helvetica Neue Light"/>
              </a:rPr>
              <a:t>	</a:t>
            </a:r>
            <a:endParaRPr lang="en-US" sz="2400" dirty="0" smtClean="0">
              <a:solidFill>
                <a:srgbClr val="45A4FA"/>
              </a:solidFill>
              <a:latin typeface="Helvetica Neue Light"/>
              <a:cs typeface="Helvetica Neue Light"/>
            </a:endParaRP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True</a:t>
            </a:r>
            <a:endParaRPr lang="en-US" sz="2400" dirty="0">
              <a:solidFill>
                <a:srgbClr val="45A4FA"/>
              </a:solidFill>
              <a:latin typeface="Helvetica Neue Light"/>
              <a:cs typeface="Helvetica Neue Light"/>
            </a:endParaRPr>
          </a:p>
        </p:txBody>
      </p:sp>
    </p:spTree>
    <p:extLst>
      <p:ext uri="{BB962C8B-B14F-4D97-AF65-F5344CB8AC3E}">
        <p14:creationId xmlns:p14="http://schemas.microsoft.com/office/powerpoint/2010/main" val="40340645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545088"/>
          </a:xfrm>
        </p:spPr>
        <p:txBody>
          <a:bodyPr>
            <a:normAutofit/>
          </a:bodyPr>
          <a:lstStyle/>
          <a:p>
            <a:r>
              <a:rPr lang="en-US" sz="6000" dirty="0" smtClean="0">
                <a:latin typeface="Helvetica Neue Light"/>
                <a:cs typeface="Helvetica Neue Light"/>
              </a:rPr>
              <a:t>Tree-Structured Indexes</a:t>
            </a:r>
            <a:endParaRPr lang="en-US" sz="6000" dirty="0">
              <a:latin typeface="Helvetica Neue Light"/>
              <a:cs typeface="Helvetica Neue Light"/>
            </a:endParaRPr>
          </a:p>
        </p:txBody>
      </p:sp>
    </p:spTree>
    <p:extLst>
      <p:ext uri="{BB962C8B-B14F-4D97-AF65-F5344CB8AC3E}">
        <p14:creationId xmlns:p14="http://schemas.microsoft.com/office/powerpoint/2010/main" val="24425907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ISAM</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r>
              <a:rPr lang="en-US" sz="2400" dirty="0" smtClean="0">
                <a:solidFill>
                  <a:srgbClr val="000000"/>
                </a:solidFill>
                <a:latin typeface="Helvetica Neue Light"/>
                <a:cs typeface="Helvetica Neue Light"/>
              </a:rPr>
              <a:t>Indexed Sequential Access Method</a:t>
            </a:r>
          </a:p>
          <a:p>
            <a:r>
              <a:rPr lang="en-US" sz="2400" dirty="0" smtClean="0">
                <a:solidFill>
                  <a:srgbClr val="000000"/>
                </a:solidFill>
                <a:latin typeface="Helvetica Neue Light"/>
                <a:cs typeface="Helvetica Neue Light"/>
              </a:rPr>
              <a:t>Static data structure</a:t>
            </a:r>
          </a:p>
          <a:p>
            <a:r>
              <a:rPr lang="en-US" sz="2400" dirty="0" smtClean="0">
                <a:solidFill>
                  <a:srgbClr val="000000"/>
                </a:solidFill>
                <a:latin typeface="Helvetica Neue Light"/>
                <a:cs typeface="Helvetica Neue Light"/>
              </a:rPr>
              <a:t>No longer used</a:t>
            </a:r>
          </a:p>
          <a:p>
            <a:endParaRPr lang="en-US" sz="2400" dirty="0">
              <a:solidFill>
                <a:srgbClr val="45A4FA"/>
              </a:solidFill>
              <a:latin typeface="Helvetica Neue Light"/>
              <a:cs typeface="Helvetica Neue Light"/>
            </a:endParaRPr>
          </a:p>
        </p:txBody>
      </p:sp>
      <p:pic>
        <p:nvPicPr>
          <p:cNvPr id="4" name="Picture 3"/>
          <p:cNvPicPr>
            <a:picLocks noChangeAspect="1"/>
          </p:cNvPicPr>
          <p:nvPr/>
        </p:nvPicPr>
        <p:blipFill>
          <a:blip r:embed="rId2"/>
          <a:stretch>
            <a:fillRect/>
          </a:stretch>
        </p:blipFill>
        <p:spPr>
          <a:xfrm>
            <a:off x="685800" y="3078494"/>
            <a:ext cx="7772400" cy="3416300"/>
          </a:xfrm>
          <a:prstGeom prst="rect">
            <a:avLst/>
          </a:prstGeom>
        </p:spPr>
      </p:pic>
    </p:spTree>
    <p:extLst>
      <p:ext uri="{BB962C8B-B14F-4D97-AF65-F5344CB8AC3E}">
        <p14:creationId xmlns:p14="http://schemas.microsoft.com/office/powerpoint/2010/main" val="8435164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ISAM Insertion</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686800" cy="5103945"/>
          </a:xfrm>
        </p:spPr>
        <p:txBody>
          <a:bodyPr>
            <a:normAutofit/>
          </a:bodyPr>
          <a:lstStyle/>
          <a:p>
            <a:pPr marL="0" indent="0">
              <a:buNone/>
            </a:pPr>
            <a:r>
              <a:rPr lang="en-US" sz="1800" dirty="0">
                <a:solidFill>
                  <a:srgbClr val="000000"/>
                </a:solidFill>
                <a:latin typeface="Courier New"/>
                <a:cs typeface="Courier New"/>
              </a:rPr>
              <a:t>f</a:t>
            </a:r>
            <a:r>
              <a:rPr lang="en-US" sz="1800" dirty="0" smtClean="0">
                <a:solidFill>
                  <a:srgbClr val="000000"/>
                </a:solidFill>
                <a:latin typeface="Courier New"/>
                <a:cs typeface="Courier New"/>
              </a:rPr>
              <a:t>ind leaf node L</a:t>
            </a:r>
          </a:p>
          <a:p>
            <a:pPr marL="0" indent="0">
              <a:buNone/>
            </a:pPr>
            <a:endParaRPr lang="en-US" sz="1800" dirty="0" smtClean="0">
              <a:solidFill>
                <a:srgbClr val="000000"/>
              </a:solidFill>
              <a:latin typeface="Courier New"/>
              <a:cs typeface="Courier New"/>
            </a:endParaRPr>
          </a:p>
          <a:p>
            <a:pPr marL="0" indent="0">
              <a:buNone/>
            </a:pPr>
            <a:r>
              <a:rPr lang="en-US" sz="1800" dirty="0">
                <a:solidFill>
                  <a:srgbClr val="000000"/>
                </a:solidFill>
                <a:latin typeface="Courier New"/>
                <a:cs typeface="Courier New"/>
              </a:rPr>
              <a:t>i</a:t>
            </a:r>
            <a:r>
              <a:rPr lang="en-US" sz="1800" dirty="0" smtClean="0">
                <a:solidFill>
                  <a:srgbClr val="000000"/>
                </a:solidFill>
                <a:latin typeface="Courier New"/>
                <a:cs typeface="Courier New"/>
              </a:rPr>
              <a:t>f L not full:</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insert data entry</a:t>
            </a:r>
          </a:p>
          <a:p>
            <a:pPr marL="0" indent="0">
              <a:buNone/>
            </a:pPr>
            <a:endParaRPr lang="en-US" sz="1800" dirty="0" smtClean="0">
              <a:solidFill>
                <a:srgbClr val="000000"/>
              </a:solidFill>
              <a:latin typeface="Courier New"/>
              <a:cs typeface="Courier New"/>
            </a:endParaRPr>
          </a:p>
          <a:p>
            <a:pPr marL="0" indent="0">
              <a:buNone/>
            </a:pPr>
            <a:r>
              <a:rPr lang="en-US" sz="1800" dirty="0" smtClean="0">
                <a:solidFill>
                  <a:srgbClr val="000000"/>
                </a:solidFill>
                <a:latin typeface="Courier New"/>
                <a:cs typeface="Courier New"/>
              </a:rPr>
              <a:t>else:</a:t>
            </a:r>
            <a:endParaRPr lang="en-US" sz="1800" dirty="0">
              <a:solidFill>
                <a:srgbClr val="000000"/>
              </a:solidFill>
              <a:latin typeface="Courier New"/>
              <a:cs typeface="Courier New"/>
            </a:endParaRPr>
          </a:p>
          <a:p>
            <a:pPr marL="0" indent="0">
              <a:buNone/>
            </a:pPr>
            <a:r>
              <a:rPr lang="en-US" sz="1800" dirty="0" smtClean="0">
                <a:solidFill>
                  <a:srgbClr val="000000"/>
                </a:solidFill>
                <a:latin typeface="Courier New"/>
                <a:cs typeface="Courier New"/>
              </a:rPr>
              <a:t>	if overflow page not full:</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insert data entry</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else:</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create overflow page</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insert data entry</a:t>
            </a:r>
            <a:endParaRPr lang="en-US" sz="1800" dirty="0">
              <a:solidFill>
                <a:srgbClr val="000000"/>
              </a:solidFill>
              <a:latin typeface="Courier New"/>
              <a:cs typeface="Courier New"/>
            </a:endParaRPr>
          </a:p>
        </p:txBody>
      </p:sp>
    </p:spTree>
    <p:extLst>
      <p:ext uri="{BB962C8B-B14F-4D97-AF65-F5344CB8AC3E}">
        <p14:creationId xmlns:p14="http://schemas.microsoft.com/office/powerpoint/2010/main" val="14494874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Indexes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070642"/>
          </a:xfrm>
        </p:spPr>
        <p:txBody>
          <a:bodyPr>
            <a:normAutofit/>
          </a:bodyPr>
          <a:lstStyle/>
          <a:p>
            <a:r>
              <a:rPr lang="en-US" sz="2400" dirty="0" smtClean="0">
                <a:solidFill>
                  <a:srgbClr val="000000"/>
                </a:solidFill>
                <a:latin typeface="Helvetica Neue Light"/>
                <a:ea typeface="Osaka" charset="0"/>
                <a:cs typeface="Helvetica Neue Light"/>
              </a:rPr>
              <a:t>Index – Disk-based data structure for fast lookup by value</a:t>
            </a:r>
          </a:p>
          <a:p>
            <a:endParaRPr lang="en-US" sz="2400" dirty="0" smtClean="0">
              <a:solidFill>
                <a:srgbClr val="000000"/>
              </a:solidFill>
              <a:latin typeface="Helvetica Neue Light"/>
              <a:ea typeface="Osaka" charset="0"/>
              <a:cs typeface="Helvetica Neue Light"/>
            </a:endParaRPr>
          </a:p>
          <a:p>
            <a:r>
              <a:rPr lang="en-US" sz="2400" dirty="0" smtClean="0">
                <a:solidFill>
                  <a:srgbClr val="000000"/>
                </a:solidFill>
                <a:latin typeface="Helvetica Neue Light"/>
                <a:ea typeface="Osaka" charset="0"/>
                <a:cs typeface="Helvetica Neue Light"/>
              </a:rPr>
              <a:t>Data entry: k*</a:t>
            </a:r>
          </a:p>
          <a:p>
            <a:pPr lvl="1"/>
            <a:r>
              <a:rPr lang="en-US" sz="2000" dirty="0" smtClean="0">
                <a:solidFill>
                  <a:srgbClr val="000000"/>
                </a:solidFill>
                <a:latin typeface="Helvetica Neue Light"/>
                <a:ea typeface="Osaka" charset="0"/>
                <a:cs typeface="Helvetica Neue Light"/>
              </a:rPr>
              <a:t>&lt;k, {items}&gt;</a:t>
            </a:r>
          </a:p>
          <a:p>
            <a:endParaRPr lang="en-US" sz="2400" dirty="0">
              <a:solidFill>
                <a:srgbClr val="000000"/>
              </a:solidFill>
              <a:latin typeface="Helvetica Neue Light"/>
              <a:ea typeface="Osaka" charset="0"/>
              <a:cs typeface="Helvetica Neue Light"/>
            </a:endParaRPr>
          </a:p>
          <a:p>
            <a:r>
              <a:rPr lang="en-US" sz="2400" dirty="0" smtClean="0">
                <a:solidFill>
                  <a:srgbClr val="000000"/>
                </a:solidFill>
                <a:latin typeface="Helvetica Neue Light"/>
                <a:ea typeface="Osaka" charset="0"/>
                <a:cs typeface="Helvetica Neue Light"/>
              </a:rPr>
              <a:t>Hash Indexes</a:t>
            </a:r>
          </a:p>
          <a:p>
            <a:pPr lvl="1"/>
            <a:r>
              <a:rPr lang="en-US" sz="2000" dirty="0" smtClean="0">
                <a:solidFill>
                  <a:srgbClr val="000000"/>
                </a:solidFill>
                <a:latin typeface="Helvetica Neue Light"/>
                <a:ea typeface="Osaka" charset="0"/>
                <a:cs typeface="Helvetica Neue Light"/>
              </a:rPr>
              <a:t>Equality search</a:t>
            </a:r>
          </a:p>
          <a:p>
            <a:endParaRPr lang="en-US" sz="2400" dirty="0">
              <a:solidFill>
                <a:srgbClr val="000000"/>
              </a:solidFill>
              <a:latin typeface="Helvetica Neue Light"/>
              <a:ea typeface="Osaka" charset="0"/>
              <a:cs typeface="Helvetica Neue Light"/>
            </a:endParaRPr>
          </a:p>
          <a:p>
            <a:r>
              <a:rPr lang="en-US" sz="2400" dirty="0" smtClean="0">
                <a:solidFill>
                  <a:srgbClr val="000000"/>
                </a:solidFill>
                <a:latin typeface="Helvetica Neue Light"/>
                <a:ea typeface="Osaka" charset="0"/>
                <a:cs typeface="Helvetica Neue Light"/>
              </a:rPr>
              <a:t>Tree Indexes</a:t>
            </a:r>
          </a:p>
          <a:p>
            <a:pPr lvl="1"/>
            <a:r>
              <a:rPr lang="en-US" sz="2000" dirty="0" smtClean="0">
                <a:solidFill>
                  <a:srgbClr val="000000"/>
                </a:solidFill>
                <a:latin typeface="Helvetica Neue Light"/>
                <a:ea typeface="Osaka" charset="0"/>
                <a:cs typeface="Helvetica Neue Light"/>
              </a:rPr>
              <a:t>Equality search</a:t>
            </a:r>
          </a:p>
          <a:p>
            <a:pPr lvl="1"/>
            <a:r>
              <a:rPr lang="en-US" sz="2000" dirty="0" smtClean="0">
                <a:solidFill>
                  <a:srgbClr val="000000"/>
                </a:solidFill>
                <a:latin typeface="Helvetica Neue Light"/>
                <a:ea typeface="Osaka" charset="0"/>
                <a:cs typeface="Helvetica Neue Light"/>
              </a:rPr>
              <a:t>Range search</a:t>
            </a:r>
          </a:p>
          <a:p>
            <a:endParaRPr lang="en-US" sz="2400" dirty="0" smtClean="0">
              <a:solidFill>
                <a:srgbClr val="000000"/>
              </a:solidFill>
              <a:latin typeface="Helvetica Neue Light"/>
              <a:ea typeface="Osaka" charset="0"/>
              <a:cs typeface="Helvetica Neue Light"/>
            </a:endParaRPr>
          </a:p>
          <a:p>
            <a:endParaRPr lang="en-US" sz="1600" dirty="0" smtClean="0">
              <a:solidFill>
                <a:srgbClr val="000000"/>
              </a:solidFill>
              <a:latin typeface="Helvetica Neue Light"/>
              <a:ea typeface="Osaka" charset="0"/>
              <a:cs typeface="Helvetica Neue Light"/>
            </a:endParaRPr>
          </a:p>
          <a:p>
            <a:pPr lvl="1"/>
            <a:endParaRPr lang="en-US" sz="2000" dirty="0" smtClean="0">
              <a:solidFill>
                <a:srgbClr val="000000"/>
              </a:solidFill>
              <a:latin typeface="Helvetica Neue Light"/>
              <a:ea typeface="Osaka" charset="0"/>
              <a:cs typeface="Helvetica Neue Light"/>
            </a:endParaRPr>
          </a:p>
        </p:txBody>
      </p:sp>
    </p:spTree>
    <p:extLst>
      <p:ext uri="{BB962C8B-B14F-4D97-AF65-F5344CB8AC3E}">
        <p14:creationId xmlns:p14="http://schemas.microsoft.com/office/powerpoint/2010/main" val="5274723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B+ Trees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r>
              <a:rPr lang="en-US" sz="2400" dirty="0" smtClean="0">
                <a:solidFill>
                  <a:srgbClr val="000000"/>
                </a:solidFill>
                <a:latin typeface="Helvetica Neue Light"/>
                <a:cs typeface="Helvetica Neue Light"/>
              </a:rPr>
              <a:t>Dynamic data structure</a:t>
            </a:r>
          </a:p>
          <a:p>
            <a:r>
              <a:rPr lang="en-US" sz="2400" dirty="0" smtClean="0">
                <a:solidFill>
                  <a:srgbClr val="000000"/>
                </a:solidFill>
                <a:latin typeface="Helvetica Neue Light"/>
                <a:cs typeface="Helvetica Neue Light"/>
              </a:rPr>
              <a:t>Most popularly used index</a:t>
            </a:r>
          </a:p>
          <a:p>
            <a:r>
              <a:rPr lang="en-US" sz="2400" dirty="0" smtClean="0">
                <a:solidFill>
                  <a:srgbClr val="000000"/>
                </a:solidFill>
                <a:latin typeface="Helvetica Neue Light"/>
                <a:cs typeface="Helvetica Neue Light"/>
              </a:rPr>
              <a:t>Height balanced</a:t>
            </a:r>
          </a:p>
          <a:p>
            <a:r>
              <a:rPr lang="en-US" sz="2400" dirty="0" smtClean="0">
                <a:solidFill>
                  <a:srgbClr val="000000"/>
                </a:solidFill>
                <a:latin typeface="Helvetica Neue Light"/>
                <a:cs typeface="Helvetica Neue Light"/>
              </a:rPr>
              <a:t>Terminology:</a:t>
            </a:r>
          </a:p>
          <a:p>
            <a:pPr lvl="1"/>
            <a:r>
              <a:rPr lang="en-US" sz="2000" dirty="0" smtClean="0">
                <a:solidFill>
                  <a:srgbClr val="000000"/>
                </a:solidFill>
                <a:latin typeface="Helvetica Neue Light"/>
                <a:cs typeface="Helvetica Neue Light"/>
              </a:rPr>
              <a:t>Order d: every node has between d and 2d entries</a:t>
            </a:r>
          </a:p>
          <a:p>
            <a:pPr lvl="1"/>
            <a:r>
              <a:rPr lang="en-US" sz="2000" dirty="0" err="1" smtClean="0">
                <a:solidFill>
                  <a:srgbClr val="000000"/>
                </a:solidFill>
                <a:latin typeface="Helvetica Neue Light"/>
                <a:cs typeface="Helvetica Neue Light"/>
              </a:rPr>
              <a:t>Fanout</a:t>
            </a:r>
            <a:r>
              <a:rPr lang="en-US" sz="2000" dirty="0" smtClean="0">
                <a:solidFill>
                  <a:srgbClr val="000000"/>
                </a:solidFill>
                <a:latin typeface="Helvetica Neue Light"/>
                <a:cs typeface="Helvetica Neue Light"/>
              </a:rPr>
              <a:t> F: branches from a node (max: 2d + 1, average: 2/3 * 2d)</a:t>
            </a:r>
          </a:p>
          <a:p>
            <a:pPr lvl="1"/>
            <a:r>
              <a:rPr lang="en-US" sz="2000" dirty="0" smtClean="0">
                <a:solidFill>
                  <a:srgbClr val="000000"/>
                </a:solidFill>
                <a:latin typeface="Helvetica Neue Light"/>
                <a:cs typeface="Helvetica Neue Light"/>
              </a:rPr>
              <a:t>Number of leaf pages N</a:t>
            </a:r>
          </a:p>
          <a:p>
            <a:endParaRPr lang="en-US" sz="2400" dirty="0">
              <a:solidFill>
                <a:srgbClr val="45A4FA"/>
              </a:solidFill>
              <a:latin typeface="Helvetica Neue Light"/>
              <a:cs typeface="Helvetica Neue Light"/>
            </a:endParaRPr>
          </a:p>
        </p:txBody>
      </p:sp>
      <p:pic>
        <p:nvPicPr>
          <p:cNvPr id="4" name="Picture 3"/>
          <p:cNvPicPr>
            <a:picLocks noChangeAspect="1"/>
          </p:cNvPicPr>
          <p:nvPr/>
        </p:nvPicPr>
        <p:blipFill>
          <a:blip r:embed="rId2"/>
          <a:stretch>
            <a:fillRect/>
          </a:stretch>
        </p:blipFill>
        <p:spPr>
          <a:xfrm>
            <a:off x="1269904" y="4577815"/>
            <a:ext cx="6509378" cy="2126330"/>
          </a:xfrm>
          <a:prstGeom prst="rect">
            <a:avLst/>
          </a:prstGeom>
        </p:spPr>
      </p:pic>
    </p:spTree>
    <p:extLst>
      <p:ext uri="{BB962C8B-B14F-4D97-AF65-F5344CB8AC3E}">
        <p14:creationId xmlns:p14="http://schemas.microsoft.com/office/powerpoint/2010/main" val="22352039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B+ Tree Insertion</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686800" cy="5103945"/>
          </a:xfrm>
        </p:spPr>
        <p:txBody>
          <a:bodyPr>
            <a:normAutofit/>
          </a:bodyPr>
          <a:lstStyle/>
          <a:p>
            <a:pPr marL="0" indent="0">
              <a:buNone/>
            </a:pPr>
            <a:r>
              <a:rPr lang="en-US" sz="1800" dirty="0">
                <a:solidFill>
                  <a:srgbClr val="000000"/>
                </a:solidFill>
                <a:latin typeface="Courier New"/>
                <a:cs typeface="Courier New"/>
              </a:rPr>
              <a:t>f</a:t>
            </a:r>
            <a:r>
              <a:rPr lang="en-US" sz="1800" dirty="0" smtClean="0">
                <a:solidFill>
                  <a:srgbClr val="000000"/>
                </a:solidFill>
                <a:latin typeface="Courier New"/>
                <a:cs typeface="Courier New"/>
              </a:rPr>
              <a:t>ind leaf node L</a:t>
            </a:r>
          </a:p>
          <a:p>
            <a:pPr marL="0" indent="0">
              <a:buNone/>
            </a:pPr>
            <a:endParaRPr lang="en-US" sz="1800" dirty="0" smtClean="0">
              <a:solidFill>
                <a:srgbClr val="000000"/>
              </a:solidFill>
              <a:latin typeface="Courier New"/>
              <a:cs typeface="Courier New"/>
            </a:endParaRPr>
          </a:p>
          <a:p>
            <a:pPr marL="0" indent="0">
              <a:buNone/>
            </a:pPr>
            <a:r>
              <a:rPr lang="en-US" sz="1800" dirty="0">
                <a:solidFill>
                  <a:srgbClr val="000000"/>
                </a:solidFill>
                <a:latin typeface="Courier New"/>
                <a:cs typeface="Courier New"/>
              </a:rPr>
              <a:t>i</a:t>
            </a:r>
            <a:r>
              <a:rPr lang="en-US" sz="1800" dirty="0" smtClean="0">
                <a:solidFill>
                  <a:srgbClr val="000000"/>
                </a:solidFill>
                <a:latin typeface="Courier New"/>
                <a:cs typeface="Courier New"/>
              </a:rPr>
              <a:t>f L not full:</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insert data entry</a:t>
            </a:r>
          </a:p>
          <a:p>
            <a:pPr marL="0" indent="0">
              <a:buNone/>
            </a:pPr>
            <a:endParaRPr lang="en-US" sz="1800" dirty="0" smtClean="0">
              <a:solidFill>
                <a:srgbClr val="000000"/>
              </a:solidFill>
              <a:latin typeface="Courier New"/>
              <a:cs typeface="Courier New"/>
            </a:endParaRPr>
          </a:p>
          <a:p>
            <a:pPr marL="0" indent="0">
              <a:buNone/>
            </a:pPr>
            <a:r>
              <a:rPr lang="en-US" sz="1800" dirty="0">
                <a:solidFill>
                  <a:srgbClr val="000000"/>
                </a:solidFill>
                <a:latin typeface="Courier New"/>
                <a:cs typeface="Courier New"/>
              </a:rPr>
              <a:t>e</a:t>
            </a:r>
            <a:r>
              <a:rPr lang="en-US" sz="1800" dirty="0" smtClean="0">
                <a:solidFill>
                  <a:srgbClr val="000000"/>
                </a:solidFill>
                <a:latin typeface="Courier New"/>
                <a:cs typeface="Courier New"/>
              </a:rPr>
              <a:t>lse:											// 2d+1 in L</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split L into L and L2 					// d in L, d+1 in L2</a:t>
            </a:r>
          </a:p>
          <a:p>
            <a:pPr marL="0" indent="0">
              <a:buNone/>
            </a:pPr>
            <a:r>
              <a:rPr lang="en-US" sz="1800" dirty="0">
                <a:solidFill>
                  <a:srgbClr val="45A4FA"/>
                </a:solidFill>
                <a:latin typeface="Courier New"/>
                <a:cs typeface="Courier New"/>
              </a:rPr>
              <a:t>	</a:t>
            </a:r>
            <a:r>
              <a:rPr lang="en-US" sz="1800" u="sng" dirty="0" smtClean="0">
                <a:solidFill>
                  <a:srgbClr val="000000"/>
                </a:solidFill>
                <a:latin typeface="Courier New"/>
                <a:cs typeface="Courier New"/>
              </a:rPr>
              <a:t>copy</a:t>
            </a:r>
            <a:r>
              <a:rPr lang="en-US" sz="1800" dirty="0" smtClean="0">
                <a:solidFill>
                  <a:srgbClr val="000000"/>
                </a:solidFill>
                <a:latin typeface="Courier New"/>
                <a:cs typeface="Courier New"/>
              </a:rPr>
              <a:t> up middle key to parent P</a:t>
            </a:r>
          </a:p>
          <a:p>
            <a:pPr marL="0" indent="0">
              <a:buNone/>
            </a:pPr>
            <a:endParaRPr lang="en-US" sz="1800" dirty="0" smtClean="0">
              <a:solidFill>
                <a:srgbClr val="000000"/>
              </a:solidFill>
              <a:latin typeface="Courier New"/>
              <a:cs typeface="Courier New"/>
            </a:endParaRPr>
          </a:p>
          <a:p>
            <a:pPr marL="0" indent="0">
              <a:buNone/>
            </a:pPr>
            <a:r>
              <a:rPr lang="en-US" sz="1800" dirty="0" smtClean="0">
                <a:solidFill>
                  <a:srgbClr val="000000"/>
                </a:solidFill>
                <a:latin typeface="Courier New"/>
                <a:cs typeface="Courier New"/>
              </a:rPr>
              <a:t>	while P past capacity:					// 2d+1 in L</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split P into P and P2				// d in P, d in P2</a:t>
            </a:r>
          </a:p>
          <a:p>
            <a:pPr marL="0" indent="0">
              <a:buNone/>
            </a:pPr>
            <a:r>
              <a:rPr lang="en-US" sz="1800" dirty="0">
                <a:solidFill>
                  <a:srgbClr val="000000"/>
                </a:solidFill>
                <a:latin typeface="Courier New"/>
                <a:cs typeface="Courier New"/>
              </a:rPr>
              <a:t>	</a:t>
            </a:r>
            <a:r>
              <a:rPr lang="en-US" sz="1800" dirty="0" smtClean="0">
                <a:solidFill>
                  <a:srgbClr val="000000"/>
                </a:solidFill>
                <a:latin typeface="Courier New"/>
                <a:cs typeface="Courier New"/>
              </a:rPr>
              <a:t>	</a:t>
            </a:r>
            <a:r>
              <a:rPr lang="en-US" sz="1800" u="sng" dirty="0" smtClean="0">
                <a:solidFill>
                  <a:srgbClr val="000000"/>
                </a:solidFill>
                <a:latin typeface="Courier New"/>
                <a:cs typeface="Courier New"/>
              </a:rPr>
              <a:t>push</a:t>
            </a:r>
            <a:r>
              <a:rPr lang="en-US" sz="1800" dirty="0" smtClean="0">
                <a:solidFill>
                  <a:srgbClr val="000000"/>
                </a:solidFill>
                <a:latin typeface="Courier New"/>
                <a:cs typeface="Courier New"/>
              </a:rPr>
              <a:t> up middle key to parent P</a:t>
            </a:r>
            <a:endParaRPr lang="en-US" sz="1800" dirty="0">
              <a:solidFill>
                <a:srgbClr val="000000"/>
              </a:solidFill>
              <a:latin typeface="Courier New"/>
              <a:cs typeface="Courier New"/>
            </a:endParaRPr>
          </a:p>
        </p:txBody>
      </p:sp>
    </p:spTree>
    <p:extLst>
      <p:ext uri="{BB962C8B-B14F-4D97-AF65-F5344CB8AC3E}">
        <p14:creationId xmlns:p14="http://schemas.microsoft.com/office/powerpoint/2010/main" val="311793256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53891"/>
          </a:xfrm>
        </p:spPr>
        <p:txBody>
          <a:bodyPr>
            <a:normAutofit/>
          </a:bodyPr>
          <a:lstStyle/>
          <a:p>
            <a:r>
              <a:rPr lang="en-US" sz="6000" dirty="0" smtClean="0">
                <a:latin typeface="Helvetica Neue Light"/>
                <a:cs typeface="Helvetica Neue Light"/>
              </a:rPr>
              <a:t>Tree-Structured Indices Worksheet</a:t>
            </a:r>
            <a:endParaRPr lang="en-US" sz="6000" dirty="0">
              <a:latin typeface="Helvetica Neue Light"/>
              <a:cs typeface="Helvetica Neue Light"/>
            </a:endParaRPr>
          </a:p>
        </p:txBody>
      </p:sp>
    </p:spTree>
    <p:extLst>
      <p:ext uri="{BB962C8B-B14F-4D97-AF65-F5344CB8AC3E}">
        <p14:creationId xmlns:p14="http://schemas.microsoft.com/office/powerpoint/2010/main" val="23140415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a:pPr>
            <a:r>
              <a:rPr lang="en-US" sz="2400" dirty="0">
                <a:latin typeface="Helvetica Neue Light"/>
                <a:cs typeface="Helvetica Neue Light"/>
              </a:rPr>
              <a:t>What is the difference between an ISAM and B+ Tree Index</a:t>
            </a:r>
            <a:r>
              <a:rPr lang="en-US" sz="2400" dirty="0" smtClean="0">
                <a:latin typeface="Helvetica Neue Light"/>
                <a:cs typeface="Helvetica Neue Light"/>
              </a:rPr>
              <a:t>?</a:t>
            </a:r>
            <a:endParaRPr lang="en-US" sz="2400" dirty="0" smtClean="0">
              <a:latin typeface="Helvetica Neue Light"/>
              <a:cs typeface="Helvetica Neue Light"/>
            </a:endParaRPr>
          </a:p>
        </p:txBody>
      </p:sp>
    </p:spTree>
    <p:extLst>
      <p:ext uri="{BB962C8B-B14F-4D97-AF65-F5344CB8AC3E}">
        <p14:creationId xmlns:p14="http://schemas.microsoft.com/office/powerpoint/2010/main" val="89036688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a:pPr>
            <a:r>
              <a:rPr lang="en-US" sz="2400" dirty="0">
                <a:latin typeface="Helvetica Neue Light"/>
                <a:cs typeface="Helvetica Neue Light"/>
              </a:rPr>
              <a:t>What is the difference between an ISAM and B+ Tree Index?</a:t>
            </a:r>
            <a:endParaRPr lang="en-US" sz="2400" dirty="0" smtClean="0">
              <a:latin typeface="Helvetica Neue Light"/>
              <a:cs typeface="Helvetica Neue Light"/>
            </a:endParaRPr>
          </a:p>
          <a:p>
            <a:pPr marL="0" indent="0">
              <a:buNone/>
            </a:pPr>
            <a:endParaRPr lang="en-US" sz="2400" dirty="0" smtClean="0">
              <a:solidFill>
                <a:srgbClr val="45A4FA"/>
              </a:solidFill>
              <a:latin typeface="Helvetica Neue Light"/>
              <a:cs typeface="Helvetica Neue Light"/>
            </a:endParaRP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ISAM </a:t>
            </a:r>
            <a:r>
              <a:rPr lang="en-US" sz="2400" dirty="0">
                <a:solidFill>
                  <a:srgbClr val="45A4FA"/>
                </a:solidFill>
                <a:latin typeface="Helvetica Neue Light"/>
                <a:cs typeface="Helvetica Neue Light"/>
              </a:rPr>
              <a:t>Tree: Static structure. </a:t>
            </a:r>
            <a:r>
              <a:rPr lang="en-US" sz="2400" dirty="0" smtClean="0">
                <a:solidFill>
                  <a:srgbClr val="45A4FA"/>
                </a:solidFill>
                <a:latin typeface="Helvetica Neue Light"/>
                <a:cs typeface="Helvetica Neue Light"/>
              </a:rPr>
              <a:t>Consists </a:t>
            </a:r>
            <a:r>
              <a:rPr lang="en-US" sz="2400" dirty="0">
                <a:solidFill>
                  <a:srgbClr val="45A4FA"/>
                </a:solidFill>
                <a:latin typeface="Helvetica Neue Light"/>
                <a:cs typeface="Helvetica Neue Light"/>
              </a:rPr>
              <a:t>of root, primary </a:t>
            </a:r>
            <a:r>
              <a:rPr lang="en-US" sz="2400" dirty="0" smtClean="0">
                <a:solidFill>
                  <a:srgbClr val="45A4FA"/>
                </a:solidFill>
                <a:latin typeface="Helvetica Neue Light"/>
                <a:cs typeface="Helvetica Neue Light"/>
              </a:rPr>
              <a:t>leaf 					pages </a:t>
            </a:r>
            <a:r>
              <a:rPr lang="en-US" sz="2400" dirty="0">
                <a:solidFill>
                  <a:srgbClr val="45A4FA"/>
                </a:solidFill>
                <a:latin typeface="Helvetica Neue Light"/>
                <a:cs typeface="Helvetica Neue Light"/>
              </a:rPr>
              <a:t>and overflow pages. Long overflow </a:t>
            </a:r>
            <a:r>
              <a:rPr lang="en-US" sz="2400" dirty="0" smtClean="0">
                <a:solidFill>
                  <a:srgbClr val="45A4FA"/>
                </a:solidFill>
                <a:latin typeface="Helvetica Neue Light"/>
                <a:cs typeface="Helvetica Neue Light"/>
              </a:rPr>
              <a:t>	</a:t>
            </a: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chains </a:t>
            </a:r>
            <a:r>
              <a:rPr lang="en-US" sz="2400" dirty="0">
                <a:solidFill>
                  <a:srgbClr val="45A4FA"/>
                </a:solidFill>
                <a:latin typeface="Helvetica Neue Light"/>
                <a:cs typeface="Helvetica Neue Light"/>
              </a:rPr>
              <a:t>can </a:t>
            </a:r>
            <a:r>
              <a:rPr lang="en-US" sz="2400" dirty="0" smtClean="0">
                <a:solidFill>
                  <a:srgbClr val="45A4FA"/>
                </a:solidFill>
                <a:latin typeface="Helvetica Neue Light"/>
                <a:cs typeface="Helvetica Neue Light"/>
              </a:rPr>
              <a:t>develop.</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B</a:t>
            </a:r>
            <a:r>
              <a:rPr lang="en-US" sz="2400" dirty="0">
                <a:solidFill>
                  <a:srgbClr val="45A4FA"/>
                </a:solidFill>
                <a:latin typeface="Helvetica Neue Light"/>
                <a:cs typeface="Helvetica Neue Light"/>
              </a:rPr>
              <a:t>+ Tree: Dynamic structure. Height balanced. Usually </a:t>
            </a:r>
            <a:r>
              <a:rPr lang="en-US" sz="2400" dirty="0" smtClean="0">
                <a:solidFill>
                  <a:srgbClr val="45A4FA"/>
                </a:solidFill>
                <a:latin typeface="Helvetica Neue Light"/>
                <a:cs typeface="Helvetica Neue Light"/>
              </a:rPr>
              <a:t>					preferable </a:t>
            </a:r>
            <a:r>
              <a:rPr lang="en-US" sz="2400" dirty="0">
                <a:solidFill>
                  <a:srgbClr val="45A4FA"/>
                </a:solidFill>
                <a:latin typeface="Helvetica Neue Light"/>
                <a:cs typeface="Helvetica Neue Light"/>
              </a:rPr>
              <a:t>to ISAM. </a:t>
            </a:r>
            <a:endParaRPr lang="en-US" sz="2400" dirty="0" smtClean="0">
              <a:solidFill>
                <a:srgbClr val="45A4FA"/>
              </a:solidFill>
              <a:latin typeface="Helvetica Neue Light"/>
              <a:cs typeface="Helvetica Neue Light"/>
            </a:endParaRP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Order </a:t>
            </a:r>
            <a:r>
              <a:rPr lang="en-US" sz="2400" dirty="0">
                <a:solidFill>
                  <a:srgbClr val="45A4FA"/>
                </a:solidFill>
                <a:latin typeface="Helvetica Neue Light"/>
                <a:cs typeface="Helvetica Neue Light"/>
              </a:rPr>
              <a:t>d: Each node contains </a:t>
            </a:r>
            <a:r>
              <a:rPr lang="en-US" sz="2400" dirty="0" smtClean="0">
                <a:solidFill>
                  <a:srgbClr val="45A4FA"/>
                </a:solidFill>
                <a:latin typeface="Helvetica Neue Light"/>
                <a:cs typeface="Helvetica Neue Light"/>
              </a:rPr>
              <a:t>entries</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Height</a:t>
            </a:r>
            <a:r>
              <a:rPr lang="en-US" sz="2400" dirty="0">
                <a:solidFill>
                  <a:srgbClr val="45A4FA"/>
                </a:solidFill>
                <a:latin typeface="Helvetica Neue Light"/>
                <a:cs typeface="Helvetica Neue Light"/>
              </a:rPr>
              <a:t>: Length of Path from the root to a leaf </a:t>
            </a:r>
            <a:r>
              <a:rPr lang="en-US" sz="2400" dirty="0" smtClean="0">
                <a:solidFill>
                  <a:srgbClr val="45A4FA"/>
                </a:solidFill>
                <a:latin typeface="Helvetica Neue Light"/>
                <a:cs typeface="Helvetica Neue Light"/>
              </a:rPr>
              <a:t>node</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a:t>
            </a:r>
            <a:r>
              <a:rPr lang="en-US" sz="2400" dirty="0" err="1" smtClean="0">
                <a:solidFill>
                  <a:srgbClr val="45A4FA"/>
                </a:solidFill>
                <a:latin typeface="Helvetica Neue Light"/>
                <a:cs typeface="Helvetica Neue Light"/>
              </a:rPr>
              <a:t>Fanout</a:t>
            </a:r>
            <a:r>
              <a:rPr lang="en-US" sz="2400" dirty="0" smtClean="0">
                <a:solidFill>
                  <a:srgbClr val="45A4FA"/>
                </a:solidFill>
                <a:latin typeface="Helvetica Neue Light"/>
                <a:cs typeface="Helvetica Neue Light"/>
              </a:rPr>
              <a:t>: </a:t>
            </a:r>
            <a:r>
              <a:rPr lang="en-US" sz="2400" dirty="0">
                <a:solidFill>
                  <a:srgbClr val="45A4FA"/>
                </a:solidFill>
                <a:latin typeface="Helvetica Neue Light"/>
                <a:cs typeface="Helvetica Neue Light"/>
              </a:rPr>
              <a:t>The number of pointers out of the node</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23365465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smtClean="0">
                <a:latin typeface="Helvetica Neue Light"/>
                <a:cs typeface="Helvetica Neue Light"/>
              </a:rPr>
              <a:t>	a. Approximately </a:t>
            </a:r>
            <a:r>
              <a:rPr lang="en-US" sz="2400" dirty="0">
                <a:latin typeface="Helvetica Neue Light"/>
                <a:cs typeface="Helvetica Neue Light"/>
              </a:rPr>
              <a:t>many leaf pages are </a:t>
            </a:r>
            <a:r>
              <a:rPr lang="en-US" sz="2400" dirty="0" smtClean="0">
                <a:latin typeface="Helvetica Neue Light"/>
                <a:cs typeface="Helvetica Neue Light"/>
              </a:rPr>
              <a:t>required?</a:t>
            </a:r>
          </a:p>
        </p:txBody>
      </p:sp>
    </p:spTree>
    <p:extLst>
      <p:ext uri="{BB962C8B-B14F-4D97-AF65-F5344CB8AC3E}">
        <p14:creationId xmlns:p14="http://schemas.microsoft.com/office/powerpoint/2010/main" val="3721900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smtClean="0">
                <a:latin typeface="Helvetica Neue Light"/>
                <a:cs typeface="Helvetica Neue Light"/>
              </a:rPr>
              <a:t>	a. Approximately </a:t>
            </a:r>
            <a:r>
              <a:rPr lang="en-US" sz="2400" dirty="0">
                <a:latin typeface="Helvetica Neue Light"/>
                <a:cs typeface="Helvetica Neue Light"/>
              </a:rPr>
              <a:t>many leaf pages are required</a:t>
            </a:r>
            <a:r>
              <a:rPr lang="en-US" sz="2400" dirty="0" smtClean="0">
                <a:latin typeface="Helvetica Neue Light"/>
                <a:cs typeface="Helvetica Neue Light"/>
              </a:rPr>
              <a:t>?</a:t>
            </a:r>
          </a:p>
          <a:p>
            <a:pPr marL="0" indent="0">
              <a:buNone/>
            </a:pPr>
            <a:endParaRPr lang="en-US" sz="2400" dirty="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16384 </a:t>
            </a:r>
            <a:r>
              <a:rPr lang="en-US" sz="2400" dirty="0">
                <a:solidFill>
                  <a:srgbClr val="45A4FA"/>
                </a:solidFill>
                <a:latin typeface="Helvetica Neue Light"/>
                <a:cs typeface="Helvetica Neue Light"/>
              </a:rPr>
              <a:t>* 0.67 / 200 = ~54 Entries per page</a:t>
            </a:r>
            <a:r>
              <a:rPr lang="en-US" sz="2400" dirty="0" smtClean="0">
                <a:solidFill>
                  <a:srgbClr val="45A4FA"/>
                </a:solidFill>
                <a:latin typeface="Helvetica Neue Light"/>
                <a:cs typeface="Helvetica Neue Light"/>
              </a:rPr>
              <a:t>.</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	10</a:t>
            </a:r>
            <a:r>
              <a:rPr lang="en-US" sz="2400" dirty="0">
                <a:solidFill>
                  <a:srgbClr val="45A4FA"/>
                </a:solidFill>
                <a:latin typeface="Helvetica Neue Light"/>
                <a:cs typeface="Helvetica Neue Light"/>
              </a:rPr>
              <a:t>^9 / 54 = ~18.5 * 10^6 pages.</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168537800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a:latin typeface="Helvetica Neue Light"/>
                <a:cs typeface="Helvetica Neue Light"/>
              </a:rPr>
              <a:t>	b. Assume each index entry takes 32 bytes. What is </a:t>
            </a:r>
            <a:r>
              <a:rPr lang="en-US" sz="2400" dirty="0" smtClean="0">
                <a:latin typeface="Helvetica Neue Light"/>
                <a:cs typeface="Helvetica Neue Light"/>
              </a:rPr>
              <a:t>		approximately </a:t>
            </a:r>
            <a:r>
              <a:rPr lang="en-US" sz="2400" dirty="0">
                <a:latin typeface="Helvetica Neue Light"/>
                <a:cs typeface="Helvetica Neue Light"/>
              </a:rPr>
              <a:t>the maximum </a:t>
            </a:r>
            <a:r>
              <a:rPr lang="en-US" sz="2400" dirty="0" err="1">
                <a:latin typeface="Helvetica Neue Light"/>
                <a:cs typeface="Helvetica Neue Light"/>
              </a:rPr>
              <a:t>fanout</a:t>
            </a:r>
            <a:r>
              <a:rPr lang="en-US" sz="2400" dirty="0">
                <a:latin typeface="Helvetica Neue Light"/>
                <a:cs typeface="Helvetica Neue Light"/>
              </a:rPr>
              <a:t> of the index</a:t>
            </a:r>
            <a:r>
              <a:rPr lang="en-US" sz="2400" dirty="0" smtClean="0">
                <a:latin typeface="Helvetica Neue Light"/>
                <a:cs typeface="Helvetica Neue Light"/>
              </a:rPr>
              <a:t>?</a:t>
            </a:r>
          </a:p>
          <a:p>
            <a:pPr marL="0" indent="0">
              <a:buNone/>
            </a:pPr>
            <a:endParaRPr lang="en-US" sz="2400" dirty="0">
              <a:solidFill>
                <a:srgbClr val="45A4FA"/>
              </a:solidFill>
              <a:latin typeface="Helvetica Neue Light"/>
              <a:cs typeface="Helvetica Neue Light"/>
            </a:endParaRPr>
          </a:p>
          <a:p>
            <a:pPr marL="0" indent="0">
              <a:buNone/>
            </a:pP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376547308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a:latin typeface="Helvetica Neue Light"/>
                <a:cs typeface="Helvetica Neue Light"/>
              </a:rPr>
              <a:t>	b. Assume each index entry takes 32 bytes. What is </a:t>
            </a:r>
            <a:r>
              <a:rPr lang="en-US" sz="2400" dirty="0" smtClean="0">
                <a:latin typeface="Helvetica Neue Light"/>
                <a:cs typeface="Helvetica Neue Light"/>
              </a:rPr>
              <a:t>		approximately </a:t>
            </a:r>
            <a:r>
              <a:rPr lang="en-US" sz="2400" dirty="0">
                <a:latin typeface="Helvetica Neue Light"/>
                <a:cs typeface="Helvetica Neue Light"/>
              </a:rPr>
              <a:t>the maximum </a:t>
            </a:r>
            <a:r>
              <a:rPr lang="en-US" sz="2400" dirty="0" err="1">
                <a:latin typeface="Helvetica Neue Light"/>
                <a:cs typeface="Helvetica Neue Light"/>
              </a:rPr>
              <a:t>fanout</a:t>
            </a:r>
            <a:r>
              <a:rPr lang="en-US" sz="2400" dirty="0">
                <a:latin typeface="Helvetica Neue Light"/>
                <a:cs typeface="Helvetica Neue Light"/>
              </a:rPr>
              <a:t> of the index</a:t>
            </a:r>
            <a:r>
              <a:rPr lang="en-US" sz="2400" dirty="0" smtClean="0">
                <a:latin typeface="Helvetica Neue Light"/>
                <a:cs typeface="Helvetica Neue Light"/>
              </a:rPr>
              <a:t>?</a:t>
            </a:r>
          </a:p>
          <a:p>
            <a:pPr marL="0" indent="0">
              <a:buNone/>
            </a:pPr>
            <a:endParaRPr lang="en-US" sz="2400" dirty="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16384 </a:t>
            </a:r>
            <a:r>
              <a:rPr lang="en-US" sz="2400" dirty="0">
                <a:solidFill>
                  <a:srgbClr val="45A4FA"/>
                </a:solidFill>
                <a:latin typeface="Helvetica Neue Light"/>
                <a:cs typeface="Helvetica Neue Light"/>
              </a:rPr>
              <a:t>* 0.67 / (32) = ~343</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232990461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a:latin typeface="Helvetica Neue Light"/>
                <a:cs typeface="Helvetica Neue Light"/>
              </a:rPr>
              <a:t>	</a:t>
            </a:r>
            <a:r>
              <a:rPr lang="en-US" sz="2400" dirty="0" smtClean="0">
                <a:latin typeface="Helvetica Neue Light"/>
                <a:cs typeface="Helvetica Neue Light"/>
              </a:rPr>
              <a:t>c. What </a:t>
            </a:r>
            <a:r>
              <a:rPr lang="en-US" sz="2400" dirty="0">
                <a:latin typeface="Helvetica Neue Light"/>
                <a:cs typeface="Helvetica Neue Light"/>
              </a:rPr>
              <a:t>is the height (# levels of non-leaf nodes) of the </a:t>
            </a:r>
            <a:r>
              <a:rPr lang="en-US" sz="2400" dirty="0" smtClean="0">
                <a:latin typeface="Helvetica Neue Light"/>
                <a:cs typeface="Helvetica Neue Light"/>
              </a:rPr>
              <a:t>tree 	How </a:t>
            </a:r>
            <a:r>
              <a:rPr lang="en-US" sz="2400" dirty="0">
                <a:latin typeface="Helvetica Neue Light"/>
                <a:cs typeface="Helvetica Neue Light"/>
              </a:rPr>
              <a:t>many I/O operations are required to insert a </a:t>
            </a:r>
            <a:r>
              <a:rPr lang="en-US" sz="2400" dirty="0" smtClean="0">
                <a:latin typeface="Helvetica Neue Light"/>
                <a:cs typeface="Helvetica Neue Light"/>
              </a:rPr>
              <a:t>new 	record </a:t>
            </a:r>
            <a:r>
              <a:rPr lang="en-US" sz="2400" dirty="0">
                <a:latin typeface="Helvetica Neue Light"/>
                <a:cs typeface="Helvetica Neue Light"/>
              </a:rPr>
              <a:t>(assuming there is enough space in the leaf </a:t>
            </a:r>
            <a:r>
              <a:rPr lang="en-US" sz="2400" dirty="0" smtClean="0">
                <a:latin typeface="Helvetica Neue Light"/>
                <a:cs typeface="Helvetica Neue Light"/>
              </a:rPr>
              <a:t>page</a:t>
            </a:r>
            <a:r>
              <a:rPr lang="en-US" sz="2400" dirty="0">
                <a:latin typeface="Helvetica Neue Light"/>
                <a:cs typeface="Helvetica Neue Light"/>
              </a:rPr>
              <a:t>)?</a:t>
            </a:r>
            <a:r>
              <a:rPr lang="en-US" sz="2400" dirty="0" smtClean="0">
                <a:solidFill>
                  <a:srgbClr val="45A4FA"/>
                </a:solidFill>
                <a:latin typeface="Helvetica Neue Light"/>
                <a:cs typeface="Helvetica Neue Light"/>
              </a:rPr>
              <a:t>	</a:t>
            </a:r>
          </a:p>
        </p:txBody>
      </p:sp>
    </p:spTree>
    <p:extLst>
      <p:ext uri="{BB962C8B-B14F-4D97-AF65-F5344CB8AC3E}">
        <p14:creationId xmlns:p14="http://schemas.microsoft.com/office/powerpoint/2010/main" val="19353471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Alternatives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070642"/>
          </a:xfrm>
        </p:spPr>
        <p:txBody>
          <a:bodyPr>
            <a:normAutofit/>
          </a:bodyPr>
          <a:lstStyle/>
          <a:p>
            <a:pPr marL="0" indent="0">
              <a:buNone/>
            </a:pPr>
            <a:r>
              <a:rPr lang="en-US" sz="2400" dirty="0" smtClean="0">
                <a:solidFill>
                  <a:srgbClr val="000000"/>
                </a:solidFill>
                <a:latin typeface="Helvetica Neue Light"/>
                <a:ea typeface="Osaka" charset="0"/>
                <a:cs typeface="Helvetica Neue Light"/>
              </a:rPr>
              <a:t>There are three alternatives for storing data entries in index:</a:t>
            </a:r>
            <a:endParaRPr lang="en-US" sz="2000" dirty="0" smtClean="0">
              <a:solidFill>
                <a:srgbClr val="000000"/>
              </a:solidFill>
              <a:latin typeface="Helvetica Neue Light"/>
              <a:ea typeface="Osaka" charset="0"/>
              <a:cs typeface="Helvetica Neue Light"/>
            </a:endParaRPr>
          </a:p>
          <a:p>
            <a:endParaRPr lang="en-US" sz="2400" dirty="0">
              <a:solidFill>
                <a:srgbClr val="000000"/>
              </a:solidFill>
              <a:latin typeface="Helvetica Neue Light"/>
              <a:ea typeface="Osaka" charset="0"/>
              <a:cs typeface="Helvetica Neue Light"/>
            </a:endParaRPr>
          </a:p>
          <a:p>
            <a:pPr marL="457200" indent="-457200">
              <a:buFont typeface="+mj-lt"/>
              <a:buAutoNum type="arabicPeriod"/>
            </a:pPr>
            <a:r>
              <a:rPr lang="en-US" sz="2400" dirty="0" smtClean="0">
                <a:solidFill>
                  <a:srgbClr val="000000"/>
                </a:solidFill>
                <a:latin typeface="Helvetica Neue Light"/>
                <a:ea typeface="Osaka" charset="0"/>
                <a:cs typeface="Helvetica Neue Light"/>
              </a:rPr>
              <a:t>actual data</a:t>
            </a:r>
          </a:p>
          <a:p>
            <a:pPr lvl="1"/>
            <a:r>
              <a:rPr lang="en-US" sz="2000" dirty="0" smtClean="0">
                <a:solidFill>
                  <a:srgbClr val="000000"/>
                </a:solidFill>
                <a:latin typeface="Helvetica Neue Light"/>
                <a:ea typeface="Osaka" charset="0"/>
                <a:cs typeface="Helvetica Neue Light"/>
              </a:rPr>
              <a:t>there can only be one alternative 1 index per table</a:t>
            </a:r>
          </a:p>
          <a:p>
            <a:pPr marL="457200" lvl="1" indent="0">
              <a:buNone/>
            </a:pPr>
            <a:endParaRPr lang="en-US" sz="2000" dirty="0" smtClean="0">
              <a:solidFill>
                <a:srgbClr val="000000"/>
              </a:solidFill>
              <a:latin typeface="Helvetica Neue Light"/>
              <a:ea typeface="Osaka" charset="0"/>
              <a:cs typeface="Helvetica Neue Light"/>
            </a:endParaRPr>
          </a:p>
          <a:p>
            <a:pPr marL="457200" indent="-457200">
              <a:buFont typeface="+mj-lt"/>
              <a:buAutoNum type="arabicPeriod"/>
            </a:pPr>
            <a:r>
              <a:rPr lang="en-US" sz="2400" dirty="0">
                <a:solidFill>
                  <a:srgbClr val="000000"/>
                </a:solidFill>
                <a:latin typeface="Helvetica Neue Light"/>
                <a:ea typeface="Osaka" charset="0"/>
                <a:cs typeface="Helvetica Neue Light"/>
              </a:rPr>
              <a:t>k</a:t>
            </a:r>
            <a:r>
              <a:rPr lang="en-US" sz="2400" dirty="0" smtClean="0">
                <a:solidFill>
                  <a:srgbClr val="000000"/>
                </a:solidFill>
                <a:latin typeface="Helvetica Neue Light"/>
                <a:ea typeface="Osaka" charset="0"/>
                <a:cs typeface="Helvetica Neue Light"/>
              </a:rPr>
              <a:t>ey and record ID</a:t>
            </a:r>
          </a:p>
          <a:p>
            <a:pPr marL="857250" lvl="1" indent="-457200"/>
            <a:r>
              <a:rPr lang="en-US" sz="2000" dirty="0" smtClean="0">
                <a:solidFill>
                  <a:srgbClr val="000000"/>
                </a:solidFill>
                <a:latin typeface="Helvetica Neue Light"/>
                <a:ea typeface="Osaka" charset="0"/>
                <a:cs typeface="Helvetica Neue Light"/>
              </a:rPr>
              <a:t>&lt;k, rid&gt;</a:t>
            </a:r>
          </a:p>
          <a:p>
            <a:pPr marL="857250" lvl="1" indent="-457200"/>
            <a:endParaRPr lang="en-US" sz="2000" dirty="0" smtClean="0">
              <a:solidFill>
                <a:srgbClr val="000000"/>
              </a:solidFill>
              <a:latin typeface="Helvetica Neue Light"/>
              <a:ea typeface="Osaka" charset="0"/>
              <a:cs typeface="Helvetica Neue Light"/>
            </a:endParaRPr>
          </a:p>
          <a:p>
            <a:pPr marL="457200" indent="-457200">
              <a:buFont typeface="+mj-lt"/>
              <a:buAutoNum type="arabicPeriod"/>
            </a:pPr>
            <a:r>
              <a:rPr lang="en-US" sz="2400" dirty="0">
                <a:solidFill>
                  <a:srgbClr val="000000"/>
                </a:solidFill>
                <a:latin typeface="Helvetica Neue Light"/>
                <a:ea typeface="Osaka" charset="0"/>
                <a:cs typeface="Helvetica Neue Light"/>
              </a:rPr>
              <a:t>k</a:t>
            </a:r>
            <a:r>
              <a:rPr lang="en-US" sz="2400" dirty="0" smtClean="0">
                <a:solidFill>
                  <a:srgbClr val="000000"/>
                </a:solidFill>
                <a:latin typeface="Helvetica Neue Light"/>
                <a:ea typeface="Osaka" charset="0"/>
                <a:cs typeface="Helvetica Neue Light"/>
              </a:rPr>
              <a:t>ey and list of record IDs </a:t>
            </a:r>
          </a:p>
          <a:p>
            <a:pPr lvl="1"/>
            <a:r>
              <a:rPr lang="en-US" sz="2000" dirty="0" smtClean="0">
                <a:solidFill>
                  <a:srgbClr val="000000"/>
                </a:solidFill>
                <a:latin typeface="Helvetica Neue Light"/>
                <a:ea typeface="Osaka" charset="0"/>
                <a:cs typeface="Helvetica Neue Light"/>
              </a:rPr>
              <a:t>&lt;k, [rids]&gt;</a:t>
            </a:r>
          </a:p>
          <a:p>
            <a:endParaRPr lang="en-US" sz="1600" dirty="0" smtClean="0">
              <a:solidFill>
                <a:srgbClr val="000000"/>
              </a:solidFill>
              <a:latin typeface="Helvetica Neue Light"/>
              <a:ea typeface="Osaka" charset="0"/>
              <a:cs typeface="Helvetica Neue Light"/>
            </a:endParaRPr>
          </a:p>
          <a:p>
            <a:pPr lvl="1"/>
            <a:endParaRPr lang="en-US" sz="2000" dirty="0" smtClean="0">
              <a:solidFill>
                <a:srgbClr val="000000"/>
              </a:solidFill>
              <a:latin typeface="Helvetica Neue Light"/>
              <a:ea typeface="Osaka" charset="0"/>
              <a:cs typeface="Helvetica Neue Light"/>
            </a:endParaRPr>
          </a:p>
        </p:txBody>
      </p:sp>
    </p:spTree>
    <p:extLst>
      <p:ext uri="{BB962C8B-B14F-4D97-AF65-F5344CB8AC3E}">
        <p14:creationId xmlns:p14="http://schemas.microsoft.com/office/powerpoint/2010/main" val="46723352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a:latin typeface="Helvetica Neue Light"/>
                <a:cs typeface="Helvetica Neue Light"/>
              </a:rPr>
              <a:t>	</a:t>
            </a:r>
            <a:r>
              <a:rPr lang="en-US" sz="2400" dirty="0" smtClean="0">
                <a:latin typeface="Helvetica Neue Light"/>
                <a:cs typeface="Helvetica Neue Light"/>
              </a:rPr>
              <a:t>c. What </a:t>
            </a:r>
            <a:r>
              <a:rPr lang="en-US" sz="2400" dirty="0">
                <a:latin typeface="Helvetica Neue Light"/>
                <a:cs typeface="Helvetica Neue Light"/>
              </a:rPr>
              <a:t>is the height (# levels of non-leaf nodes) of the </a:t>
            </a:r>
            <a:r>
              <a:rPr lang="en-US" sz="2400" dirty="0" smtClean="0">
                <a:latin typeface="Helvetica Neue Light"/>
                <a:cs typeface="Helvetica Neue Light"/>
              </a:rPr>
              <a:t>tree 	How </a:t>
            </a:r>
            <a:r>
              <a:rPr lang="en-US" sz="2400" dirty="0">
                <a:latin typeface="Helvetica Neue Light"/>
                <a:cs typeface="Helvetica Neue Light"/>
              </a:rPr>
              <a:t>many I/O operations are required to insert a </a:t>
            </a:r>
            <a:r>
              <a:rPr lang="en-US" sz="2400" dirty="0" smtClean="0">
                <a:latin typeface="Helvetica Neue Light"/>
                <a:cs typeface="Helvetica Neue Light"/>
              </a:rPr>
              <a:t>new 	record </a:t>
            </a:r>
            <a:r>
              <a:rPr lang="en-US" sz="2400" dirty="0">
                <a:latin typeface="Helvetica Neue Light"/>
                <a:cs typeface="Helvetica Neue Light"/>
              </a:rPr>
              <a:t>(assuming there is enough space in the leaf </a:t>
            </a:r>
            <a:r>
              <a:rPr lang="en-US" sz="2400" dirty="0" smtClean="0">
                <a:latin typeface="Helvetica Neue Light"/>
                <a:cs typeface="Helvetica Neue Light"/>
              </a:rPr>
              <a:t>page</a:t>
            </a:r>
            <a:r>
              <a:rPr lang="en-US" sz="2400" dirty="0">
                <a:latin typeface="Helvetica Neue Light"/>
                <a:cs typeface="Helvetica Neue Light"/>
              </a:rPr>
              <a:t>)?</a:t>
            </a:r>
            <a:r>
              <a:rPr lang="en-US" sz="2400" dirty="0" smtClean="0">
                <a:solidFill>
                  <a:srgbClr val="45A4FA"/>
                </a:solidFill>
                <a:latin typeface="Helvetica Neue Light"/>
                <a:cs typeface="Helvetica Neue Light"/>
              </a:rPr>
              <a:t>	</a:t>
            </a:r>
          </a:p>
          <a:p>
            <a:pPr marL="0" indent="0">
              <a:buNone/>
            </a:pPr>
            <a:endParaRPr lang="en-US" sz="2400" dirty="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a:t>
            </a:r>
            <a:r>
              <a:rPr lang="en-US" sz="2400" dirty="0">
                <a:solidFill>
                  <a:srgbClr val="45A4FA"/>
                </a:solidFill>
                <a:latin typeface="Helvetica Neue Light"/>
                <a:cs typeface="Helvetica Neue Light"/>
              </a:rPr>
              <a:t>	Height = </a:t>
            </a:r>
            <a:r>
              <a:rPr lang="en-US" sz="2400" dirty="0" smtClean="0">
                <a:solidFill>
                  <a:srgbClr val="45A4FA"/>
                </a:solidFill>
                <a:latin typeface="Helvetica Neue Light"/>
                <a:cs typeface="Helvetica Neue Light"/>
              </a:rPr>
              <a:t>log</a:t>
            </a:r>
            <a:r>
              <a:rPr lang="en-US" sz="2400" baseline="-25000" dirty="0" smtClean="0">
                <a:solidFill>
                  <a:srgbClr val="45A4FA"/>
                </a:solidFill>
                <a:latin typeface="Helvetica Neue Light"/>
                <a:cs typeface="Helvetica Neue Light"/>
              </a:rPr>
              <a:t>343</a:t>
            </a:r>
            <a:r>
              <a:rPr lang="en-US" sz="2400" dirty="0">
                <a:solidFill>
                  <a:srgbClr val="45A4FA"/>
                </a:solidFill>
                <a:latin typeface="Helvetica Neue Light"/>
                <a:cs typeface="Helvetica Neue Light"/>
              </a:rPr>
              <a:t>(18.5 * 10^6) = ~3</a:t>
            </a:r>
            <a:r>
              <a:rPr lang="en-US" sz="2400" dirty="0" smtClean="0">
                <a:solidFill>
                  <a:srgbClr val="45A4FA"/>
                </a:solidFill>
                <a:latin typeface="Helvetica Neue Light"/>
                <a:cs typeface="Helvetica Neue Light"/>
              </a:rPr>
              <a:t>.</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3 </a:t>
            </a:r>
            <a:r>
              <a:rPr lang="en-US" sz="2400" dirty="0">
                <a:solidFill>
                  <a:srgbClr val="45A4FA"/>
                </a:solidFill>
                <a:latin typeface="Helvetica Neue Light"/>
                <a:cs typeface="Helvetica Neue Light"/>
              </a:rPr>
              <a:t>non-leaf </a:t>
            </a:r>
            <a:r>
              <a:rPr lang="en-US" sz="2400" dirty="0" smtClean="0">
                <a:solidFill>
                  <a:srgbClr val="45A4FA"/>
                </a:solidFill>
                <a:latin typeface="Helvetica Neue Light"/>
                <a:cs typeface="Helvetica Neue Light"/>
              </a:rPr>
              <a:t>reads + </a:t>
            </a:r>
            <a:r>
              <a:rPr lang="en-US" sz="2400" dirty="0">
                <a:solidFill>
                  <a:srgbClr val="45A4FA"/>
                </a:solidFill>
                <a:latin typeface="Helvetica Neue Light"/>
                <a:cs typeface="Helvetica Neue Light"/>
              </a:rPr>
              <a:t>1 leaf </a:t>
            </a:r>
            <a:r>
              <a:rPr lang="en-US" sz="2400" dirty="0" smtClean="0">
                <a:solidFill>
                  <a:srgbClr val="45A4FA"/>
                </a:solidFill>
                <a:latin typeface="Helvetica Neue Light"/>
                <a:cs typeface="Helvetica Neue Light"/>
              </a:rPr>
              <a:t>read </a:t>
            </a:r>
            <a:r>
              <a:rPr lang="en-US" sz="2400" dirty="0">
                <a:solidFill>
                  <a:srgbClr val="45A4FA"/>
                </a:solidFill>
                <a:latin typeface="Helvetica Neue Light"/>
                <a:cs typeface="Helvetica Neue Light"/>
              </a:rPr>
              <a:t>+ 1 </a:t>
            </a:r>
            <a:r>
              <a:rPr lang="en-US" sz="2400" dirty="0" smtClean="0">
                <a:solidFill>
                  <a:srgbClr val="45A4FA"/>
                </a:solidFill>
                <a:latin typeface="Helvetica Neue Light"/>
                <a:cs typeface="Helvetica Neue Light"/>
              </a:rPr>
              <a:t>write </a:t>
            </a:r>
            <a:r>
              <a:rPr lang="en-US" sz="2400" dirty="0">
                <a:solidFill>
                  <a:srgbClr val="45A4FA"/>
                </a:solidFill>
                <a:latin typeface="Helvetica Neue Light"/>
                <a:cs typeface="Helvetica Neue Light"/>
              </a:rPr>
              <a:t>= 5 I/O’s.</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289681643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a:latin typeface="Helvetica Neue Light"/>
                <a:cs typeface="Helvetica Neue Light"/>
              </a:rPr>
              <a:t>	d. How many pages are required to store the non-leaf </a:t>
            </a:r>
            <a:r>
              <a:rPr lang="en-US" sz="2400" dirty="0" smtClean="0">
                <a:latin typeface="Helvetica Neue Light"/>
                <a:cs typeface="Helvetica Neue Light"/>
              </a:rPr>
              <a:t>			nodes?</a:t>
            </a:r>
            <a:endParaRPr lang="en-US" sz="2400" dirty="0" smtClean="0">
              <a:solidFill>
                <a:srgbClr val="45A4FA"/>
              </a:solidFill>
              <a:latin typeface="Helvetica Neue Light"/>
              <a:cs typeface="Helvetica Neue Light"/>
            </a:endParaRPr>
          </a:p>
          <a:p>
            <a:pPr marL="0" indent="0">
              <a:buNone/>
            </a:pPr>
            <a:endParaRPr lang="en-US" sz="2400" dirty="0">
              <a:solidFill>
                <a:srgbClr val="45A4FA"/>
              </a:solidFill>
              <a:latin typeface="Helvetica Neue Light"/>
              <a:cs typeface="Helvetica Neue Light"/>
            </a:endParaRPr>
          </a:p>
        </p:txBody>
      </p:sp>
    </p:spTree>
    <p:extLst>
      <p:ext uri="{BB962C8B-B14F-4D97-AF65-F5344CB8AC3E}">
        <p14:creationId xmlns:p14="http://schemas.microsoft.com/office/powerpoint/2010/main" val="186648682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Tree-Structured Indices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457200" indent="-457200">
              <a:buFont typeface="+mj-lt"/>
              <a:buAutoNum type="arabicPeriod" startAt="2"/>
            </a:pPr>
            <a:r>
              <a:rPr lang="en-US" sz="2400" dirty="0">
                <a:latin typeface="Helvetica Neue Light"/>
                <a:cs typeface="Helvetica Neue Light"/>
              </a:rPr>
              <a:t>We are using a B+ tree with alternative 1 (actual data records in leaf pages) to store one billion records. Each records is 200 bytes, each disk page has 16kB (16,384 Bytes) and will always be at most 67% full. </a:t>
            </a:r>
            <a:endParaRPr lang="en-US" sz="2400" dirty="0" smtClean="0">
              <a:latin typeface="Helvetica Neue Light"/>
              <a:cs typeface="Helvetica Neue Light"/>
            </a:endParaRPr>
          </a:p>
          <a:p>
            <a:pPr marL="0" indent="0">
              <a:buNone/>
            </a:pPr>
            <a:endParaRPr lang="en-US" sz="2400" dirty="0" smtClean="0">
              <a:latin typeface="Helvetica Neue Light"/>
              <a:cs typeface="Helvetica Neue Light"/>
            </a:endParaRPr>
          </a:p>
          <a:p>
            <a:pPr marL="0" indent="0">
              <a:buNone/>
            </a:pPr>
            <a:r>
              <a:rPr lang="en-US" sz="2400" dirty="0">
                <a:latin typeface="Helvetica Neue Light"/>
                <a:cs typeface="Helvetica Neue Light"/>
              </a:rPr>
              <a:t>	d. How many pages are required to store the non-leaf </a:t>
            </a:r>
            <a:r>
              <a:rPr lang="en-US" sz="2400" dirty="0" smtClean="0">
                <a:latin typeface="Helvetica Neue Light"/>
                <a:cs typeface="Helvetica Neue Light"/>
              </a:rPr>
              <a:t>			nodes?</a:t>
            </a:r>
            <a:endParaRPr lang="en-US" sz="2400" dirty="0" smtClean="0">
              <a:solidFill>
                <a:srgbClr val="45A4FA"/>
              </a:solidFill>
              <a:latin typeface="Helvetica Neue Light"/>
              <a:cs typeface="Helvetica Neue Light"/>
            </a:endParaRPr>
          </a:p>
          <a:p>
            <a:pPr marL="0" indent="0">
              <a:buNone/>
            </a:pPr>
            <a:endParaRPr lang="en-US" sz="2400" dirty="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a:t>
            </a:r>
            <a:r>
              <a:rPr lang="en-US" sz="2400" dirty="0">
                <a:solidFill>
                  <a:srgbClr val="45A4FA"/>
                </a:solidFill>
                <a:latin typeface="Helvetica Neue Light"/>
                <a:cs typeface="Helvetica Neue Light"/>
              </a:rPr>
              <a:t>	1 + 343 + 343^2 = 117993</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102930952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B+ Trees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Consider the B+ Tree below and insert the following in order: 17, 18, </a:t>
            </a:r>
            <a:r>
              <a:rPr lang="en-US" sz="2400" dirty="0" smtClean="0">
                <a:latin typeface="Helvetica Neue Light"/>
                <a:cs typeface="Helvetica Neue Light"/>
              </a:rPr>
              <a:t>29</a:t>
            </a:r>
            <a:endParaRPr lang="en-US" sz="2400" dirty="0">
              <a:latin typeface="Helvetica Neue Light"/>
              <a:cs typeface="Helvetica Neue Light"/>
            </a:endParaRPr>
          </a:p>
        </p:txBody>
      </p:sp>
      <p:pic>
        <p:nvPicPr>
          <p:cNvPr id="4" name="Picture 3" descr="creen Shot 2015-02-17 at 9.30.4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852" y="3008513"/>
            <a:ext cx="8582363" cy="2286000"/>
          </a:xfrm>
          <a:prstGeom prst="rect">
            <a:avLst/>
          </a:prstGeom>
          <a:noFill/>
          <a:ln>
            <a:noFill/>
          </a:ln>
        </p:spPr>
      </p:pic>
    </p:spTree>
    <p:extLst>
      <p:ext uri="{BB962C8B-B14F-4D97-AF65-F5344CB8AC3E}">
        <p14:creationId xmlns:p14="http://schemas.microsoft.com/office/powerpoint/2010/main" val="193124480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reen Shot 2015-02-17 at 10.05.3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935" y="3008513"/>
            <a:ext cx="8685280" cy="2286000"/>
          </a:xfrm>
          <a:prstGeom prst="rect">
            <a:avLst/>
          </a:prstGeom>
          <a:noFill/>
          <a:ln>
            <a:noFill/>
          </a:ln>
        </p:spPr>
      </p:pic>
      <p:sp>
        <p:nvSpPr>
          <p:cNvPr id="2" name="Title 1"/>
          <p:cNvSpPr>
            <a:spLocks noGrp="1"/>
          </p:cNvSpPr>
          <p:nvPr>
            <p:ph type="title"/>
          </p:nvPr>
        </p:nvSpPr>
        <p:spPr/>
        <p:txBody>
          <a:bodyPr>
            <a:normAutofit/>
          </a:bodyPr>
          <a:lstStyle/>
          <a:p>
            <a:r>
              <a:rPr lang="en-US" dirty="0" smtClean="0">
                <a:latin typeface="Helvetica Neue Light"/>
                <a:cs typeface="Helvetica Neue Light"/>
              </a:rPr>
              <a:t>B+ Trees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Consider the B+ Tree below and insert the following in order: </a:t>
            </a:r>
            <a:r>
              <a:rPr lang="en-US" sz="2400" dirty="0">
                <a:solidFill>
                  <a:srgbClr val="45A4FA"/>
                </a:solidFill>
                <a:latin typeface="Helvetica Neue Light"/>
                <a:cs typeface="Helvetica Neue Light"/>
              </a:rPr>
              <a:t>17</a:t>
            </a:r>
            <a:r>
              <a:rPr lang="en-US" sz="2400" dirty="0">
                <a:latin typeface="Helvetica Neue Light"/>
                <a:cs typeface="Helvetica Neue Light"/>
              </a:rPr>
              <a:t>, 18, </a:t>
            </a:r>
            <a:r>
              <a:rPr lang="en-US" sz="2400" dirty="0" smtClean="0">
                <a:latin typeface="Helvetica Neue Light"/>
                <a:cs typeface="Helvetica Neue Light"/>
              </a:rPr>
              <a:t>29</a:t>
            </a:r>
            <a:endParaRPr lang="en-US" sz="2400" dirty="0">
              <a:latin typeface="Helvetica Neue Light"/>
              <a:cs typeface="Helvetica Neue Light"/>
            </a:endParaRPr>
          </a:p>
        </p:txBody>
      </p:sp>
    </p:spTree>
    <p:extLst>
      <p:ext uri="{BB962C8B-B14F-4D97-AF65-F5344CB8AC3E}">
        <p14:creationId xmlns:p14="http://schemas.microsoft.com/office/powerpoint/2010/main" val="103640842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en Shot 2015-02-17 at 10.06.06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099953"/>
            <a:ext cx="9136290" cy="2194560"/>
          </a:xfrm>
          <a:prstGeom prst="rect">
            <a:avLst/>
          </a:prstGeom>
          <a:noFill/>
          <a:ln>
            <a:noFill/>
          </a:ln>
        </p:spPr>
      </p:pic>
      <p:sp>
        <p:nvSpPr>
          <p:cNvPr id="2" name="Title 1"/>
          <p:cNvSpPr>
            <a:spLocks noGrp="1"/>
          </p:cNvSpPr>
          <p:nvPr>
            <p:ph type="title"/>
          </p:nvPr>
        </p:nvSpPr>
        <p:spPr/>
        <p:txBody>
          <a:bodyPr>
            <a:normAutofit/>
          </a:bodyPr>
          <a:lstStyle/>
          <a:p>
            <a:r>
              <a:rPr lang="en-US" dirty="0" smtClean="0">
                <a:latin typeface="Helvetica Neue Light"/>
                <a:cs typeface="Helvetica Neue Light"/>
              </a:rPr>
              <a:t>B+ Trees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Consider the B+ Tree below and insert the following in order: 17, </a:t>
            </a:r>
            <a:r>
              <a:rPr lang="en-US" sz="2400" dirty="0">
                <a:solidFill>
                  <a:srgbClr val="45A4FA"/>
                </a:solidFill>
                <a:latin typeface="Helvetica Neue Light"/>
                <a:cs typeface="Helvetica Neue Light"/>
              </a:rPr>
              <a:t>18</a:t>
            </a:r>
            <a:r>
              <a:rPr lang="en-US" sz="2400" dirty="0">
                <a:latin typeface="Helvetica Neue Light"/>
                <a:cs typeface="Helvetica Neue Light"/>
              </a:rPr>
              <a:t>, </a:t>
            </a:r>
            <a:r>
              <a:rPr lang="en-US" sz="2400" dirty="0" smtClean="0">
                <a:latin typeface="Helvetica Neue Light"/>
                <a:cs typeface="Helvetica Neue Light"/>
              </a:rPr>
              <a:t>29</a:t>
            </a:r>
            <a:endParaRPr lang="en-US" sz="2400" dirty="0">
              <a:latin typeface="Helvetica Neue Light"/>
              <a:cs typeface="Helvetica Neue Light"/>
            </a:endParaRPr>
          </a:p>
        </p:txBody>
      </p:sp>
    </p:spTree>
    <p:extLst>
      <p:ext uri="{BB962C8B-B14F-4D97-AF65-F5344CB8AC3E}">
        <p14:creationId xmlns:p14="http://schemas.microsoft.com/office/powerpoint/2010/main" val="3437790647"/>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B+ Trees 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Consider the B+ Tree below and insert the following in order: 17, 18, </a:t>
            </a:r>
            <a:r>
              <a:rPr lang="en-US" sz="2400" dirty="0" smtClean="0">
                <a:solidFill>
                  <a:srgbClr val="45A4FA"/>
                </a:solidFill>
                <a:latin typeface="Helvetica Neue Light"/>
                <a:cs typeface="Helvetica Neue Light"/>
              </a:rPr>
              <a:t>29</a:t>
            </a:r>
            <a:endParaRPr lang="en-US" sz="2400" dirty="0">
              <a:solidFill>
                <a:srgbClr val="45A4FA"/>
              </a:solidFill>
              <a:latin typeface="Helvetica Neue Light"/>
              <a:cs typeface="Helvetica Neue Light"/>
            </a:endParaRPr>
          </a:p>
        </p:txBody>
      </p:sp>
      <p:pic>
        <p:nvPicPr>
          <p:cNvPr id="5" name="Picture 4" descr="creen Shot 2015-02-17 at 10.07.57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5" y="3189922"/>
            <a:ext cx="8984791" cy="1828800"/>
          </a:xfrm>
          <a:prstGeom prst="rect">
            <a:avLst/>
          </a:prstGeom>
          <a:noFill/>
          <a:ln>
            <a:noFill/>
          </a:ln>
        </p:spPr>
      </p:pic>
    </p:spTree>
    <p:extLst>
      <p:ext uri="{BB962C8B-B14F-4D97-AF65-F5344CB8AC3E}">
        <p14:creationId xmlns:p14="http://schemas.microsoft.com/office/powerpoint/2010/main" val="280986492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Countin</a:t>
            </a:r>
            <a:r>
              <a:rPr lang="en-US" dirty="0" smtClean="0">
                <a:latin typeface="Helvetica Neue Light"/>
                <a:cs typeface="Helvetica Neue Light"/>
              </a:rPr>
              <a:t>g IOs </a:t>
            </a:r>
            <a:r>
              <a:rPr lang="en-US" dirty="0" smtClean="0">
                <a:latin typeface="Helvetica Neue Light"/>
                <a:cs typeface="Helvetica Neue Light"/>
              </a:rPr>
              <a:t>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Assume that there are 2 million users in your database. Page size is 16kB. Each user entry is 2kB in size. You are performing range queries based on a user's age. Answer the following questions: </a:t>
            </a:r>
            <a:endParaRPr lang="en-US" sz="2400" dirty="0" smtClean="0">
              <a:latin typeface="Helvetica Neue Light"/>
              <a:cs typeface="Helvetica Neue Light"/>
            </a:endParaRPr>
          </a:p>
          <a:p>
            <a:pPr marL="0" indent="0">
              <a:buNone/>
            </a:pPr>
            <a:endParaRPr lang="en-US" sz="2400" dirty="0">
              <a:latin typeface="Helvetica Neue Light"/>
              <a:cs typeface="Helvetica Neue Light"/>
            </a:endParaRPr>
          </a:p>
          <a:p>
            <a:pPr marL="457200" indent="-457200">
              <a:buAutoNum type="alphaLcPeriod"/>
            </a:pPr>
            <a:r>
              <a:rPr lang="en-US" sz="2400" dirty="0" smtClean="0">
                <a:latin typeface="Helvetica Neue Light"/>
                <a:cs typeface="Helvetica Neue Light"/>
              </a:rPr>
              <a:t>You </a:t>
            </a:r>
            <a:r>
              <a:rPr lang="en-US" sz="2400" dirty="0">
                <a:latin typeface="Helvetica Neue Light"/>
                <a:cs typeface="Helvetica Neue Light"/>
              </a:rPr>
              <a:t>have decided to create a clustered B+ Tree on the age field. The tree has a </a:t>
            </a:r>
            <a:r>
              <a:rPr lang="en-US" sz="2400" dirty="0" err="1">
                <a:latin typeface="Helvetica Neue Light"/>
                <a:cs typeface="Helvetica Neue Light"/>
              </a:rPr>
              <a:t>fanout</a:t>
            </a:r>
            <a:r>
              <a:rPr lang="en-US" sz="2400" dirty="0">
                <a:latin typeface="Helvetica Neue Light"/>
                <a:cs typeface="Helvetica Neue Light"/>
              </a:rPr>
              <a:t> of 200 and a height of 3. Assume that you are on average returning 50,000 users per query. On average, how many I/O’s are performed by such a query</a:t>
            </a:r>
            <a:r>
              <a:rPr lang="en-US" sz="2400" dirty="0" smtClean="0">
                <a:latin typeface="Helvetica Neue Light"/>
                <a:cs typeface="Helvetica Neue Light"/>
              </a:rPr>
              <a:t>?</a:t>
            </a:r>
          </a:p>
        </p:txBody>
      </p:sp>
    </p:spTree>
    <p:extLst>
      <p:ext uri="{BB962C8B-B14F-4D97-AF65-F5344CB8AC3E}">
        <p14:creationId xmlns:p14="http://schemas.microsoft.com/office/powerpoint/2010/main" val="384276820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Countin</a:t>
            </a:r>
            <a:r>
              <a:rPr lang="en-US" dirty="0" smtClean="0">
                <a:latin typeface="Helvetica Neue Light"/>
                <a:cs typeface="Helvetica Neue Light"/>
              </a:rPr>
              <a:t>g IOs </a:t>
            </a:r>
            <a:r>
              <a:rPr lang="en-US" dirty="0" smtClean="0">
                <a:latin typeface="Helvetica Neue Light"/>
                <a:cs typeface="Helvetica Neue Light"/>
              </a:rPr>
              <a:t>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Assume that there are 2 million users in your database. Page size is 16kB. Each user entry is 2kB in size. You are performing range queries based on a user's age. Answer the following questions: </a:t>
            </a:r>
            <a:endParaRPr lang="en-US" sz="2400" dirty="0" smtClean="0">
              <a:latin typeface="Helvetica Neue Light"/>
              <a:cs typeface="Helvetica Neue Light"/>
            </a:endParaRPr>
          </a:p>
          <a:p>
            <a:pPr marL="0" indent="0">
              <a:buNone/>
            </a:pPr>
            <a:endParaRPr lang="en-US" sz="2400" dirty="0">
              <a:latin typeface="Helvetica Neue Light"/>
              <a:cs typeface="Helvetica Neue Light"/>
            </a:endParaRPr>
          </a:p>
          <a:p>
            <a:pPr marL="457200" indent="-457200">
              <a:buAutoNum type="alphaLcPeriod"/>
            </a:pPr>
            <a:r>
              <a:rPr lang="en-US" sz="2400" dirty="0" smtClean="0">
                <a:latin typeface="Helvetica Neue Light"/>
                <a:cs typeface="Helvetica Neue Light"/>
              </a:rPr>
              <a:t>You </a:t>
            </a:r>
            <a:r>
              <a:rPr lang="en-US" sz="2400" dirty="0">
                <a:latin typeface="Helvetica Neue Light"/>
                <a:cs typeface="Helvetica Neue Light"/>
              </a:rPr>
              <a:t>have decided to create a clustered B+ Tree on the age field. The tree has a </a:t>
            </a:r>
            <a:r>
              <a:rPr lang="en-US" sz="2400" dirty="0" err="1">
                <a:latin typeface="Helvetica Neue Light"/>
                <a:cs typeface="Helvetica Neue Light"/>
              </a:rPr>
              <a:t>fanout</a:t>
            </a:r>
            <a:r>
              <a:rPr lang="en-US" sz="2400" dirty="0">
                <a:latin typeface="Helvetica Neue Light"/>
                <a:cs typeface="Helvetica Neue Light"/>
              </a:rPr>
              <a:t> of 200 and a height of 3. Assume that you are on average returning 50,000 users per query. On average, how many I/O’s are performed by such a query</a:t>
            </a:r>
            <a:r>
              <a:rPr lang="en-US" sz="2400" dirty="0" smtClean="0">
                <a:latin typeface="Helvetica Neue Light"/>
                <a:cs typeface="Helvetica Neue Light"/>
              </a:rPr>
              <a:t>?</a:t>
            </a:r>
          </a:p>
          <a:p>
            <a:pPr marL="0" indent="0">
              <a:buNone/>
            </a:pPr>
            <a:endParaRPr lang="en-US" sz="2400" dirty="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a:t>
            </a:r>
            <a:r>
              <a:rPr lang="en-US" sz="2400" dirty="0">
                <a:solidFill>
                  <a:srgbClr val="45A4FA"/>
                </a:solidFill>
                <a:latin typeface="Helvetica Neue Light"/>
                <a:cs typeface="Helvetica Neue Light"/>
              </a:rPr>
              <a:t>	3 + (50,000 * 2 / 16) = 6,253</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29232538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Countin</a:t>
            </a:r>
            <a:r>
              <a:rPr lang="en-US" dirty="0" smtClean="0">
                <a:latin typeface="Helvetica Neue Light"/>
                <a:cs typeface="Helvetica Neue Light"/>
              </a:rPr>
              <a:t>g IOs </a:t>
            </a:r>
            <a:r>
              <a:rPr lang="en-US" dirty="0" smtClean="0">
                <a:latin typeface="Helvetica Neue Light"/>
                <a:cs typeface="Helvetica Neue Light"/>
              </a:rPr>
              <a:t>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b. Assume your B+ tree is </a:t>
            </a:r>
            <a:r>
              <a:rPr lang="en-US" sz="2400" dirty="0" err="1">
                <a:latin typeface="Helvetica Neue Light"/>
                <a:cs typeface="Helvetica Neue Light"/>
              </a:rPr>
              <a:t>unclustered</a:t>
            </a:r>
            <a:r>
              <a:rPr lang="en-US" sz="2400" dirty="0">
                <a:latin typeface="Helvetica Neue Light"/>
                <a:cs typeface="Helvetica Neue Light"/>
              </a:rPr>
              <a:t>. In the worst case, how many I/O's do you need now? Assume that you are still returning 50,000 users per query on average, and that an index entry is 3 times smaller than a user entry</a:t>
            </a:r>
            <a:r>
              <a:rPr lang="en-US" sz="2400" dirty="0" smtClean="0">
                <a:latin typeface="Helvetica Neue Light"/>
                <a:cs typeface="Helvetica Neue Light"/>
              </a:rPr>
              <a:t>.</a:t>
            </a:r>
          </a:p>
        </p:txBody>
      </p:sp>
    </p:spTree>
    <p:extLst>
      <p:ext uri="{BB962C8B-B14F-4D97-AF65-F5344CB8AC3E}">
        <p14:creationId xmlns:p14="http://schemas.microsoft.com/office/powerpoint/2010/main" val="365724766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Clustering</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229600" cy="5070642"/>
          </a:xfrm>
        </p:spPr>
        <p:txBody>
          <a:bodyPr>
            <a:normAutofit/>
          </a:bodyPr>
          <a:lstStyle/>
          <a:p>
            <a:r>
              <a:rPr lang="en-US" sz="2400" dirty="0" smtClean="0">
                <a:solidFill>
                  <a:srgbClr val="000000"/>
                </a:solidFill>
                <a:latin typeface="Helvetica Neue Light"/>
                <a:ea typeface="Osaka" charset="0"/>
                <a:cs typeface="Helvetica Neue Light"/>
              </a:rPr>
              <a:t>Clustered Index:</a:t>
            </a:r>
          </a:p>
          <a:p>
            <a:pPr lvl="1"/>
            <a:r>
              <a:rPr lang="en-US" sz="2000" dirty="0" smtClean="0">
                <a:solidFill>
                  <a:srgbClr val="000000"/>
                </a:solidFill>
                <a:latin typeface="Helvetica Neue Light"/>
                <a:ea typeface="Osaka" charset="0"/>
                <a:cs typeface="Helvetica Neue Light"/>
              </a:rPr>
              <a:t>index data entries are stored in (approximate) order by value of search key in data records</a:t>
            </a:r>
          </a:p>
          <a:p>
            <a:pPr lvl="1"/>
            <a:r>
              <a:rPr lang="en-US" sz="2000" dirty="0" smtClean="0">
                <a:solidFill>
                  <a:srgbClr val="000000"/>
                </a:solidFill>
                <a:latin typeface="Helvetica Neue Light"/>
                <a:ea typeface="Osaka" charset="0"/>
                <a:cs typeface="Helvetica Neue Light"/>
              </a:rPr>
              <a:t>A file can be clustered on at most one search key</a:t>
            </a:r>
          </a:p>
          <a:p>
            <a:pPr lvl="1"/>
            <a:r>
              <a:rPr lang="en-US" sz="2000" dirty="0" smtClean="0">
                <a:solidFill>
                  <a:srgbClr val="000000"/>
                </a:solidFill>
                <a:latin typeface="Helvetica Neue Light"/>
                <a:ea typeface="Osaka" charset="0"/>
                <a:cs typeface="Helvetica Neue Light"/>
              </a:rPr>
              <a:t>Alternative 1 is always clustered</a:t>
            </a:r>
          </a:p>
          <a:p>
            <a:pPr lvl="1"/>
            <a:r>
              <a:rPr lang="en-US" sz="2000" dirty="0" smtClean="0">
                <a:solidFill>
                  <a:srgbClr val="000000"/>
                </a:solidFill>
                <a:latin typeface="Helvetica Neue Light"/>
                <a:ea typeface="Osaka" charset="0"/>
                <a:cs typeface="Helvetica Neue Light"/>
              </a:rPr>
              <a:t>Heap file usually packed to 2/3 capacity</a:t>
            </a:r>
            <a:endParaRPr lang="en-US" sz="2000" dirty="0" smtClean="0">
              <a:solidFill>
                <a:srgbClr val="000000"/>
              </a:solidFill>
              <a:latin typeface="Helvetica Neue Light"/>
              <a:ea typeface="Osaka" charset="0"/>
              <a:cs typeface="Helvetica Neue Light"/>
            </a:endParaRPr>
          </a:p>
        </p:txBody>
      </p:sp>
      <p:pic>
        <p:nvPicPr>
          <p:cNvPr id="4" name="Picture 3"/>
          <p:cNvPicPr>
            <a:picLocks noChangeAspect="1"/>
          </p:cNvPicPr>
          <p:nvPr/>
        </p:nvPicPr>
        <p:blipFill>
          <a:blip r:embed="rId2"/>
          <a:stretch>
            <a:fillRect/>
          </a:stretch>
        </p:blipFill>
        <p:spPr>
          <a:xfrm>
            <a:off x="457200" y="3926826"/>
            <a:ext cx="7924596" cy="2931174"/>
          </a:xfrm>
          <a:prstGeom prst="rect">
            <a:avLst/>
          </a:prstGeom>
        </p:spPr>
      </p:pic>
    </p:spTree>
    <p:extLst>
      <p:ext uri="{BB962C8B-B14F-4D97-AF65-F5344CB8AC3E}">
        <p14:creationId xmlns:p14="http://schemas.microsoft.com/office/powerpoint/2010/main" val="366393187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Neue Light"/>
                <a:cs typeface="Helvetica Neue Light"/>
              </a:rPr>
              <a:t>Countin</a:t>
            </a:r>
            <a:r>
              <a:rPr lang="en-US" dirty="0" smtClean="0">
                <a:latin typeface="Helvetica Neue Light"/>
                <a:cs typeface="Helvetica Neue Light"/>
              </a:rPr>
              <a:t>g IOs </a:t>
            </a:r>
            <a:r>
              <a:rPr lang="en-US" dirty="0" smtClean="0">
                <a:latin typeface="Helvetica Neue Light"/>
                <a:cs typeface="Helvetica Neue Light"/>
              </a:rPr>
              <a:t>Exercises</a:t>
            </a:r>
            <a:endParaRPr lang="en-US" dirty="0">
              <a:latin typeface="Helvetica Neue Light"/>
              <a:cs typeface="Helvetica Neue Light"/>
            </a:endParaRPr>
          </a:p>
        </p:txBody>
      </p:sp>
      <p:sp>
        <p:nvSpPr>
          <p:cNvPr id="3" name="Content Placeholder 2"/>
          <p:cNvSpPr>
            <a:spLocks noGrp="1"/>
          </p:cNvSpPr>
          <p:nvPr>
            <p:ph idx="1"/>
          </p:nvPr>
        </p:nvSpPr>
        <p:spPr>
          <a:xfrm>
            <a:off x="457200" y="1600200"/>
            <a:ext cx="8529806" cy="5103945"/>
          </a:xfrm>
        </p:spPr>
        <p:txBody>
          <a:bodyPr>
            <a:normAutofit/>
          </a:bodyPr>
          <a:lstStyle/>
          <a:p>
            <a:pPr marL="0" indent="0">
              <a:buNone/>
            </a:pPr>
            <a:r>
              <a:rPr lang="en-US" sz="2400" dirty="0">
                <a:latin typeface="Helvetica Neue Light"/>
                <a:cs typeface="Helvetica Neue Light"/>
              </a:rPr>
              <a:t>b. Assume your B+ tree is </a:t>
            </a:r>
            <a:r>
              <a:rPr lang="en-US" sz="2400" dirty="0" err="1">
                <a:latin typeface="Helvetica Neue Light"/>
                <a:cs typeface="Helvetica Neue Light"/>
              </a:rPr>
              <a:t>unclustered</a:t>
            </a:r>
            <a:r>
              <a:rPr lang="en-US" sz="2400" dirty="0">
                <a:latin typeface="Helvetica Neue Light"/>
                <a:cs typeface="Helvetica Neue Light"/>
              </a:rPr>
              <a:t>. In the worst case, how many I/O's do you need now? Assume that you are still returning 50,000 users per query on average, and that an index entry is 3 times smaller than a user entry.</a:t>
            </a:r>
            <a:endParaRPr lang="en-US" sz="2400" dirty="0" smtClean="0">
              <a:latin typeface="Helvetica Neue Light"/>
              <a:cs typeface="Helvetica Neue Light"/>
            </a:endParaRPr>
          </a:p>
          <a:p>
            <a:pPr marL="0" indent="0">
              <a:buNone/>
            </a:pPr>
            <a:endParaRPr lang="en-US" sz="2400" dirty="0">
              <a:solidFill>
                <a:srgbClr val="45A4FA"/>
              </a:solidFill>
              <a:latin typeface="Helvetica Neue Light"/>
              <a:cs typeface="Helvetica Neue Light"/>
            </a:endParaRPr>
          </a:p>
          <a:p>
            <a:pPr marL="0" indent="0">
              <a:buNone/>
            </a:pPr>
            <a:r>
              <a:rPr lang="en-US" sz="2400" dirty="0" smtClean="0">
                <a:solidFill>
                  <a:srgbClr val="45A4FA"/>
                </a:solidFill>
                <a:latin typeface="Helvetica Neue Light"/>
                <a:cs typeface="Helvetica Neue Light"/>
              </a:rPr>
              <a:t>	3 </a:t>
            </a:r>
            <a:r>
              <a:rPr lang="en-US" sz="2400" dirty="0">
                <a:solidFill>
                  <a:srgbClr val="45A4FA"/>
                </a:solidFill>
                <a:latin typeface="Helvetica Neue Light"/>
                <a:cs typeface="Helvetica Neue Light"/>
              </a:rPr>
              <a:t>I/</a:t>
            </a:r>
            <a:r>
              <a:rPr lang="en-US" sz="2400" dirty="0" err="1">
                <a:solidFill>
                  <a:srgbClr val="45A4FA"/>
                </a:solidFill>
                <a:latin typeface="Helvetica Neue Light"/>
                <a:cs typeface="Helvetica Neue Light"/>
              </a:rPr>
              <a:t>Os</a:t>
            </a:r>
            <a:r>
              <a:rPr lang="en-US" sz="2400" dirty="0">
                <a:solidFill>
                  <a:srgbClr val="45A4FA"/>
                </a:solidFill>
                <a:latin typeface="Helvetica Neue Light"/>
                <a:cs typeface="Helvetica Neue Light"/>
              </a:rPr>
              <a:t> to descend non-leaf index </a:t>
            </a:r>
            <a:r>
              <a:rPr lang="en-US" sz="2400" dirty="0" smtClean="0">
                <a:solidFill>
                  <a:srgbClr val="45A4FA"/>
                </a:solidFill>
                <a:latin typeface="Helvetica Neue Light"/>
                <a:cs typeface="Helvetica Neue Light"/>
              </a:rPr>
              <a:t>pages</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ceil</a:t>
            </a:r>
            <a:r>
              <a:rPr lang="en-US" sz="2400" dirty="0">
                <a:solidFill>
                  <a:srgbClr val="45A4FA"/>
                </a:solidFill>
                <a:latin typeface="Helvetica Neue Light"/>
                <a:cs typeface="Helvetica Neue Light"/>
              </a:rPr>
              <a:t>(50,000 * 2/3 / 16) = 2084 I/</a:t>
            </a:r>
            <a:r>
              <a:rPr lang="en-US" sz="2400" dirty="0" err="1">
                <a:solidFill>
                  <a:srgbClr val="45A4FA"/>
                </a:solidFill>
                <a:latin typeface="Helvetica Neue Light"/>
                <a:cs typeface="Helvetica Neue Light"/>
              </a:rPr>
              <a:t>Os</a:t>
            </a:r>
            <a:r>
              <a:rPr lang="en-US" sz="2400" dirty="0">
                <a:solidFill>
                  <a:srgbClr val="45A4FA"/>
                </a:solidFill>
                <a:latin typeface="Helvetica Neue Light"/>
                <a:cs typeface="Helvetica Neue Light"/>
              </a:rPr>
              <a:t> to </a:t>
            </a:r>
            <a:r>
              <a:rPr lang="en-US" sz="2400" dirty="0" smtClean="0">
                <a:solidFill>
                  <a:srgbClr val="45A4FA"/>
                </a:solidFill>
                <a:latin typeface="Helvetica Neue Light"/>
                <a:cs typeface="Helvetica Neue Light"/>
              </a:rPr>
              <a:t>read leaf </a:t>
            </a:r>
            <a:r>
              <a:rPr lang="en-US" sz="2400" dirty="0">
                <a:solidFill>
                  <a:srgbClr val="45A4FA"/>
                </a:solidFill>
                <a:latin typeface="Helvetica Neue Light"/>
                <a:cs typeface="Helvetica Neue Light"/>
              </a:rPr>
              <a:t>index </a:t>
            </a:r>
            <a:r>
              <a:rPr lang="en-US" sz="2400" dirty="0" smtClean="0">
                <a:solidFill>
                  <a:srgbClr val="45A4FA"/>
                </a:solidFill>
                <a:latin typeface="Helvetica Neue Light"/>
                <a:cs typeface="Helvetica Neue Light"/>
              </a:rPr>
              <a:t>pages</a:t>
            </a:r>
          </a:p>
          <a:p>
            <a:pPr marL="0" indent="0">
              <a:buNone/>
            </a:pPr>
            <a:r>
              <a:rPr lang="en-US" sz="2400" dirty="0" smtClean="0">
                <a:solidFill>
                  <a:srgbClr val="45A4FA"/>
                </a:solidFill>
                <a:latin typeface="Helvetica Neue Light"/>
                <a:cs typeface="Helvetica Neue Light"/>
              </a:rPr>
              <a:t> 	50,000 </a:t>
            </a:r>
            <a:r>
              <a:rPr lang="en-US" sz="2400" dirty="0">
                <a:solidFill>
                  <a:srgbClr val="45A4FA"/>
                </a:solidFill>
                <a:latin typeface="Helvetica Neue Light"/>
                <a:cs typeface="Helvetica Neue Light"/>
              </a:rPr>
              <a:t>I/</a:t>
            </a:r>
            <a:r>
              <a:rPr lang="en-US" sz="2400" dirty="0" err="1">
                <a:solidFill>
                  <a:srgbClr val="45A4FA"/>
                </a:solidFill>
                <a:latin typeface="Helvetica Neue Light"/>
                <a:cs typeface="Helvetica Neue Light"/>
              </a:rPr>
              <a:t>Os</a:t>
            </a:r>
            <a:r>
              <a:rPr lang="en-US" sz="2400" dirty="0">
                <a:solidFill>
                  <a:srgbClr val="45A4FA"/>
                </a:solidFill>
                <a:latin typeface="Helvetica Neue Light"/>
                <a:cs typeface="Helvetica Neue Light"/>
              </a:rPr>
              <a:t> to read unordered data </a:t>
            </a:r>
            <a:r>
              <a:rPr lang="en-US" sz="2400" dirty="0" smtClean="0">
                <a:solidFill>
                  <a:srgbClr val="45A4FA"/>
                </a:solidFill>
                <a:latin typeface="Helvetica Neue Light"/>
                <a:cs typeface="Helvetica Neue Light"/>
              </a:rPr>
              <a:t>pages</a:t>
            </a:r>
          </a:p>
          <a:p>
            <a:pPr marL="0" indent="0">
              <a:buNone/>
            </a:pPr>
            <a:r>
              <a:rPr lang="en-US" sz="2400" dirty="0">
                <a:solidFill>
                  <a:srgbClr val="45A4FA"/>
                </a:solidFill>
                <a:latin typeface="Helvetica Neue Light"/>
                <a:cs typeface="Helvetica Neue Light"/>
              </a:rPr>
              <a:t>	</a:t>
            </a:r>
            <a:r>
              <a:rPr lang="en-US" sz="2400" dirty="0" smtClean="0">
                <a:solidFill>
                  <a:srgbClr val="45A4FA"/>
                </a:solidFill>
                <a:latin typeface="Helvetica Neue Light"/>
                <a:cs typeface="Helvetica Neue Light"/>
              </a:rPr>
              <a:t>So </a:t>
            </a:r>
            <a:r>
              <a:rPr lang="en-US" sz="2400" dirty="0">
                <a:solidFill>
                  <a:srgbClr val="45A4FA"/>
                </a:solidFill>
                <a:latin typeface="Helvetica Neue Light"/>
                <a:cs typeface="Helvetica Neue Light"/>
              </a:rPr>
              <a:t>3 + 2084 + 50,000 = 52,087 I/</a:t>
            </a:r>
            <a:r>
              <a:rPr lang="en-US" sz="2400" dirty="0" err="1">
                <a:solidFill>
                  <a:srgbClr val="45A4FA"/>
                </a:solidFill>
                <a:latin typeface="Helvetica Neue Light"/>
                <a:cs typeface="Helvetica Neue Light"/>
              </a:rPr>
              <a:t>Os</a:t>
            </a:r>
            <a:r>
              <a:rPr lang="en-US" sz="2400" dirty="0">
                <a:solidFill>
                  <a:srgbClr val="45A4FA"/>
                </a:solidFill>
                <a:latin typeface="Helvetica Neue Light"/>
                <a:cs typeface="Helvetica Neue Light"/>
              </a:rPr>
              <a:t>.</a:t>
            </a:r>
            <a:endParaRPr lang="en-US" sz="2400" dirty="0" smtClean="0">
              <a:solidFill>
                <a:srgbClr val="45A4FA"/>
              </a:solidFill>
              <a:latin typeface="Helvetica Neue Light"/>
              <a:cs typeface="Helvetica Neue Light"/>
            </a:endParaRPr>
          </a:p>
        </p:txBody>
      </p:sp>
    </p:spTree>
    <p:extLst>
      <p:ext uri="{BB962C8B-B14F-4D97-AF65-F5344CB8AC3E}">
        <p14:creationId xmlns:p14="http://schemas.microsoft.com/office/powerpoint/2010/main" val="6418644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File Organization</a:t>
            </a:r>
            <a:endParaRPr lang="en-US" dirty="0">
              <a:latin typeface="Helvetica Neue Light"/>
              <a:cs typeface="Helvetica Neue 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9058064"/>
              </p:ext>
            </p:extLst>
          </p:nvPr>
        </p:nvGraphicFramePr>
        <p:xfrm>
          <a:off x="981993" y="2057877"/>
          <a:ext cx="7175103" cy="2335415"/>
        </p:xfrm>
        <a:graphic>
          <a:graphicData uri="http://schemas.openxmlformats.org/drawingml/2006/table">
            <a:tbl>
              <a:tblPr firstRow="1" bandRow="1">
                <a:tableStyleId>{5940675A-B579-460E-94D1-54222C63F5DA}</a:tableStyleId>
              </a:tblPr>
              <a:tblGrid>
                <a:gridCol w="2391701"/>
                <a:gridCol w="2391701"/>
                <a:gridCol w="2391701"/>
              </a:tblGrid>
              <a:tr h="259766">
                <a:tc>
                  <a:txBody>
                    <a:bodyPr/>
                    <a:lstStyle/>
                    <a:p>
                      <a:pPr algn="ctr"/>
                      <a:endParaRPr lang="en-US" dirty="0"/>
                    </a:p>
                  </a:txBody>
                  <a:tcPr/>
                </a:tc>
                <a:tc>
                  <a:txBody>
                    <a:bodyPr/>
                    <a:lstStyle/>
                    <a:p>
                      <a:pPr algn="ctr"/>
                      <a:r>
                        <a:rPr lang="en-US" dirty="0" smtClean="0"/>
                        <a:t>Heap File</a:t>
                      </a:r>
                      <a:endParaRPr lang="en-US" dirty="0"/>
                    </a:p>
                  </a:txBody>
                  <a:tcPr/>
                </a:tc>
                <a:tc>
                  <a:txBody>
                    <a:bodyPr/>
                    <a:lstStyle/>
                    <a:p>
                      <a:pPr algn="ctr"/>
                      <a:r>
                        <a:rPr lang="en-US" dirty="0" smtClean="0"/>
                        <a:t>Sorted File</a:t>
                      </a:r>
                      <a:endParaRPr lang="en-US" dirty="0"/>
                    </a:p>
                  </a:txBody>
                  <a:tcPr/>
                </a:tc>
              </a:tr>
              <a:tr h="393931">
                <a:tc>
                  <a:txBody>
                    <a:bodyPr/>
                    <a:lstStyle/>
                    <a:p>
                      <a:pPr algn="ctr"/>
                      <a:r>
                        <a:rPr lang="en-US" dirty="0" smtClean="0"/>
                        <a:t>Scan All</a:t>
                      </a:r>
                      <a:endParaRPr lang="en-US" dirty="0"/>
                    </a:p>
                  </a:txBody>
                  <a:tcPr/>
                </a:tc>
                <a:tc>
                  <a:txBody>
                    <a:bodyPr/>
                    <a:lstStyle/>
                    <a:p>
                      <a:endParaRPr lang="en-US" dirty="0"/>
                    </a:p>
                  </a:txBody>
                  <a:tcPr/>
                </a:tc>
                <a:tc>
                  <a:txBody>
                    <a:bodyPr/>
                    <a:lstStyle/>
                    <a:p>
                      <a:endParaRPr lang="en-US"/>
                    </a:p>
                  </a:txBody>
                  <a:tcPr/>
                </a:tc>
              </a:tr>
              <a:tr h="393931">
                <a:tc>
                  <a:txBody>
                    <a:bodyPr/>
                    <a:lstStyle/>
                    <a:p>
                      <a:pPr algn="ctr"/>
                      <a:r>
                        <a:rPr lang="en-US" dirty="0" smtClean="0"/>
                        <a:t>Equality</a:t>
                      </a:r>
                      <a:r>
                        <a:rPr lang="en-US" baseline="0" dirty="0" smtClean="0"/>
                        <a:t> Search</a:t>
                      </a:r>
                      <a:endParaRPr lang="en-US" dirty="0"/>
                    </a:p>
                  </a:txBody>
                  <a:tcPr/>
                </a:tc>
                <a:tc>
                  <a:txBody>
                    <a:bodyPr/>
                    <a:lstStyle/>
                    <a:p>
                      <a:endParaRPr lang="en-US"/>
                    </a:p>
                  </a:txBody>
                  <a:tcPr/>
                </a:tc>
                <a:tc>
                  <a:txBody>
                    <a:bodyPr/>
                    <a:lstStyle/>
                    <a:p>
                      <a:endParaRPr lang="en-US"/>
                    </a:p>
                  </a:txBody>
                  <a:tcPr/>
                </a:tc>
              </a:tr>
              <a:tr h="393931">
                <a:tc>
                  <a:txBody>
                    <a:bodyPr/>
                    <a:lstStyle/>
                    <a:p>
                      <a:pPr algn="ctr"/>
                      <a:r>
                        <a:rPr lang="en-US" dirty="0" smtClean="0"/>
                        <a:t>Range Search</a:t>
                      </a:r>
                      <a:endParaRPr lang="en-US" dirty="0"/>
                    </a:p>
                  </a:txBody>
                  <a:tcPr/>
                </a:tc>
                <a:tc>
                  <a:txBody>
                    <a:bodyPr/>
                    <a:lstStyle/>
                    <a:p>
                      <a:endParaRPr lang="en-US"/>
                    </a:p>
                  </a:txBody>
                  <a:tcPr/>
                </a:tc>
                <a:tc>
                  <a:txBody>
                    <a:bodyPr/>
                    <a:lstStyle/>
                    <a:p>
                      <a:endParaRPr lang="en-US"/>
                    </a:p>
                  </a:txBody>
                  <a:tcPr/>
                </a:tc>
              </a:tr>
              <a:tr h="393931">
                <a:tc>
                  <a:txBody>
                    <a:bodyPr/>
                    <a:lstStyle/>
                    <a:p>
                      <a:pPr algn="ctr"/>
                      <a:r>
                        <a:rPr lang="en-US" dirty="0" smtClean="0"/>
                        <a:t>Insertion</a:t>
                      </a:r>
                      <a:endParaRPr lang="en-US" dirty="0"/>
                    </a:p>
                  </a:txBody>
                  <a:tcPr/>
                </a:tc>
                <a:tc>
                  <a:txBody>
                    <a:bodyPr/>
                    <a:lstStyle/>
                    <a:p>
                      <a:endParaRPr lang="en-US"/>
                    </a:p>
                  </a:txBody>
                  <a:tcPr/>
                </a:tc>
                <a:tc>
                  <a:txBody>
                    <a:bodyPr/>
                    <a:lstStyle/>
                    <a:p>
                      <a:endParaRPr lang="en-US"/>
                    </a:p>
                  </a:txBody>
                  <a:tcPr/>
                </a:tc>
              </a:tr>
              <a:tr h="393931">
                <a:tc>
                  <a:txBody>
                    <a:bodyPr/>
                    <a:lstStyle/>
                    <a:p>
                      <a:pPr algn="ctr"/>
                      <a:r>
                        <a:rPr lang="en-US" dirty="0" smtClean="0"/>
                        <a:t>Deletion</a:t>
                      </a:r>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3098716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File Organization</a:t>
            </a:r>
            <a:endParaRPr lang="en-US" dirty="0">
              <a:latin typeface="Helvetica Neue Light"/>
              <a:cs typeface="Helvetica Neue 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49676163"/>
              </p:ext>
            </p:extLst>
          </p:nvPr>
        </p:nvGraphicFramePr>
        <p:xfrm>
          <a:off x="981993" y="2057877"/>
          <a:ext cx="7175103" cy="2335415"/>
        </p:xfrm>
        <a:graphic>
          <a:graphicData uri="http://schemas.openxmlformats.org/drawingml/2006/table">
            <a:tbl>
              <a:tblPr firstRow="1" bandRow="1">
                <a:tableStyleId>{5940675A-B579-460E-94D1-54222C63F5DA}</a:tableStyleId>
              </a:tblPr>
              <a:tblGrid>
                <a:gridCol w="2391701"/>
                <a:gridCol w="2391701"/>
                <a:gridCol w="2391701"/>
              </a:tblGrid>
              <a:tr h="259766">
                <a:tc>
                  <a:txBody>
                    <a:bodyPr/>
                    <a:lstStyle/>
                    <a:p>
                      <a:pPr algn="ctr"/>
                      <a:endParaRPr lang="en-US" dirty="0"/>
                    </a:p>
                  </a:txBody>
                  <a:tcPr/>
                </a:tc>
                <a:tc>
                  <a:txBody>
                    <a:bodyPr/>
                    <a:lstStyle/>
                    <a:p>
                      <a:pPr algn="ctr"/>
                      <a:r>
                        <a:rPr lang="en-US" dirty="0" smtClean="0"/>
                        <a:t>Heap File</a:t>
                      </a:r>
                      <a:endParaRPr lang="en-US" dirty="0"/>
                    </a:p>
                  </a:txBody>
                  <a:tcPr/>
                </a:tc>
                <a:tc>
                  <a:txBody>
                    <a:bodyPr/>
                    <a:lstStyle/>
                    <a:p>
                      <a:pPr algn="ctr"/>
                      <a:r>
                        <a:rPr lang="en-US" dirty="0" smtClean="0"/>
                        <a:t>Sorted File</a:t>
                      </a:r>
                      <a:endParaRPr lang="en-US" dirty="0"/>
                    </a:p>
                  </a:txBody>
                  <a:tcPr/>
                </a:tc>
              </a:tr>
              <a:tr h="393931">
                <a:tc>
                  <a:txBody>
                    <a:bodyPr/>
                    <a:lstStyle/>
                    <a:p>
                      <a:pPr algn="ctr"/>
                      <a:r>
                        <a:rPr lang="en-US" dirty="0" smtClean="0"/>
                        <a:t>Scan All</a:t>
                      </a:r>
                      <a:endParaRPr lang="en-US" dirty="0"/>
                    </a:p>
                  </a:txBody>
                  <a:tcPr/>
                </a:tc>
                <a:tc>
                  <a:txBody>
                    <a:bodyPr/>
                    <a:lstStyle/>
                    <a:p>
                      <a:pPr algn="ctr"/>
                      <a:r>
                        <a:rPr lang="en-US" dirty="0" smtClean="0"/>
                        <a:t>B</a:t>
                      </a:r>
                      <a:endParaRPr lang="en-US" dirty="0"/>
                    </a:p>
                  </a:txBody>
                  <a:tcPr/>
                </a:tc>
                <a:tc>
                  <a:txBody>
                    <a:bodyPr/>
                    <a:lstStyle/>
                    <a:p>
                      <a:pPr algn="ctr"/>
                      <a:r>
                        <a:rPr lang="en-US" dirty="0" smtClean="0"/>
                        <a:t>B</a:t>
                      </a:r>
                      <a:endParaRPr lang="en-US" dirty="0"/>
                    </a:p>
                  </a:txBody>
                  <a:tcPr/>
                </a:tc>
              </a:tr>
              <a:tr h="393931">
                <a:tc>
                  <a:txBody>
                    <a:bodyPr/>
                    <a:lstStyle/>
                    <a:p>
                      <a:pPr algn="ctr"/>
                      <a:r>
                        <a:rPr lang="en-US" dirty="0" smtClean="0"/>
                        <a:t>Equality</a:t>
                      </a:r>
                      <a:r>
                        <a:rPr lang="en-US" baseline="0" dirty="0" smtClean="0"/>
                        <a:t> Search</a:t>
                      </a:r>
                      <a:endParaRPr lang="en-US" dirty="0"/>
                    </a:p>
                  </a:txBody>
                  <a:tcPr/>
                </a:tc>
                <a:tc>
                  <a:txBody>
                    <a:bodyPr/>
                    <a:lstStyle/>
                    <a:p>
                      <a:pPr algn="ctr"/>
                      <a:r>
                        <a:rPr lang="en-US" dirty="0" smtClean="0"/>
                        <a:t>.5B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a:t>
                      </a:r>
                      <a:endParaRPr lang="en-US" dirty="0" smtClean="0"/>
                    </a:p>
                  </a:txBody>
                  <a:tcPr/>
                </a:tc>
              </a:tr>
              <a:tr h="393931">
                <a:tc>
                  <a:txBody>
                    <a:bodyPr/>
                    <a:lstStyle/>
                    <a:p>
                      <a:pPr algn="ctr"/>
                      <a:r>
                        <a:rPr lang="en-US" dirty="0" smtClean="0"/>
                        <a:t>Range Search</a:t>
                      </a:r>
                      <a:endParaRPr lang="en-US" dirty="0"/>
                    </a:p>
                  </a:txBody>
                  <a:tcPr/>
                </a:tc>
                <a:tc>
                  <a:txBody>
                    <a:bodyPr/>
                    <a:lstStyle/>
                    <a:p>
                      <a:pPr algn="ctr"/>
                      <a:r>
                        <a:rPr lang="en-US" dirty="0" smtClean="0"/>
                        <a:t>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 + </a:t>
                      </a:r>
                      <a:r>
                        <a:rPr lang="en-US" baseline="0" dirty="0" err="1" smtClean="0"/>
                        <a:t>num_matches</a:t>
                      </a:r>
                      <a:endParaRPr lang="en-US" dirty="0" smtClean="0"/>
                    </a:p>
                  </a:txBody>
                  <a:tcPr/>
                </a:tc>
              </a:tr>
              <a:tr h="393931">
                <a:tc>
                  <a:txBody>
                    <a:bodyPr/>
                    <a:lstStyle/>
                    <a:p>
                      <a:pPr algn="ctr"/>
                      <a:r>
                        <a:rPr lang="en-US" dirty="0" smtClean="0"/>
                        <a:t>Insertion</a:t>
                      </a:r>
                      <a:endParaRPr lang="en-US" dirty="0"/>
                    </a:p>
                  </a:txBody>
                  <a:tcPr/>
                </a:tc>
                <a:tc>
                  <a:txBody>
                    <a:bodyPr/>
                    <a:lstStyle/>
                    <a:p>
                      <a:pPr algn="ctr"/>
                      <a:r>
                        <a:rPr lang="en-US" dirty="0" smtClean="0"/>
                        <a:t>2</a:t>
                      </a:r>
                      <a:endParaRPr lang="en-US" dirty="0"/>
                    </a:p>
                  </a:txBody>
                  <a:tcPr/>
                </a:tc>
                <a:tc>
                  <a:txBody>
                    <a:bodyPr/>
                    <a:lstStyle/>
                    <a:p>
                      <a:pPr algn="ctr"/>
                      <a:r>
                        <a:rPr lang="en-US" dirty="0" smtClean="0"/>
                        <a:t>log</a:t>
                      </a:r>
                      <a:r>
                        <a:rPr lang="en-US" baseline="-25000" dirty="0" smtClean="0"/>
                        <a:t>2</a:t>
                      </a:r>
                      <a:r>
                        <a:rPr lang="en-US" baseline="0" dirty="0" smtClean="0"/>
                        <a:t>(B) + 2 * .5B</a:t>
                      </a:r>
                      <a:endParaRPr lang="en-US" dirty="0"/>
                    </a:p>
                  </a:txBody>
                  <a:tcPr/>
                </a:tc>
              </a:tr>
              <a:tr h="393931">
                <a:tc>
                  <a:txBody>
                    <a:bodyPr/>
                    <a:lstStyle/>
                    <a:p>
                      <a:pPr algn="ctr"/>
                      <a:r>
                        <a:rPr lang="en-US" dirty="0" smtClean="0"/>
                        <a:t>Deletion</a:t>
                      </a:r>
                      <a:endParaRPr lang="en-US" dirty="0"/>
                    </a:p>
                  </a:txBody>
                  <a:tcPr/>
                </a:tc>
                <a:tc>
                  <a:txBody>
                    <a:bodyPr/>
                    <a:lstStyle/>
                    <a:p>
                      <a:pPr algn="ctr"/>
                      <a:r>
                        <a:rPr lang="en-US" dirty="0" smtClean="0"/>
                        <a:t>.5B + 1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 + 2 * .5B</a:t>
                      </a:r>
                      <a:endParaRPr lang="en-US" dirty="0" smtClean="0"/>
                    </a:p>
                  </a:txBody>
                  <a:tcPr/>
                </a:tc>
              </a:tr>
            </a:tbl>
          </a:graphicData>
        </a:graphic>
      </p:graphicFrame>
    </p:spTree>
    <p:extLst>
      <p:ext uri="{BB962C8B-B14F-4D97-AF65-F5344CB8AC3E}">
        <p14:creationId xmlns:p14="http://schemas.microsoft.com/office/powerpoint/2010/main" val="7866519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File Organization</a:t>
            </a:r>
            <a:endParaRPr lang="en-US" dirty="0">
              <a:latin typeface="Helvetica Neue Light"/>
              <a:cs typeface="Helvetica Neue 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2806979"/>
              </p:ext>
            </p:extLst>
          </p:nvPr>
        </p:nvGraphicFramePr>
        <p:xfrm>
          <a:off x="981993" y="2057877"/>
          <a:ext cx="7711959" cy="2335415"/>
        </p:xfrm>
        <a:graphic>
          <a:graphicData uri="http://schemas.openxmlformats.org/drawingml/2006/table">
            <a:tbl>
              <a:tblPr firstRow="1" bandRow="1">
                <a:tableStyleId>{5940675A-B579-460E-94D1-54222C63F5DA}</a:tableStyleId>
              </a:tblPr>
              <a:tblGrid>
                <a:gridCol w="1613633"/>
                <a:gridCol w="1060579"/>
                <a:gridCol w="2344436"/>
                <a:gridCol w="2693311"/>
              </a:tblGrid>
              <a:tr h="259766">
                <a:tc>
                  <a:txBody>
                    <a:bodyPr/>
                    <a:lstStyle/>
                    <a:p>
                      <a:pPr algn="ctr"/>
                      <a:endParaRPr lang="en-US" dirty="0"/>
                    </a:p>
                  </a:txBody>
                  <a:tcPr/>
                </a:tc>
                <a:tc>
                  <a:txBody>
                    <a:bodyPr/>
                    <a:lstStyle/>
                    <a:p>
                      <a:pPr algn="ctr"/>
                      <a:r>
                        <a:rPr lang="en-US" dirty="0" smtClean="0"/>
                        <a:t>Heap File</a:t>
                      </a:r>
                      <a:endParaRPr lang="en-US" dirty="0"/>
                    </a:p>
                  </a:txBody>
                  <a:tcPr/>
                </a:tc>
                <a:tc>
                  <a:txBody>
                    <a:bodyPr/>
                    <a:lstStyle/>
                    <a:p>
                      <a:pPr algn="ctr"/>
                      <a:r>
                        <a:rPr lang="en-US" dirty="0" smtClean="0"/>
                        <a:t>Sorted File</a:t>
                      </a:r>
                      <a:endParaRPr lang="en-US" dirty="0"/>
                    </a:p>
                  </a:txBody>
                  <a:tcPr/>
                </a:tc>
                <a:tc>
                  <a:txBody>
                    <a:bodyPr/>
                    <a:lstStyle/>
                    <a:p>
                      <a:pPr algn="ctr"/>
                      <a:r>
                        <a:rPr lang="en-US" dirty="0" smtClean="0"/>
                        <a:t>Clustered File</a:t>
                      </a:r>
                      <a:endParaRPr lang="en-US" dirty="0"/>
                    </a:p>
                  </a:txBody>
                  <a:tcPr/>
                </a:tc>
              </a:tr>
              <a:tr h="393931">
                <a:tc>
                  <a:txBody>
                    <a:bodyPr/>
                    <a:lstStyle/>
                    <a:p>
                      <a:pPr algn="ctr"/>
                      <a:r>
                        <a:rPr lang="en-US" dirty="0" smtClean="0"/>
                        <a:t>Scan All</a:t>
                      </a:r>
                      <a:endParaRPr lang="en-US" dirty="0"/>
                    </a:p>
                  </a:txBody>
                  <a:tcPr/>
                </a:tc>
                <a:tc>
                  <a:txBody>
                    <a:bodyPr/>
                    <a:lstStyle/>
                    <a:p>
                      <a:pPr algn="ctr"/>
                      <a:r>
                        <a:rPr lang="en-US" dirty="0" smtClean="0"/>
                        <a:t>B</a:t>
                      </a:r>
                      <a:endParaRPr lang="en-US" dirty="0"/>
                    </a:p>
                  </a:txBody>
                  <a:tcPr/>
                </a:tc>
                <a:tc>
                  <a:txBody>
                    <a:bodyPr/>
                    <a:lstStyle/>
                    <a:p>
                      <a:pPr algn="ctr"/>
                      <a:r>
                        <a:rPr lang="en-US" dirty="0" smtClean="0"/>
                        <a:t>B</a:t>
                      </a:r>
                      <a:endParaRPr lang="en-US" dirty="0"/>
                    </a:p>
                  </a:txBody>
                  <a:tcPr/>
                </a:tc>
                <a:tc>
                  <a:txBody>
                    <a:bodyPr/>
                    <a:lstStyle/>
                    <a:p>
                      <a:endParaRPr lang="en-US" dirty="0"/>
                    </a:p>
                  </a:txBody>
                  <a:tcPr/>
                </a:tc>
              </a:tr>
              <a:tr h="393931">
                <a:tc>
                  <a:txBody>
                    <a:bodyPr/>
                    <a:lstStyle/>
                    <a:p>
                      <a:pPr algn="ctr"/>
                      <a:r>
                        <a:rPr lang="en-US" dirty="0" smtClean="0"/>
                        <a:t>Equality</a:t>
                      </a:r>
                      <a:r>
                        <a:rPr lang="en-US" baseline="0" dirty="0" smtClean="0"/>
                        <a:t> Search</a:t>
                      </a:r>
                      <a:endParaRPr lang="en-US" dirty="0"/>
                    </a:p>
                  </a:txBody>
                  <a:tcPr/>
                </a:tc>
                <a:tc>
                  <a:txBody>
                    <a:bodyPr/>
                    <a:lstStyle/>
                    <a:p>
                      <a:pPr algn="ctr"/>
                      <a:r>
                        <a:rPr lang="en-US" dirty="0" smtClean="0"/>
                        <a:t>.5B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a:t>
                      </a:r>
                      <a:endParaRPr lang="en-US" dirty="0" smtClean="0"/>
                    </a:p>
                  </a:txBody>
                  <a:tcPr/>
                </a:tc>
                <a:tc>
                  <a:txBody>
                    <a:bodyPr/>
                    <a:lstStyle/>
                    <a:p>
                      <a:endParaRPr lang="en-US"/>
                    </a:p>
                  </a:txBody>
                  <a:tcPr/>
                </a:tc>
              </a:tr>
              <a:tr h="393931">
                <a:tc>
                  <a:txBody>
                    <a:bodyPr/>
                    <a:lstStyle/>
                    <a:p>
                      <a:pPr algn="ctr"/>
                      <a:r>
                        <a:rPr lang="en-US" dirty="0" smtClean="0"/>
                        <a:t>Range Search</a:t>
                      </a:r>
                      <a:endParaRPr lang="en-US" dirty="0"/>
                    </a:p>
                  </a:txBody>
                  <a:tcPr/>
                </a:tc>
                <a:tc>
                  <a:txBody>
                    <a:bodyPr/>
                    <a:lstStyle/>
                    <a:p>
                      <a:pPr algn="ctr"/>
                      <a:r>
                        <a:rPr lang="en-US" dirty="0" smtClean="0"/>
                        <a:t>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 + </a:t>
                      </a:r>
                      <a:r>
                        <a:rPr lang="en-US" baseline="0" dirty="0" err="1" smtClean="0"/>
                        <a:t>num_matches</a:t>
                      </a:r>
                      <a:endParaRPr lang="en-US" dirty="0" smtClean="0"/>
                    </a:p>
                  </a:txBody>
                  <a:tcPr/>
                </a:tc>
                <a:tc>
                  <a:txBody>
                    <a:bodyPr/>
                    <a:lstStyle/>
                    <a:p>
                      <a:endParaRPr lang="en-US"/>
                    </a:p>
                  </a:txBody>
                  <a:tcPr/>
                </a:tc>
              </a:tr>
              <a:tr h="393931">
                <a:tc>
                  <a:txBody>
                    <a:bodyPr/>
                    <a:lstStyle/>
                    <a:p>
                      <a:pPr algn="ctr"/>
                      <a:r>
                        <a:rPr lang="en-US" dirty="0" smtClean="0"/>
                        <a:t>Insertion</a:t>
                      </a:r>
                      <a:endParaRPr lang="en-US" dirty="0"/>
                    </a:p>
                  </a:txBody>
                  <a:tcPr/>
                </a:tc>
                <a:tc>
                  <a:txBody>
                    <a:bodyPr/>
                    <a:lstStyle/>
                    <a:p>
                      <a:pPr algn="ctr"/>
                      <a:r>
                        <a:rPr lang="en-US" dirty="0" smtClean="0"/>
                        <a:t>2</a:t>
                      </a:r>
                      <a:endParaRPr lang="en-US" dirty="0"/>
                    </a:p>
                  </a:txBody>
                  <a:tcPr/>
                </a:tc>
                <a:tc>
                  <a:txBody>
                    <a:bodyPr/>
                    <a:lstStyle/>
                    <a:p>
                      <a:pPr algn="ctr"/>
                      <a:r>
                        <a:rPr lang="en-US" dirty="0" smtClean="0"/>
                        <a:t>log</a:t>
                      </a:r>
                      <a:r>
                        <a:rPr lang="en-US" baseline="-25000" dirty="0" smtClean="0"/>
                        <a:t>2</a:t>
                      </a:r>
                      <a:r>
                        <a:rPr lang="en-US" baseline="0" dirty="0" smtClean="0"/>
                        <a:t>(B) + 2 * .5B</a:t>
                      </a:r>
                      <a:endParaRPr lang="en-US" dirty="0"/>
                    </a:p>
                  </a:txBody>
                  <a:tcPr/>
                </a:tc>
                <a:tc>
                  <a:txBody>
                    <a:bodyPr/>
                    <a:lstStyle/>
                    <a:p>
                      <a:endParaRPr lang="en-US"/>
                    </a:p>
                  </a:txBody>
                  <a:tcPr/>
                </a:tc>
              </a:tr>
              <a:tr h="393931">
                <a:tc>
                  <a:txBody>
                    <a:bodyPr/>
                    <a:lstStyle/>
                    <a:p>
                      <a:pPr algn="ctr"/>
                      <a:r>
                        <a:rPr lang="en-US" dirty="0" smtClean="0"/>
                        <a:t>Deletion</a:t>
                      </a:r>
                      <a:endParaRPr lang="en-US" dirty="0"/>
                    </a:p>
                  </a:txBody>
                  <a:tcPr/>
                </a:tc>
                <a:tc>
                  <a:txBody>
                    <a:bodyPr/>
                    <a:lstStyle/>
                    <a:p>
                      <a:pPr algn="ctr"/>
                      <a:r>
                        <a:rPr lang="en-US" dirty="0" smtClean="0"/>
                        <a:t>.5B + 1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 + 2 * .5B</a:t>
                      </a:r>
                      <a:endParaRPr lang="en-US" dirty="0" smtClean="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5853365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Neue Light"/>
                <a:cs typeface="Helvetica Neue Light"/>
              </a:rPr>
              <a:t>File Organization</a:t>
            </a:r>
            <a:endParaRPr lang="en-US" dirty="0">
              <a:latin typeface="Helvetica Neue Light"/>
              <a:cs typeface="Helvetica Neue 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7644070"/>
              </p:ext>
            </p:extLst>
          </p:nvPr>
        </p:nvGraphicFramePr>
        <p:xfrm>
          <a:off x="981993" y="2057877"/>
          <a:ext cx="7711959" cy="2335415"/>
        </p:xfrm>
        <a:graphic>
          <a:graphicData uri="http://schemas.openxmlformats.org/drawingml/2006/table">
            <a:tbl>
              <a:tblPr firstRow="1" bandRow="1">
                <a:tableStyleId>{5940675A-B579-460E-94D1-54222C63F5DA}</a:tableStyleId>
              </a:tblPr>
              <a:tblGrid>
                <a:gridCol w="1613633"/>
                <a:gridCol w="1060579"/>
                <a:gridCol w="2344436"/>
                <a:gridCol w="2693311"/>
              </a:tblGrid>
              <a:tr h="259766">
                <a:tc>
                  <a:txBody>
                    <a:bodyPr/>
                    <a:lstStyle/>
                    <a:p>
                      <a:pPr algn="ctr"/>
                      <a:endParaRPr lang="en-US" dirty="0"/>
                    </a:p>
                  </a:txBody>
                  <a:tcPr/>
                </a:tc>
                <a:tc>
                  <a:txBody>
                    <a:bodyPr/>
                    <a:lstStyle/>
                    <a:p>
                      <a:pPr algn="ctr"/>
                      <a:r>
                        <a:rPr lang="en-US" dirty="0" smtClean="0"/>
                        <a:t>Heap File</a:t>
                      </a:r>
                      <a:endParaRPr lang="en-US" dirty="0"/>
                    </a:p>
                  </a:txBody>
                  <a:tcPr/>
                </a:tc>
                <a:tc>
                  <a:txBody>
                    <a:bodyPr/>
                    <a:lstStyle/>
                    <a:p>
                      <a:pPr algn="ctr"/>
                      <a:r>
                        <a:rPr lang="en-US" dirty="0" smtClean="0"/>
                        <a:t>Sorted File</a:t>
                      </a:r>
                      <a:endParaRPr lang="en-US" dirty="0"/>
                    </a:p>
                  </a:txBody>
                  <a:tcPr/>
                </a:tc>
                <a:tc>
                  <a:txBody>
                    <a:bodyPr/>
                    <a:lstStyle/>
                    <a:p>
                      <a:pPr algn="ctr"/>
                      <a:r>
                        <a:rPr lang="en-US" dirty="0" smtClean="0"/>
                        <a:t>Clustered File</a:t>
                      </a:r>
                      <a:endParaRPr lang="en-US" dirty="0"/>
                    </a:p>
                  </a:txBody>
                  <a:tcPr/>
                </a:tc>
              </a:tr>
              <a:tr h="393931">
                <a:tc>
                  <a:txBody>
                    <a:bodyPr/>
                    <a:lstStyle/>
                    <a:p>
                      <a:pPr algn="ctr"/>
                      <a:r>
                        <a:rPr lang="en-US" dirty="0" smtClean="0"/>
                        <a:t>Scan All</a:t>
                      </a:r>
                      <a:endParaRPr lang="en-US" dirty="0"/>
                    </a:p>
                  </a:txBody>
                  <a:tcPr/>
                </a:tc>
                <a:tc>
                  <a:txBody>
                    <a:bodyPr/>
                    <a:lstStyle/>
                    <a:p>
                      <a:pPr algn="ctr"/>
                      <a:r>
                        <a:rPr lang="en-US" dirty="0" smtClean="0"/>
                        <a:t>B</a:t>
                      </a:r>
                      <a:endParaRPr lang="en-US" dirty="0"/>
                    </a:p>
                  </a:txBody>
                  <a:tcPr/>
                </a:tc>
                <a:tc>
                  <a:txBody>
                    <a:bodyPr/>
                    <a:lstStyle/>
                    <a:p>
                      <a:pPr algn="ctr"/>
                      <a:r>
                        <a:rPr lang="en-US" dirty="0" smtClean="0"/>
                        <a:t>B</a:t>
                      </a:r>
                      <a:endParaRPr lang="en-US" dirty="0"/>
                    </a:p>
                  </a:txBody>
                  <a:tcPr/>
                </a:tc>
                <a:tc>
                  <a:txBody>
                    <a:bodyPr/>
                    <a:lstStyle/>
                    <a:p>
                      <a:pPr algn="ctr"/>
                      <a:r>
                        <a:rPr lang="en-US" dirty="0" smtClean="0"/>
                        <a:t>1.5B</a:t>
                      </a:r>
                      <a:endParaRPr lang="en-US" dirty="0"/>
                    </a:p>
                  </a:txBody>
                  <a:tcPr/>
                </a:tc>
              </a:tr>
              <a:tr h="393931">
                <a:tc>
                  <a:txBody>
                    <a:bodyPr/>
                    <a:lstStyle/>
                    <a:p>
                      <a:pPr algn="ctr"/>
                      <a:r>
                        <a:rPr lang="en-US" dirty="0" smtClean="0"/>
                        <a:t>Equality</a:t>
                      </a:r>
                      <a:r>
                        <a:rPr lang="en-US" baseline="0" dirty="0" smtClean="0"/>
                        <a:t> Search</a:t>
                      </a:r>
                      <a:endParaRPr lang="en-US" dirty="0"/>
                    </a:p>
                  </a:txBody>
                  <a:tcPr/>
                </a:tc>
                <a:tc>
                  <a:txBody>
                    <a:bodyPr/>
                    <a:lstStyle/>
                    <a:p>
                      <a:pPr algn="ctr"/>
                      <a:r>
                        <a:rPr lang="en-US" dirty="0" smtClean="0"/>
                        <a:t>.5B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log</a:t>
                      </a:r>
                      <a:r>
                        <a:rPr lang="en-US" baseline="-25000" dirty="0" err="1" smtClean="0"/>
                        <a:t>F</a:t>
                      </a:r>
                      <a:r>
                        <a:rPr lang="en-US" baseline="0" dirty="0" smtClean="0"/>
                        <a:t>(1.5B) + 1</a:t>
                      </a:r>
                      <a:endParaRPr lang="en-US" dirty="0" smtClean="0"/>
                    </a:p>
                  </a:txBody>
                  <a:tcPr/>
                </a:tc>
              </a:tr>
              <a:tr h="393931">
                <a:tc>
                  <a:txBody>
                    <a:bodyPr/>
                    <a:lstStyle/>
                    <a:p>
                      <a:pPr algn="ctr"/>
                      <a:r>
                        <a:rPr lang="en-US" dirty="0" smtClean="0"/>
                        <a:t>Range Search</a:t>
                      </a:r>
                      <a:endParaRPr lang="en-US" dirty="0"/>
                    </a:p>
                  </a:txBody>
                  <a:tcPr/>
                </a:tc>
                <a:tc>
                  <a:txBody>
                    <a:bodyPr/>
                    <a:lstStyle/>
                    <a:p>
                      <a:pPr algn="ctr"/>
                      <a:r>
                        <a:rPr lang="en-US" dirty="0" smtClean="0"/>
                        <a:t>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 + </a:t>
                      </a:r>
                      <a:r>
                        <a:rPr lang="en-US" baseline="0" dirty="0" err="1" smtClean="0"/>
                        <a:t>num_matches</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log</a:t>
                      </a:r>
                      <a:r>
                        <a:rPr lang="en-US" baseline="-25000" dirty="0" err="1" smtClean="0"/>
                        <a:t>F</a:t>
                      </a:r>
                      <a:r>
                        <a:rPr lang="en-US" baseline="0" dirty="0" smtClean="0"/>
                        <a:t>(1.5B) + </a:t>
                      </a:r>
                      <a:r>
                        <a:rPr lang="en-US" baseline="0" dirty="0" err="1" smtClean="0"/>
                        <a:t>num_matches</a:t>
                      </a:r>
                      <a:endParaRPr lang="en-US" dirty="0" smtClean="0"/>
                    </a:p>
                  </a:txBody>
                  <a:tcPr/>
                </a:tc>
              </a:tr>
              <a:tr h="393931">
                <a:tc>
                  <a:txBody>
                    <a:bodyPr/>
                    <a:lstStyle/>
                    <a:p>
                      <a:pPr algn="ctr"/>
                      <a:r>
                        <a:rPr lang="en-US" dirty="0" smtClean="0"/>
                        <a:t>Insertion</a:t>
                      </a:r>
                      <a:endParaRPr lang="en-US" dirty="0"/>
                    </a:p>
                  </a:txBody>
                  <a:tcPr/>
                </a:tc>
                <a:tc>
                  <a:txBody>
                    <a:bodyPr/>
                    <a:lstStyle/>
                    <a:p>
                      <a:pPr algn="ctr"/>
                      <a:r>
                        <a:rPr lang="en-US" dirty="0" smtClean="0"/>
                        <a:t>2</a:t>
                      </a:r>
                      <a:endParaRPr lang="en-US" dirty="0"/>
                    </a:p>
                  </a:txBody>
                  <a:tcPr/>
                </a:tc>
                <a:tc>
                  <a:txBody>
                    <a:bodyPr/>
                    <a:lstStyle/>
                    <a:p>
                      <a:pPr algn="ctr"/>
                      <a:r>
                        <a:rPr lang="en-US" dirty="0" smtClean="0"/>
                        <a:t>log</a:t>
                      </a:r>
                      <a:r>
                        <a:rPr lang="en-US" baseline="-25000" dirty="0" smtClean="0"/>
                        <a:t>2</a:t>
                      </a:r>
                      <a:r>
                        <a:rPr lang="en-US" baseline="0" dirty="0" smtClean="0"/>
                        <a:t>(B) + 2 * .5B</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log</a:t>
                      </a:r>
                      <a:r>
                        <a:rPr lang="en-US" baseline="-25000" dirty="0" err="1" smtClean="0"/>
                        <a:t>F</a:t>
                      </a:r>
                      <a:r>
                        <a:rPr lang="en-US" baseline="0" dirty="0" smtClean="0"/>
                        <a:t>(1.5B) + 2</a:t>
                      </a:r>
                      <a:endParaRPr lang="en-US" dirty="0" smtClean="0"/>
                    </a:p>
                  </a:txBody>
                  <a:tcPr/>
                </a:tc>
              </a:tr>
              <a:tr h="393931">
                <a:tc>
                  <a:txBody>
                    <a:bodyPr/>
                    <a:lstStyle/>
                    <a:p>
                      <a:pPr algn="ctr"/>
                      <a:r>
                        <a:rPr lang="en-US" dirty="0" smtClean="0"/>
                        <a:t>Deletion</a:t>
                      </a:r>
                      <a:endParaRPr lang="en-US" dirty="0"/>
                    </a:p>
                  </a:txBody>
                  <a:tcPr/>
                </a:tc>
                <a:tc>
                  <a:txBody>
                    <a:bodyPr/>
                    <a:lstStyle/>
                    <a:p>
                      <a:pPr algn="ctr"/>
                      <a:r>
                        <a:rPr lang="en-US" dirty="0" smtClean="0"/>
                        <a:t>.5B + 1</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log</a:t>
                      </a:r>
                      <a:r>
                        <a:rPr lang="en-US" baseline="-25000" dirty="0" smtClean="0"/>
                        <a:t>2</a:t>
                      </a:r>
                      <a:r>
                        <a:rPr lang="en-US" baseline="0" dirty="0" smtClean="0"/>
                        <a:t>(B) + 2 * .5B</a:t>
                      </a:r>
                      <a:endParaRPr lang="en-US"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log</a:t>
                      </a:r>
                      <a:r>
                        <a:rPr lang="en-US" baseline="-25000" dirty="0" err="1" smtClean="0"/>
                        <a:t>F</a:t>
                      </a:r>
                      <a:r>
                        <a:rPr lang="en-US" baseline="0" dirty="0" smtClean="0"/>
                        <a:t>(1.5B) + 2</a:t>
                      </a:r>
                      <a:endParaRPr lang="en-US" dirty="0" smtClean="0"/>
                    </a:p>
                  </a:txBody>
                  <a:tcPr/>
                </a:tc>
              </a:tr>
            </a:tbl>
          </a:graphicData>
        </a:graphic>
      </p:graphicFrame>
    </p:spTree>
    <p:extLst>
      <p:ext uri="{BB962C8B-B14F-4D97-AF65-F5344CB8AC3E}">
        <p14:creationId xmlns:p14="http://schemas.microsoft.com/office/powerpoint/2010/main" val="13604465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3128</TotalTime>
  <Words>1749</Words>
  <Application>Microsoft Macintosh PowerPoint</Application>
  <PresentationFormat>On-screen Show (4:3)</PresentationFormat>
  <Paragraphs>322</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CS186 Discussion 5</vt:lpstr>
      <vt:lpstr>Indexes</vt:lpstr>
      <vt:lpstr>Indexes</vt:lpstr>
      <vt:lpstr>Alternatives</vt:lpstr>
      <vt:lpstr>Clustering</vt:lpstr>
      <vt:lpstr>File Organization</vt:lpstr>
      <vt:lpstr>File Organization</vt:lpstr>
      <vt:lpstr>File Organization</vt:lpstr>
      <vt:lpstr>File Organization</vt:lpstr>
      <vt:lpstr>Indexing Worksheet</vt:lpstr>
      <vt:lpstr>Indexing Exercises: Basics</vt:lpstr>
      <vt:lpstr>Indexing Exercises: Basics</vt:lpstr>
      <vt:lpstr>Indexing Exercises: Basics</vt:lpstr>
      <vt:lpstr>Indexing Exercises: Basics</vt:lpstr>
      <vt:lpstr>Indexing Exercises: Basics</vt:lpstr>
      <vt:lpstr>Indexing Exercises: Basics</vt:lpstr>
      <vt:lpstr>Indexing Exercises: Alternatives</vt:lpstr>
      <vt:lpstr>Indexing Exercises: Alternatives</vt:lpstr>
      <vt:lpstr>Indexing Exercises: Alternatives</vt:lpstr>
      <vt:lpstr>Indexing Exercises: Alternatives</vt:lpstr>
      <vt:lpstr>Indexing Exercises: Clustering</vt:lpstr>
      <vt:lpstr>Indexing Exercises: Clustering</vt:lpstr>
      <vt:lpstr>Indexing Exercises: Clustering</vt:lpstr>
      <vt:lpstr>Indexing Exercises: Clustering</vt:lpstr>
      <vt:lpstr>Indexing Exercises: Clustering</vt:lpstr>
      <vt:lpstr>Indexing Exercises: Clustering</vt:lpstr>
      <vt:lpstr>Tree-Structured Indexes</vt:lpstr>
      <vt:lpstr>ISAM</vt:lpstr>
      <vt:lpstr>ISAM Insertion</vt:lpstr>
      <vt:lpstr>B+ Trees</vt:lpstr>
      <vt:lpstr>B+ Tree Insertion</vt:lpstr>
      <vt:lpstr>Tree-Structured Indices Worksheet</vt:lpstr>
      <vt:lpstr>Tree-Structured Indices Exercises</vt:lpstr>
      <vt:lpstr>Tree-Structured Indices Exercises</vt:lpstr>
      <vt:lpstr>Tree-Structured Indices Exercises</vt:lpstr>
      <vt:lpstr>Tree-Structured Indices Exercises</vt:lpstr>
      <vt:lpstr>Tree-Structured Indices Exercises</vt:lpstr>
      <vt:lpstr>Tree-Structured Indices Exercises</vt:lpstr>
      <vt:lpstr>Tree-Structured Indices Exercises</vt:lpstr>
      <vt:lpstr>Tree-Structured Indices Exercises</vt:lpstr>
      <vt:lpstr>Tree-Structured Indices Exercises</vt:lpstr>
      <vt:lpstr>Tree-Structured Indices Exercises</vt:lpstr>
      <vt:lpstr>B+ Trees Exercises</vt:lpstr>
      <vt:lpstr>B+ Trees Exercises</vt:lpstr>
      <vt:lpstr>B+ Trees Exercises</vt:lpstr>
      <vt:lpstr>B+ Trees Exercises</vt:lpstr>
      <vt:lpstr>Counting IOs Exercises</vt:lpstr>
      <vt:lpstr>Counting IOs Exercises</vt:lpstr>
      <vt:lpstr>Counting IOs Exercises</vt:lpstr>
      <vt:lpstr>Counting IOs Exercises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CS186 Discussion 2</dc:title>
  <dc:creator>Matthew Deng</dc:creator>
  <cp:lastModifiedBy>Matthew Deng</cp:lastModifiedBy>
  <cp:revision>77</cp:revision>
  <dcterms:created xsi:type="dcterms:W3CDTF">2015-09-09T16:03:04Z</dcterms:created>
  <dcterms:modified xsi:type="dcterms:W3CDTF">2015-09-30T19:43:26Z</dcterms:modified>
</cp:coreProperties>
</file>