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380" r:id="rId4"/>
    <p:sldId id="396" r:id="rId5"/>
    <p:sldId id="397" r:id="rId6"/>
    <p:sldId id="398" r:id="rId7"/>
    <p:sldId id="399" r:id="rId8"/>
    <p:sldId id="358" r:id="rId9"/>
    <p:sldId id="359" r:id="rId10"/>
    <p:sldId id="404" r:id="rId11"/>
    <p:sldId id="393" r:id="rId12"/>
    <p:sldId id="405" r:id="rId13"/>
    <p:sldId id="394" r:id="rId14"/>
    <p:sldId id="406" r:id="rId15"/>
    <p:sldId id="395" r:id="rId16"/>
    <p:sldId id="407" r:id="rId17"/>
    <p:sldId id="381" r:id="rId18"/>
    <p:sldId id="382" r:id="rId19"/>
    <p:sldId id="400" r:id="rId20"/>
    <p:sldId id="383" r:id="rId21"/>
    <p:sldId id="384" r:id="rId22"/>
    <p:sldId id="389" r:id="rId23"/>
    <p:sldId id="385" r:id="rId24"/>
    <p:sldId id="386" r:id="rId25"/>
    <p:sldId id="387" r:id="rId26"/>
    <p:sldId id="388" r:id="rId27"/>
    <p:sldId id="401" r:id="rId28"/>
    <p:sldId id="390" r:id="rId29"/>
    <p:sldId id="402" r:id="rId30"/>
    <p:sldId id="391" r:id="rId31"/>
    <p:sldId id="40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29E1-47BC-1A48-97F1-A9687C66B958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398A5-B836-824A-A2FA-8A9D16F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43A3-AB27-5E42-9CD2-B114C9F9F33E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CS186 Discussion </a:t>
            </a:r>
            <a:r>
              <a:rPr lang="en-US" sz="6000" dirty="0">
                <a:latin typeface="Helvetica Neue Light"/>
                <a:cs typeface="Helvetica Neue Light"/>
              </a:rPr>
              <a:t>9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435" y="3378199"/>
            <a:ext cx="8414155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(Lock Granularity, </a:t>
            </a:r>
            <a:r>
              <a:rPr lang="en-US" sz="2400" dirty="0" err="1" smtClean="0">
                <a:solidFill>
                  <a:schemeClr val="tx1"/>
                </a:solidFill>
                <a:latin typeface="Helvetica Neue Light"/>
                <a:cs typeface="Helvetica Neue Light"/>
              </a:rPr>
              <a:t>Multiversion</a:t>
            </a:r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 Concurrency Control, 2PC)</a:t>
            </a:r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Matthew Deng</a:t>
            </a:r>
          </a:p>
        </p:txBody>
      </p:sp>
    </p:spTree>
    <p:extLst>
      <p:ext uri="{BB962C8B-B14F-4D97-AF65-F5344CB8AC3E}">
        <p14:creationId xmlns:p14="http://schemas.microsoft.com/office/powerpoint/2010/main" val="20387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 </a:t>
            </a:r>
            <a:r>
              <a:rPr lang="en-US" dirty="0" smtClean="0">
                <a:latin typeface="Helvetica Neue Light"/>
                <a:cs typeface="Helvetica Neue Light"/>
              </a:rPr>
              <a:t>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Neue Light"/>
                <a:cs typeface="Helvetica Neue Light"/>
              </a:rPr>
              <a:t>Suppose a transaction, T1, wants to scan a table R and update a few of its tuples. What kind of locks should T1 have on R, its pages, and the tuples that are updated?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SIX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lock on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IX  lock on pages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X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lock on updated tuples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9999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 </a:t>
            </a:r>
            <a:r>
              <a:rPr lang="en-US" dirty="0" smtClean="0">
                <a:latin typeface="Helvetica Neue Light"/>
                <a:cs typeface="Helvetica Neue Light"/>
              </a:rPr>
              <a:t>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Helvetica Neue Light"/>
                <a:cs typeface="Helvetica Neue Light"/>
              </a:rPr>
              <a:t>Is an S lock compatible with an IX lock? Explain why or why not. Make your description as simple as possible.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554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 </a:t>
            </a:r>
            <a:r>
              <a:rPr lang="en-US" dirty="0" smtClean="0">
                <a:latin typeface="Helvetica Neue Light"/>
                <a:cs typeface="Helvetica Neue Light"/>
              </a:rPr>
              <a:t>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Helvetica Neue Light"/>
                <a:cs typeface="Helvetica Neue Light"/>
              </a:rPr>
              <a:t>Is an S lock compatible with an IX lock? Explain why or why not. Make your description as simple as possible.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Suppose T1 wants an S lock on an object, O, and T2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wants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an IX lock on the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same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object O. An S lock implies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that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T1 will read the entire object (all of its sub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-objects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).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An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IX lock implies that T2 will write some of the sub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-	objects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of the object. This means that there is some sub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-	object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of O that T1 will read and T2 will write. This is not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valid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, so the S and IX locks must be incompatible.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392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 </a:t>
            </a:r>
            <a:r>
              <a:rPr lang="en-US" dirty="0" smtClean="0">
                <a:latin typeface="Helvetica Neue Light"/>
                <a:cs typeface="Helvetica Neue Light"/>
              </a:rPr>
              <a:t>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cs typeface="Helvetica Neue Light"/>
              </a:rPr>
              <a:t>Given that transaction T1 has an IX lock on table 1, an IX lock on page 1, and an X lock on tuple 1, which locks could be granted to transaction T2 for tuple 2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								</a:t>
            </a: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5" name="image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6550" y="2770446"/>
            <a:ext cx="6512370" cy="30862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8550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 </a:t>
            </a:r>
            <a:r>
              <a:rPr lang="en-US" dirty="0" smtClean="0">
                <a:latin typeface="Helvetica Neue Light"/>
                <a:cs typeface="Helvetica Neue Light"/>
              </a:rPr>
              <a:t>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cs typeface="Helvetica Neue Light"/>
              </a:rPr>
              <a:t>Given that transaction T1 has an IX lock on table 1, an IX lock on page 1, and an X lock on tuple 1, which locks could be granted to transaction T2 for tuple 2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							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X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,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5" name="image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6550" y="2770446"/>
            <a:ext cx="6512370" cy="30862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7091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 </a:t>
            </a:r>
            <a:r>
              <a:rPr lang="en-US" dirty="0" smtClean="0">
                <a:latin typeface="Helvetica Neue Light"/>
                <a:cs typeface="Helvetica Neue Light"/>
              </a:rPr>
              <a:t>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cs typeface="Helvetica Neue Light"/>
              </a:rPr>
              <a:t>Given that T1 has an IS lock on table 1 and an S lock on page 1, what locks could be granted to T2 for page 1?</a:t>
            </a: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							</a:t>
            </a: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6" name="image0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0855" y="2536189"/>
            <a:ext cx="6121859" cy="32063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3960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 </a:t>
            </a:r>
            <a:r>
              <a:rPr lang="en-US" dirty="0" smtClean="0">
                <a:latin typeface="Helvetica Neue Light"/>
                <a:cs typeface="Helvetica Neue Light"/>
              </a:rPr>
              <a:t>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cs typeface="Helvetica Neue Light"/>
              </a:rPr>
              <a:t>Given that T1 has an IS lock on table 1 and an S lock on page 1, what locks could be granted to T2 for page 1?</a:t>
            </a: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								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S, IS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6" name="image0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0855" y="2536189"/>
            <a:ext cx="6121859" cy="32063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7746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latin typeface="Helvetica Neue Light"/>
                <a:cs typeface="Helvetica Neue Light"/>
              </a:rPr>
              <a:t>Multiversion</a:t>
            </a:r>
            <a:r>
              <a:rPr lang="en-US" sz="6000" dirty="0" smtClean="0">
                <a:latin typeface="Helvetica Neue Light"/>
                <a:cs typeface="Helvetica Neue Light"/>
              </a:rPr>
              <a:t> Concurrency Control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785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 Neue Light"/>
                <a:cs typeface="Helvetica Neue Light"/>
              </a:rPr>
              <a:t>Multiversion</a:t>
            </a:r>
            <a:r>
              <a:rPr lang="en-US" dirty="0" smtClean="0">
                <a:latin typeface="Helvetica Neue Light"/>
                <a:cs typeface="Helvetica Neue Light"/>
              </a:rPr>
              <a:t> Concurrency Control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Timestamp Ordered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Multiversion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Concurrency Control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Alternative to 2PL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8518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 Neue Light"/>
                <a:cs typeface="Helvetica Neue Light"/>
              </a:rPr>
              <a:t>Multiversion</a:t>
            </a:r>
            <a:r>
              <a:rPr lang="en-US" dirty="0" smtClean="0">
                <a:latin typeface="Helvetica Neue Light"/>
                <a:cs typeface="Helvetica Neue Light"/>
              </a:rPr>
              <a:t> Concurrency Control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 each object, keep track of its “timeline”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Reads: {R-</a:t>
            </a:r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ts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}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Versions: {&lt;W-</a:t>
            </a:r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ts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value&gt;}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Read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(x):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Read value of version with with highest W-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ts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&lt;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ts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Add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ts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to Reads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Write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ts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x, v):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If lowest R-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ts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&gt;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ts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comes before lowest W-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ts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&gt;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ts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abort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Else: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add &lt;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ts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v&gt; to Versions 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771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Lock Granularity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 fontScale="90000"/>
          </a:bodyPr>
          <a:lstStyle/>
          <a:p>
            <a:r>
              <a:rPr lang="en-US" sz="6000" dirty="0" err="1" smtClean="0">
                <a:latin typeface="Helvetica Neue Light"/>
                <a:cs typeface="Helvetica Neue Light"/>
              </a:rPr>
              <a:t>Multiversion</a:t>
            </a:r>
            <a:r>
              <a:rPr lang="en-US" sz="6000" dirty="0" smtClean="0">
                <a:latin typeface="Helvetica Neue Light"/>
                <a:cs typeface="Helvetica Neue Light"/>
              </a:rPr>
              <a:t> Concurrency Control Exercises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129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MVCC </a:t>
            </a:r>
            <a:r>
              <a:rPr lang="en-US" dirty="0" smtClean="0">
                <a:latin typeface="Helvetica Neue Light"/>
                <a:cs typeface="Helvetica Neue Light"/>
              </a:rPr>
              <a:t>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Neue Light"/>
                <a:cs typeface="Helvetica Neue Light"/>
              </a:rPr>
              <a:t>For the given timeline of timestamps for a value X, fill out the rest of the timeline for the following reads and writes: R(X)@17, W(X)@18, W(X)@14, W(X)@12, R(X)@20, R(X)@19, R(X)@23, W(X)@26, W(X)@24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92" y="3793521"/>
            <a:ext cx="7543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MVCC </a:t>
            </a:r>
            <a:r>
              <a:rPr lang="en-US" dirty="0" smtClean="0">
                <a:latin typeface="Helvetica Neue Light"/>
                <a:cs typeface="Helvetica Neue Light"/>
              </a:rPr>
              <a:t>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Neue Light"/>
                <a:cs typeface="Helvetica Neue Light"/>
              </a:rPr>
              <a:t>For the given timeline of timestamps for a value X, fill out the rest of the timeline for the following reads and writes: R(X)@17, W(X)@18, W(X)@14, W(X)@12, R(X)@20, R(X)@19, R(X)@23, W(X)@26, W(X)@24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78" y="3685436"/>
            <a:ext cx="7391454" cy="235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Two Phase Commit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545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Two Phase Commit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Distributed database concurrency control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Phase 1 (voting phase):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Coordinator asks participants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Participants vote yes or no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Phase 2 (commit phase):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If all participants voted yes, commit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Else, abort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192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Two Phase Commit Exercises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1968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Two Phase Commit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Neue Light"/>
                <a:cs typeface="Helvetica Neue Light"/>
              </a:rPr>
              <a:t>What ACID properties does TPC ensure? How does TPC ensure these properties?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5702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Two Phase Commit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Neue Light"/>
                <a:cs typeface="Helvetica Neue Light"/>
              </a:rPr>
              <a:t>What ACID properties does TPC ensure? How does TPC ensure these properties?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TPC ensures atomicity and durability by ensuring that a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write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happens across ALL replicas or NONE of them. 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519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Two Phase Commit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Helvetica Neue Light"/>
                <a:cs typeface="Helvetica Neue Light"/>
              </a:rPr>
              <a:t>What command does the MASTER need to issue in order to persist the changes of a transaction? What needs to happen in order for this command to be issued? 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080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Two Phase Commit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Helvetica Neue Light"/>
                <a:cs typeface="Helvetica Neue Light"/>
              </a:rPr>
              <a:t>What command does the MASTER need to issue in order to persist the changes of a transaction? What needs to happen in order for this command to be issued? 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Must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issue a GLOBAL-COMMIT. This can only happen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when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all of the slaves have voted to commit.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25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 amount to lock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Used with 2PL to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guarantee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serializability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Steps: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Start at root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Get locks top-down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Release locks bottom-up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18" name="Shape 407"/>
          <p:cNvSpPr/>
          <p:nvPr/>
        </p:nvSpPr>
        <p:spPr>
          <a:xfrm>
            <a:off x="5398476" y="1896861"/>
            <a:ext cx="136815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Database</a:t>
            </a:r>
          </a:p>
        </p:txBody>
      </p:sp>
      <p:sp>
        <p:nvSpPr>
          <p:cNvPr id="19" name="Shape 408"/>
          <p:cNvSpPr/>
          <p:nvPr/>
        </p:nvSpPr>
        <p:spPr>
          <a:xfrm>
            <a:off x="5628971" y="2944085"/>
            <a:ext cx="94897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Tables</a:t>
            </a:r>
          </a:p>
        </p:txBody>
      </p:sp>
      <p:sp>
        <p:nvSpPr>
          <p:cNvPr id="20" name="Shape 409"/>
          <p:cNvSpPr/>
          <p:nvPr/>
        </p:nvSpPr>
        <p:spPr>
          <a:xfrm>
            <a:off x="5641772" y="4020029"/>
            <a:ext cx="93615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Pages</a:t>
            </a:r>
          </a:p>
        </p:txBody>
      </p:sp>
      <p:sp>
        <p:nvSpPr>
          <p:cNvPr id="21" name="Shape 410"/>
          <p:cNvSpPr/>
          <p:nvPr/>
        </p:nvSpPr>
        <p:spPr>
          <a:xfrm>
            <a:off x="5624627" y="5094281"/>
            <a:ext cx="96180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Tuples</a:t>
            </a:r>
          </a:p>
        </p:txBody>
      </p:sp>
      <p:sp>
        <p:nvSpPr>
          <p:cNvPr id="22" name="Shape 411"/>
          <p:cNvSpPr/>
          <p:nvPr/>
        </p:nvSpPr>
        <p:spPr>
          <a:xfrm flipV="1">
            <a:off x="6096248" y="2368785"/>
            <a:ext cx="1" cy="575300"/>
          </a:xfrm>
          <a:prstGeom prst="line">
            <a:avLst/>
          </a:prstGeom>
          <a:ln w="25400">
            <a:solidFill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 sz="2400">
              <a:latin typeface="Helvetica Neue Light"/>
              <a:cs typeface="Helvetica Neue Light"/>
            </a:endParaRPr>
          </a:p>
        </p:txBody>
      </p:sp>
      <p:sp>
        <p:nvSpPr>
          <p:cNvPr id="25" name="Shape 411"/>
          <p:cNvSpPr/>
          <p:nvPr/>
        </p:nvSpPr>
        <p:spPr>
          <a:xfrm flipV="1">
            <a:off x="6084006" y="3444729"/>
            <a:ext cx="1" cy="575300"/>
          </a:xfrm>
          <a:prstGeom prst="line">
            <a:avLst/>
          </a:prstGeom>
          <a:ln w="25400">
            <a:solidFill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 sz="2400">
              <a:latin typeface="Helvetica Neue Light"/>
              <a:cs typeface="Helvetica Neue Light"/>
            </a:endParaRPr>
          </a:p>
        </p:txBody>
      </p:sp>
      <p:sp>
        <p:nvSpPr>
          <p:cNvPr id="26" name="Shape 411"/>
          <p:cNvSpPr/>
          <p:nvPr/>
        </p:nvSpPr>
        <p:spPr>
          <a:xfrm flipV="1">
            <a:off x="6084003" y="4491953"/>
            <a:ext cx="1" cy="575300"/>
          </a:xfrm>
          <a:prstGeom prst="line">
            <a:avLst/>
          </a:prstGeom>
          <a:ln w="25400">
            <a:solidFill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 sz="2400">
              <a:latin typeface="Helvetica Neue Light"/>
              <a:cs typeface="Helvetica Neue Light"/>
            </a:endParaRPr>
          </a:p>
        </p:txBody>
      </p:sp>
      <p:sp>
        <p:nvSpPr>
          <p:cNvPr id="27" name="Shape 407"/>
          <p:cNvSpPr/>
          <p:nvPr/>
        </p:nvSpPr>
        <p:spPr>
          <a:xfrm>
            <a:off x="6403494" y="2423615"/>
            <a:ext cx="123110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contains</a:t>
            </a:r>
            <a:endParaRPr sz="24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9" name="Shape 407"/>
          <p:cNvSpPr/>
          <p:nvPr/>
        </p:nvSpPr>
        <p:spPr>
          <a:xfrm>
            <a:off x="6403494" y="3457421"/>
            <a:ext cx="123110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contains</a:t>
            </a:r>
            <a:endParaRPr sz="24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0" name="Shape 407"/>
          <p:cNvSpPr/>
          <p:nvPr/>
        </p:nvSpPr>
        <p:spPr>
          <a:xfrm>
            <a:off x="6403494" y="4595329"/>
            <a:ext cx="123110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contains</a:t>
            </a:r>
            <a:endParaRPr sz="24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079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Two Phase Commit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Helvetica Neue Light"/>
                <a:cs typeface="Helvetica Neue Light"/>
              </a:rPr>
              <a:t>Preview: What role does logging play in TPC?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286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Two Phase Commit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Helvetica Neue Light"/>
                <a:cs typeface="Helvetica Neue Light"/>
              </a:rPr>
              <a:t>Preview: What role does logging play in TPC?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Failure handling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5049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Intent Locks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S: shared lock for reading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X: exclusive lock for writing (and reading)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 intent to get S lock(s) at finer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granularity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IX: intent to get X lock(s) at finer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granularity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SIX:  shared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lock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with intent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to get X lock(s) at finer granularity</a:t>
            </a: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9851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Compatibility Matrix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07431"/>
              </p:ext>
            </p:extLst>
          </p:nvPr>
        </p:nvGraphicFramePr>
        <p:xfrm>
          <a:off x="3888116" y="2505353"/>
          <a:ext cx="1371600" cy="1843087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</a:tblGrid>
              <a:tr h="6015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5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87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Compatibility Matrix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30923"/>
              </p:ext>
            </p:extLst>
          </p:nvPr>
        </p:nvGraphicFramePr>
        <p:xfrm>
          <a:off x="2618058" y="2257165"/>
          <a:ext cx="3892776" cy="3763258"/>
        </p:xfrm>
        <a:graphic>
          <a:graphicData uri="http://schemas.openxmlformats.org/drawingml/2006/table">
            <a:tbl>
              <a:tblPr/>
              <a:tblGrid>
                <a:gridCol w="648796"/>
                <a:gridCol w="648796"/>
                <a:gridCol w="648796"/>
                <a:gridCol w="648796"/>
                <a:gridCol w="648796"/>
                <a:gridCol w="648796"/>
              </a:tblGrid>
              <a:tr h="6015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IS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IX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SIX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IS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IX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SIX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5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51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Compatibility Matrix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17162"/>
              </p:ext>
            </p:extLst>
          </p:nvPr>
        </p:nvGraphicFramePr>
        <p:xfrm>
          <a:off x="2618058" y="2257165"/>
          <a:ext cx="3892776" cy="3763258"/>
        </p:xfrm>
        <a:graphic>
          <a:graphicData uri="http://schemas.openxmlformats.org/drawingml/2006/table">
            <a:tbl>
              <a:tblPr/>
              <a:tblGrid>
                <a:gridCol w="648796"/>
                <a:gridCol w="648796"/>
                <a:gridCol w="648796"/>
                <a:gridCol w="648796"/>
                <a:gridCol w="648796"/>
                <a:gridCol w="648796"/>
              </a:tblGrid>
              <a:tr h="6015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IS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IX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SIX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IS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IX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SIX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5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06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Lock Granularity Exercises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948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 </a:t>
            </a:r>
            <a:r>
              <a:rPr lang="en-US" dirty="0" smtClean="0">
                <a:latin typeface="Helvetica Neue Light"/>
                <a:cs typeface="Helvetica Neue Light"/>
              </a:rPr>
              <a:t>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Neue Light"/>
                <a:cs typeface="Helvetica Neue Light"/>
              </a:rPr>
              <a:t>Suppose a transaction, T1, wants to scan a table R and update a few of its tuples. What kind of locks should T1 have on R, its pages, and the tuples that are updated?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784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7333</TotalTime>
  <Words>922</Words>
  <Application>Microsoft Macintosh PowerPoint</Application>
  <PresentationFormat>On-screen Show (4:3)</PresentationFormat>
  <Paragraphs>214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CS186 Discussion 9</vt:lpstr>
      <vt:lpstr>Lock Granularity</vt:lpstr>
      <vt:lpstr>Lock Granularity</vt:lpstr>
      <vt:lpstr>Intent Locks</vt:lpstr>
      <vt:lpstr>Lock Compatibility Matrix</vt:lpstr>
      <vt:lpstr>Lock Compatibility Matrix</vt:lpstr>
      <vt:lpstr>Lock Compatibility Matrix</vt:lpstr>
      <vt:lpstr>Lock Granularity Exercises</vt:lpstr>
      <vt:lpstr>Lock Granularity Exercises</vt:lpstr>
      <vt:lpstr>Lock Granularity Exercises</vt:lpstr>
      <vt:lpstr>Lock Granularity Exercises</vt:lpstr>
      <vt:lpstr>Lock Granularity Exercises</vt:lpstr>
      <vt:lpstr>Lock Granularity Exercises</vt:lpstr>
      <vt:lpstr>Lock Granularity Exercises</vt:lpstr>
      <vt:lpstr>Lock Granularity Exercises</vt:lpstr>
      <vt:lpstr>Lock Granularity Exercises</vt:lpstr>
      <vt:lpstr>Multiversion Concurrency Control</vt:lpstr>
      <vt:lpstr>Multiversion Concurrency Control</vt:lpstr>
      <vt:lpstr>Multiversion Concurrency Control</vt:lpstr>
      <vt:lpstr>Multiversion Concurrency Control Exercises</vt:lpstr>
      <vt:lpstr>MVCC Exercises</vt:lpstr>
      <vt:lpstr>MVCC Exercises</vt:lpstr>
      <vt:lpstr>Two Phase Commit</vt:lpstr>
      <vt:lpstr>Two Phase Commit</vt:lpstr>
      <vt:lpstr>Two Phase Commit Exercises</vt:lpstr>
      <vt:lpstr>Two Phase Commit Exercises</vt:lpstr>
      <vt:lpstr>Two Phase Commit Exercises</vt:lpstr>
      <vt:lpstr>Two Phase Commit Exercises</vt:lpstr>
      <vt:lpstr>Two Phase Commit Exercises</vt:lpstr>
      <vt:lpstr>Two Phase Commit Exercises</vt:lpstr>
      <vt:lpstr>Two Phase Commit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 Discussion 2</dc:title>
  <dc:creator>Matthew Deng</dc:creator>
  <cp:lastModifiedBy>Matthew Deng</cp:lastModifiedBy>
  <cp:revision>157</cp:revision>
  <dcterms:created xsi:type="dcterms:W3CDTF">2015-09-09T16:03:04Z</dcterms:created>
  <dcterms:modified xsi:type="dcterms:W3CDTF">2015-11-04T20:39:29Z</dcterms:modified>
</cp:coreProperties>
</file>