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310" r:id="rId4"/>
    <p:sldId id="393" r:id="rId5"/>
    <p:sldId id="394" r:id="rId6"/>
    <p:sldId id="358" r:id="rId7"/>
    <p:sldId id="322" r:id="rId8"/>
    <p:sldId id="359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60" r:id="rId18"/>
    <p:sldId id="361" r:id="rId19"/>
    <p:sldId id="395" r:id="rId20"/>
    <p:sldId id="396" r:id="rId21"/>
    <p:sldId id="397" r:id="rId22"/>
    <p:sldId id="398" r:id="rId23"/>
    <p:sldId id="399" r:id="rId24"/>
    <p:sldId id="400" r:id="rId25"/>
    <p:sldId id="362" r:id="rId26"/>
    <p:sldId id="363" r:id="rId27"/>
    <p:sldId id="370" r:id="rId28"/>
    <p:sldId id="381" r:id="rId29"/>
    <p:sldId id="382" r:id="rId30"/>
    <p:sldId id="383" r:id="rId31"/>
    <p:sldId id="384" r:id="rId32"/>
    <p:sldId id="365" r:id="rId33"/>
    <p:sldId id="366" r:id="rId34"/>
    <p:sldId id="401" r:id="rId35"/>
    <p:sldId id="402" r:id="rId36"/>
    <p:sldId id="403" r:id="rId37"/>
    <p:sldId id="404" r:id="rId38"/>
    <p:sldId id="405" r:id="rId39"/>
    <p:sldId id="406" r:id="rId40"/>
    <p:sldId id="367" r:id="rId41"/>
    <p:sldId id="368" r:id="rId42"/>
    <p:sldId id="371" r:id="rId43"/>
    <p:sldId id="372" r:id="rId44"/>
    <p:sldId id="373" r:id="rId45"/>
    <p:sldId id="375" r:id="rId46"/>
    <p:sldId id="376" r:id="rId47"/>
    <p:sldId id="377" r:id="rId48"/>
    <p:sldId id="378" r:id="rId49"/>
    <p:sldId id="379" r:id="rId50"/>
    <p:sldId id="38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2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6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(Relational Algebra, ER Diagrams, Functional Dependencies)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Find </a:t>
            </a:r>
            <a:r>
              <a:rPr lang="en-US" sz="2400" dirty="0">
                <a:latin typeface="Helvetica Neue Light"/>
                <a:cs typeface="Helvetica Neue Light"/>
              </a:rPr>
              <a:t>the name of the artists who have albums with a genre of either ‘pop’ or ‘rock’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artists.artist_name</a:t>
            </a:r>
            <a:endParaRPr lang="en-US" sz="2400" baseline="-250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Artists ⋈ (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‘pop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’ ∨ 	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‘rock’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Albums))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093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</a:t>
            </a:r>
            <a:r>
              <a:rPr lang="en-US" sz="2400" dirty="0">
                <a:latin typeface="Helvetica Neue Light"/>
                <a:cs typeface="Helvetica Neue Light"/>
              </a:rPr>
              <a:t>. Find the name of the artists who have albums of genre ‘pop’ and ‘rock’.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15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</a:t>
            </a:r>
            <a:r>
              <a:rPr lang="en-US" sz="2400" dirty="0">
                <a:latin typeface="Helvetica Neue Light"/>
                <a:cs typeface="Helvetica Neue Light"/>
              </a:rPr>
              <a:t>. Find the name of the artists who have albums of genre ‘pop’ and ‘rock’.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artists.artist_name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pop’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⋈ Artists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 ⋂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artists.artist_name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rock’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 ⋈ Artists)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713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3</a:t>
            </a:r>
            <a:r>
              <a:rPr lang="en-US" sz="2400" dirty="0" smtClean="0">
                <a:latin typeface="Helvetica Neue Light"/>
                <a:cs typeface="Helvetica Neue Light"/>
              </a:rPr>
              <a:t>. </a:t>
            </a:r>
            <a:r>
              <a:rPr lang="en-US" sz="2400" dirty="0">
                <a:latin typeface="Helvetica Neue Light"/>
                <a:cs typeface="Helvetica Neue Light"/>
              </a:rPr>
              <a:t>Find the id of the artists who have albums of genre ‘pop’ or have spent over 10 weeks in the top 40.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6406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3</a:t>
            </a:r>
            <a:r>
              <a:rPr lang="en-US" sz="2400" dirty="0" smtClean="0">
                <a:latin typeface="Helvetica Neue Light"/>
                <a:cs typeface="Helvetica Neue Light"/>
              </a:rPr>
              <a:t>. </a:t>
            </a:r>
            <a:r>
              <a:rPr lang="en-US" sz="2400" dirty="0">
                <a:latin typeface="Helvetica Neue Light"/>
                <a:cs typeface="Helvetica Neue Light"/>
              </a:rPr>
              <a:t>Find the id of the artists who have albums of genre ‘pop’ or have spent over 10 weeks in the top 40.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artists.artist_id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Artists ⋈ (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pop’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))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⋃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albums.artist_id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Albums ⋈ (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songs.weeks_in_top_40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&gt; 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10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Songs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))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52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</a:t>
            </a:r>
            <a:r>
              <a:rPr lang="en-US" sz="2400" dirty="0">
                <a:latin typeface="Helvetica Neue Light"/>
                <a:cs typeface="Helvetica Neue Light"/>
              </a:rPr>
              <a:t>. Find the names of all artists who do not have any albums.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995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</a:t>
            </a:r>
            <a:r>
              <a:rPr lang="en-US" sz="2400" dirty="0">
                <a:latin typeface="Helvetica Neue Light"/>
                <a:cs typeface="Helvetica Neue Light"/>
              </a:rPr>
              <a:t>. Find the names of all artists who do not have any albums.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artists.artist_name</a:t>
            </a:r>
            <a:endParaRPr lang="en-US" sz="2400" baseline="-250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(Artists ⋈ ((π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artists.artist_id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) – (π 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albums.artist_id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)))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783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ER Diagrams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2923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Conceptual design of relations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Entities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Relationships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Attributes</a:t>
            </a: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548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Entities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Entity: a real world object described by a set of attributes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Entity set: a collection of similar entities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E.g. all employees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Entities in entity set have same attributes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Has a </a:t>
            </a:r>
            <a:r>
              <a:rPr lang="en-US" sz="2000" u="sng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attribute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Each attribute has a domain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2281157" y="4634683"/>
            <a:ext cx="4406900" cy="1663700"/>
            <a:chOff x="2836" y="196"/>
            <a:chExt cx="2776" cy="1048"/>
          </a:xfrm>
        </p:grpSpPr>
        <p:grpSp>
          <p:nvGrpSpPr>
            <p:cNvPr id="31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8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 Light"/>
                    <a:cs typeface="Helvetica Neue Light"/>
                  </a:rPr>
                  <a:t>Employees</a:t>
                </a:r>
              </a:p>
            </p:txBody>
          </p:sp>
        </p:grp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010" y="400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ssn</a:t>
              </a: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3923" y="257"/>
              <a:ext cx="5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name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5075" y="402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lot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03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Relational Algebra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Relationships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Relationship: association among two or more entities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Can have own attributes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Relationship set: collection of similar relationships</a:t>
            </a:r>
            <a:endParaRPr lang="en-US" sz="12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5" name="Group 57"/>
          <p:cNvGrpSpPr>
            <a:grpSpLocks/>
          </p:cNvGrpSpPr>
          <p:nvPr/>
        </p:nvGrpSpPr>
        <p:grpSpPr bwMode="auto">
          <a:xfrm>
            <a:off x="1168342" y="4177109"/>
            <a:ext cx="2762250" cy="1616075"/>
            <a:chOff x="576" y="960"/>
            <a:chExt cx="1740" cy="1018"/>
          </a:xfrm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127" y="960"/>
              <a:ext cx="616" cy="303"/>
            </a:xfrm>
            <a:custGeom>
              <a:avLst/>
              <a:gdLst>
                <a:gd name="T0" fmla="*/ 4548 w 528"/>
                <a:gd name="T1" fmla="*/ 621 h 270"/>
                <a:gd name="T2" fmla="*/ 4468 w 528"/>
                <a:gd name="T3" fmla="*/ 501 h 270"/>
                <a:gd name="T4" fmla="*/ 4342 w 528"/>
                <a:gd name="T5" fmla="*/ 394 h 270"/>
                <a:gd name="T6" fmla="*/ 4146 w 528"/>
                <a:gd name="T7" fmla="*/ 288 h 270"/>
                <a:gd name="T8" fmla="*/ 3889 w 528"/>
                <a:gd name="T9" fmla="*/ 202 h 270"/>
                <a:gd name="T10" fmla="*/ 3583 w 528"/>
                <a:gd name="T11" fmla="*/ 120 h 270"/>
                <a:gd name="T12" fmla="*/ 3236 w 528"/>
                <a:gd name="T13" fmla="*/ 70 h 270"/>
                <a:gd name="T14" fmla="*/ 2864 w 528"/>
                <a:gd name="T15" fmla="*/ 27 h 270"/>
                <a:gd name="T16" fmla="*/ 2477 w 528"/>
                <a:gd name="T17" fmla="*/ 1 h 270"/>
                <a:gd name="T18" fmla="*/ 2085 w 528"/>
                <a:gd name="T19" fmla="*/ 1 h 270"/>
                <a:gd name="T20" fmla="*/ 1688 w 528"/>
                <a:gd name="T21" fmla="*/ 27 h 270"/>
                <a:gd name="T22" fmla="*/ 1313 w 528"/>
                <a:gd name="T23" fmla="*/ 70 h 270"/>
                <a:gd name="T24" fmla="*/ 978 w 528"/>
                <a:gd name="T25" fmla="*/ 120 h 270"/>
                <a:gd name="T26" fmla="*/ 676 w 528"/>
                <a:gd name="T27" fmla="*/ 202 h 270"/>
                <a:gd name="T28" fmla="*/ 418 w 528"/>
                <a:gd name="T29" fmla="*/ 288 h 270"/>
                <a:gd name="T30" fmla="*/ 222 w 528"/>
                <a:gd name="T31" fmla="*/ 394 h 270"/>
                <a:gd name="T32" fmla="*/ 76 w 528"/>
                <a:gd name="T33" fmla="*/ 501 h 270"/>
                <a:gd name="T34" fmla="*/ 1 w 528"/>
                <a:gd name="T35" fmla="*/ 621 h 270"/>
                <a:gd name="T36" fmla="*/ 1 w 528"/>
                <a:gd name="T37" fmla="*/ 729 h 270"/>
                <a:gd name="T38" fmla="*/ 76 w 528"/>
                <a:gd name="T39" fmla="*/ 846 h 270"/>
                <a:gd name="T40" fmla="*/ 222 w 528"/>
                <a:gd name="T41" fmla="*/ 951 h 270"/>
                <a:gd name="T42" fmla="*/ 418 w 528"/>
                <a:gd name="T43" fmla="*/ 1064 h 270"/>
                <a:gd name="T44" fmla="*/ 676 w 528"/>
                <a:gd name="T45" fmla="*/ 1145 h 270"/>
                <a:gd name="T46" fmla="*/ 978 w 528"/>
                <a:gd name="T47" fmla="*/ 1225 h 270"/>
                <a:gd name="T48" fmla="*/ 1313 w 528"/>
                <a:gd name="T49" fmla="*/ 1280 h 270"/>
                <a:gd name="T50" fmla="*/ 1688 w 528"/>
                <a:gd name="T51" fmla="*/ 1325 h 270"/>
                <a:gd name="T52" fmla="*/ 2085 w 528"/>
                <a:gd name="T53" fmla="*/ 1341 h 270"/>
                <a:gd name="T54" fmla="*/ 2477 w 528"/>
                <a:gd name="T55" fmla="*/ 1341 h 270"/>
                <a:gd name="T56" fmla="*/ 2864 w 528"/>
                <a:gd name="T57" fmla="*/ 1325 h 270"/>
                <a:gd name="T58" fmla="*/ 3236 w 528"/>
                <a:gd name="T59" fmla="*/ 1280 h 270"/>
                <a:gd name="T60" fmla="*/ 3583 w 528"/>
                <a:gd name="T61" fmla="*/ 1225 h 270"/>
                <a:gd name="T62" fmla="*/ 3889 w 528"/>
                <a:gd name="T63" fmla="*/ 1145 h 270"/>
                <a:gd name="T64" fmla="*/ 4146 w 528"/>
                <a:gd name="T65" fmla="*/ 1064 h 270"/>
                <a:gd name="T66" fmla="*/ 4342 w 528"/>
                <a:gd name="T67" fmla="*/ 951 h 270"/>
                <a:gd name="T68" fmla="*/ 4468 w 528"/>
                <a:gd name="T69" fmla="*/ 846 h 270"/>
                <a:gd name="T70" fmla="*/ 4548 w 528"/>
                <a:gd name="T71" fmla="*/ 729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576" y="1182"/>
              <a:ext cx="614" cy="303"/>
            </a:xfrm>
            <a:custGeom>
              <a:avLst/>
              <a:gdLst>
                <a:gd name="T0" fmla="*/ 4552 w 526"/>
                <a:gd name="T1" fmla="*/ 621 h 270"/>
                <a:gd name="T2" fmla="*/ 4496 w 526"/>
                <a:gd name="T3" fmla="*/ 501 h 270"/>
                <a:gd name="T4" fmla="*/ 4362 w 526"/>
                <a:gd name="T5" fmla="*/ 389 h 270"/>
                <a:gd name="T6" fmla="*/ 4161 w 526"/>
                <a:gd name="T7" fmla="*/ 288 h 270"/>
                <a:gd name="T8" fmla="*/ 3899 w 526"/>
                <a:gd name="T9" fmla="*/ 202 h 270"/>
                <a:gd name="T10" fmla="*/ 3602 w 526"/>
                <a:gd name="T11" fmla="*/ 120 h 270"/>
                <a:gd name="T12" fmla="*/ 3251 w 526"/>
                <a:gd name="T13" fmla="*/ 61 h 270"/>
                <a:gd name="T14" fmla="*/ 2873 w 526"/>
                <a:gd name="T15" fmla="*/ 4 h 270"/>
                <a:gd name="T16" fmla="*/ 2485 w 526"/>
                <a:gd name="T17" fmla="*/ 1 h 270"/>
                <a:gd name="T18" fmla="*/ 2099 w 526"/>
                <a:gd name="T19" fmla="*/ 1 h 270"/>
                <a:gd name="T20" fmla="*/ 1689 w 526"/>
                <a:gd name="T21" fmla="*/ 4 h 270"/>
                <a:gd name="T22" fmla="*/ 1312 w 526"/>
                <a:gd name="T23" fmla="*/ 61 h 270"/>
                <a:gd name="T24" fmla="*/ 970 w 526"/>
                <a:gd name="T25" fmla="*/ 120 h 270"/>
                <a:gd name="T26" fmla="*/ 676 w 526"/>
                <a:gd name="T27" fmla="*/ 202 h 270"/>
                <a:gd name="T28" fmla="*/ 412 w 526"/>
                <a:gd name="T29" fmla="*/ 288 h 270"/>
                <a:gd name="T30" fmla="*/ 222 w 526"/>
                <a:gd name="T31" fmla="*/ 389 h 270"/>
                <a:gd name="T32" fmla="*/ 75 w 526"/>
                <a:gd name="T33" fmla="*/ 501 h 270"/>
                <a:gd name="T34" fmla="*/ 1 w 526"/>
                <a:gd name="T35" fmla="*/ 621 h 270"/>
                <a:gd name="T36" fmla="*/ 1 w 526"/>
                <a:gd name="T37" fmla="*/ 729 h 270"/>
                <a:gd name="T38" fmla="*/ 75 w 526"/>
                <a:gd name="T39" fmla="*/ 846 h 270"/>
                <a:gd name="T40" fmla="*/ 222 w 526"/>
                <a:gd name="T41" fmla="*/ 951 h 270"/>
                <a:gd name="T42" fmla="*/ 412 w 526"/>
                <a:gd name="T43" fmla="*/ 1064 h 270"/>
                <a:gd name="T44" fmla="*/ 676 w 526"/>
                <a:gd name="T45" fmla="*/ 1145 h 270"/>
                <a:gd name="T46" fmla="*/ 970 w 526"/>
                <a:gd name="T47" fmla="*/ 1225 h 270"/>
                <a:gd name="T48" fmla="*/ 1312 w 526"/>
                <a:gd name="T49" fmla="*/ 1276 h 270"/>
                <a:gd name="T50" fmla="*/ 1689 w 526"/>
                <a:gd name="T51" fmla="*/ 1320 h 270"/>
                <a:gd name="T52" fmla="*/ 2099 w 526"/>
                <a:gd name="T53" fmla="*/ 1341 h 270"/>
                <a:gd name="T54" fmla="*/ 2485 w 526"/>
                <a:gd name="T55" fmla="*/ 1341 h 270"/>
                <a:gd name="T56" fmla="*/ 2873 w 526"/>
                <a:gd name="T57" fmla="*/ 1320 h 270"/>
                <a:gd name="T58" fmla="*/ 3251 w 526"/>
                <a:gd name="T59" fmla="*/ 1276 h 270"/>
                <a:gd name="T60" fmla="*/ 3602 w 526"/>
                <a:gd name="T61" fmla="*/ 1225 h 270"/>
                <a:gd name="T62" fmla="*/ 3899 w 526"/>
                <a:gd name="T63" fmla="*/ 1145 h 270"/>
                <a:gd name="T64" fmla="*/ 4161 w 526"/>
                <a:gd name="T65" fmla="*/ 1064 h 270"/>
                <a:gd name="T66" fmla="*/ 4362 w 526"/>
                <a:gd name="T67" fmla="*/ 951 h 270"/>
                <a:gd name="T68" fmla="*/ 4496 w 526"/>
                <a:gd name="T69" fmla="*/ 846 h 270"/>
                <a:gd name="T70" fmla="*/ 4552 w 526"/>
                <a:gd name="T71" fmla="*/ 729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1703" y="1182"/>
              <a:ext cx="613" cy="303"/>
            </a:xfrm>
            <a:custGeom>
              <a:avLst/>
              <a:gdLst>
                <a:gd name="T0" fmla="*/ 1 w 525"/>
                <a:gd name="T1" fmla="*/ 729 h 270"/>
                <a:gd name="T2" fmla="*/ 75 w 525"/>
                <a:gd name="T3" fmla="*/ 846 h 270"/>
                <a:gd name="T4" fmla="*/ 198 w 525"/>
                <a:gd name="T5" fmla="*/ 951 h 270"/>
                <a:gd name="T6" fmla="*/ 406 w 525"/>
                <a:gd name="T7" fmla="*/ 1064 h 270"/>
                <a:gd name="T8" fmla="*/ 666 w 525"/>
                <a:gd name="T9" fmla="*/ 1145 h 270"/>
                <a:gd name="T10" fmla="*/ 976 w 525"/>
                <a:gd name="T11" fmla="*/ 1225 h 270"/>
                <a:gd name="T12" fmla="*/ 1321 w 525"/>
                <a:gd name="T13" fmla="*/ 1276 h 270"/>
                <a:gd name="T14" fmla="*/ 1707 w 525"/>
                <a:gd name="T15" fmla="*/ 1320 h 270"/>
                <a:gd name="T16" fmla="*/ 2098 w 525"/>
                <a:gd name="T17" fmla="*/ 1341 h 270"/>
                <a:gd name="T18" fmla="*/ 2495 w 525"/>
                <a:gd name="T19" fmla="*/ 1341 h 270"/>
                <a:gd name="T20" fmla="*/ 2877 w 525"/>
                <a:gd name="T21" fmla="*/ 1320 h 270"/>
                <a:gd name="T22" fmla="*/ 3252 w 525"/>
                <a:gd name="T23" fmla="*/ 1276 h 270"/>
                <a:gd name="T24" fmla="*/ 3608 w 525"/>
                <a:gd name="T25" fmla="*/ 1219 h 270"/>
                <a:gd name="T26" fmla="*/ 3902 w 525"/>
                <a:gd name="T27" fmla="*/ 1145 h 270"/>
                <a:gd name="T28" fmla="*/ 4167 w 525"/>
                <a:gd name="T29" fmla="*/ 1059 h 270"/>
                <a:gd name="T30" fmla="*/ 4356 w 525"/>
                <a:gd name="T31" fmla="*/ 951 h 270"/>
                <a:gd name="T32" fmla="*/ 4505 w 525"/>
                <a:gd name="T33" fmla="*/ 846 h 270"/>
                <a:gd name="T34" fmla="*/ 4561 w 525"/>
                <a:gd name="T35" fmla="*/ 729 h 270"/>
                <a:gd name="T36" fmla="*/ 4561 w 525"/>
                <a:gd name="T37" fmla="*/ 621 h 270"/>
                <a:gd name="T38" fmla="*/ 4505 w 525"/>
                <a:gd name="T39" fmla="*/ 501 h 270"/>
                <a:gd name="T40" fmla="*/ 4356 w 525"/>
                <a:gd name="T41" fmla="*/ 389 h 270"/>
                <a:gd name="T42" fmla="*/ 4167 w 525"/>
                <a:gd name="T43" fmla="*/ 288 h 270"/>
                <a:gd name="T44" fmla="*/ 3902 w 525"/>
                <a:gd name="T45" fmla="*/ 202 h 270"/>
                <a:gd name="T46" fmla="*/ 3608 w 525"/>
                <a:gd name="T47" fmla="*/ 120 h 270"/>
                <a:gd name="T48" fmla="*/ 3252 w 525"/>
                <a:gd name="T49" fmla="*/ 61 h 270"/>
                <a:gd name="T50" fmla="*/ 2877 w 525"/>
                <a:gd name="T51" fmla="*/ 4 h 270"/>
                <a:gd name="T52" fmla="*/ 2495 w 525"/>
                <a:gd name="T53" fmla="*/ 1 h 270"/>
                <a:gd name="T54" fmla="*/ 2098 w 525"/>
                <a:gd name="T55" fmla="*/ 1 h 270"/>
                <a:gd name="T56" fmla="*/ 1688 w 525"/>
                <a:gd name="T57" fmla="*/ 4 h 270"/>
                <a:gd name="T58" fmla="*/ 1321 w 525"/>
                <a:gd name="T59" fmla="*/ 61 h 270"/>
                <a:gd name="T60" fmla="*/ 976 w 525"/>
                <a:gd name="T61" fmla="*/ 120 h 270"/>
                <a:gd name="T62" fmla="*/ 666 w 525"/>
                <a:gd name="T63" fmla="*/ 202 h 270"/>
                <a:gd name="T64" fmla="*/ 406 w 525"/>
                <a:gd name="T65" fmla="*/ 288 h 270"/>
                <a:gd name="T66" fmla="*/ 198 w 525"/>
                <a:gd name="T67" fmla="*/ 389 h 270"/>
                <a:gd name="T68" fmla="*/ 75 w 525"/>
                <a:gd name="T69" fmla="*/ 501 h 270"/>
                <a:gd name="T70" fmla="*/ 1 w 525"/>
                <a:gd name="T71" fmla="*/ 621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1051" y="1667"/>
              <a:ext cx="848" cy="311"/>
            </a:xfrm>
            <a:custGeom>
              <a:avLst/>
              <a:gdLst>
                <a:gd name="T0" fmla="*/ 6265 w 727"/>
                <a:gd name="T1" fmla="*/ 1398 h 277"/>
                <a:gd name="T2" fmla="*/ 6265 w 727"/>
                <a:gd name="T3" fmla="*/ 0 h 277"/>
                <a:gd name="T4" fmla="*/ 0 w 727"/>
                <a:gd name="T5" fmla="*/ 0 h 277"/>
                <a:gd name="T6" fmla="*/ 0 w 727"/>
                <a:gd name="T7" fmla="*/ 1398 h 277"/>
                <a:gd name="T8" fmla="*/ 6265 w 727"/>
                <a:gd name="T9" fmla="*/ 1398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1796" y="1229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lot</a:t>
              </a: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1175" y="990"/>
              <a:ext cx="4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name</a:t>
              </a: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1005" y="1713"/>
              <a:ext cx="8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Employees</a:t>
              </a: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639" y="1220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ssn</a:t>
              </a: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1410" y="1251"/>
              <a:ext cx="0" cy="3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854" y="1496"/>
              <a:ext cx="461" cy="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1718" y="1496"/>
              <a:ext cx="296" cy="1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77" name="Group 55"/>
          <p:cNvGrpSpPr>
            <a:grpSpLocks/>
          </p:cNvGrpSpPr>
          <p:nvPr/>
        </p:nvGrpSpPr>
        <p:grpSpPr bwMode="auto">
          <a:xfrm>
            <a:off x="3267017" y="5151834"/>
            <a:ext cx="2649538" cy="787400"/>
            <a:chOff x="1313" y="1705"/>
            <a:chExt cx="1430" cy="442"/>
          </a:xfrm>
        </p:grpSpPr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1717" y="1835"/>
              <a:ext cx="59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Works_In</a:t>
              </a: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1" name="Line 30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4063942" y="3948509"/>
            <a:ext cx="973138" cy="1190625"/>
            <a:chOff x="1716" y="1028"/>
            <a:chExt cx="525" cy="669"/>
          </a:xfrm>
        </p:grpSpPr>
        <p:sp>
          <p:nvSpPr>
            <p:cNvPr id="83" name="Freeform 9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1763" y="1070"/>
              <a:ext cx="37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since</a:t>
              </a:r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6" name="Group 54"/>
          <p:cNvGrpSpPr>
            <a:grpSpLocks/>
          </p:cNvGrpSpPr>
          <p:nvPr/>
        </p:nvGrpSpPr>
        <p:grpSpPr bwMode="auto">
          <a:xfrm>
            <a:off x="5054542" y="4177109"/>
            <a:ext cx="2760663" cy="1614488"/>
            <a:chOff x="2294" y="1186"/>
            <a:chExt cx="1490" cy="907"/>
          </a:xfrm>
        </p:grpSpPr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47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dname</a:t>
              </a:r>
            </a:p>
          </p:txBody>
        </p:sp>
        <p:sp>
          <p:nvSpPr>
            <p:cNvPr id="92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47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budget</a:t>
              </a:r>
            </a:p>
          </p:txBody>
        </p:sp>
        <p:sp>
          <p:nvSpPr>
            <p:cNvPr id="93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26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did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2728" y="1849"/>
              <a:ext cx="82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Departments</a:t>
              </a:r>
            </a:p>
          </p:txBody>
        </p:sp>
        <p:sp>
          <p:nvSpPr>
            <p:cNvPr id="95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2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Constraints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 constraint: entity participates at most once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Key, non-key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Represented by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Participation constraint: entity participates at least once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Total, partial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Represented by </a:t>
            </a:r>
            <a:endParaRPr lang="en-US" sz="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5" name="Group 57"/>
          <p:cNvGrpSpPr>
            <a:grpSpLocks/>
          </p:cNvGrpSpPr>
          <p:nvPr/>
        </p:nvGrpSpPr>
        <p:grpSpPr bwMode="auto">
          <a:xfrm>
            <a:off x="1163289" y="4604189"/>
            <a:ext cx="2762250" cy="1616075"/>
            <a:chOff x="576" y="960"/>
            <a:chExt cx="1740" cy="1018"/>
          </a:xfrm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127" y="960"/>
              <a:ext cx="616" cy="303"/>
            </a:xfrm>
            <a:custGeom>
              <a:avLst/>
              <a:gdLst>
                <a:gd name="T0" fmla="*/ 4548 w 528"/>
                <a:gd name="T1" fmla="*/ 621 h 270"/>
                <a:gd name="T2" fmla="*/ 4468 w 528"/>
                <a:gd name="T3" fmla="*/ 501 h 270"/>
                <a:gd name="T4" fmla="*/ 4342 w 528"/>
                <a:gd name="T5" fmla="*/ 394 h 270"/>
                <a:gd name="T6" fmla="*/ 4146 w 528"/>
                <a:gd name="T7" fmla="*/ 288 h 270"/>
                <a:gd name="T8" fmla="*/ 3889 w 528"/>
                <a:gd name="T9" fmla="*/ 202 h 270"/>
                <a:gd name="T10" fmla="*/ 3583 w 528"/>
                <a:gd name="T11" fmla="*/ 120 h 270"/>
                <a:gd name="T12" fmla="*/ 3236 w 528"/>
                <a:gd name="T13" fmla="*/ 70 h 270"/>
                <a:gd name="T14" fmla="*/ 2864 w 528"/>
                <a:gd name="T15" fmla="*/ 27 h 270"/>
                <a:gd name="T16" fmla="*/ 2477 w 528"/>
                <a:gd name="T17" fmla="*/ 1 h 270"/>
                <a:gd name="T18" fmla="*/ 2085 w 528"/>
                <a:gd name="T19" fmla="*/ 1 h 270"/>
                <a:gd name="T20" fmla="*/ 1688 w 528"/>
                <a:gd name="T21" fmla="*/ 27 h 270"/>
                <a:gd name="T22" fmla="*/ 1313 w 528"/>
                <a:gd name="T23" fmla="*/ 70 h 270"/>
                <a:gd name="T24" fmla="*/ 978 w 528"/>
                <a:gd name="T25" fmla="*/ 120 h 270"/>
                <a:gd name="T26" fmla="*/ 676 w 528"/>
                <a:gd name="T27" fmla="*/ 202 h 270"/>
                <a:gd name="T28" fmla="*/ 418 w 528"/>
                <a:gd name="T29" fmla="*/ 288 h 270"/>
                <a:gd name="T30" fmla="*/ 222 w 528"/>
                <a:gd name="T31" fmla="*/ 394 h 270"/>
                <a:gd name="T32" fmla="*/ 76 w 528"/>
                <a:gd name="T33" fmla="*/ 501 h 270"/>
                <a:gd name="T34" fmla="*/ 1 w 528"/>
                <a:gd name="T35" fmla="*/ 621 h 270"/>
                <a:gd name="T36" fmla="*/ 1 w 528"/>
                <a:gd name="T37" fmla="*/ 729 h 270"/>
                <a:gd name="T38" fmla="*/ 76 w 528"/>
                <a:gd name="T39" fmla="*/ 846 h 270"/>
                <a:gd name="T40" fmla="*/ 222 w 528"/>
                <a:gd name="T41" fmla="*/ 951 h 270"/>
                <a:gd name="T42" fmla="*/ 418 w 528"/>
                <a:gd name="T43" fmla="*/ 1064 h 270"/>
                <a:gd name="T44" fmla="*/ 676 w 528"/>
                <a:gd name="T45" fmla="*/ 1145 h 270"/>
                <a:gd name="T46" fmla="*/ 978 w 528"/>
                <a:gd name="T47" fmla="*/ 1225 h 270"/>
                <a:gd name="T48" fmla="*/ 1313 w 528"/>
                <a:gd name="T49" fmla="*/ 1280 h 270"/>
                <a:gd name="T50" fmla="*/ 1688 w 528"/>
                <a:gd name="T51" fmla="*/ 1325 h 270"/>
                <a:gd name="T52" fmla="*/ 2085 w 528"/>
                <a:gd name="T53" fmla="*/ 1341 h 270"/>
                <a:gd name="T54" fmla="*/ 2477 w 528"/>
                <a:gd name="T55" fmla="*/ 1341 h 270"/>
                <a:gd name="T56" fmla="*/ 2864 w 528"/>
                <a:gd name="T57" fmla="*/ 1325 h 270"/>
                <a:gd name="T58" fmla="*/ 3236 w 528"/>
                <a:gd name="T59" fmla="*/ 1280 h 270"/>
                <a:gd name="T60" fmla="*/ 3583 w 528"/>
                <a:gd name="T61" fmla="*/ 1225 h 270"/>
                <a:gd name="T62" fmla="*/ 3889 w 528"/>
                <a:gd name="T63" fmla="*/ 1145 h 270"/>
                <a:gd name="T64" fmla="*/ 4146 w 528"/>
                <a:gd name="T65" fmla="*/ 1064 h 270"/>
                <a:gd name="T66" fmla="*/ 4342 w 528"/>
                <a:gd name="T67" fmla="*/ 951 h 270"/>
                <a:gd name="T68" fmla="*/ 4468 w 528"/>
                <a:gd name="T69" fmla="*/ 846 h 270"/>
                <a:gd name="T70" fmla="*/ 4548 w 528"/>
                <a:gd name="T71" fmla="*/ 729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576" y="1182"/>
              <a:ext cx="614" cy="303"/>
            </a:xfrm>
            <a:custGeom>
              <a:avLst/>
              <a:gdLst>
                <a:gd name="T0" fmla="*/ 4552 w 526"/>
                <a:gd name="T1" fmla="*/ 621 h 270"/>
                <a:gd name="T2" fmla="*/ 4496 w 526"/>
                <a:gd name="T3" fmla="*/ 501 h 270"/>
                <a:gd name="T4" fmla="*/ 4362 w 526"/>
                <a:gd name="T5" fmla="*/ 389 h 270"/>
                <a:gd name="T6" fmla="*/ 4161 w 526"/>
                <a:gd name="T7" fmla="*/ 288 h 270"/>
                <a:gd name="T8" fmla="*/ 3899 w 526"/>
                <a:gd name="T9" fmla="*/ 202 h 270"/>
                <a:gd name="T10" fmla="*/ 3602 w 526"/>
                <a:gd name="T11" fmla="*/ 120 h 270"/>
                <a:gd name="T12" fmla="*/ 3251 w 526"/>
                <a:gd name="T13" fmla="*/ 61 h 270"/>
                <a:gd name="T14" fmla="*/ 2873 w 526"/>
                <a:gd name="T15" fmla="*/ 4 h 270"/>
                <a:gd name="T16" fmla="*/ 2485 w 526"/>
                <a:gd name="T17" fmla="*/ 1 h 270"/>
                <a:gd name="T18" fmla="*/ 2099 w 526"/>
                <a:gd name="T19" fmla="*/ 1 h 270"/>
                <a:gd name="T20" fmla="*/ 1689 w 526"/>
                <a:gd name="T21" fmla="*/ 4 h 270"/>
                <a:gd name="T22" fmla="*/ 1312 w 526"/>
                <a:gd name="T23" fmla="*/ 61 h 270"/>
                <a:gd name="T24" fmla="*/ 970 w 526"/>
                <a:gd name="T25" fmla="*/ 120 h 270"/>
                <a:gd name="T26" fmla="*/ 676 w 526"/>
                <a:gd name="T27" fmla="*/ 202 h 270"/>
                <a:gd name="T28" fmla="*/ 412 w 526"/>
                <a:gd name="T29" fmla="*/ 288 h 270"/>
                <a:gd name="T30" fmla="*/ 222 w 526"/>
                <a:gd name="T31" fmla="*/ 389 h 270"/>
                <a:gd name="T32" fmla="*/ 75 w 526"/>
                <a:gd name="T33" fmla="*/ 501 h 270"/>
                <a:gd name="T34" fmla="*/ 1 w 526"/>
                <a:gd name="T35" fmla="*/ 621 h 270"/>
                <a:gd name="T36" fmla="*/ 1 w 526"/>
                <a:gd name="T37" fmla="*/ 729 h 270"/>
                <a:gd name="T38" fmla="*/ 75 w 526"/>
                <a:gd name="T39" fmla="*/ 846 h 270"/>
                <a:gd name="T40" fmla="*/ 222 w 526"/>
                <a:gd name="T41" fmla="*/ 951 h 270"/>
                <a:gd name="T42" fmla="*/ 412 w 526"/>
                <a:gd name="T43" fmla="*/ 1064 h 270"/>
                <a:gd name="T44" fmla="*/ 676 w 526"/>
                <a:gd name="T45" fmla="*/ 1145 h 270"/>
                <a:gd name="T46" fmla="*/ 970 w 526"/>
                <a:gd name="T47" fmla="*/ 1225 h 270"/>
                <a:gd name="T48" fmla="*/ 1312 w 526"/>
                <a:gd name="T49" fmla="*/ 1276 h 270"/>
                <a:gd name="T50" fmla="*/ 1689 w 526"/>
                <a:gd name="T51" fmla="*/ 1320 h 270"/>
                <a:gd name="T52" fmla="*/ 2099 w 526"/>
                <a:gd name="T53" fmla="*/ 1341 h 270"/>
                <a:gd name="T54" fmla="*/ 2485 w 526"/>
                <a:gd name="T55" fmla="*/ 1341 h 270"/>
                <a:gd name="T56" fmla="*/ 2873 w 526"/>
                <a:gd name="T57" fmla="*/ 1320 h 270"/>
                <a:gd name="T58" fmla="*/ 3251 w 526"/>
                <a:gd name="T59" fmla="*/ 1276 h 270"/>
                <a:gd name="T60" fmla="*/ 3602 w 526"/>
                <a:gd name="T61" fmla="*/ 1225 h 270"/>
                <a:gd name="T62" fmla="*/ 3899 w 526"/>
                <a:gd name="T63" fmla="*/ 1145 h 270"/>
                <a:gd name="T64" fmla="*/ 4161 w 526"/>
                <a:gd name="T65" fmla="*/ 1064 h 270"/>
                <a:gd name="T66" fmla="*/ 4362 w 526"/>
                <a:gd name="T67" fmla="*/ 951 h 270"/>
                <a:gd name="T68" fmla="*/ 4496 w 526"/>
                <a:gd name="T69" fmla="*/ 846 h 270"/>
                <a:gd name="T70" fmla="*/ 4552 w 526"/>
                <a:gd name="T71" fmla="*/ 729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1703" y="1182"/>
              <a:ext cx="613" cy="303"/>
            </a:xfrm>
            <a:custGeom>
              <a:avLst/>
              <a:gdLst>
                <a:gd name="T0" fmla="*/ 1 w 525"/>
                <a:gd name="T1" fmla="*/ 729 h 270"/>
                <a:gd name="T2" fmla="*/ 75 w 525"/>
                <a:gd name="T3" fmla="*/ 846 h 270"/>
                <a:gd name="T4" fmla="*/ 198 w 525"/>
                <a:gd name="T5" fmla="*/ 951 h 270"/>
                <a:gd name="T6" fmla="*/ 406 w 525"/>
                <a:gd name="T7" fmla="*/ 1064 h 270"/>
                <a:gd name="T8" fmla="*/ 666 w 525"/>
                <a:gd name="T9" fmla="*/ 1145 h 270"/>
                <a:gd name="T10" fmla="*/ 976 w 525"/>
                <a:gd name="T11" fmla="*/ 1225 h 270"/>
                <a:gd name="T12" fmla="*/ 1321 w 525"/>
                <a:gd name="T13" fmla="*/ 1276 h 270"/>
                <a:gd name="T14" fmla="*/ 1707 w 525"/>
                <a:gd name="T15" fmla="*/ 1320 h 270"/>
                <a:gd name="T16" fmla="*/ 2098 w 525"/>
                <a:gd name="T17" fmla="*/ 1341 h 270"/>
                <a:gd name="T18" fmla="*/ 2495 w 525"/>
                <a:gd name="T19" fmla="*/ 1341 h 270"/>
                <a:gd name="T20" fmla="*/ 2877 w 525"/>
                <a:gd name="T21" fmla="*/ 1320 h 270"/>
                <a:gd name="T22" fmla="*/ 3252 w 525"/>
                <a:gd name="T23" fmla="*/ 1276 h 270"/>
                <a:gd name="T24" fmla="*/ 3608 w 525"/>
                <a:gd name="T25" fmla="*/ 1219 h 270"/>
                <a:gd name="T26" fmla="*/ 3902 w 525"/>
                <a:gd name="T27" fmla="*/ 1145 h 270"/>
                <a:gd name="T28" fmla="*/ 4167 w 525"/>
                <a:gd name="T29" fmla="*/ 1059 h 270"/>
                <a:gd name="T30" fmla="*/ 4356 w 525"/>
                <a:gd name="T31" fmla="*/ 951 h 270"/>
                <a:gd name="T32" fmla="*/ 4505 w 525"/>
                <a:gd name="T33" fmla="*/ 846 h 270"/>
                <a:gd name="T34" fmla="*/ 4561 w 525"/>
                <a:gd name="T35" fmla="*/ 729 h 270"/>
                <a:gd name="T36" fmla="*/ 4561 w 525"/>
                <a:gd name="T37" fmla="*/ 621 h 270"/>
                <a:gd name="T38" fmla="*/ 4505 w 525"/>
                <a:gd name="T39" fmla="*/ 501 h 270"/>
                <a:gd name="T40" fmla="*/ 4356 w 525"/>
                <a:gd name="T41" fmla="*/ 389 h 270"/>
                <a:gd name="T42" fmla="*/ 4167 w 525"/>
                <a:gd name="T43" fmla="*/ 288 h 270"/>
                <a:gd name="T44" fmla="*/ 3902 w 525"/>
                <a:gd name="T45" fmla="*/ 202 h 270"/>
                <a:gd name="T46" fmla="*/ 3608 w 525"/>
                <a:gd name="T47" fmla="*/ 120 h 270"/>
                <a:gd name="T48" fmla="*/ 3252 w 525"/>
                <a:gd name="T49" fmla="*/ 61 h 270"/>
                <a:gd name="T50" fmla="*/ 2877 w 525"/>
                <a:gd name="T51" fmla="*/ 4 h 270"/>
                <a:gd name="T52" fmla="*/ 2495 w 525"/>
                <a:gd name="T53" fmla="*/ 1 h 270"/>
                <a:gd name="T54" fmla="*/ 2098 w 525"/>
                <a:gd name="T55" fmla="*/ 1 h 270"/>
                <a:gd name="T56" fmla="*/ 1688 w 525"/>
                <a:gd name="T57" fmla="*/ 4 h 270"/>
                <a:gd name="T58" fmla="*/ 1321 w 525"/>
                <a:gd name="T59" fmla="*/ 61 h 270"/>
                <a:gd name="T60" fmla="*/ 976 w 525"/>
                <a:gd name="T61" fmla="*/ 120 h 270"/>
                <a:gd name="T62" fmla="*/ 666 w 525"/>
                <a:gd name="T63" fmla="*/ 202 h 270"/>
                <a:gd name="T64" fmla="*/ 406 w 525"/>
                <a:gd name="T65" fmla="*/ 288 h 270"/>
                <a:gd name="T66" fmla="*/ 198 w 525"/>
                <a:gd name="T67" fmla="*/ 389 h 270"/>
                <a:gd name="T68" fmla="*/ 75 w 525"/>
                <a:gd name="T69" fmla="*/ 501 h 270"/>
                <a:gd name="T70" fmla="*/ 1 w 525"/>
                <a:gd name="T71" fmla="*/ 621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1051" y="1667"/>
              <a:ext cx="848" cy="311"/>
            </a:xfrm>
            <a:custGeom>
              <a:avLst/>
              <a:gdLst>
                <a:gd name="T0" fmla="*/ 6265 w 727"/>
                <a:gd name="T1" fmla="*/ 1398 h 277"/>
                <a:gd name="T2" fmla="*/ 6265 w 727"/>
                <a:gd name="T3" fmla="*/ 0 h 277"/>
                <a:gd name="T4" fmla="*/ 0 w 727"/>
                <a:gd name="T5" fmla="*/ 0 h 277"/>
                <a:gd name="T6" fmla="*/ 0 w 727"/>
                <a:gd name="T7" fmla="*/ 1398 h 277"/>
                <a:gd name="T8" fmla="*/ 6265 w 727"/>
                <a:gd name="T9" fmla="*/ 1398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1796" y="1229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lot</a:t>
              </a: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1175" y="990"/>
              <a:ext cx="4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name</a:t>
              </a: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1005" y="1713"/>
              <a:ext cx="8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Employees</a:t>
              </a: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639" y="1220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ssn</a:t>
              </a: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1410" y="1251"/>
              <a:ext cx="0" cy="3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854" y="1496"/>
              <a:ext cx="461" cy="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1718" y="1496"/>
              <a:ext cx="296" cy="1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77" name="Group 55"/>
          <p:cNvGrpSpPr>
            <a:grpSpLocks/>
          </p:cNvGrpSpPr>
          <p:nvPr/>
        </p:nvGrpSpPr>
        <p:grpSpPr bwMode="auto">
          <a:xfrm>
            <a:off x="3261964" y="5578914"/>
            <a:ext cx="2649538" cy="787400"/>
            <a:chOff x="1313" y="1705"/>
            <a:chExt cx="1430" cy="442"/>
          </a:xfrm>
        </p:grpSpPr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1717" y="1835"/>
              <a:ext cx="599" cy="20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Works_In</a:t>
              </a:r>
              <a:endParaRPr kumimoji="0" lang="en-US" sz="18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arrow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1" name="Line 30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4058889" y="4375589"/>
            <a:ext cx="973138" cy="1190625"/>
            <a:chOff x="1716" y="1028"/>
            <a:chExt cx="525" cy="669"/>
          </a:xfrm>
        </p:grpSpPr>
        <p:sp>
          <p:nvSpPr>
            <p:cNvPr id="83" name="Freeform 9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1763" y="1070"/>
              <a:ext cx="378" cy="20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since</a:t>
              </a:r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6" name="Group 54"/>
          <p:cNvGrpSpPr>
            <a:grpSpLocks/>
          </p:cNvGrpSpPr>
          <p:nvPr/>
        </p:nvGrpSpPr>
        <p:grpSpPr bwMode="auto">
          <a:xfrm>
            <a:off x="5049489" y="4604189"/>
            <a:ext cx="2760663" cy="1614488"/>
            <a:chOff x="2294" y="1186"/>
            <a:chExt cx="1490" cy="907"/>
          </a:xfrm>
        </p:grpSpPr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47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dname</a:t>
              </a:r>
              <a:endParaRPr kumimoji="0" lang="en-US" sz="18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2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47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budget</a:t>
              </a:r>
            </a:p>
          </p:txBody>
        </p:sp>
        <p:sp>
          <p:nvSpPr>
            <p:cNvPr id="93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26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sng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did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2728" y="1849"/>
              <a:ext cx="82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Departments</a:t>
              </a:r>
            </a:p>
          </p:txBody>
        </p:sp>
        <p:sp>
          <p:nvSpPr>
            <p:cNvPr id="95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sp>
        <p:nvSpPr>
          <p:cNvPr id="38" name="Line 29"/>
          <p:cNvSpPr>
            <a:spLocks noChangeShapeType="1"/>
          </p:cNvSpPr>
          <p:nvPr/>
        </p:nvSpPr>
        <p:spPr bwMode="auto">
          <a:xfrm flipH="1">
            <a:off x="3195877" y="2624809"/>
            <a:ext cx="6781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3178272" y="3772307"/>
            <a:ext cx="492851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81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Constraints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 constraint: entity participates at most once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Key, non-key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Represented by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Participation constraint: entity participates at least once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Total, partial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Represented by </a:t>
            </a:r>
            <a:endParaRPr lang="en-US" sz="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H="1">
            <a:off x="3195877" y="2624809"/>
            <a:ext cx="6781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3178272" y="3772307"/>
            <a:ext cx="492851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29194"/>
              </p:ext>
            </p:extLst>
          </p:nvPr>
        </p:nvGraphicFramePr>
        <p:xfrm>
          <a:off x="1763975" y="4687044"/>
          <a:ext cx="56234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464"/>
                <a:gridCol w="2275527"/>
                <a:gridCol w="23424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 Participation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Participation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6470545" y="5265435"/>
            <a:ext cx="492851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4168008" y="5265435"/>
            <a:ext cx="492851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6470545" y="5653541"/>
            <a:ext cx="492851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>
            <a:off x="4168008" y="5626629"/>
            <a:ext cx="492851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153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Ternary Relations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entities connected to a relationship instead of 2</a:t>
            </a:r>
            <a:endParaRPr lang="en-US" sz="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Weak Entity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An entity that only makes sense in the context of another entity (its parent)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Has a partial key (dashed underline)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E.g. there can be two songs with the same name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 is (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Artists.artist_id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Songs.song_name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1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ER Diagram Exercises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686" y="8644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2979" y="9702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6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Assume that a player can play in more than one team (Yes, our league has different rules!) and that a team needs at least one player. Draw an ER diagram for our database.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525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Assume that a player can play in more than one team (Yes, our league has different rules!) and that a team needs at least one player. Draw an ER diagram for our database.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pic>
        <p:nvPicPr>
          <p:cNvPr id="4" name="image0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2274" y="3429000"/>
            <a:ext cx="7661225" cy="2357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0194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Now let’s say we want to also track who is the captain of every team. How will the ER diagram change from the previous case? Note: Every team needs exactly one captain!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8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Now let’s say we want to also track who is the captain of every team. How will the ER diagram change from the previous case? Note: Every team needs exactly one captain!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pic>
        <p:nvPicPr>
          <p:cNvPr id="5" name="image0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6122" y="3525748"/>
            <a:ext cx="8290678" cy="30470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441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Set of operators that map relations to relations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Set semantics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Does not include duplicates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SQL has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multiset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semantics</a:t>
            </a: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2747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Are there any weak-entity relationships in either of our ER diagrams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8822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Are there any weak-entity relationships in either of our ER diagrams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No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. A weak entity can be identified uniquely only by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considering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the primary key of another (owner) entity.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Consider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the following example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A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team can have many coaches, but each coach exactly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coaches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one team. Coach is a weak-entity set and can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be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identified by its partial key “name”.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pic>
        <p:nvPicPr>
          <p:cNvPr id="6" name="image0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84" y="3998752"/>
            <a:ext cx="8768384" cy="13489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3515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3999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Functional Dependencies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255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Used to identify redundancy in schemas and suggest refinement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→ 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determines Y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 → {all attributes of R}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 is a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superkey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R</a:t>
            </a: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4108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Armstrong’s Axioms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Reflexivity: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 X ⊇ Y,  then   X  Y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Augmentation: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 X  Y,  then   XZ  YZ   for any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Z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XZ  YZ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does not mean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 Y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Transitivity: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 X  Y  and  Y  Z,  then   X 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Z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Union: 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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and  X  Z,   then  X 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YZ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Decomposition</a:t>
            </a:r>
            <a:r>
              <a:rPr lang="en-US" sz="2400" b="1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X  YZ,   then  X  Y  and  X  Z</a:t>
            </a: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20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Closures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X+: set of all FDs implied by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X,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including trivial dependencies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X+ := 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while not done: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for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UV in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:</a:t>
            </a:r>
            <a:endParaRPr lang="en-US" sz="2400" dirty="0" smtClean="0">
              <a:solidFill>
                <a:srgbClr val="000000"/>
              </a:solidFill>
              <a:latin typeface="Courier New"/>
              <a:ea typeface="Osaka" charset="0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if U in X+: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	add V to X+</a:t>
            </a:r>
          </a:p>
        </p:txBody>
      </p:sp>
    </p:spTree>
    <p:extLst>
      <p:ext uri="{BB962C8B-B14F-4D97-AF65-F5344CB8AC3E}">
        <p14:creationId xmlns:p14="http://schemas.microsoft.com/office/powerpoint/2010/main" val="398607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Boyce-</a:t>
            </a:r>
            <a:r>
              <a:rPr lang="en-US" dirty="0" err="1" smtClean="0">
                <a:latin typeface="Helvetica Neue Light"/>
                <a:cs typeface="Helvetica Neue Light"/>
              </a:rPr>
              <a:t>Codd</a:t>
            </a:r>
            <a:r>
              <a:rPr lang="en-US" dirty="0" smtClean="0">
                <a:latin typeface="Helvetica Neue Light"/>
                <a:cs typeface="Helvetica Neue Light"/>
              </a:rPr>
              <a:t> Normal Form (BCNF)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 is in BCNF if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only non-trivial FDs over R are key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constraints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with FDs F is in BCNF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for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 X  A  in F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+: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 ⊆ X   (called a trivial FD), 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is a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superkey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for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787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BCNF Decomposition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R, if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 A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violates BCNF, decompose R into R – A and XA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899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Decomposition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0868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When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decomposing R into X and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Y…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Lossless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decomposition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π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(R)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⋈ π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R)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== 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 Y  X or X  Y 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Dependency preservation: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∪ F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F+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0529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Minimal Cover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Lossless join and dependency preserving decomposition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 for a set of FDs F: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Closure of F = closure of G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Right hand side of each FD in G is a single attribute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As small as possible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914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Operators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Selection (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σ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) Selects a subset of rows (horizontal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σ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age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&gt;20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(R)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Projection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 π )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Selects a subset of columns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(vertical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π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name, age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(R)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-product (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×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Allows us to combine two relations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×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</a:t>
            </a:r>
            <a:endParaRPr lang="en-US" sz="2000" baseline="-25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-difference ( — ) Tuples in r1, but not in r2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—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endParaRPr lang="en-US" sz="2000" baseline="-25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Union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 ∪ ) Tuples in r1 or in r2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∪ S</a:t>
            </a:r>
            <a:endParaRPr lang="en-US" sz="2000" baseline="-25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33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948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1. Flight </a:t>
            </a:r>
            <a:r>
              <a:rPr lang="en-US" sz="2400" dirty="0">
                <a:latin typeface="Courier New"/>
                <a:cs typeface="Courier New"/>
              </a:rPr>
              <a:t>schema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Flights(</a:t>
            </a:r>
            <a:r>
              <a:rPr lang="en-US" sz="2000" b="1" u="sng" dirty="0" err="1">
                <a:latin typeface="Courier New"/>
                <a:cs typeface="Courier New"/>
              </a:rPr>
              <a:t>F</a:t>
            </a:r>
            <a:r>
              <a:rPr lang="en-US" sz="2000" u="sng" dirty="0" err="1">
                <a:latin typeface="Courier New"/>
                <a:cs typeface="Courier New"/>
              </a:rPr>
              <a:t>light_no</a:t>
            </a:r>
            <a:r>
              <a:rPr lang="en-US" sz="2000" u="sng" dirty="0">
                <a:latin typeface="Courier New"/>
                <a:cs typeface="Courier New"/>
              </a:rPr>
              <a:t>, </a:t>
            </a:r>
            <a:r>
              <a:rPr lang="en-US" sz="2000" b="1" u="sng" dirty="0">
                <a:latin typeface="Courier New"/>
                <a:cs typeface="Courier New"/>
              </a:rPr>
              <a:t>D</a:t>
            </a:r>
            <a:r>
              <a:rPr lang="en-US" sz="2000" u="sng" dirty="0">
                <a:latin typeface="Courier New"/>
                <a:cs typeface="Courier New"/>
              </a:rPr>
              <a:t>ate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f</a:t>
            </a:r>
            <a:r>
              <a:rPr lang="en-US" sz="2000" b="1" dirty="0" err="1" smtClean="0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om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latin typeface="Courier New"/>
                <a:cs typeface="Courier New"/>
              </a:rPr>
              <a:t>T</a:t>
            </a:r>
            <a:r>
              <a:rPr lang="en-US" sz="2000" dirty="0" smtClean="0">
                <a:latin typeface="Courier New"/>
                <a:cs typeface="Courier New"/>
              </a:rPr>
              <a:t>o, </a:t>
            </a:r>
            <a:r>
              <a:rPr lang="en-US" sz="2000" b="1" dirty="0" err="1" smtClean="0">
                <a:latin typeface="Courier New"/>
                <a:cs typeface="Courier New"/>
              </a:rPr>
              <a:t>P</a:t>
            </a:r>
            <a:r>
              <a:rPr lang="en-US" sz="2000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), 		</a:t>
            </a:r>
            <a:r>
              <a:rPr lang="en-US" sz="2000" dirty="0" err="1" smtClean="0">
                <a:latin typeface="Courier New"/>
                <a:cs typeface="Courier New"/>
              </a:rPr>
              <a:t>ForeignKey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P</a:t>
            </a:r>
            <a:r>
              <a:rPr lang="en-US" sz="2000" dirty="0" err="1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Planes(</a:t>
            </a:r>
            <a:r>
              <a:rPr lang="en-US" sz="2000" b="1" u="sng" dirty="0" err="1">
                <a:latin typeface="Courier New"/>
                <a:cs typeface="Courier New"/>
              </a:rPr>
              <a:t>P</a:t>
            </a:r>
            <a:r>
              <a:rPr lang="en-US" sz="2000" u="sng" dirty="0" err="1">
                <a:latin typeface="Courier New"/>
                <a:cs typeface="Courier New"/>
              </a:rPr>
              <a:t>lane_id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t</a:t>
            </a:r>
            <a:r>
              <a:rPr lang="en-US" sz="2000" b="1" dirty="0" err="1">
                <a:latin typeface="Courier New"/>
                <a:cs typeface="Courier New"/>
              </a:rPr>
              <a:t>Y</a:t>
            </a:r>
            <a:r>
              <a:rPr lang="en-US" sz="2000" dirty="0" err="1">
                <a:latin typeface="Courier New"/>
                <a:cs typeface="Courier New"/>
              </a:rPr>
              <a:t>pe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Seat(</a:t>
            </a:r>
            <a:r>
              <a:rPr lang="en-US" sz="2000" b="1" u="sng" dirty="0" err="1" smtClean="0">
                <a:latin typeface="Courier New"/>
                <a:cs typeface="Courier New"/>
              </a:rPr>
              <a:t>S</a:t>
            </a:r>
            <a:r>
              <a:rPr lang="en-US" sz="2000" u="sng" dirty="0" err="1" smtClean="0">
                <a:latin typeface="Courier New"/>
                <a:cs typeface="Courier New"/>
              </a:rPr>
              <a:t>eat_no</a:t>
            </a:r>
            <a:r>
              <a:rPr lang="en-US" sz="2000" u="sng" dirty="0" smtClean="0">
                <a:latin typeface="Courier New"/>
                <a:cs typeface="Courier New"/>
              </a:rPr>
              <a:t>, </a:t>
            </a:r>
            <a:r>
              <a:rPr lang="en-US" sz="2000" b="1" u="sng" dirty="0" err="1" smtClean="0">
                <a:latin typeface="Courier New"/>
                <a:cs typeface="Courier New"/>
              </a:rPr>
              <a:t>P</a:t>
            </a:r>
            <a:r>
              <a:rPr lang="en-US" sz="2000" u="sng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latin typeface="Courier New"/>
                <a:cs typeface="Courier New"/>
              </a:rPr>
              <a:t>L</a:t>
            </a:r>
            <a:r>
              <a:rPr lang="en-US" sz="2000" dirty="0" smtClean="0">
                <a:latin typeface="Courier New"/>
                <a:cs typeface="Courier New"/>
              </a:rPr>
              <a:t>egroom), </a:t>
            </a:r>
            <a:r>
              <a:rPr lang="en-US" sz="2000" dirty="0" err="1" smtClean="0">
                <a:latin typeface="Courier New"/>
                <a:cs typeface="Courier New"/>
              </a:rPr>
              <a:t>ForeignKey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P</a:t>
            </a:r>
            <a:r>
              <a:rPr lang="en-US" sz="2000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Find </a:t>
            </a:r>
            <a:r>
              <a:rPr lang="en-US" sz="2400" dirty="0">
                <a:latin typeface="Helvetica Neue Light"/>
                <a:cs typeface="Helvetica Neue Light"/>
              </a:rPr>
              <a:t>the set of functional dependencies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	</a:t>
            </a:r>
            <a:r>
              <a:rPr lang="en-US" sz="2400" dirty="0">
                <a:latin typeface="Helvetica Neue Light"/>
                <a:cs typeface="Helvetica Neue Light"/>
              </a:rPr>
              <a:t>	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928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1. Flight </a:t>
            </a:r>
            <a:r>
              <a:rPr lang="en-US" sz="2400" dirty="0">
                <a:latin typeface="Courier New"/>
                <a:cs typeface="Courier New"/>
              </a:rPr>
              <a:t>schema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Flights(</a:t>
            </a:r>
            <a:r>
              <a:rPr lang="en-US" sz="2000" b="1" u="sng" dirty="0" err="1">
                <a:latin typeface="Courier New"/>
                <a:cs typeface="Courier New"/>
              </a:rPr>
              <a:t>F</a:t>
            </a:r>
            <a:r>
              <a:rPr lang="en-US" sz="2000" u="sng" dirty="0" err="1">
                <a:latin typeface="Courier New"/>
                <a:cs typeface="Courier New"/>
              </a:rPr>
              <a:t>light_no</a:t>
            </a:r>
            <a:r>
              <a:rPr lang="en-US" sz="2000" u="sng" dirty="0">
                <a:latin typeface="Courier New"/>
                <a:cs typeface="Courier New"/>
              </a:rPr>
              <a:t>, </a:t>
            </a:r>
            <a:r>
              <a:rPr lang="en-US" sz="2000" b="1" u="sng" dirty="0">
                <a:latin typeface="Courier New"/>
                <a:cs typeface="Courier New"/>
              </a:rPr>
              <a:t>D</a:t>
            </a:r>
            <a:r>
              <a:rPr lang="en-US" sz="2000" u="sng" dirty="0">
                <a:latin typeface="Courier New"/>
                <a:cs typeface="Courier New"/>
              </a:rPr>
              <a:t>ate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f</a:t>
            </a:r>
            <a:r>
              <a:rPr lang="en-US" sz="2000" b="1" dirty="0" err="1" smtClean="0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om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latin typeface="Courier New"/>
                <a:cs typeface="Courier New"/>
              </a:rPr>
              <a:t>T</a:t>
            </a:r>
            <a:r>
              <a:rPr lang="en-US" sz="2000" dirty="0" smtClean="0">
                <a:latin typeface="Courier New"/>
                <a:cs typeface="Courier New"/>
              </a:rPr>
              <a:t>o, </a:t>
            </a:r>
            <a:r>
              <a:rPr lang="en-US" sz="2000" b="1" dirty="0" err="1" smtClean="0">
                <a:latin typeface="Courier New"/>
                <a:cs typeface="Courier New"/>
              </a:rPr>
              <a:t>P</a:t>
            </a:r>
            <a:r>
              <a:rPr lang="en-US" sz="2000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), 		</a:t>
            </a:r>
            <a:r>
              <a:rPr lang="en-US" sz="2000" dirty="0" err="1" smtClean="0">
                <a:latin typeface="Courier New"/>
                <a:cs typeface="Courier New"/>
              </a:rPr>
              <a:t>ForeignKey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P</a:t>
            </a:r>
            <a:r>
              <a:rPr lang="en-US" sz="2000" dirty="0" err="1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Planes(</a:t>
            </a:r>
            <a:r>
              <a:rPr lang="en-US" sz="2000" b="1" u="sng" dirty="0" err="1">
                <a:latin typeface="Courier New"/>
                <a:cs typeface="Courier New"/>
              </a:rPr>
              <a:t>P</a:t>
            </a:r>
            <a:r>
              <a:rPr lang="en-US" sz="2000" u="sng" dirty="0" err="1">
                <a:latin typeface="Courier New"/>
                <a:cs typeface="Courier New"/>
              </a:rPr>
              <a:t>lane_id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t</a:t>
            </a:r>
            <a:r>
              <a:rPr lang="en-US" sz="2000" b="1" dirty="0" err="1">
                <a:latin typeface="Courier New"/>
                <a:cs typeface="Courier New"/>
              </a:rPr>
              <a:t>Y</a:t>
            </a:r>
            <a:r>
              <a:rPr lang="en-US" sz="2000" dirty="0" err="1">
                <a:latin typeface="Courier New"/>
                <a:cs typeface="Courier New"/>
              </a:rPr>
              <a:t>pe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Seat(</a:t>
            </a:r>
            <a:r>
              <a:rPr lang="en-US" sz="2000" b="1" u="sng" dirty="0" err="1" smtClean="0">
                <a:latin typeface="Courier New"/>
                <a:cs typeface="Courier New"/>
              </a:rPr>
              <a:t>S</a:t>
            </a:r>
            <a:r>
              <a:rPr lang="en-US" sz="2000" u="sng" dirty="0" err="1" smtClean="0">
                <a:latin typeface="Courier New"/>
                <a:cs typeface="Courier New"/>
              </a:rPr>
              <a:t>eat_no</a:t>
            </a:r>
            <a:r>
              <a:rPr lang="en-US" sz="2000" u="sng" dirty="0" smtClean="0">
                <a:latin typeface="Courier New"/>
                <a:cs typeface="Courier New"/>
              </a:rPr>
              <a:t>, </a:t>
            </a:r>
            <a:r>
              <a:rPr lang="en-US" sz="2000" b="1" u="sng" dirty="0" err="1" smtClean="0">
                <a:latin typeface="Courier New"/>
                <a:cs typeface="Courier New"/>
              </a:rPr>
              <a:t>P</a:t>
            </a:r>
            <a:r>
              <a:rPr lang="en-US" sz="2000" u="sng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latin typeface="Courier New"/>
                <a:cs typeface="Courier New"/>
              </a:rPr>
              <a:t>L</a:t>
            </a:r>
            <a:r>
              <a:rPr lang="en-US" sz="2000" dirty="0" smtClean="0">
                <a:latin typeface="Courier New"/>
                <a:cs typeface="Courier New"/>
              </a:rPr>
              <a:t>egroom), </a:t>
            </a:r>
            <a:r>
              <a:rPr lang="en-US" sz="2000" dirty="0" err="1" smtClean="0">
                <a:latin typeface="Courier New"/>
                <a:cs typeface="Courier New"/>
              </a:rPr>
              <a:t>ForeignKey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P</a:t>
            </a:r>
            <a:r>
              <a:rPr lang="en-US" sz="2000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Find </a:t>
            </a:r>
            <a:r>
              <a:rPr lang="en-US" sz="2400" dirty="0">
                <a:latin typeface="Helvetica Neue Light"/>
                <a:cs typeface="Helvetica Neue Light"/>
              </a:rPr>
              <a:t>the set of functional dependencies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	</a:t>
            </a:r>
            <a:r>
              <a:rPr lang="en-US" sz="2400" dirty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Courier New"/>
                <a:cs typeface="Courier New"/>
              </a:rPr>
              <a:t>FD </a:t>
            </a:r>
            <a:r>
              <a:rPr lang="en-US" sz="2400" dirty="0">
                <a:solidFill>
                  <a:srgbClr val="45A4FA"/>
                </a:solidFill>
                <a:latin typeface="Courier New"/>
                <a:cs typeface="Courier New"/>
              </a:rPr>
              <a:t>→ RTP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Courier New"/>
                <a:cs typeface="Courier New"/>
              </a:rPr>
              <a:t>								P </a:t>
            </a:r>
            <a:r>
              <a:rPr lang="en-US" sz="2400" dirty="0">
                <a:solidFill>
                  <a:srgbClr val="45A4FA"/>
                </a:solidFill>
                <a:latin typeface="Courier New"/>
                <a:cs typeface="Courier New"/>
              </a:rPr>
              <a:t>→ 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Courier New"/>
                <a:cs typeface="Courier New"/>
              </a:rPr>
              <a:t>								SP </a:t>
            </a:r>
            <a:r>
              <a:rPr lang="en-US" sz="2400" dirty="0">
                <a:solidFill>
                  <a:srgbClr val="45A4FA"/>
                </a:solidFill>
                <a:latin typeface="Courier New"/>
                <a:cs typeface="Courier New"/>
              </a:rPr>
              <a:t>→ L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8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</a:t>
            </a:r>
            <a:r>
              <a:rPr lang="en-US" sz="2400" dirty="0">
                <a:latin typeface="Helvetica Neue Light"/>
                <a:cs typeface="Helvetica Neue Light"/>
              </a:rPr>
              <a:t>. Now consider the attribute set R = ABCDE and the FD set  F = {AB → C, A → D, D → E, AC → B}. Compute the closure for the following attributes.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A:</a:t>
            </a: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AB:</a:t>
            </a: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B:</a:t>
            </a: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D: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987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</a:t>
            </a:r>
            <a:r>
              <a:rPr lang="en-US" sz="2400" dirty="0">
                <a:latin typeface="Helvetica Neue Light"/>
                <a:cs typeface="Helvetica Neue Light"/>
              </a:rPr>
              <a:t>. Now consider the attribute set R = ABCDE and the FD set  F = {AB → C, A → D, D → E, AC → B}. Compute the closure for the following attributes.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A</a:t>
            </a:r>
            <a:r>
              <a:rPr lang="it-IT" sz="2400" dirty="0">
                <a:latin typeface="Helvetica Neue Light"/>
                <a:cs typeface="Helvetica Neue Light"/>
              </a:rPr>
              <a:t>: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{A, D, E} </a:t>
            </a: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AB</a:t>
            </a:r>
            <a:r>
              <a:rPr lang="it-IT" sz="2400" dirty="0">
                <a:latin typeface="Helvetica Neue Light"/>
                <a:cs typeface="Helvetica Neue Light"/>
              </a:rPr>
              <a:t>: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{A, B, C, D, E}</a:t>
            </a: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B</a:t>
            </a:r>
            <a:r>
              <a:rPr lang="it-IT" sz="2400" dirty="0">
                <a:latin typeface="Helvetica Neue Light"/>
                <a:cs typeface="Helvetica Neue Light"/>
              </a:rPr>
              <a:t>: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{B}</a:t>
            </a: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D</a:t>
            </a:r>
            <a:r>
              <a:rPr lang="it-IT" sz="2400" dirty="0">
                <a:latin typeface="Helvetica Neue Light"/>
                <a:cs typeface="Helvetica Neue Light"/>
              </a:rPr>
              <a:t>: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{D, E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}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261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3. Decompose R = ABCDEFG into BCNF, given the functional dependency set: 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F = {AB → CD, C → EF, G → A, G → F, CE → F</a:t>
            </a:r>
            <a:r>
              <a:rPr lang="en-US" sz="2400" dirty="0" smtClean="0">
                <a:latin typeface="Helvetica Neue Light"/>
                <a:cs typeface="Helvetica Neue Light"/>
              </a:rPr>
              <a:t>}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537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3. Decompose R = ABCDEFG into BCNF, given the functional dependency set: 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F = {AB → CD, C → EF, G → A, G → F, CE → F</a:t>
            </a:r>
            <a:r>
              <a:rPr lang="en-US" sz="2400" dirty="0" smtClean="0">
                <a:latin typeface="Helvetica Neue Light"/>
                <a:cs typeface="Helvetica Neue Light"/>
              </a:rPr>
              <a:t>}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</a:t>
            </a:r>
            <a:r>
              <a:rPr lang="it-IT" sz="2400" dirty="0">
                <a:latin typeface="Helvetica Neue Light"/>
                <a:cs typeface="Helvetica Neue Light"/>
              </a:rPr>
              <a:t>	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AB→CD =&gt; decompose ABCDEFG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into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ABCD, ABEFG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G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→A =&gt; decompose ABEFG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into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AG, BEFG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G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→F =&gt; decompose BEFG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into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FG, BEG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  <a:r>
              <a:rPr lang="it-IT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Final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relations: ABCD, AG, FG, BEG.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743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4</a:t>
            </a:r>
            <a:r>
              <a:rPr lang="en-US" sz="2400" dirty="0" smtClean="0">
                <a:latin typeface="Helvetica Neue Light"/>
                <a:cs typeface="Helvetica Neue Light"/>
              </a:rPr>
              <a:t>. </a:t>
            </a:r>
            <a:r>
              <a:rPr lang="en-US" sz="2400" dirty="0">
                <a:latin typeface="Helvetica Neue Light"/>
                <a:cs typeface="Helvetica Neue Light"/>
              </a:rPr>
              <a:t>Does the above decomposition preserve dependencies?</a:t>
            </a:r>
            <a:br>
              <a:rPr lang="en-US" sz="2400" dirty="0">
                <a:latin typeface="Helvetica Neue Light"/>
                <a:cs typeface="Helvetica Neue Light"/>
              </a:rPr>
            </a:br>
            <a:r>
              <a:rPr lang="en-US" sz="2400" dirty="0" smtClean="0">
                <a:latin typeface="Helvetica Neue Light"/>
                <a:cs typeface="Helvetica Neue Light"/>
              </a:rPr>
              <a:t>F = {AB → CD, C → EF, G → A, G → F, CE → F}</a:t>
            </a:r>
          </a:p>
          <a:p>
            <a:pPr marL="0" indent="0">
              <a:buNone/>
            </a:pPr>
            <a:r>
              <a:rPr lang="it-IT" sz="2400" dirty="0" err="1" smtClean="0">
                <a:latin typeface="Helvetica Neue Light"/>
                <a:cs typeface="Helvetica Neue Light"/>
              </a:rPr>
              <a:t>Final</a:t>
            </a:r>
            <a:r>
              <a:rPr lang="it-IT" sz="2400" dirty="0" smtClean="0">
                <a:latin typeface="Helvetica Neue Light"/>
                <a:cs typeface="Helvetica Neue Light"/>
              </a:rPr>
              <a:t> relations: ABCD, AG, FG, BEG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39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4</a:t>
            </a:r>
            <a:r>
              <a:rPr lang="en-US" sz="2400" dirty="0" smtClean="0">
                <a:latin typeface="Helvetica Neue Light"/>
                <a:cs typeface="Helvetica Neue Light"/>
              </a:rPr>
              <a:t>. </a:t>
            </a:r>
            <a:r>
              <a:rPr lang="en-US" sz="2400" dirty="0">
                <a:latin typeface="Helvetica Neue Light"/>
                <a:cs typeface="Helvetica Neue Light"/>
              </a:rPr>
              <a:t>Does the above decomposition preserve dependencies?</a:t>
            </a:r>
            <a:br>
              <a:rPr lang="en-US" sz="2400" dirty="0">
                <a:latin typeface="Helvetica Neue Light"/>
                <a:cs typeface="Helvetica Neue Light"/>
              </a:rPr>
            </a:br>
            <a:r>
              <a:rPr lang="en-US" sz="2400" dirty="0" smtClean="0">
                <a:latin typeface="Helvetica Neue Light"/>
                <a:cs typeface="Helvetica Neue Light"/>
              </a:rPr>
              <a:t>F = {AB → CD, C → EF, G → A, G → F, CE → F}</a:t>
            </a:r>
          </a:p>
          <a:p>
            <a:pPr marL="0" indent="0">
              <a:buNone/>
            </a:pPr>
            <a:r>
              <a:rPr lang="it-IT" sz="2400" dirty="0" err="1" smtClean="0">
                <a:latin typeface="Helvetica Neue Light"/>
                <a:cs typeface="Helvetica Neue Light"/>
              </a:rPr>
              <a:t>Final</a:t>
            </a:r>
            <a:r>
              <a:rPr lang="it-IT" sz="2400" dirty="0" smtClean="0">
                <a:latin typeface="Helvetica Neue Light"/>
                <a:cs typeface="Helvetica Neue Light"/>
              </a:rPr>
              <a:t> relations: ABCD, AG, FG, BEG</a:t>
            </a:r>
          </a:p>
          <a:p>
            <a:pPr marL="0" indent="0">
              <a:buNone/>
            </a:pP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No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C → EF and CE →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F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are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not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represented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in 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the 			</a:t>
            </a:r>
            <a:r>
              <a:rPr lang="it-IT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closure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the union of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each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subrelation’s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dependencies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endParaRPr lang="it-IT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824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5. </a:t>
            </a:r>
            <a:r>
              <a:rPr lang="en-US" sz="2400" dirty="0">
                <a:latin typeface="Helvetica Neue Light"/>
                <a:cs typeface="Helvetica Neue Light"/>
              </a:rPr>
              <a:t>Give a minimal cover for the original functional dependencies </a:t>
            </a:r>
            <a:r>
              <a:rPr lang="en-US" sz="2400" dirty="0" smtClean="0">
                <a:latin typeface="Helvetica Neue Light"/>
                <a:cs typeface="Helvetica Neue Light"/>
              </a:rPr>
              <a:t>given: F </a:t>
            </a:r>
            <a:r>
              <a:rPr lang="en-US" sz="2400" dirty="0">
                <a:latin typeface="Helvetica Neue Light"/>
                <a:cs typeface="Helvetica Neue Light"/>
              </a:rPr>
              <a:t>= {AB → CD, C → EF, G → A, G → F, CE → F</a:t>
            </a:r>
            <a:r>
              <a:rPr lang="en-US" sz="2400" dirty="0" smtClean="0">
                <a:latin typeface="Helvetica Neue Light"/>
                <a:cs typeface="Helvetica Neue Light"/>
              </a:rPr>
              <a:t>}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953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Compound Operators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Intersection ( ∩ ) Tuples in r1 and r2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∩ S = R — (R — S)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Join ( ⋈ ) joins r1 and r2 on common attributes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Compute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 ×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rows where attributes appearing in both relations have equal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values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Project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onto all unique attributes and one copy of each of the common ones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7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5. </a:t>
            </a:r>
            <a:r>
              <a:rPr lang="en-US" sz="2400" dirty="0">
                <a:latin typeface="Helvetica Neue Light"/>
                <a:cs typeface="Helvetica Neue Light"/>
              </a:rPr>
              <a:t>Give a minimal cover for the original functional dependencies </a:t>
            </a:r>
            <a:r>
              <a:rPr lang="en-US" sz="2400" dirty="0" smtClean="0">
                <a:latin typeface="Helvetica Neue Light"/>
                <a:cs typeface="Helvetica Neue Light"/>
              </a:rPr>
              <a:t>given: F </a:t>
            </a:r>
            <a:r>
              <a:rPr lang="en-US" sz="2400" dirty="0">
                <a:latin typeface="Helvetica Neue Light"/>
                <a:cs typeface="Helvetica Neue Light"/>
              </a:rPr>
              <a:t>= {AB → CD, C → EF, G → A, G → F, CE → F</a:t>
            </a:r>
            <a:r>
              <a:rPr lang="en-US" sz="2400" dirty="0" smtClean="0">
                <a:latin typeface="Helvetica Neue Light"/>
                <a:cs typeface="Helvetica Neue Light"/>
              </a:rPr>
              <a:t>}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	AB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 C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		AB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 D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		C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F</a:t>
            </a: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		C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 E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		G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 A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			G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F</a:t>
            </a: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962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Relational Algebra Exercises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8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What are the 6 basic operators in relational algebra, and what does each one do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2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What are the 6 basic operators in relational algebra, and what does each one do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Selection – filters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on a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predicate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Projection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–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outputs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subset of fields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Cross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-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product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–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returns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cartesian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product of 2 input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	     relations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Union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–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returns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tuples that appear in either R or 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for               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  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 U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 [must have the same schema]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Set Difference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–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returns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tuples in R that are not in S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for					   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(R - S)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[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must have the same schema]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Rename 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–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Renames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field e.g. C(1-&gt;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sid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78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Find </a:t>
            </a:r>
            <a:r>
              <a:rPr lang="en-US" sz="2400" dirty="0">
                <a:latin typeface="Helvetica Neue Light"/>
                <a:cs typeface="Helvetica Neue Light"/>
              </a:rPr>
              <a:t>the name of the artists who have albums with a genre of either ‘pop’ or ‘rock’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338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4128</TotalTime>
  <Words>1733</Words>
  <Application>Microsoft Macintosh PowerPoint</Application>
  <PresentationFormat>On-screen Show (4:3)</PresentationFormat>
  <Paragraphs>361</Paragraphs>
  <Slides>50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CS186 Discussion 6</vt:lpstr>
      <vt:lpstr>Relational Algebra</vt:lpstr>
      <vt:lpstr>Relational Algebra</vt:lpstr>
      <vt:lpstr>Relational Operators</vt:lpstr>
      <vt:lpstr>Compound Operators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ER Diagrams</vt:lpstr>
      <vt:lpstr>ER Diagrams</vt:lpstr>
      <vt:lpstr>Entities</vt:lpstr>
      <vt:lpstr>Relationships</vt:lpstr>
      <vt:lpstr>Constraints</vt:lpstr>
      <vt:lpstr>Constraints</vt:lpstr>
      <vt:lpstr>Ternary Relations</vt:lpstr>
      <vt:lpstr>Weak Entity</vt:lpstr>
      <vt:lpstr>ER Diagram Exercises</vt:lpstr>
      <vt:lpstr>ER Diagrams Exercises</vt:lpstr>
      <vt:lpstr>ER Diagrams Exercises</vt:lpstr>
      <vt:lpstr>ER Diagrams Exercises</vt:lpstr>
      <vt:lpstr>ER Diagrams Exercises</vt:lpstr>
      <vt:lpstr>ER Diagrams Exercises</vt:lpstr>
      <vt:lpstr>ER Diagrams Exercises</vt:lpstr>
      <vt:lpstr>Functional Dependencies</vt:lpstr>
      <vt:lpstr>Functional Dependencies</vt:lpstr>
      <vt:lpstr>Armstrong’s Axioms</vt:lpstr>
      <vt:lpstr>Closures</vt:lpstr>
      <vt:lpstr>Boyce-Codd Normal Form (BCNF)</vt:lpstr>
      <vt:lpstr>BCNF Decomposition</vt:lpstr>
      <vt:lpstr>Decomposition</vt:lpstr>
      <vt:lpstr>Minimal Cover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112</cp:revision>
  <dcterms:created xsi:type="dcterms:W3CDTF">2015-09-09T16:03:04Z</dcterms:created>
  <dcterms:modified xsi:type="dcterms:W3CDTF">2015-10-14T22:19:22Z</dcterms:modified>
</cp:coreProperties>
</file>