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58" r:id="rId12"/>
    <p:sldId id="359" r:id="rId13"/>
    <p:sldId id="361" r:id="rId14"/>
    <p:sldId id="362" r:id="rId15"/>
    <p:sldId id="363" r:id="rId16"/>
    <p:sldId id="364" r:id="rId17"/>
    <p:sldId id="365" r:id="rId18"/>
    <p:sldId id="366" r:id="rId19"/>
    <p:sldId id="369" r:id="rId20"/>
    <p:sldId id="368" r:id="rId21"/>
    <p:sldId id="367" r:id="rId22"/>
    <p:sldId id="371" r:id="rId23"/>
    <p:sldId id="388" r:id="rId24"/>
    <p:sldId id="389" r:id="rId25"/>
    <p:sldId id="390" r:id="rId26"/>
    <p:sldId id="391" r:id="rId27"/>
    <p:sldId id="360" r:id="rId28"/>
    <p:sldId id="370" r:id="rId29"/>
    <p:sldId id="373" r:id="rId30"/>
    <p:sldId id="374" r:id="rId31"/>
    <p:sldId id="375" r:id="rId32"/>
    <p:sldId id="376" r:id="rId33"/>
    <p:sldId id="377" r:id="rId34"/>
    <p:sldId id="378" r:id="rId35"/>
    <p:sldId id="37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029E1-47BC-1A48-97F1-A9687C66B958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398A5-B836-824A-A2FA-8A9D16F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43A3-AB27-5E42-9CD2-B114C9F9F33E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CS186 Discussion 8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435" y="3378199"/>
            <a:ext cx="8414155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(Transactions, Concurrency Control)</a:t>
            </a:r>
          </a:p>
          <a:p>
            <a:endParaRPr lang="en-US" sz="2400" dirty="0" smtClean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Matthew Deng</a:t>
            </a:r>
          </a:p>
        </p:txBody>
      </p:sp>
    </p:spTree>
    <p:extLst>
      <p:ext uri="{BB962C8B-B14F-4D97-AF65-F5344CB8AC3E}">
        <p14:creationId xmlns:p14="http://schemas.microsoft.com/office/powerpoint/2010/main" val="203872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Dependency Graph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Node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Transaction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Directed edge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</a:t>
            </a:r>
            <a:r>
              <a:rPr lang="en-US" sz="20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of T</a:t>
            </a:r>
            <a:r>
              <a:rPr lang="en-US" sz="2000" baseline="-25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conflicts with </a:t>
            </a:r>
            <a:r>
              <a:rPr lang="en-US" sz="2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</a:t>
            </a:r>
            <a:r>
              <a:rPr lang="en-US" sz="20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of </a:t>
            </a:r>
            <a:r>
              <a:rPr lang="en-US" sz="2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</a:t>
            </a:r>
            <a:r>
              <a:rPr lang="en-US" sz="20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, and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</a:t>
            </a:r>
            <a:r>
              <a:rPr lang="en-US" sz="20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appears earlier than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</a:t>
            </a:r>
            <a:r>
              <a:rPr lang="en-US" sz="20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j</a:t>
            </a:r>
            <a:endParaRPr lang="en-US" sz="2000" baseline="-25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(T</a:t>
            </a:r>
            <a:r>
              <a:rPr lang="en-US" sz="2000" baseline="-25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</a:t>
            </a:r>
            <a:r>
              <a:rPr lang="en-US" sz="20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j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 if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</a:t>
            </a:r>
            <a:r>
              <a:rPr lang="en-US" sz="20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j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depends on T</a:t>
            </a:r>
            <a:r>
              <a:rPr lang="en-US" sz="2000" baseline="-25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Schedule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is conflict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serializable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if and only if 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its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dependency graph is acyclic.</a:t>
            </a:r>
            <a:endParaRPr lang="en-US" sz="8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30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Transactions Exercises</a:t>
            </a:r>
            <a:br>
              <a:rPr lang="en-US" sz="6000" dirty="0" smtClean="0">
                <a:latin typeface="Helvetica Neue Light"/>
                <a:cs typeface="Helvetica Neue Light"/>
              </a:rPr>
            </a:br>
            <a:r>
              <a:rPr lang="en-US" sz="6000" dirty="0" smtClean="0">
                <a:latin typeface="Helvetica Neue Light"/>
                <a:cs typeface="Helvetica Neue Light"/>
              </a:rPr>
              <a:t>Worksheet #1, 2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948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Transaction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Helvetica Neue Light"/>
                <a:cs typeface="Helvetica Neue Light"/>
              </a:rPr>
              <a:t>For </a:t>
            </a:r>
            <a:r>
              <a:rPr lang="en-US" sz="2400" dirty="0">
                <a:latin typeface="Helvetica Neue Light"/>
                <a:cs typeface="Helvetica Neue Light"/>
              </a:rPr>
              <a:t>each letter in ACID, what property does it stand for and what does it mean? What are the methods we employ to ensure that each of these properties are held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457200" indent="-457200">
              <a:buAutoNum type="arabicPeriod"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A</a:t>
            </a:r>
            <a:r>
              <a:rPr lang="en-US" sz="2400" dirty="0">
                <a:latin typeface="Helvetica Neue Light"/>
                <a:cs typeface="Helvetica Neue Light"/>
              </a:rPr>
              <a:t>: </a:t>
            </a: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latin typeface="Helvetica Neue Light"/>
                <a:cs typeface="Helvetica Neue Light"/>
              </a:rPr>
              <a:t>C:</a:t>
            </a: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	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latin typeface="Helvetica Neue Light"/>
                <a:cs typeface="Helvetica Neue Light"/>
              </a:rPr>
              <a:t>I</a:t>
            </a:r>
            <a:r>
              <a:rPr lang="en-US" sz="2400" dirty="0">
                <a:latin typeface="Helvetica Neue Light"/>
                <a:cs typeface="Helvetica Neue Light"/>
              </a:rPr>
              <a:t>: 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	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latin typeface="Helvetica Neue Light"/>
                <a:cs typeface="Helvetica Neue Light"/>
              </a:rPr>
              <a:t>D: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784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Transaction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Helvetica Neue Light"/>
                <a:cs typeface="Helvetica Neue Light"/>
              </a:rPr>
              <a:t>For </a:t>
            </a:r>
            <a:r>
              <a:rPr lang="en-US" sz="2400" dirty="0">
                <a:latin typeface="Helvetica Neue Light"/>
                <a:cs typeface="Helvetica Neue Light"/>
              </a:rPr>
              <a:t>each letter in ACID, what property does it stand for and what does it mean? What are the methods we employ to ensure that each of these properties are held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457200" indent="-457200">
              <a:buAutoNum type="arabicPeriod"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A</a:t>
            </a:r>
            <a:r>
              <a:rPr lang="en-US" sz="2400" dirty="0">
                <a:latin typeface="Helvetica Neue Light"/>
                <a:cs typeface="Helvetica Neue Light"/>
              </a:rPr>
              <a:t>: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Atomicity - either all </a:t>
            </a:r>
            <a:r>
              <a:rPr lang="en-US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Xacts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happen, or none. Enforced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through logging.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latin typeface="Helvetica Neue Light"/>
                <a:cs typeface="Helvetica Neue Light"/>
              </a:rPr>
              <a:t>C</a:t>
            </a:r>
            <a:r>
              <a:rPr lang="en-US" sz="2400" dirty="0">
                <a:latin typeface="Helvetica Neue Light"/>
                <a:cs typeface="Helvetica Neue Light"/>
              </a:rPr>
              <a:t>: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Consistency - if a DB begins as consistent, it is still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consistent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after a </a:t>
            </a:r>
            <a:r>
              <a:rPr lang="en-US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Xact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.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Enforced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through integrity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constraints.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latin typeface="Helvetica Neue Light"/>
                <a:cs typeface="Helvetica Neue Light"/>
              </a:rPr>
              <a:t>I</a:t>
            </a:r>
            <a:r>
              <a:rPr lang="en-US" sz="2400" dirty="0">
                <a:latin typeface="Helvetica Neue Light"/>
                <a:cs typeface="Helvetica Neue Light"/>
              </a:rPr>
              <a:t>: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Isolation - Execution of a </a:t>
            </a:r>
            <a:r>
              <a:rPr lang="en-US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Xact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is isolated from other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Xacts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. Enforced through </a:t>
            </a:r>
            <a:r>
              <a:rPr lang="en-US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serializability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and locks. 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latin typeface="Helvetica Neue Light"/>
                <a:cs typeface="Helvetica Neue Light"/>
              </a:rPr>
              <a:t>D</a:t>
            </a:r>
            <a:r>
              <a:rPr lang="en-US" sz="2400" dirty="0">
                <a:latin typeface="Helvetica Neue Light"/>
                <a:cs typeface="Helvetica Neue Light"/>
              </a:rPr>
              <a:t>: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Durability - If a </a:t>
            </a:r>
            <a:r>
              <a:rPr lang="en-US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Xact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commits, its effects persist.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	Enforced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through logging.</a:t>
            </a:r>
          </a:p>
        </p:txBody>
      </p:sp>
    </p:spTree>
    <p:extLst>
      <p:ext uri="{BB962C8B-B14F-4D97-AF65-F5344CB8AC3E}">
        <p14:creationId xmlns:p14="http://schemas.microsoft.com/office/powerpoint/2010/main" val="371434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Transaction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latin typeface="Helvetica Neue Light"/>
                <a:cs typeface="Helvetica Neue Light"/>
              </a:rPr>
              <a:t>Consider the following schedules: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457200" indent="-457200">
              <a:buAutoNum type="alphaLcParenBoth"/>
            </a:pPr>
            <a:r>
              <a:rPr lang="en-US" sz="2400" dirty="0" smtClean="0">
                <a:latin typeface="Helvetica Neue Light"/>
                <a:cs typeface="Helvetica Neue Light"/>
              </a:rPr>
              <a:t>Draw </a:t>
            </a:r>
            <a:r>
              <a:rPr lang="en-US" sz="2400" dirty="0">
                <a:latin typeface="Helvetica Neue Light"/>
                <a:cs typeface="Helvetica Neue Light"/>
              </a:rPr>
              <a:t>the dependency graph (precedence graph) for the schedule. </a:t>
            </a:r>
          </a:p>
          <a:p>
            <a:pPr marL="457200" indent="-457200">
              <a:buAutoNum type="alphaLcParenBoth"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99141"/>
              </p:ext>
            </p:extLst>
          </p:nvPr>
        </p:nvGraphicFramePr>
        <p:xfrm>
          <a:off x="903456" y="2161806"/>
          <a:ext cx="73504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84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Transaction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latin typeface="Helvetica Neue Light"/>
                <a:cs typeface="Helvetica Neue Light"/>
              </a:rPr>
              <a:t>Consider the following schedules: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457200" indent="-457200">
              <a:buAutoNum type="alphaLcParenBoth"/>
            </a:pPr>
            <a:r>
              <a:rPr lang="en-US" sz="2400" dirty="0" smtClean="0">
                <a:latin typeface="Helvetica Neue Light"/>
                <a:cs typeface="Helvetica Neue Light"/>
              </a:rPr>
              <a:t>Draw </a:t>
            </a:r>
            <a:r>
              <a:rPr lang="en-US" sz="2400" dirty="0">
                <a:latin typeface="Helvetica Neue Light"/>
                <a:cs typeface="Helvetica Neue Light"/>
              </a:rPr>
              <a:t>the dependency graph (precedence graph) for </a:t>
            </a:r>
            <a:r>
              <a:rPr lang="en-US" sz="2400" dirty="0" smtClean="0">
                <a:latin typeface="Helvetica Neue Light"/>
                <a:cs typeface="Helvetica Neue Light"/>
              </a:rPr>
              <a:t>the </a:t>
            </a:r>
            <a:r>
              <a:rPr lang="en-US" sz="2400" dirty="0">
                <a:latin typeface="Helvetica Neue Light"/>
                <a:cs typeface="Helvetica Neue Light"/>
              </a:rPr>
              <a:t>schedule. 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T3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-&gt; T2 [(R(C), W(C)];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T1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-&gt; T2 [R(A), W(A) and W(A),W(A) and R(B),W(B)]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67860"/>
              </p:ext>
            </p:extLst>
          </p:nvPr>
        </p:nvGraphicFramePr>
        <p:xfrm>
          <a:off x="903456" y="2161806"/>
          <a:ext cx="73504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13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Transaction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latin typeface="Helvetica Neue Light"/>
                <a:cs typeface="Helvetica Neue Light"/>
              </a:rPr>
              <a:t>Consider the following schedules: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(b)	Is </a:t>
            </a:r>
            <a:r>
              <a:rPr lang="en-US" sz="2400" dirty="0">
                <a:latin typeface="Helvetica Neue Light"/>
                <a:cs typeface="Helvetica Neue Light"/>
              </a:rPr>
              <a:t>the schedule conflict </a:t>
            </a:r>
            <a:r>
              <a:rPr lang="en-US" sz="2400" dirty="0" err="1">
                <a:latin typeface="Helvetica Neue Light"/>
                <a:cs typeface="Helvetica Neue Light"/>
              </a:rPr>
              <a:t>serializable</a:t>
            </a:r>
            <a:r>
              <a:rPr lang="en-US" sz="2400" dirty="0">
                <a:latin typeface="Helvetica Neue Light"/>
                <a:cs typeface="Helvetica Neue Light"/>
              </a:rPr>
              <a:t>? If so, what are all the </a:t>
            </a:r>
            <a:r>
              <a:rPr lang="en-US" sz="2400" dirty="0" smtClean="0">
                <a:latin typeface="Helvetica Neue Light"/>
                <a:cs typeface="Helvetica Neue Light"/>
              </a:rPr>
              <a:t>	(</a:t>
            </a:r>
            <a:r>
              <a:rPr lang="en-US" sz="2400" dirty="0">
                <a:latin typeface="Helvetica Neue Light"/>
                <a:cs typeface="Helvetica Neue Light"/>
              </a:rPr>
              <a:t>conflict) equivalent serial schedules? If not, why not</a:t>
            </a:r>
            <a:r>
              <a:rPr lang="en-US" sz="2400" dirty="0" smtClean="0">
                <a:latin typeface="Helvetica Neue Light"/>
                <a:cs typeface="Helvetica Neue Light"/>
              </a:rPr>
              <a:t>?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99164"/>
              </p:ext>
            </p:extLst>
          </p:nvPr>
        </p:nvGraphicFramePr>
        <p:xfrm>
          <a:off x="903456" y="2161806"/>
          <a:ext cx="73504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362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Transaction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latin typeface="Helvetica Neue Light"/>
                <a:cs typeface="Helvetica Neue Light"/>
              </a:rPr>
              <a:t>Consider the following schedules: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(b)	Is </a:t>
            </a:r>
            <a:r>
              <a:rPr lang="en-US" sz="2400" dirty="0">
                <a:latin typeface="Helvetica Neue Light"/>
                <a:cs typeface="Helvetica Neue Light"/>
              </a:rPr>
              <a:t>the schedule conflict </a:t>
            </a:r>
            <a:r>
              <a:rPr lang="en-US" sz="2400" dirty="0" err="1">
                <a:latin typeface="Helvetica Neue Light"/>
                <a:cs typeface="Helvetica Neue Light"/>
              </a:rPr>
              <a:t>serializable</a:t>
            </a:r>
            <a:r>
              <a:rPr lang="en-US" sz="2400" dirty="0">
                <a:latin typeface="Helvetica Neue Light"/>
                <a:cs typeface="Helvetica Neue Light"/>
              </a:rPr>
              <a:t>? If so, what are all the </a:t>
            </a:r>
            <a:r>
              <a:rPr lang="en-US" sz="2400" dirty="0" smtClean="0">
                <a:latin typeface="Helvetica Neue Light"/>
                <a:cs typeface="Helvetica Neue Light"/>
              </a:rPr>
              <a:t>	(</a:t>
            </a:r>
            <a:r>
              <a:rPr lang="en-US" sz="2400" dirty="0">
                <a:latin typeface="Helvetica Neue Light"/>
                <a:cs typeface="Helvetica Neue Light"/>
              </a:rPr>
              <a:t>conflict) equivalent serial schedules? If not, why not? 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57200" indent="-457200">
              <a:buAutoNum type="alphaLcParenBoth"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Yes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. Serial schedules: T3, T1, T2; T1, T3, T2. 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659164"/>
              </p:ext>
            </p:extLst>
          </p:nvPr>
        </p:nvGraphicFramePr>
        <p:xfrm>
          <a:off x="903456" y="2161806"/>
          <a:ext cx="73504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35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Transaction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latin typeface="Helvetica Neue Light"/>
                <a:cs typeface="Helvetica Neue Light"/>
              </a:rPr>
              <a:t>Consider the following schedules: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(c)</a:t>
            </a:r>
            <a:r>
              <a:rPr lang="en-US" sz="2400" dirty="0">
                <a:latin typeface="Helvetica Neue Light"/>
                <a:cs typeface="Helvetica Neue Light"/>
              </a:rPr>
              <a:t>	Draw the dependency graph (precedence graph) for the </a:t>
            </a:r>
            <a:r>
              <a:rPr lang="en-US" sz="2400" dirty="0" smtClean="0">
                <a:latin typeface="Helvetica Neue Light"/>
                <a:cs typeface="Helvetica Neue Light"/>
              </a:rPr>
              <a:t>	schedule</a:t>
            </a:r>
            <a:r>
              <a:rPr lang="en-US" sz="2400" dirty="0">
                <a:latin typeface="Helvetica Neue Light"/>
                <a:cs typeface="Helvetica Neue Light"/>
              </a:rPr>
              <a:t>. 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410063"/>
              </p:ext>
            </p:extLst>
          </p:nvPr>
        </p:nvGraphicFramePr>
        <p:xfrm>
          <a:off x="903456" y="2161806"/>
          <a:ext cx="661536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59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Transaction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latin typeface="Helvetica Neue Light"/>
                <a:cs typeface="Helvetica Neue Light"/>
              </a:rPr>
              <a:t>Consider the following schedules: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(c)</a:t>
            </a:r>
            <a:r>
              <a:rPr lang="en-US" sz="2400" dirty="0">
                <a:latin typeface="Helvetica Neue Light"/>
                <a:cs typeface="Helvetica Neue Light"/>
              </a:rPr>
              <a:t>	Draw the dependency graph (precedence graph) for the </a:t>
            </a:r>
            <a:r>
              <a:rPr lang="en-US" sz="2400" dirty="0" smtClean="0">
                <a:latin typeface="Helvetica Neue Light"/>
                <a:cs typeface="Helvetica Neue Light"/>
              </a:rPr>
              <a:t>	schedule</a:t>
            </a:r>
            <a:r>
              <a:rPr lang="en-US" sz="2400" dirty="0">
                <a:latin typeface="Helvetica Neue Light"/>
                <a:cs typeface="Helvetica Neue Light"/>
              </a:rPr>
              <a:t>. 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T3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-&gt; T1 [R(A), W(A)];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T2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-&gt; T1 [R(A), W(A)];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T1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-&gt; T2 [R(B), W(B)];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T4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-&gt; T2 [R(B), W(B)]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124957"/>
              </p:ext>
            </p:extLst>
          </p:nvPr>
        </p:nvGraphicFramePr>
        <p:xfrm>
          <a:off x="903456" y="2161806"/>
          <a:ext cx="661536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77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Transactions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31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Transaction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latin typeface="Helvetica Neue Light"/>
                <a:cs typeface="Helvetica Neue Light"/>
              </a:rPr>
              <a:t>Consider the following schedules: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(d)	Is </a:t>
            </a:r>
            <a:r>
              <a:rPr lang="en-US" sz="2400" dirty="0">
                <a:latin typeface="Helvetica Neue Light"/>
                <a:cs typeface="Helvetica Neue Light"/>
              </a:rPr>
              <a:t>the schedule conflict </a:t>
            </a:r>
            <a:r>
              <a:rPr lang="en-US" sz="2400" dirty="0" err="1">
                <a:latin typeface="Helvetica Neue Light"/>
                <a:cs typeface="Helvetica Neue Light"/>
              </a:rPr>
              <a:t>serializable</a:t>
            </a:r>
            <a:r>
              <a:rPr lang="en-US" sz="2400" dirty="0">
                <a:latin typeface="Helvetica Neue Light"/>
                <a:cs typeface="Helvetica Neue Light"/>
              </a:rPr>
              <a:t>? If so, what are all the </a:t>
            </a:r>
            <a:r>
              <a:rPr lang="en-US" sz="2400" dirty="0" smtClean="0">
                <a:latin typeface="Helvetica Neue Light"/>
                <a:cs typeface="Helvetica Neue Light"/>
              </a:rPr>
              <a:t>	(</a:t>
            </a:r>
            <a:r>
              <a:rPr lang="en-US" sz="2400" dirty="0">
                <a:latin typeface="Helvetica Neue Light"/>
                <a:cs typeface="Helvetica Neue Light"/>
              </a:rPr>
              <a:t>conflict) equivalent serial schedules? If not, why not? 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57200" indent="-457200">
              <a:buAutoNum type="alphaLcParenBoth"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276950"/>
              </p:ext>
            </p:extLst>
          </p:nvPr>
        </p:nvGraphicFramePr>
        <p:xfrm>
          <a:off x="903456" y="2161806"/>
          <a:ext cx="661536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067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Transaction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latin typeface="Helvetica Neue Light"/>
                <a:cs typeface="Helvetica Neue Light"/>
              </a:rPr>
              <a:t>Consider the following schedules: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(d)	Is </a:t>
            </a:r>
            <a:r>
              <a:rPr lang="en-US" sz="2400" dirty="0">
                <a:latin typeface="Helvetica Neue Light"/>
                <a:cs typeface="Helvetica Neue Light"/>
              </a:rPr>
              <a:t>the schedule conflict </a:t>
            </a:r>
            <a:r>
              <a:rPr lang="en-US" sz="2400" dirty="0" err="1">
                <a:latin typeface="Helvetica Neue Light"/>
                <a:cs typeface="Helvetica Neue Light"/>
              </a:rPr>
              <a:t>serializable</a:t>
            </a:r>
            <a:r>
              <a:rPr lang="en-US" sz="2400" dirty="0">
                <a:latin typeface="Helvetica Neue Light"/>
                <a:cs typeface="Helvetica Neue Light"/>
              </a:rPr>
              <a:t>? If so, what are all the </a:t>
            </a:r>
            <a:r>
              <a:rPr lang="en-US" sz="2400" dirty="0" smtClean="0">
                <a:latin typeface="Helvetica Neue Light"/>
                <a:cs typeface="Helvetica Neue Light"/>
              </a:rPr>
              <a:t>	(</a:t>
            </a:r>
            <a:r>
              <a:rPr lang="en-US" sz="2400" dirty="0">
                <a:latin typeface="Helvetica Neue Light"/>
                <a:cs typeface="Helvetica Neue Light"/>
              </a:rPr>
              <a:t>conflict) equivalent serial schedules? If not, why not? 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57200" indent="-457200">
              <a:buAutoNum type="alphaLcParenBoth"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No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. Why not: cycle in the precedence graph (T1 must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precede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T2, T2 must precede T1) 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24651"/>
              </p:ext>
            </p:extLst>
          </p:nvPr>
        </p:nvGraphicFramePr>
        <p:xfrm>
          <a:off x="903456" y="2161806"/>
          <a:ext cx="661536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560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Concurrency Control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3317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 (shared lock) for reading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 (exclusive lock) for writing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Lock Compatibility Matrix</a:t>
            </a: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66040"/>
              </p:ext>
            </p:extLst>
          </p:nvPr>
        </p:nvGraphicFramePr>
        <p:xfrm>
          <a:off x="3889206" y="4163125"/>
          <a:ext cx="1371600" cy="1843087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</a:tblGrid>
              <a:tr h="6015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5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42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Two-Phase Locking (2PL)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Transaction cannot get new locks after releasing any locks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Most common scheme for enforcing conflict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serializability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Guarantees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conflict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serializability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Does not prevent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cascading aborts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Line 23"/>
          <p:cNvSpPr>
            <a:spLocks noChangeShapeType="1"/>
          </p:cNvSpPr>
          <p:nvPr/>
        </p:nvSpPr>
        <p:spPr bwMode="auto">
          <a:xfrm>
            <a:off x="2564869" y="5015802"/>
            <a:ext cx="495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Helvetica Neue Light"/>
              <a:cs typeface="Helvetica Neue Light"/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4317469" y="5015802"/>
            <a:ext cx="761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Helvetica Neue Light"/>
                <a:cs typeface="Helvetica Neue Light"/>
              </a:rPr>
              <a:t>time</a:t>
            </a:r>
          </a:p>
        </p:txBody>
      </p:sp>
      <p:sp>
        <p:nvSpPr>
          <p:cNvPr id="6" name="Line 25"/>
          <p:cNvSpPr>
            <a:spLocks noChangeShapeType="1"/>
          </p:cNvSpPr>
          <p:nvPr/>
        </p:nvSpPr>
        <p:spPr bwMode="auto">
          <a:xfrm flipH="1" flipV="1">
            <a:off x="2564869" y="2577402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Helvetica Neue Light"/>
              <a:cs typeface="Helvetica Neue Light"/>
            </a:endParaRP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680507" y="3644202"/>
            <a:ext cx="18430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Helvetica Neue Light"/>
                <a:cs typeface="Helvetica Neue Light"/>
              </a:rPr>
              <a:t># locks held</a:t>
            </a:r>
          </a:p>
        </p:txBody>
      </p:sp>
      <p:sp>
        <p:nvSpPr>
          <p:cNvPr id="8" name="Freeform 28"/>
          <p:cNvSpPr>
            <a:spLocks/>
          </p:cNvSpPr>
          <p:nvPr/>
        </p:nvSpPr>
        <p:spPr bwMode="auto">
          <a:xfrm>
            <a:off x="2590269" y="3136202"/>
            <a:ext cx="4394200" cy="1865313"/>
          </a:xfrm>
          <a:custGeom>
            <a:avLst/>
            <a:gdLst>
              <a:gd name="T0" fmla="*/ 0 w 3082"/>
              <a:gd name="T1" fmla="*/ 2147483647 h 1175"/>
              <a:gd name="T2" fmla="*/ 2147483647 w 3082"/>
              <a:gd name="T3" fmla="*/ 2147483647 h 1175"/>
              <a:gd name="T4" fmla="*/ 2147483647 w 3082"/>
              <a:gd name="T5" fmla="*/ 2147483647 h 1175"/>
              <a:gd name="T6" fmla="*/ 2147483647 w 3082"/>
              <a:gd name="T7" fmla="*/ 2147483647 h 1175"/>
              <a:gd name="T8" fmla="*/ 2147483647 w 3082"/>
              <a:gd name="T9" fmla="*/ 2147483647 h 1175"/>
              <a:gd name="T10" fmla="*/ 2147483647 w 3082"/>
              <a:gd name="T11" fmla="*/ 2147483647 h 1175"/>
              <a:gd name="T12" fmla="*/ 2147483647 w 3082"/>
              <a:gd name="T13" fmla="*/ 2147483647 h 1175"/>
              <a:gd name="T14" fmla="*/ 2147483647 w 3082"/>
              <a:gd name="T15" fmla="*/ 2147483647 h 1175"/>
              <a:gd name="T16" fmla="*/ 2147483647 w 3082"/>
              <a:gd name="T17" fmla="*/ 2147483647 h 1175"/>
              <a:gd name="T18" fmla="*/ 2147483647 w 3082"/>
              <a:gd name="T19" fmla="*/ 2147483647 h 1175"/>
              <a:gd name="T20" fmla="*/ 2147483647 w 3082"/>
              <a:gd name="T21" fmla="*/ 2147483647 h 1175"/>
              <a:gd name="T22" fmla="*/ 2147483647 w 3082"/>
              <a:gd name="T23" fmla="*/ 2147483647 h 1175"/>
              <a:gd name="T24" fmla="*/ 2147483647 w 3082"/>
              <a:gd name="T25" fmla="*/ 2147483647 h 1175"/>
              <a:gd name="T26" fmla="*/ 2147483647 w 3082"/>
              <a:gd name="T27" fmla="*/ 2147483647 h 1175"/>
              <a:gd name="T28" fmla="*/ 2147483647 w 3082"/>
              <a:gd name="T29" fmla="*/ 2147483647 h 1175"/>
              <a:gd name="T30" fmla="*/ 2147483647 w 3082"/>
              <a:gd name="T31" fmla="*/ 2147483647 h 1175"/>
              <a:gd name="T32" fmla="*/ 2147483647 w 3082"/>
              <a:gd name="T33" fmla="*/ 0 h 1175"/>
              <a:gd name="T34" fmla="*/ 2147483647 w 3082"/>
              <a:gd name="T35" fmla="*/ 2147483647 h 1175"/>
              <a:gd name="T36" fmla="*/ 2147483647 w 3082"/>
              <a:gd name="T37" fmla="*/ 2147483647 h 1175"/>
              <a:gd name="T38" fmla="*/ 2147483647 w 3082"/>
              <a:gd name="T39" fmla="*/ 2147483647 h 1175"/>
              <a:gd name="T40" fmla="*/ 2147483647 w 3082"/>
              <a:gd name="T41" fmla="*/ 2147483647 h 1175"/>
              <a:gd name="T42" fmla="*/ 2147483647 w 3082"/>
              <a:gd name="T43" fmla="*/ 2147483647 h 1175"/>
              <a:gd name="T44" fmla="*/ 2147483647 w 3082"/>
              <a:gd name="T45" fmla="*/ 2147483647 h 1175"/>
              <a:gd name="T46" fmla="*/ 2147483647 w 3082"/>
              <a:gd name="T47" fmla="*/ 2147483647 h 1175"/>
              <a:gd name="T48" fmla="*/ 2147483647 w 3082"/>
              <a:gd name="T49" fmla="*/ 2147483647 h 1175"/>
              <a:gd name="T50" fmla="*/ 2147483647 w 3082"/>
              <a:gd name="T51" fmla="*/ 2147483647 h 1175"/>
              <a:gd name="T52" fmla="*/ 2147483647 w 3082"/>
              <a:gd name="T53" fmla="*/ 2147483647 h 1175"/>
              <a:gd name="T54" fmla="*/ 2147483647 w 3082"/>
              <a:gd name="T55" fmla="*/ 2147483647 h 1175"/>
              <a:gd name="T56" fmla="*/ 2147483647 w 3082"/>
              <a:gd name="T57" fmla="*/ 2147483647 h 1175"/>
              <a:gd name="T58" fmla="*/ 2147483647 w 3082"/>
              <a:gd name="T59" fmla="*/ 2147483647 h 1175"/>
              <a:gd name="T60" fmla="*/ 2147483647 w 3082"/>
              <a:gd name="T61" fmla="*/ 2147483647 h 117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082"/>
              <a:gd name="T94" fmla="*/ 0 h 1175"/>
              <a:gd name="T95" fmla="*/ 3082 w 3082"/>
              <a:gd name="T96" fmla="*/ 1175 h 117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082" h="1175">
                <a:moveTo>
                  <a:pt x="0" y="1167"/>
                </a:moveTo>
                <a:cubicBezTo>
                  <a:pt x="46" y="1151"/>
                  <a:pt x="82" y="1119"/>
                  <a:pt x="124" y="1097"/>
                </a:cubicBezTo>
                <a:cubicBezTo>
                  <a:pt x="159" y="1079"/>
                  <a:pt x="198" y="1070"/>
                  <a:pt x="233" y="1050"/>
                </a:cubicBezTo>
                <a:cubicBezTo>
                  <a:pt x="287" y="1019"/>
                  <a:pt x="336" y="986"/>
                  <a:pt x="397" y="973"/>
                </a:cubicBezTo>
                <a:cubicBezTo>
                  <a:pt x="444" y="940"/>
                  <a:pt x="497" y="912"/>
                  <a:pt x="552" y="895"/>
                </a:cubicBezTo>
                <a:cubicBezTo>
                  <a:pt x="563" y="888"/>
                  <a:pt x="628" y="849"/>
                  <a:pt x="646" y="832"/>
                </a:cubicBezTo>
                <a:cubicBezTo>
                  <a:pt x="658" y="821"/>
                  <a:pt x="665" y="805"/>
                  <a:pt x="677" y="794"/>
                </a:cubicBezTo>
                <a:cubicBezTo>
                  <a:pt x="688" y="784"/>
                  <a:pt x="704" y="779"/>
                  <a:pt x="716" y="770"/>
                </a:cubicBezTo>
                <a:cubicBezTo>
                  <a:pt x="756" y="739"/>
                  <a:pt x="794" y="702"/>
                  <a:pt x="832" y="669"/>
                </a:cubicBezTo>
                <a:cubicBezTo>
                  <a:pt x="856" y="648"/>
                  <a:pt x="886" y="635"/>
                  <a:pt x="910" y="614"/>
                </a:cubicBezTo>
                <a:cubicBezTo>
                  <a:pt x="922" y="603"/>
                  <a:pt x="929" y="587"/>
                  <a:pt x="941" y="576"/>
                </a:cubicBezTo>
                <a:cubicBezTo>
                  <a:pt x="952" y="566"/>
                  <a:pt x="968" y="561"/>
                  <a:pt x="980" y="552"/>
                </a:cubicBezTo>
                <a:cubicBezTo>
                  <a:pt x="1018" y="522"/>
                  <a:pt x="1047" y="492"/>
                  <a:pt x="1089" y="467"/>
                </a:cubicBezTo>
                <a:cubicBezTo>
                  <a:pt x="1125" y="421"/>
                  <a:pt x="1170" y="389"/>
                  <a:pt x="1206" y="342"/>
                </a:cubicBezTo>
                <a:cubicBezTo>
                  <a:pt x="1256" y="277"/>
                  <a:pt x="1294" y="219"/>
                  <a:pt x="1354" y="163"/>
                </a:cubicBezTo>
                <a:cubicBezTo>
                  <a:pt x="1394" y="126"/>
                  <a:pt x="1461" y="86"/>
                  <a:pt x="1502" y="54"/>
                </a:cubicBezTo>
                <a:cubicBezTo>
                  <a:pt x="1543" y="22"/>
                  <a:pt x="1605" y="28"/>
                  <a:pt x="1650" y="0"/>
                </a:cubicBezTo>
                <a:cubicBezTo>
                  <a:pt x="1766" y="21"/>
                  <a:pt x="1881" y="55"/>
                  <a:pt x="1992" y="93"/>
                </a:cubicBezTo>
                <a:cubicBezTo>
                  <a:pt x="2048" y="112"/>
                  <a:pt x="2109" y="113"/>
                  <a:pt x="2163" y="140"/>
                </a:cubicBezTo>
                <a:cubicBezTo>
                  <a:pt x="2232" y="175"/>
                  <a:pt x="2307" y="218"/>
                  <a:pt x="2374" y="256"/>
                </a:cubicBezTo>
                <a:cubicBezTo>
                  <a:pt x="2407" y="275"/>
                  <a:pt x="2434" y="312"/>
                  <a:pt x="2467" y="334"/>
                </a:cubicBezTo>
                <a:cubicBezTo>
                  <a:pt x="2509" y="390"/>
                  <a:pt x="2570" y="431"/>
                  <a:pt x="2607" y="490"/>
                </a:cubicBezTo>
                <a:cubicBezTo>
                  <a:pt x="2647" y="553"/>
                  <a:pt x="2608" y="523"/>
                  <a:pt x="2654" y="552"/>
                </a:cubicBezTo>
                <a:cubicBezTo>
                  <a:pt x="2672" y="608"/>
                  <a:pt x="2686" y="666"/>
                  <a:pt x="2701" y="723"/>
                </a:cubicBezTo>
                <a:cubicBezTo>
                  <a:pt x="2704" y="734"/>
                  <a:pt x="2703" y="745"/>
                  <a:pt x="2708" y="755"/>
                </a:cubicBezTo>
                <a:cubicBezTo>
                  <a:pt x="2738" y="811"/>
                  <a:pt x="2780" y="846"/>
                  <a:pt x="2817" y="895"/>
                </a:cubicBezTo>
                <a:cubicBezTo>
                  <a:pt x="2847" y="934"/>
                  <a:pt x="2861" y="961"/>
                  <a:pt x="2903" y="988"/>
                </a:cubicBezTo>
                <a:cubicBezTo>
                  <a:pt x="2921" y="1040"/>
                  <a:pt x="2895" y="979"/>
                  <a:pt x="2942" y="1035"/>
                </a:cubicBezTo>
                <a:cubicBezTo>
                  <a:pt x="3001" y="1105"/>
                  <a:pt x="2904" y="1028"/>
                  <a:pt x="2989" y="1089"/>
                </a:cubicBezTo>
                <a:cubicBezTo>
                  <a:pt x="3027" y="1150"/>
                  <a:pt x="2978" y="1079"/>
                  <a:pt x="3027" y="1128"/>
                </a:cubicBezTo>
                <a:cubicBezTo>
                  <a:pt x="3050" y="1151"/>
                  <a:pt x="3051" y="1160"/>
                  <a:pt x="3082" y="1175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400">
              <a:latin typeface="Helvetica Neue Light"/>
              <a:cs typeface="Helvetica Neue Light"/>
            </a:endParaRP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>
            <a:off x="4927069" y="2729802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Helvetica Neue Light"/>
              <a:cs typeface="Helvetica Neue Light"/>
            </a:endParaRPr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5612869" y="2806002"/>
            <a:ext cx="209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release phase</a:t>
            </a:r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2869669" y="2806002"/>
            <a:ext cx="1981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acquisition phase</a:t>
            </a:r>
          </a:p>
        </p:txBody>
      </p:sp>
    </p:spTree>
    <p:extLst>
      <p:ext uri="{BB962C8B-B14F-4D97-AF65-F5344CB8AC3E}">
        <p14:creationId xmlns:p14="http://schemas.microsoft.com/office/powerpoint/2010/main" val="54752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Strict 2PL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Transaction releases all locks when it commits or aborts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Guarantees conflict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serializability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prevents cascading aborts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 flipV="1">
            <a:off x="2642183" y="2457390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Helvetica Neue Light"/>
              <a:cs typeface="Helvetica Neue Light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7821" y="3524190"/>
            <a:ext cx="18430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Helvetica Neue Light"/>
                <a:cs typeface="Helvetica Neue Light"/>
              </a:rPr>
              <a:t># locks held</a:t>
            </a: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667583" y="2990790"/>
            <a:ext cx="4394200" cy="1890713"/>
          </a:xfrm>
          <a:custGeom>
            <a:avLst/>
            <a:gdLst>
              <a:gd name="T0" fmla="*/ 0 w 3082"/>
              <a:gd name="T1" fmla="*/ 2147483647 h 1175"/>
              <a:gd name="T2" fmla="*/ 2147483647 w 3082"/>
              <a:gd name="T3" fmla="*/ 2147483647 h 1175"/>
              <a:gd name="T4" fmla="*/ 2147483647 w 3082"/>
              <a:gd name="T5" fmla="*/ 2147483647 h 1175"/>
              <a:gd name="T6" fmla="*/ 2147483647 w 3082"/>
              <a:gd name="T7" fmla="*/ 2147483647 h 1175"/>
              <a:gd name="T8" fmla="*/ 2147483647 w 3082"/>
              <a:gd name="T9" fmla="*/ 2147483647 h 1175"/>
              <a:gd name="T10" fmla="*/ 2147483647 w 3082"/>
              <a:gd name="T11" fmla="*/ 2147483647 h 1175"/>
              <a:gd name="T12" fmla="*/ 2147483647 w 3082"/>
              <a:gd name="T13" fmla="*/ 2147483647 h 1175"/>
              <a:gd name="T14" fmla="*/ 2147483647 w 3082"/>
              <a:gd name="T15" fmla="*/ 2147483647 h 1175"/>
              <a:gd name="T16" fmla="*/ 2147483647 w 3082"/>
              <a:gd name="T17" fmla="*/ 2147483647 h 1175"/>
              <a:gd name="T18" fmla="*/ 2147483647 w 3082"/>
              <a:gd name="T19" fmla="*/ 2147483647 h 1175"/>
              <a:gd name="T20" fmla="*/ 2147483647 w 3082"/>
              <a:gd name="T21" fmla="*/ 2147483647 h 1175"/>
              <a:gd name="T22" fmla="*/ 2147483647 w 3082"/>
              <a:gd name="T23" fmla="*/ 2147483647 h 1175"/>
              <a:gd name="T24" fmla="*/ 2147483647 w 3082"/>
              <a:gd name="T25" fmla="*/ 2147483647 h 1175"/>
              <a:gd name="T26" fmla="*/ 2147483647 w 3082"/>
              <a:gd name="T27" fmla="*/ 2147483647 h 1175"/>
              <a:gd name="T28" fmla="*/ 2147483647 w 3082"/>
              <a:gd name="T29" fmla="*/ 2147483647 h 1175"/>
              <a:gd name="T30" fmla="*/ 2147483647 w 3082"/>
              <a:gd name="T31" fmla="*/ 2147483647 h 1175"/>
              <a:gd name="T32" fmla="*/ 2147483647 w 3082"/>
              <a:gd name="T33" fmla="*/ 0 h 1175"/>
              <a:gd name="T34" fmla="*/ 2147483647 w 3082"/>
              <a:gd name="T35" fmla="*/ 2147483647 h 1175"/>
              <a:gd name="T36" fmla="*/ 2147483647 w 3082"/>
              <a:gd name="T37" fmla="*/ 2147483647 h 1175"/>
              <a:gd name="T38" fmla="*/ 2147483647 w 3082"/>
              <a:gd name="T39" fmla="*/ 2147483647 h 1175"/>
              <a:gd name="T40" fmla="*/ 2147483647 w 3082"/>
              <a:gd name="T41" fmla="*/ 2147483647 h 1175"/>
              <a:gd name="T42" fmla="*/ 2147483647 w 3082"/>
              <a:gd name="T43" fmla="*/ 2147483647 h 1175"/>
              <a:gd name="T44" fmla="*/ 2147483647 w 3082"/>
              <a:gd name="T45" fmla="*/ 2147483647 h 1175"/>
              <a:gd name="T46" fmla="*/ 2147483647 w 3082"/>
              <a:gd name="T47" fmla="*/ 2147483647 h 1175"/>
              <a:gd name="T48" fmla="*/ 2147483647 w 3082"/>
              <a:gd name="T49" fmla="*/ 2147483647 h 1175"/>
              <a:gd name="T50" fmla="*/ 2147483647 w 3082"/>
              <a:gd name="T51" fmla="*/ 2147483647 h 1175"/>
              <a:gd name="T52" fmla="*/ 2147483647 w 3082"/>
              <a:gd name="T53" fmla="*/ 2147483647 h 1175"/>
              <a:gd name="T54" fmla="*/ 2147483647 w 3082"/>
              <a:gd name="T55" fmla="*/ 2147483647 h 1175"/>
              <a:gd name="T56" fmla="*/ 2147483647 w 3082"/>
              <a:gd name="T57" fmla="*/ 2147483647 h 1175"/>
              <a:gd name="T58" fmla="*/ 2147483647 w 3082"/>
              <a:gd name="T59" fmla="*/ 2147483647 h 1175"/>
              <a:gd name="T60" fmla="*/ 2147483647 w 3082"/>
              <a:gd name="T61" fmla="*/ 2147483647 h 117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082"/>
              <a:gd name="T94" fmla="*/ 0 h 1175"/>
              <a:gd name="T95" fmla="*/ 3082 w 3082"/>
              <a:gd name="T96" fmla="*/ 1175 h 117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082" h="1175">
                <a:moveTo>
                  <a:pt x="0" y="1167"/>
                </a:moveTo>
                <a:cubicBezTo>
                  <a:pt x="46" y="1151"/>
                  <a:pt x="82" y="1119"/>
                  <a:pt x="124" y="1097"/>
                </a:cubicBezTo>
                <a:cubicBezTo>
                  <a:pt x="159" y="1079"/>
                  <a:pt x="198" y="1070"/>
                  <a:pt x="233" y="1050"/>
                </a:cubicBezTo>
                <a:cubicBezTo>
                  <a:pt x="287" y="1019"/>
                  <a:pt x="336" y="986"/>
                  <a:pt x="397" y="973"/>
                </a:cubicBezTo>
                <a:cubicBezTo>
                  <a:pt x="444" y="940"/>
                  <a:pt x="497" y="912"/>
                  <a:pt x="552" y="895"/>
                </a:cubicBezTo>
                <a:cubicBezTo>
                  <a:pt x="563" y="888"/>
                  <a:pt x="628" y="849"/>
                  <a:pt x="646" y="832"/>
                </a:cubicBezTo>
                <a:cubicBezTo>
                  <a:pt x="658" y="821"/>
                  <a:pt x="665" y="805"/>
                  <a:pt x="677" y="794"/>
                </a:cubicBezTo>
                <a:cubicBezTo>
                  <a:pt x="688" y="784"/>
                  <a:pt x="704" y="779"/>
                  <a:pt x="716" y="770"/>
                </a:cubicBezTo>
                <a:cubicBezTo>
                  <a:pt x="756" y="739"/>
                  <a:pt x="794" y="702"/>
                  <a:pt x="832" y="669"/>
                </a:cubicBezTo>
                <a:cubicBezTo>
                  <a:pt x="856" y="648"/>
                  <a:pt x="886" y="635"/>
                  <a:pt x="910" y="614"/>
                </a:cubicBezTo>
                <a:cubicBezTo>
                  <a:pt x="922" y="603"/>
                  <a:pt x="929" y="587"/>
                  <a:pt x="941" y="576"/>
                </a:cubicBezTo>
                <a:cubicBezTo>
                  <a:pt x="952" y="566"/>
                  <a:pt x="968" y="561"/>
                  <a:pt x="980" y="552"/>
                </a:cubicBezTo>
                <a:cubicBezTo>
                  <a:pt x="1018" y="522"/>
                  <a:pt x="1047" y="492"/>
                  <a:pt x="1089" y="467"/>
                </a:cubicBezTo>
                <a:cubicBezTo>
                  <a:pt x="1125" y="421"/>
                  <a:pt x="1170" y="389"/>
                  <a:pt x="1206" y="342"/>
                </a:cubicBezTo>
                <a:cubicBezTo>
                  <a:pt x="1256" y="277"/>
                  <a:pt x="1294" y="219"/>
                  <a:pt x="1354" y="163"/>
                </a:cubicBezTo>
                <a:cubicBezTo>
                  <a:pt x="1394" y="126"/>
                  <a:pt x="1461" y="86"/>
                  <a:pt x="1502" y="54"/>
                </a:cubicBezTo>
                <a:cubicBezTo>
                  <a:pt x="1543" y="22"/>
                  <a:pt x="1605" y="28"/>
                  <a:pt x="1650" y="0"/>
                </a:cubicBezTo>
                <a:cubicBezTo>
                  <a:pt x="1766" y="21"/>
                  <a:pt x="1881" y="55"/>
                  <a:pt x="1992" y="93"/>
                </a:cubicBezTo>
                <a:cubicBezTo>
                  <a:pt x="2048" y="112"/>
                  <a:pt x="2109" y="113"/>
                  <a:pt x="2163" y="140"/>
                </a:cubicBezTo>
                <a:cubicBezTo>
                  <a:pt x="2232" y="175"/>
                  <a:pt x="2307" y="218"/>
                  <a:pt x="2374" y="256"/>
                </a:cubicBezTo>
                <a:cubicBezTo>
                  <a:pt x="2407" y="275"/>
                  <a:pt x="2434" y="312"/>
                  <a:pt x="2467" y="334"/>
                </a:cubicBezTo>
                <a:cubicBezTo>
                  <a:pt x="2509" y="390"/>
                  <a:pt x="2570" y="431"/>
                  <a:pt x="2607" y="490"/>
                </a:cubicBezTo>
                <a:cubicBezTo>
                  <a:pt x="2647" y="553"/>
                  <a:pt x="2608" y="523"/>
                  <a:pt x="2654" y="552"/>
                </a:cubicBezTo>
                <a:cubicBezTo>
                  <a:pt x="2672" y="608"/>
                  <a:pt x="2686" y="666"/>
                  <a:pt x="2701" y="723"/>
                </a:cubicBezTo>
                <a:cubicBezTo>
                  <a:pt x="2704" y="734"/>
                  <a:pt x="2703" y="745"/>
                  <a:pt x="2708" y="755"/>
                </a:cubicBezTo>
                <a:cubicBezTo>
                  <a:pt x="2738" y="811"/>
                  <a:pt x="2780" y="846"/>
                  <a:pt x="2817" y="895"/>
                </a:cubicBezTo>
                <a:cubicBezTo>
                  <a:pt x="2847" y="934"/>
                  <a:pt x="2861" y="961"/>
                  <a:pt x="2903" y="988"/>
                </a:cubicBezTo>
                <a:cubicBezTo>
                  <a:pt x="2921" y="1040"/>
                  <a:pt x="2895" y="979"/>
                  <a:pt x="2942" y="1035"/>
                </a:cubicBezTo>
                <a:cubicBezTo>
                  <a:pt x="3001" y="1105"/>
                  <a:pt x="2904" y="1028"/>
                  <a:pt x="2989" y="1089"/>
                </a:cubicBezTo>
                <a:cubicBezTo>
                  <a:pt x="3027" y="1150"/>
                  <a:pt x="2978" y="1079"/>
                  <a:pt x="3027" y="1128"/>
                </a:cubicBezTo>
                <a:cubicBezTo>
                  <a:pt x="3050" y="1151"/>
                  <a:pt x="3051" y="1160"/>
                  <a:pt x="3082" y="1175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400">
              <a:latin typeface="Helvetica Neue Light"/>
              <a:cs typeface="Helvetica Neue Ligh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46983" y="2685990"/>
            <a:ext cx="1981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acquisition phase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04383" y="2609790"/>
            <a:ext cx="22098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Helvetica Neue Light"/>
              <a:cs typeface="Helvetica Neue Light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642183" y="4895790"/>
            <a:ext cx="495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Helvetica Neue Light"/>
              <a:cs typeface="Helvetica Neue Light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394783" y="4895790"/>
            <a:ext cx="761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Helvetica Neue Light"/>
                <a:cs typeface="Helvetica Neue Light"/>
              </a:rPr>
              <a:t>time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004383" y="2990790"/>
            <a:ext cx="0" cy="1905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Helvetica Neue Light"/>
              <a:cs typeface="Helvetica Neue Light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156783" y="3676590"/>
            <a:ext cx="2514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release all locks at end of </a:t>
            </a:r>
            <a:r>
              <a:rPr lang="en-US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xact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493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Deadlock Detection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Waits-For Graph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Node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Transaction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Directed edge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</a:t>
            </a:r>
            <a:r>
              <a:rPr lang="en-US" sz="20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of T</a:t>
            </a:r>
            <a:r>
              <a:rPr lang="en-US" sz="2000" baseline="-25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conflicts with </a:t>
            </a:r>
            <a:r>
              <a:rPr lang="en-US" sz="2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</a:t>
            </a:r>
            <a:r>
              <a:rPr lang="en-US" sz="20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of </a:t>
            </a:r>
            <a:r>
              <a:rPr lang="en-US" sz="2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</a:t>
            </a:r>
            <a:r>
              <a:rPr lang="en-US" sz="20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, and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</a:t>
            </a:r>
            <a:r>
              <a:rPr lang="en-US" sz="20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j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appears earlier than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</a:t>
            </a:r>
            <a:r>
              <a:rPr lang="en-US" sz="20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</a:t>
            </a:r>
            <a:endParaRPr lang="en-US" sz="2000" baseline="-25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(T</a:t>
            </a:r>
            <a:r>
              <a:rPr lang="en-US" sz="2000" baseline="-25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</a:t>
            </a:r>
            <a:r>
              <a:rPr lang="en-US" sz="20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 if 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</a:t>
            </a:r>
            <a:r>
              <a:rPr lang="en-US" sz="2000" baseline="-25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waits for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</a:t>
            </a:r>
            <a:r>
              <a:rPr lang="en-US" sz="20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j</a:t>
            </a:r>
            <a:endParaRPr lang="en-US" sz="2000" baseline="-25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4710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Concurrency Control Worksheet #3, 4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722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Concurrency Control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Helvetica Neue Light"/>
                <a:cs typeface="Helvetica Neue Light"/>
              </a:rPr>
              <a:t>(a</a:t>
            </a:r>
            <a:r>
              <a:rPr lang="en-US" sz="2400" dirty="0" smtClean="0">
                <a:latin typeface="Helvetica Neue Light"/>
                <a:cs typeface="Helvetica Neue Light"/>
              </a:rPr>
              <a:t>)	What </a:t>
            </a:r>
            <a:r>
              <a:rPr lang="en-US" sz="2400" dirty="0">
                <a:latin typeface="Helvetica Neue Light"/>
                <a:cs typeface="Helvetica Neue Light"/>
              </a:rPr>
              <a:t>will be printed in the following execution (B=3</a:t>
            </a:r>
            <a:r>
              <a:rPr lang="en-US" sz="2400" dirty="0" smtClean="0">
                <a:latin typeface="Helvetica Neue Light"/>
                <a:cs typeface="Helvetica Neue Light"/>
              </a:rPr>
              <a:t>, F</a:t>
            </a:r>
            <a:r>
              <a:rPr lang="en-US" sz="2400" dirty="0">
                <a:latin typeface="Helvetica Neue Light"/>
                <a:cs typeface="Helvetica Neue Light"/>
              </a:rPr>
              <a:t>=300)?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75392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Concurrency Control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Helvetica Neue Light"/>
                <a:cs typeface="Helvetica Neue Light"/>
              </a:rPr>
              <a:t>(a) </a:t>
            </a:r>
            <a:r>
              <a:rPr lang="en-US" sz="2400" dirty="0" smtClean="0">
                <a:latin typeface="Helvetica Neue Light"/>
                <a:cs typeface="Helvetica Neue Light"/>
              </a:rPr>
              <a:t>	What </a:t>
            </a:r>
            <a:r>
              <a:rPr lang="en-US" sz="2400" dirty="0">
                <a:latin typeface="Helvetica Neue Light"/>
                <a:cs typeface="Helvetica Neue Light"/>
              </a:rPr>
              <a:t>will be printed in the following execution (B=3</a:t>
            </a:r>
            <a:r>
              <a:rPr lang="en-US" sz="2400" dirty="0" smtClean="0">
                <a:latin typeface="Helvetica Neue Light"/>
                <a:cs typeface="Helvetica Neue Light"/>
              </a:rPr>
              <a:t>, F</a:t>
            </a:r>
            <a:r>
              <a:rPr lang="en-US" sz="2400" dirty="0">
                <a:latin typeface="Helvetica Neue Light"/>
                <a:cs typeface="Helvetica Neue Light"/>
              </a:rPr>
              <a:t>=300)?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330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316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Transactions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DBMS abstract view of program or activity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Sequence of reads and writes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All actions must commit or abort entirely</a:t>
            </a:r>
            <a:b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</a:b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Has ACID properties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079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Concurrency Control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Helvetica Neue Light"/>
                <a:cs typeface="Helvetica Neue Light"/>
              </a:rPr>
              <a:t>(b</a:t>
            </a:r>
            <a:r>
              <a:rPr lang="en-US" sz="2400" dirty="0" smtClean="0">
                <a:latin typeface="Helvetica Neue Light"/>
                <a:cs typeface="Helvetica Neue Light"/>
              </a:rPr>
              <a:t>)	Does </a:t>
            </a:r>
            <a:r>
              <a:rPr lang="en-US" sz="2400" dirty="0">
                <a:latin typeface="Helvetica Neue Light"/>
                <a:cs typeface="Helvetica Neue Light"/>
              </a:rPr>
              <a:t>the execution use 2PL or Strict 2PL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377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Concurrency Control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Helvetica Neue Light"/>
                <a:cs typeface="Helvetica Neue Light"/>
              </a:rPr>
              <a:t>(b</a:t>
            </a:r>
            <a:r>
              <a:rPr lang="en-US" sz="2400" dirty="0" smtClean="0">
                <a:latin typeface="Helvetica Neue Light"/>
                <a:cs typeface="Helvetica Neue Light"/>
              </a:rPr>
              <a:t>)	Does </a:t>
            </a:r>
            <a:r>
              <a:rPr lang="en-US" sz="2400" dirty="0">
                <a:latin typeface="Helvetica Neue Light"/>
                <a:cs typeface="Helvetica Neue Light"/>
              </a:rPr>
              <a:t>the execution use 2PL or Strict 2PL?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Neither, because transaction 2 unlocks F before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	locking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B. In 2PL, a transaction cannot get any new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locks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after another lock has been released.</a:t>
            </a:r>
          </a:p>
        </p:txBody>
      </p:sp>
    </p:spTree>
    <p:extLst>
      <p:ext uri="{BB962C8B-B14F-4D97-AF65-F5344CB8AC3E}">
        <p14:creationId xmlns:p14="http://schemas.microsoft.com/office/powerpoint/2010/main" val="406789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Concurrency Control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>
                <a:latin typeface="Helvetica Neue Light"/>
                <a:cs typeface="Helvetica Neue Light"/>
              </a:rPr>
              <a:t>(c)</a:t>
            </a:r>
            <a:r>
              <a:rPr lang="en-US" sz="2400" dirty="0">
                <a:latin typeface="Helvetica Neue Light"/>
                <a:cs typeface="Helvetica Neue Light"/>
              </a:rPr>
              <a:t>	How would you change the above execution to use 2PL? How would you change it to use Strict 2PL? Does the output change? 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02341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Concurrency Control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>
                <a:latin typeface="Helvetica Neue Light"/>
                <a:cs typeface="Helvetica Neue Light"/>
              </a:rPr>
              <a:t>(c)</a:t>
            </a:r>
            <a:r>
              <a:rPr lang="en-US" sz="2400" dirty="0">
                <a:latin typeface="Helvetica Neue Light"/>
                <a:cs typeface="Helvetica Neue Light"/>
              </a:rPr>
              <a:t>	How would you change the above execution to use 2PL? How would you change it to use Strict 2PL? Does the output change? 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2PL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: You could switch Unlock(F) and </a:t>
            </a:r>
            <a:r>
              <a:rPr lang="en-US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Lock_S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(B) in transaction 2. However, this will result in deadlock, since transaction 1 will wait for a lock on F, while transaction 2 will wait for a lock on B.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Strict 2PL: You could move transaction 2’s Unlock(F) to the very end of the execution. If the locks are unlocked after the transaction has committed/aborted, it is Strict 2PL. With the current timing of executions, this would also result in a deadlock.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 solution that would not result in deadlock would be if transaction 2 did not try to get a lock on F until after transaction 1 got its exclusive lock on F. The output of this would be 3030. </a:t>
            </a: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250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Concurrency Control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latin typeface="Helvetica Neue Light"/>
                <a:cs typeface="Helvetica Neue Light"/>
              </a:rPr>
              <a:t>Consider the following schedule. Draw a “waits-for”  graph and state whether or not there is a possibility of </a:t>
            </a:r>
            <a:r>
              <a:rPr lang="en-US" sz="2400" dirty="0" smtClean="0">
                <a:latin typeface="Helvetica Neue Light"/>
                <a:cs typeface="Helvetica Neue Light"/>
              </a:rPr>
              <a:t>deadlock. Assume </a:t>
            </a:r>
            <a:r>
              <a:rPr lang="en-US" sz="2400" dirty="0">
                <a:latin typeface="Helvetica Neue Light"/>
                <a:cs typeface="Helvetica Neue Light"/>
              </a:rPr>
              <a:t>that no locks are released within the timeframe </a:t>
            </a:r>
            <a:r>
              <a:rPr lang="en-US" sz="2400" dirty="0" smtClean="0">
                <a:latin typeface="Helvetica Neue Light"/>
                <a:cs typeface="Helvetica Neue Light"/>
              </a:rPr>
              <a:t>we </a:t>
            </a:r>
            <a:r>
              <a:rPr lang="en-US" sz="2400" dirty="0">
                <a:latin typeface="Helvetica Neue Light"/>
                <a:cs typeface="Helvetica Neue Light"/>
              </a:rPr>
              <a:t>are looking.</a:t>
            </a:r>
            <a:br>
              <a:rPr lang="en-US" sz="2400" dirty="0">
                <a:latin typeface="Helvetica Neue Light"/>
                <a:cs typeface="Helvetica Neue Light"/>
              </a:rPr>
            </a:br>
            <a:endParaRPr lang="en-US" sz="2400" dirty="0" smtClean="0">
              <a:latin typeface="Helvetica Neue Light"/>
              <a:cs typeface="Helvetica Neue Light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			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81797"/>
              </p:ext>
            </p:extLst>
          </p:nvPr>
        </p:nvGraphicFramePr>
        <p:xfrm>
          <a:off x="1524000" y="3200788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X(A)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260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Concurrency Control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latin typeface="Helvetica Neue Light"/>
                <a:cs typeface="Helvetica Neue Light"/>
              </a:rPr>
              <a:t>Consider the following schedule. Draw a “waits-for”  graph and state whether or not there is a possibility of </a:t>
            </a:r>
            <a:r>
              <a:rPr lang="en-US" sz="2400" dirty="0" smtClean="0">
                <a:latin typeface="Helvetica Neue Light"/>
                <a:cs typeface="Helvetica Neue Light"/>
              </a:rPr>
              <a:t>deadlock. Assume </a:t>
            </a:r>
            <a:r>
              <a:rPr lang="en-US" sz="2400" dirty="0">
                <a:latin typeface="Helvetica Neue Light"/>
                <a:cs typeface="Helvetica Neue Light"/>
              </a:rPr>
              <a:t>that no locks are released within the timeframe </a:t>
            </a:r>
            <a:r>
              <a:rPr lang="en-US" sz="2400" dirty="0" smtClean="0">
                <a:latin typeface="Helvetica Neue Light"/>
                <a:cs typeface="Helvetica Neue Light"/>
              </a:rPr>
              <a:t>we </a:t>
            </a:r>
            <a:r>
              <a:rPr lang="en-US" sz="2400" dirty="0">
                <a:latin typeface="Helvetica Neue Light"/>
                <a:cs typeface="Helvetica Neue Light"/>
              </a:rPr>
              <a:t>are looking.</a:t>
            </a:r>
            <a:br>
              <a:rPr lang="en-US" sz="2400" dirty="0">
                <a:latin typeface="Helvetica Neue Light"/>
                <a:cs typeface="Helvetica Neue Light"/>
              </a:rPr>
            </a:br>
            <a:endParaRPr lang="en-US" sz="2400" dirty="0" smtClean="0">
              <a:latin typeface="Helvetica Neue Light"/>
              <a:cs typeface="Helvetica Neue Light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			Yes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, deadlock is possible since there is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			a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cycle in the waits-for graph.</a:t>
            </a: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3286"/>
              </p:ext>
            </p:extLst>
          </p:nvPr>
        </p:nvGraphicFramePr>
        <p:xfrm>
          <a:off x="1524000" y="3200788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X(A)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0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20242" y="4987183"/>
            <a:ext cx="1598930" cy="118554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2135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ACID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Atomicity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All or none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Consistency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Stay consistent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Isolation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Isolated from other transactions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Durability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Commit effects persist</a:t>
            </a: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64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Atomicity and Durability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Transactions are committed or aborted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Committed transactions are permanent</a:t>
            </a: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173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Consistency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 transaction will bring one consistent state to another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Transactions must satisfy integrity constraints</a:t>
            </a: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0706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Isolation (Concurrency)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Actions of different transactions do not interfere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Each transaction executes as if ran by itself</a:t>
            </a: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599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 Neue Light"/>
                <a:cs typeface="Helvetica Neue Light"/>
              </a:rPr>
              <a:t>Serializability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Serial schedule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Transactions are run one at a time, with no intervention</a:t>
            </a:r>
            <a:endParaRPr lang="en-US" sz="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Equivalence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Same transactions with same actions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Leave DB in same state</a:t>
            </a:r>
            <a:endParaRPr lang="en-US" sz="8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Serializable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Equivalent to a serial schedule</a:t>
            </a:r>
          </a:p>
        </p:txBody>
      </p:sp>
    </p:spTree>
    <p:extLst>
      <p:ext uri="{BB962C8B-B14F-4D97-AF65-F5344CB8AC3E}">
        <p14:creationId xmlns:p14="http://schemas.microsoft.com/office/powerpoint/2010/main" val="201915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Conflict </a:t>
            </a:r>
            <a:r>
              <a:rPr lang="en-US" dirty="0" err="1" smtClean="0">
                <a:latin typeface="Helvetica Neue Light"/>
                <a:cs typeface="Helvetica Neue Light"/>
              </a:rPr>
              <a:t>Serializability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Conflict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Same object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Different transactions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At least one is a write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Conflict Equivalent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Same transactions with same actions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Conflicts are in the same order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Conflict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Serializable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Conflict equivalent to a serial schedule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{conflict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serializable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schedules} ⊆ {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serializable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schedules} </a:t>
            </a: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800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6315</TotalTime>
  <Words>1024</Words>
  <Application>Microsoft Macintosh PowerPoint</Application>
  <PresentationFormat>On-screen Show (4:3)</PresentationFormat>
  <Paragraphs>372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CS186 Discussion 8</vt:lpstr>
      <vt:lpstr>Transactions</vt:lpstr>
      <vt:lpstr>Transactions</vt:lpstr>
      <vt:lpstr>ACID</vt:lpstr>
      <vt:lpstr>Atomicity and Durability</vt:lpstr>
      <vt:lpstr>Consistency</vt:lpstr>
      <vt:lpstr>Isolation (Concurrency)</vt:lpstr>
      <vt:lpstr>Serializability</vt:lpstr>
      <vt:lpstr>Conflict Serializability</vt:lpstr>
      <vt:lpstr>Dependency Graph</vt:lpstr>
      <vt:lpstr>Transactions Exercises Worksheet #1, 2</vt:lpstr>
      <vt:lpstr>Transaction Exercises</vt:lpstr>
      <vt:lpstr>Transaction Exercises</vt:lpstr>
      <vt:lpstr>Transaction Exercises</vt:lpstr>
      <vt:lpstr>Transaction Exercises</vt:lpstr>
      <vt:lpstr>Transaction Exercises</vt:lpstr>
      <vt:lpstr>Transaction Exercises</vt:lpstr>
      <vt:lpstr>Transaction Exercises</vt:lpstr>
      <vt:lpstr>Transaction Exercises</vt:lpstr>
      <vt:lpstr>Transaction Exercises</vt:lpstr>
      <vt:lpstr>Transaction Exercises</vt:lpstr>
      <vt:lpstr>Concurrency Control</vt:lpstr>
      <vt:lpstr>Locks</vt:lpstr>
      <vt:lpstr>Two-Phase Locking (2PL)</vt:lpstr>
      <vt:lpstr>Strict 2PL</vt:lpstr>
      <vt:lpstr>Deadlock Detection</vt:lpstr>
      <vt:lpstr>Concurrency Control Worksheet #3, 4</vt:lpstr>
      <vt:lpstr>Concurrency Control Exercises</vt:lpstr>
      <vt:lpstr>Concurrency Control Exercises</vt:lpstr>
      <vt:lpstr>Concurrency Control Exercises</vt:lpstr>
      <vt:lpstr>Concurrency Control Exercises</vt:lpstr>
      <vt:lpstr>Concurrency Control Exercises</vt:lpstr>
      <vt:lpstr>Concurrency Control Exercises</vt:lpstr>
      <vt:lpstr>Concurrency Control Exercises</vt:lpstr>
      <vt:lpstr>Concurrency Control 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CS186 Discussion 2</dc:title>
  <dc:creator>Matthew Deng</dc:creator>
  <cp:lastModifiedBy>Matthew Deng</cp:lastModifiedBy>
  <cp:revision>138</cp:revision>
  <dcterms:created xsi:type="dcterms:W3CDTF">2015-09-09T16:03:04Z</dcterms:created>
  <dcterms:modified xsi:type="dcterms:W3CDTF">2015-10-29T21:46:53Z</dcterms:modified>
</cp:coreProperties>
</file>