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1"/>
  </p:notesMasterIdLst>
  <p:sldIdLst>
    <p:sldId id="256" r:id="rId2"/>
    <p:sldId id="298" r:id="rId3"/>
    <p:sldId id="299" r:id="rId4"/>
    <p:sldId id="310" r:id="rId5"/>
    <p:sldId id="257" r:id="rId6"/>
    <p:sldId id="297" r:id="rId7"/>
    <p:sldId id="356" r:id="rId8"/>
    <p:sldId id="258" r:id="rId9"/>
    <p:sldId id="357" r:id="rId10"/>
    <p:sldId id="295" r:id="rId11"/>
    <p:sldId id="296" r:id="rId12"/>
    <p:sldId id="259" r:id="rId13"/>
    <p:sldId id="26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261" r:id="rId44"/>
    <p:sldId id="294" r:id="rId45"/>
    <p:sldId id="354" r:id="rId46"/>
    <p:sldId id="262" r:id="rId47"/>
    <p:sldId id="340" r:id="rId48"/>
    <p:sldId id="341"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5" r:id="rId62"/>
    <p:sldId id="264" r:id="rId63"/>
    <p:sldId id="301" r:id="rId64"/>
    <p:sldId id="358" r:id="rId65"/>
    <p:sldId id="302" r:id="rId66"/>
    <p:sldId id="359" r:id="rId67"/>
    <p:sldId id="303" r:id="rId68"/>
    <p:sldId id="360" r:id="rId69"/>
    <p:sldId id="304" r:id="rId70"/>
    <p:sldId id="361" r:id="rId71"/>
    <p:sldId id="305" r:id="rId72"/>
    <p:sldId id="362" r:id="rId73"/>
    <p:sldId id="306" r:id="rId74"/>
    <p:sldId id="363" r:id="rId75"/>
    <p:sldId id="265" r:id="rId76"/>
    <p:sldId id="266" r:id="rId77"/>
    <p:sldId id="267" r:id="rId78"/>
    <p:sldId id="268" r:id="rId79"/>
    <p:sldId id="269" r:id="rId80"/>
    <p:sldId id="270" r:id="rId81"/>
    <p:sldId id="271" r:id="rId82"/>
    <p:sldId id="272" r:id="rId83"/>
    <p:sldId id="273" r:id="rId84"/>
    <p:sldId id="274" r:id="rId85"/>
    <p:sldId id="275" r:id="rId86"/>
    <p:sldId id="276" r:id="rId87"/>
    <p:sldId id="277" r:id="rId88"/>
    <p:sldId id="278" r:id="rId89"/>
    <p:sldId id="279" r:id="rId90"/>
    <p:sldId id="280" r:id="rId91"/>
    <p:sldId id="281" r:id="rId92"/>
    <p:sldId id="282" r:id="rId93"/>
    <p:sldId id="283" r:id="rId94"/>
    <p:sldId id="284" r:id="rId95"/>
    <p:sldId id="285" r:id="rId96"/>
    <p:sldId id="286" r:id="rId97"/>
    <p:sldId id="287" r:id="rId98"/>
    <p:sldId id="288" r:id="rId99"/>
    <p:sldId id="289" r:id="rId100"/>
    <p:sldId id="290" r:id="rId101"/>
    <p:sldId id="291" r:id="rId102"/>
    <p:sldId id="292" r:id="rId103"/>
    <p:sldId id="293" r:id="rId104"/>
    <p:sldId id="307" r:id="rId105"/>
    <p:sldId id="364" r:id="rId106"/>
    <p:sldId id="308" r:id="rId107"/>
    <p:sldId id="365" r:id="rId108"/>
    <p:sldId id="309" r:id="rId109"/>
    <p:sldId id="366" r:id="rId110"/>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1" d="100"/>
          <a:sy n="41" d="100"/>
        </p:scale>
        <p:origin x="-2544" y="-128"/>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slide" Target="slides/slide10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slide" Target="slides/slide109.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notesMaster" Target="notesMasters/notesMaster1.xml"/><Relationship Id="rId112" Type="http://schemas.openxmlformats.org/officeDocument/2006/relationships/printerSettings" Target="printerSettings/printerSettings1.bin"/><Relationship Id="rId113" Type="http://schemas.openxmlformats.org/officeDocument/2006/relationships/presProps" Target="presProps.xml"/><Relationship Id="rId114" Type="http://schemas.openxmlformats.org/officeDocument/2006/relationships/viewProps" Target="viewProps.xml"/><Relationship Id="rId115" Type="http://schemas.openxmlformats.org/officeDocument/2006/relationships/theme" Target="theme/theme1.xml"/><Relationship Id="rId11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182591228"/>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xfrm>
            <a:off x="1270000" y="3075905"/>
            <a:ext cx="10464800" cy="1416167"/>
          </a:xfrm>
          <a:prstGeom prst="rect">
            <a:avLst/>
          </a:prstGeom>
        </p:spPr>
        <p:txBody>
          <a:bodyPr/>
          <a:lstStyle/>
          <a:p>
            <a:pPr lvl="0">
              <a:defRPr sz="1800"/>
            </a:pPr>
            <a:r>
              <a:rPr sz="8000" dirty="0"/>
              <a:t>CS186 </a:t>
            </a:r>
            <a:r>
              <a:rPr sz="8000" dirty="0" smtClean="0"/>
              <a:t>Discussion</a:t>
            </a:r>
            <a:r>
              <a:rPr lang="en-US" sz="8000" dirty="0" smtClean="0"/>
              <a:t> 1</a:t>
            </a:r>
            <a:endParaRPr sz="8000" dirty="0"/>
          </a:p>
        </p:txBody>
      </p:sp>
      <p:sp>
        <p:nvSpPr>
          <p:cNvPr id="33" name="Shape 33"/>
          <p:cNvSpPr>
            <a:spLocks noGrp="1"/>
          </p:cNvSpPr>
          <p:nvPr>
            <p:ph type="body" idx="1"/>
          </p:nvPr>
        </p:nvSpPr>
        <p:spPr>
          <a:xfrm>
            <a:off x="1270000" y="4534751"/>
            <a:ext cx="10464800" cy="1880962"/>
          </a:xfrm>
          <a:prstGeom prst="rect">
            <a:avLst/>
          </a:prstGeom>
        </p:spPr>
        <p:txBody>
          <a:bodyPr/>
          <a:lstStyle/>
          <a:p>
            <a:pPr lvl="0">
              <a:defRPr sz="1800"/>
            </a:pPr>
            <a:r>
              <a:rPr sz="3200" dirty="0" smtClean="0"/>
              <a:t>(</a:t>
            </a:r>
            <a:r>
              <a:rPr lang="en-US" sz="3200" dirty="0" smtClean="0"/>
              <a:t>Rendezvous, </a:t>
            </a:r>
            <a:r>
              <a:rPr sz="3200" dirty="0" smtClean="0"/>
              <a:t>External</a:t>
            </a:r>
            <a:r>
              <a:rPr lang="en-US" sz="3200" dirty="0" smtClean="0"/>
              <a:t> S</a:t>
            </a:r>
            <a:r>
              <a:rPr sz="3200" dirty="0" smtClean="0"/>
              <a:t>orting</a:t>
            </a:r>
            <a:r>
              <a:rPr lang="en-US" sz="3200" dirty="0" smtClean="0"/>
              <a:t>, External H</a:t>
            </a:r>
            <a:r>
              <a:rPr sz="3200" dirty="0" smtClean="0"/>
              <a:t>ashing</a:t>
            </a:r>
            <a:r>
              <a:rPr lang="en-US" sz="3200" dirty="0" smtClean="0"/>
              <a:t>)</a:t>
            </a:r>
          </a:p>
          <a:p>
            <a:pPr lvl="0">
              <a:defRPr sz="1800"/>
            </a:pPr>
            <a:endParaRPr lang="en-US" sz="3200" dirty="0" smtClean="0"/>
          </a:p>
          <a:p>
            <a:pPr lvl="0">
              <a:defRPr sz="1800"/>
            </a:pPr>
            <a:r>
              <a:rPr lang="en-US" sz="3200" dirty="0" smtClean="0"/>
              <a:t>Matthew Deng</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p>
            <a:pPr lvl="0">
              <a:defRPr sz="1800"/>
            </a:pPr>
            <a:r>
              <a:rPr sz="8000" dirty="0"/>
              <a:t>External Sorting</a:t>
            </a:r>
          </a:p>
        </p:txBody>
      </p:sp>
    </p:spTree>
    <p:extLst>
      <p:ext uri="{BB962C8B-B14F-4D97-AF65-F5344CB8AC3E}">
        <p14:creationId xmlns:p14="http://schemas.microsoft.com/office/powerpoint/2010/main" val="111885706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Shape 728"/>
          <p:cNvSpPr>
            <a:spLocks noGrp="1"/>
          </p:cNvSpPr>
          <p:nvPr>
            <p:ph type="title"/>
          </p:nvPr>
        </p:nvSpPr>
        <p:spPr>
          <a:prstGeom prst="rect">
            <a:avLst/>
          </a:prstGeom>
        </p:spPr>
        <p:txBody>
          <a:bodyPr/>
          <a:lstStyle/>
          <a:p>
            <a:pPr lvl="0">
              <a:defRPr sz="1800"/>
            </a:pPr>
            <a:r>
              <a:rPr sz="8000"/>
              <a:t>Pass 2: Conquer</a:t>
            </a:r>
          </a:p>
        </p:txBody>
      </p:sp>
      <p:sp>
        <p:nvSpPr>
          <p:cNvPr id="729" name="Shape 729"/>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730" name="Shape 730"/>
          <p:cNvSpPr/>
          <p:nvPr/>
        </p:nvSpPr>
        <p:spPr>
          <a:xfrm>
            <a:off x="495672" y="4686300"/>
            <a:ext cx="5449107"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731" name="Shape 731"/>
          <p:cNvSpPr/>
          <p:nvPr/>
        </p:nvSpPr>
        <p:spPr>
          <a:xfrm>
            <a:off x="98413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32" name="Shape 732"/>
          <p:cNvSpPr/>
          <p:nvPr/>
        </p:nvSpPr>
        <p:spPr>
          <a:xfrm>
            <a:off x="7987121" y="627161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33" name="Shape 733"/>
          <p:cNvSpPr/>
          <p:nvPr/>
        </p:nvSpPr>
        <p:spPr>
          <a:xfrm>
            <a:off x="7987121" y="78527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34" name="Shape 734"/>
          <p:cNvSpPr/>
          <p:nvPr/>
        </p:nvSpPr>
        <p:spPr>
          <a:xfrm>
            <a:off x="2608442" y="2472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Create in-memory table for each partition.</a:t>
            </a:r>
          </a:p>
          <a:p>
            <a:pPr lvl="0">
              <a:defRPr sz="1800"/>
            </a:pPr>
            <a:r>
              <a:rPr sz="2500"/>
              <a:t> </a:t>
            </a:r>
          </a:p>
        </p:txBody>
      </p:sp>
      <p:sp>
        <p:nvSpPr>
          <p:cNvPr id="735" name="Shape 735"/>
          <p:cNvSpPr/>
          <p:nvPr/>
        </p:nvSpPr>
        <p:spPr>
          <a:xfrm>
            <a:off x="8223746" y="8362503"/>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736" name="Shape 736"/>
          <p:cNvSpPr/>
          <p:nvPr/>
        </p:nvSpPr>
        <p:spPr>
          <a:xfrm>
            <a:off x="10052546" y="5164187"/>
            <a:ext cx="736104" cy="667197"/>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737" name="Shape 737"/>
          <p:cNvSpPr/>
          <p:nvPr/>
        </p:nvSpPr>
        <p:spPr>
          <a:xfrm>
            <a:off x="61329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38" name="Shape 738"/>
          <p:cNvSpPr/>
          <p:nvPr/>
        </p:nvSpPr>
        <p:spPr>
          <a:xfrm>
            <a:off x="6312148" y="515148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39" name="Shape 739"/>
          <p:cNvSpPr/>
          <p:nvPr/>
        </p:nvSpPr>
        <p:spPr>
          <a:xfrm>
            <a:off x="7052295" y="51514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40" name="Shape 740"/>
          <p:cNvSpPr/>
          <p:nvPr/>
        </p:nvSpPr>
        <p:spPr>
          <a:xfrm>
            <a:off x="6134943" y="7852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41" name="Shape 741"/>
          <p:cNvSpPr/>
          <p:nvPr/>
        </p:nvSpPr>
        <p:spPr>
          <a:xfrm>
            <a:off x="6312644" y="8400603"/>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742" name="Shape 742"/>
          <p:cNvSpPr/>
          <p:nvPr/>
        </p:nvSpPr>
        <p:spPr>
          <a:xfrm>
            <a:off x="7055842" y="8400603"/>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743" name="Shape 743"/>
          <p:cNvSpPr/>
          <p:nvPr/>
        </p:nvSpPr>
        <p:spPr>
          <a:xfrm>
            <a:off x="6134943"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44" name="Shape 744"/>
          <p:cNvSpPr/>
          <p:nvPr/>
        </p:nvSpPr>
        <p:spPr>
          <a:xfrm>
            <a:off x="6312644" y="6776045"/>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45" name="Shape 745"/>
          <p:cNvSpPr/>
          <p:nvPr/>
        </p:nvSpPr>
        <p:spPr>
          <a:xfrm>
            <a:off x="7055842" y="6776045"/>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746" name="Shape 746"/>
          <p:cNvSpPr/>
          <p:nvPr/>
        </p:nvSpPr>
        <p:spPr>
          <a:xfrm>
            <a:off x="79871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47" name="Shape 747"/>
          <p:cNvSpPr/>
          <p:nvPr/>
        </p:nvSpPr>
        <p:spPr>
          <a:xfrm>
            <a:off x="8186774" y="51514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48" name="Shape 748"/>
          <p:cNvSpPr/>
          <p:nvPr/>
        </p:nvSpPr>
        <p:spPr>
          <a:xfrm>
            <a:off x="8936074" y="51514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49" name="Shape 749"/>
          <p:cNvSpPr/>
          <p:nvPr/>
        </p:nvSpPr>
        <p:spPr>
          <a:xfrm>
            <a:off x="10807948" y="5164187"/>
            <a:ext cx="736104"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50" name="Shape 750"/>
          <p:cNvSpPr/>
          <p:nvPr/>
        </p:nvSpPr>
        <p:spPr>
          <a:xfrm>
            <a:off x="8211046" y="6732637"/>
            <a:ext cx="736104"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Shape 752"/>
          <p:cNvSpPr>
            <a:spLocks noGrp="1"/>
          </p:cNvSpPr>
          <p:nvPr>
            <p:ph type="title"/>
          </p:nvPr>
        </p:nvSpPr>
        <p:spPr>
          <a:prstGeom prst="rect">
            <a:avLst/>
          </a:prstGeom>
        </p:spPr>
        <p:txBody>
          <a:bodyPr/>
          <a:lstStyle/>
          <a:p>
            <a:pPr lvl="0">
              <a:defRPr sz="1800"/>
            </a:pPr>
            <a:r>
              <a:rPr sz="8000"/>
              <a:t>Pass 2: Conquer</a:t>
            </a:r>
          </a:p>
        </p:txBody>
      </p:sp>
      <p:sp>
        <p:nvSpPr>
          <p:cNvPr id="753" name="Shape 753"/>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754" name="Shape 754"/>
          <p:cNvSpPr/>
          <p:nvPr/>
        </p:nvSpPr>
        <p:spPr>
          <a:xfrm>
            <a:off x="495672" y="4686300"/>
            <a:ext cx="5449107"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755" name="Shape 755"/>
          <p:cNvSpPr/>
          <p:nvPr/>
        </p:nvSpPr>
        <p:spPr>
          <a:xfrm>
            <a:off x="1375773" y="72939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56" name="Shape 756"/>
          <p:cNvSpPr/>
          <p:nvPr/>
        </p:nvSpPr>
        <p:spPr>
          <a:xfrm>
            <a:off x="7987121" y="627161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57" name="Shape 757"/>
          <p:cNvSpPr/>
          <p:nvPr/>
        </p:nvSpPr>
        <p:spPr>
          <a:xfrm>
            <a:off x="7987121" y="78527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58" name="Shape 758"/>
          <p:cNvSpPr/>
          <p:nvPr/>
        </p:nvSpPr>
        <p:spPr>
          <a:xfrm>
            <a:off x="2608442" y="2472928"/>
            <a:ext cx="7780190"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Create in-memory table for each partition.</a:t>
            </a:r>
          </a:p>
          <a:p>
            <a:pPr lvl="0">
              <a:defRPr sz="1800"/>
            </a:pPr>
            <a:r>
              <a:rPr sz="2500"/>
              <a:t> </a:t>
            </a:r>
          </a:p>
        </p:txBody>
      </p:sp>
      <p:sp>
        <p:nvSpPr>
          <p:cNvPr id="759" name="Shape 759"/>
          <p:cNvSpPr/>
          <p:nvPr/>
        </p:nvSpPr>
        <p:spPr>
          <a:xfrm>
            <a:off x="8223746" y="8362503"/>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760" name="Shape 760"/>
          <p:cNvSpPr/>
          <p:nvPr/>
        </p:nvSpPr>
        <p:spPr>
          <a:xfrm>
            <a:off x="1586997" y="7767687"/>
            <a:ext cx="736105" cy="667197"/>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761" name="Shape 761"/>
          <p:cNvSpPr/>
          <p:nvPr/>
        </p:nvSpPr>
        <p:spPr>
          <a:xfrm>
            <a:off x="6134943" y="7852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62" name="Shape 762"/>
          <p:cNvSpPr/>
          <p:nvPr/>
        </p:nvSpPr>
        <p:spPr>
          <a:xfrm>
            <a:off x="6312644" y="8400603"/>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763" name="Shape 763"/>
          <p:cNvSpPr/>
          <p:nvPr/>
        </p:nvSpPr>
        <p:spPr>
          <a:xfrm>
            <a:off x="7055842" y="8400603"/>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764" name="Shape 764"/>
          <p:cNvSpPr/>
          <p:nvPr/>
        </p:nvSpPr>
        <p:spPr>
          <a:xfrm>
            <a:off x="6134943"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65" name="Shape 765"/>
          <p:cNvSpPr/>
          <p:nvPr/>
        </p:nvSpPr>
        <p:spPr>
          <a:xfrm>
            <a:off x="6312644" y="6776045"/>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66" name="Shape 766"/>
          <p:cNvSpPr/>
          <p:nvPr/>
        </p:nvSpPr>
        <p:spPr>
          <a:xfrm>
            <a:off x="7055842" y="6776045"/>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767" name="Shape 767"/>
          <p:cNvSpPr/>
          <p:nvPr/>
        </p:nvSpPr>
        <p:spPr>
          <a:xfrm>
            <a:off x="2342399" y="77676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68" name="Shape 768"/>
          <p:cNvSpPr/>
          <p:nvPr/>
        </p:nvSpPr>
        <p:spPr>
          <a:xfrm>
            <a:off x="8211046" y="6732637"/>
            <a:ext cx="736104"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69" name="Shape 769"/>
          <p:cNvSpPr/>
          <p:nvPr/>
        </p:nvSpPr>
        <p:spPr>
          <a:xfrm>
            <a:off x="1375773" y="5693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70" name="Shape 770"/>
          <p:cNvSpPr/>
          <p:nvPr/>
        </p:nvSpPr>
        <p:spPr>
          <a:xfrm>
            <a:off x="1554999" y="61547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71" name="Shape 771"/>
          <p:cNvSpPr/>
          <p:nvPr/>
        </p:nvSpPr>
        <p:spPr>
          <a:xfrm>
            <a:off x="2295146" y="61547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72" name="Shape 772"/>
          <p:cNvSpPr/>
          <p:nvPr/>
        </p:nvSpPr>
        <p:spPr>
          <a:xfrm>
            <a:off x="3229973" y="5693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73" name="Shape 773"/>
          <p:cNvSpPr/>
          <p:nvPr/>
        </p:nvSpPr>
        <p:spPr>
          <a:xfrm>
            <a:off x="3429626" y="61547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74" name="Shape 774"/>
          <p:cNvSpPr/>
          <p:nvPr/>
        </p:nvSpPr>
        <p:spPr>
          <a:xfrm>
            <a:off x="4178926" y="61547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 name="Shape 776"/>
          <p:cNvSpPr>
            <a:spLocks noGrp="1"/>
          </p:cNvSpPr>
          <p:nvPr>
            <p:ph type="title"/>
          </p:nvPr>
        </p:nvSpPr>
        <p:spPr>
          <a:prstGeom prst="rect">
            <a:avLst/>
          </a:prstGeom>
        </p:spPr>
        <p:txBody>
          <a:bodyPr/>
          <a:lstStyle/>
          <a:p>
            <a:pPr lvl="0">
              <a:defRPr sz="1800"/>
            </a:pPr>
            <a:r>
              <a:rPr sz="8000"/>
              <a:t>Pass 2: Conquer</a:t>
            </a:r>
          </a:p>
        </p:txBody>
      </p:sp>
      <p:sp>
        <p:nvSpPr>
          <p:cNvPr id="777" name="Shape 777"/>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778" name="Shape 778"/>
          <p:cNvSpPr/>
          <p:nvPr/>
        </p:nvSpPr>
        <p:spPr>
          <a:xfrm>
            <a:off x="495672" y="4686300"/>
            <a:ext cx="5449107"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779" name="Shape 779"/>
          <p:cNvSpPr/>
          <p:nvPr/>
        </p:nvSpPr>
        <p:spPr>
          <a:xfrm>
            <a:off x="7987121" y="627161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80" name="Shape 780"/>
          <p:cNvSpPr/>
          <p:nvPr/>
        </p:nvSpPr>
        <p:spPr>
          <a:xfrm>
            <a:off x="7987121" y="78527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81" name="Shape 781"/>
          <p:cNvSpPr/>
          <p:nvPr/>
        </p:nvSpPr>
        <p:spPr>
          <a:xfrm>
            <a:off x="2608442" y="2472928"/>
            <a:ext cx="7780190"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Create in-memory table for each partition.</a:t>
            </a:r>
          </a:p>
          <a:p>
            <a:pPr lvl="0">
              <a:defRPr sz="1800"/>
            </a:pPr>
            <a:r>
              <a:rPr sz="2500"/>
              <a:t> </a:t>
            </a:r>
          </a:p>
        </p:txBody>
      </p:sp>
      <p:sp>
        <p:nvSpPr>
          <p:cNvPr id="782" name="Shape 782"/>
          <p:cNvSpPr/>
          <p:nvPr/>
        </p:nvSpPr>
        <p:spPr>
          <a:xfrm>
            <a:off x="8223746" y="8362503"/>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783" name="Shape 783"/>
          <p:cNvSpPr/>
          <p:nvPr/>
        </p:nvSpPr>
        <p:spPr>
          <a:xfrm>
            <a:off x="2342399" y="6154787"/>
            <a:ext cx="736105" cy="667197"/>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784" name="Shape 784"/>
          <p:cNvSpPr/>
          <p:nvPr/>
        </p:nvSpPr>
        <p:spPr>
          <a:xfrm>
            <a:off x="6134943" y="7852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85" name="Shape 785"/>
          <p:cNvSpPr/>
          <p:nvPr/>
        </p:nvSpPr>
        <p:spPr>
          <a:xfrm>
            <a:off x="6312644" y="8400603"/>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786" name="Shape 786"/>
          <p:cNvSpPr/>
          <p:nvPr/>
        </p:nvSpPr>
        <p:spPr>
          <a:xfrm>
            <a:off x="7055842" y="8400603"/>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787" name="Shape 787"/>
          <p:cNvSpPr/>
          <p:nvPr/>
        </p:nvSpPr>
        <p:spPr>
          <a:xfrm>
            <a:off x="6134943"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88" name="Shape 788"/>
          <p:cNvSpPr/>
          <p:nvPr/>
        </p:nvSpPr>
        <p:spPr>
          <a:xfrm>
            <a:off x="6312644" y="6776045"/>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89" name="Shape 789"/>
          <p:cNvSpPr/>
          <p:nvPr/>
        </p:nvSpPr>
        <p:spPr>
          <a:xfrm>
            <a:off x="7055842" y="6776045"/>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790" name="Shape 790"/>
          <p:cNvSpPr/>
          <p:nvPr/>
        </p:nvSpPr>
        <p:spPr>
          <a:xfrm>
            <a:off x="1554999" y="73739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91" name="Shape 791"/>
          <p:cNvSpPr/>
          <p:nvPr/>
        </p:nvSpPr>
        <p:spPr>
          <a:xfrm>
            <a:off x="8211046" y="6732637"/>
            <a:ext cx="736104"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92" name="Shape 792"/>
          <p:cNvSpPr/>
          <p:nvPr/>
        </p:nvSpPr>
        <p:spPr>
          <a:xfrm>
            <a:off x="1554999" y="61547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93" name="Shape 793"/>
          <p:cNvSpPr/>
          <p:nvPr/>
        </p:nvSpPr>
        <p:spPr>
          <a:xfrm>
            <a:off x="2342399" y="73739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94" name="Shape 794"/>
          <p:cNvSpPr/>
          <p:nvPr/>
        </p:nvSpPr>
        <p:spPr>
          <a:xfrm>
            <a:off x="3129799" y="73739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95" name="Shape 795"/>
          <p:cNvSpPr/>
          <p:nvPr/>
        </p:nvSpPr>
        <p:spPr>
          <a:xfrm>
            <a:off x="3129799" y="61547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96" name="Shape 796"/>
          <p:cNvSpPr/>
          <p:nvPr/>
        </p:nvSpPr>
        <p:spPr>
          <a:xfrm>
            <a:off x="1427592" y="5638800"/>
            <a:ext cx="99091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Green</a:t>
            </a:r>
          </a:p>
        </p:txBody>
      </p:sp>
      <p:sp>
        <p:nvSpPr>
          <p:cNvPr id="797" name="Shape 797"/>
          <p:cNvSpPr/>
          <p:nvPr/>
        </p:nvSpPr>
        <p:spPr>
          <a:xfrm>
            <a:off x="1407272" y="6824935"/>
            <a:ext cx="103155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Purple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Shape 799"/>
          <p:cNvSpPr>
            <a:spLocks noGrp="1"/>
          </p:cNvSpPr>
          <p:nvPr>
            <p:ph type="title"/>
          </p:nvPr>
        </p:nvSpPr>
        <p:spPr>
          <a:prstGeom prst="rect">
            <a:avLst/>
          </a:prstGeom>
        </p:spPr>
        <p:txBody>
          <a:bodyPr/>
          <a:lstStyle/>
          <a:p>
            <a:pPr lvl="0">
              <a:defRPr sz="1800"/>
            </a:pPr>
            <a:r>
              <a:rPr sz="8000" dirty="0"/>
              <a:t>Worksheet </a:t>
            </a:r>
            <a:r>
              <a:rPr sz="8000" dirty="0" smtClean="0"/>
              <a:t>#</a:t>
            </a:r>
            <a:r>
              <a:rPr lang="en-US" sz="8000" dirty="0" smtClean="0"/>
              <a:t>5</a:t>
            </a:r>
            <a:r>
              <a:rPr sz="8000" dirty="0" smtClean="0"/>
              <a:t>, </a:t>
            </a:r>
            <a:r>
              <a:rPr lang="en-US" sz="8000" dirty="0" smtClean="0"/>
              <a:t>6</a:t>
            </a:r>
            <a:r>
              <a:rPr sz="8000" dirty="0" smtClean="0"/>
              <a:t>, </a:t>
            </a:r>
            <a:r>
              <a:rPr lang="en-US" sz="8000" dirty="0" smtClean="0"/>
              <a:t>7</a:t>
            </a:r>
            <a:endParaRPr sz="80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5. Why </a:t>
            </a:r>
            <a:r>
              <a:rPr lang="en-US" sz="3200" b="1" dirty="0"/>
              <a:t>can we process B * (B - 1) pages of data with external hashing in just two passes (divide and conquer phases)?</a:t>
            </a:r>
          </a:p>
          <a:p>
            <a:pPr marL="0" lvl="0" indent="0">
              <a:spcBef>
                <a:spcPts val="0"/>
              </a:spcBef>
              <a:buNone/>
            </a:pPr>
            <a:endParaRPr lang="en-US" sz="3200" b="1" dirty="0"/>
          </a:p>
          <a:p>
            <a:pPr marL="444500" lvl="1" indent="0">
              <a:spcBef>
                <a:spcPts val="0"/>
              </a:spcBef>
              <a:buNone/>
            </a:pPr>
            <a:endParaRPr lang="en-US" sz="3200" dirty="0"/>
          </a:p>
        </p:txBody>
      </p:sp>
    </p:spTree>
    <p:extLst>
      <p:ext uri="{BB962C8B-B14F-4D97-AF65-F5344CB8AC3E}">
        <p14:creationId xmlns:p14="http://schemas.microsoft.com/office/powerpoint/2010/main" val="54804637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5. Why </a:t>
            </a:r>
            <a:r>
              <a:rPr lang="en-US" sz="3200" b="1" dirty="0"/>
              <a:t>can we process B * (B - 1) pages of data with external hashing in just two passes (divide and conquer phases)?</a:t>
            </a:r>
          </a:p>
          <a:p>
            <a:pPr marL="0" lvl="0" indent="0">
              <a:spcBef>
                <a:spcPts val="0"/>
              </a:spcBef>
              <a:buNone/>
            </a:pPr>
            <a:endParaRPr lang="en-US" sz="3200" b="1" dirty="0"/>
          </a:p>
          <a:p>
            <a:pPr marL="444500" lvl="1" indent="0">
              <a:spcBef>
                <a:spcPts val="0"/>
              </a:spcBef>
              <a:buNone/>
            </a:pPr>
            <a:r>
              <a:rPr lang="en-US" sz="3200" dirty="0">
                <a:solidFill>
                  <a:srgbClr val="45A4FC"/>
                </a:solidFill>
              </a:rPr>
              <a:t>Our main limitation is how big the partitions can be after the partition hashing. Since we need to be able to read in the whole partition into memory, each partition can be at most B pages big. </a:t>
            </a:r>
          </a:p>
          <a:p>
            <a:pPr marL="444500" lvl="1" indent="0">
              <a:spcBef>
                <a:spcPts val="0"/>
              </a:spcBef>
              <a:buNone/>
            </a:pPr>
            <a:endParaRPr lang="en-US" sz="3200" dirty="0"/>
          </a:p>
        </p:txBody>
      </p:sp>
    </p:spTree>
    <p:extLst>
      <p:ext uri="{BB962C8B-B14F-4D97-AF65-F5344CB8AC3E}">
        <p14:creationId xmlns:p14="http://schemas.microsoft.com/office/powerpoint/2010/main" val="4274169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6. If </a:t>
            </a:r>
            <a:r>
              <a:rPr lang="en-US" sz="3200" b="1" dirty="0"/>
              <a:t>you’re processing exactly B * (B - 1) pages of data, is it likely that you’ll have to perform recursive external hashing? Why?</a:t>
            </a:r>
            <a:r>
              <a:rPr lang="en-US" sz="3200" dirty="0"/>
              <a:t> </a:t>
            </a:r>
            <a:endParaRPr lang="en-US" sz="3200" dirty="0" smtClean="0"/>
          </a:p>
        </p:txBody>
      </p:sp>
    </p:spTree>
    <p:extLst>
      <p:ext uri="{BB962C8B-B14F-4D97-AF65-F5344CB8AC3E}">
        <p14:creationId xmlns:p14="http://schemas.microsoft.com/office/powerpoint/2010/main" val="160514499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6. If </a:t>
            </a:r>
            <a:r>
              <a:rPr lang="en-US" sz="3200" b="1" dirty="0"/>
              <a:t>you’re processing exactly B * (B - 1) pages of data, is it likely that you’ll have to perform recursive external hashing? Why?</a:t>
            </a:r>
            <a:r>
              <a:rPr lang="en-US" sz="3200" dirty="0"/>
              <a:t> </a:t>
            </a:r>
            <a:endParaRPr lang="en-US" sz="3200" dirty="0" smtClean="0"/>
          </a:p>
          <a:p>
            <a:pPr marL="0" lvl="0" indent="0">
              <a:spcBef>
                <a:spcPts val="0"/>
              </a:spcBef>
              <a:buNone/>
            </a:pPr>
            <a:endParaRPr lang="en-US" sz="3200" b="1" dirty="0"/>
          </a:p>
          <a:p>
            <a:pPr marL="444500" lvl="1" indent="0">
              <a:spcBef>
                <a:spcPts val="0"/>
              </a:spcBef>
              <a:buNone/>
            </a:pPr>
            <a:r>
              <a:rPr lang="en-US" sz="3200" dirty="0">
                <a:solidFill>
                  <a:srgbClr val="45A4FC"/>
                </a:solidFill>
              </a:rPr>
              <a:t>You would have to have an absolutely perfect hash function that evenly distributes any record into the B-1 partitions. This is almost impossible in practice. Rather, we should expect that some partitions may be larger than B after partition hashing. </a:t>
            </a:r>
          </a:p>
        </p:txBody>
      </p:sp>
    </p:spTree>
    <p:extLst>
      <p:ext uri="{BB962C8B-B14F-4D97-AF65-F5344CB8AC3E}">
        <p14:creationId xmlns:p14="http://schemas.microsoft.com/office/powerpoint/2010/main" val="284227399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7. </a:t>
            </a:r>
            <a:r>
              <a:rPr lang="en-US" sz="3200" b="1" dirty="0"/>
              <a:t>While you recursively perform external hashing, you reuse the same hash functions for partitioning. What’s the problem with this?</a:t>
            </a:r>
            <a:r>
              <a:rPr lang="en-US" sz="3200" dirty="0"/>
              <a:t> </a:t>
            </a:r>
            <a:endParaRPr lang="en-US" sz="3200" dirty="0" smtClean="0"/>
          </a:p>
          <a:p>
            <a:pPr marL="0" lvl="0" indent="0">
              <a:spcBef>
                <a:spcPts val="0"/>
              </a:spcBef>
              <a:buNone/>
            </a:pPr>
            <a:endParaRPr lang="en-US" sz="3200" b="1" dirty="0">
              <a:solidFill>
                <a:srgbClr val="45A4FC"/>
              </a:solidFill>
            </a:endParaRPr>
          </a:p>
        </p:txBody>
      </p:sp>
    </p:spTree>
    <p:extLst>
      <p:ext uri="{BB962C8B-B14F-4D97-AF65-F5344CB8AC3E}">
        <p14:creationId xmlns:p14="http://schemas.microsoft.com/office/powerpoint/2010/main" val="171485124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7. </a:t>
            </a:r>
            <a:r>
              <a:rPr lang="en-US" sz="3200" b="1" dirty="0"/>
              <a:t>While you recursively perform external hashing, you reuse the same hash functions for partitioning. What’s the problem with this?</a:t>
            </a:r>
            <a:r>
              <a:rPr lang="en-US" sz="3200" dirty="0"/>
              <a:t> </a:t>
            </a:r>
            <a:endParaRPr lang="en-US" sz="3200" dirty="0" smtClean="0"/>
          </a:p>
          <a:p>
            <a:pPr marL="0" lvl="0" indent="0">
              <a:spcBef>
                <a:spcPts val="0"/>
              </a:spcBef>
              <a:buNone/>
            </a:pPr>
            <a:endParaRPr lang="en-US" sz="3200" b="1" dirty="0">
              <a:solidFill>
                <a:srgbClr val="45A4FC"/>
              </a:solidFill>
            </a:endParaRPr>
          </a:p>
          <a:p>
            <a:pPr marL="444500" lvl="1" indent="0">
              <a:spcBef>
                <a:spcPts val="0"/>
              </a:spcBef>
              <a:buNone/>
            </a:pPr>
            <a:r>
              <a:rPr lang="en-US" sz="3200" dirty="0" smtClean="0">
                <a:solidFill>
                  <a:srgbClr val="45A4FC"/>
                </a:solidFill>
              </a:rPr>
              <a:t>The </a:t>
            </a:r>
            <a:r>
              <a:rPr lang="en-US" sz="3200" dirty="0">
                <a:solidFill>
                  <a:srgbClr val="45A4FC"/>
                </a:solidFill>
              </a:rPr>
              <a:t>partition that is too big to fit in memory will still be too big to fit in memory if we maintain the same partition hashing strategy.</a:t>
            </a:r>
          </a:p>
          <a:p>
            <a:pPr marL="444500" lvl="1" indent="0">
              <a:spcBef>
                <a:spcPts val="0"/>
              </a:spcBef>
              <a:buNone/>
            </a:pPr>
            <a:endParaRPr lang="en-US" sz="3200" dirty="0">
              <a:solidFill>
                <a:srgbClr val="45A4FC"/>
              </a:solidFill>
            </a:endParaRPr>
          </a:p>
        </p:txBody>
      </p:sp>
    </p:spTree>
    <p:extLst>
      <p:ext uri="{BB962C8B-B14F-4D97-AF65-F5344CB8AC3E}">
        <p14:creationId xmlns:p14="http://schemas.microsoft.com/office/powerpoint/2010/main" val="188857052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sz="8000" dirty="0"/>
              <a:t>External Sorting</a:t>
            </a:r>
          </a:p>
        </p:txBody>
      </p:sp>
      <p:sp>
        <p:nvSpPr>
          <p:cNvPr id="38" name="Shape 38"/>
          <p:cNvSpPr>
            <a:spLocks noGrp="1"/>
          </p:cNvSpPr>
          <p:nvPr>
            <p:ph type="body" idx="1"/>
          </p:nvPr>
        </p:nvSpPr>
        <p:spPr>
          <a:prstGeom prst="rect">
            <a:avLst/>
          </a:prstGeom>
        </p:spPr>
        <p:txBody>
          <a:bodyPr anchor="t"/>
          <a:lstStyle/>
          <a:p>
            <a:pPr marL="0" lvl="0" indent="0" algn="ctr">
              <a:buNone/>
              <a:defRPr sz="1800"/>
            </a:pPr>
            <a:r>
              <a:rPr sz="3600" dirty="0"/>
              <a:t>Want to sort data that </a:t>
            </a:r>
            <a:r>
              <a:rPr sz="3600" dirty="0" smtClean="0"/>
              <a:t>does not fit </a:t>
            </a:r>
            <a:r>
              <a:rPr sz="3600" dirty="0"/>
              <a:t>in </a:t>
            </a:r>
            <a:r>
              <a:rPr sz="3600" dirty="0" smtClean="0"/>
              <a:t>memory</a:t>
            </a:r>
            <a:endParaRPr sz="3600" dirty="0"/>
          </a:p>
        </p:txBody>
      </p:sp>
    </p:spTree>
    <p:extLst>
      <p:ext uri="{BB962C8B-B14F-4D97-AF65-F5344CB8AC3E}">
        <p14:creationId xmlns:p14="http://schemas.microsoft.com/office/powerpoint/2010/main" val="228471005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normAutofit/>
          </a:bodyPr>
          <a:lstStyle>
            <a:lvl1pPr defTabSz="549148">
              <a:defRPr sz="7519"/>
            </a:lvl1pPr>
          </a:lstStyle>
          <a:p>
            <a:pPr lvl="0">
              <a:defRPr sz="1800"/>
            </a:pPr>
            <a:r>
              <a:rPr lang="en-US" sz="8000" dirty="0" smtClean="0"/>
              <a:t>2-Way Merge Sort</a:t>
            </a:r>
            <a:endParaRPr sz="8000" dirty="0"/>
          </a:p>
        </p:txBody>
      </p:sp>
      <p:sp>
        <p:nvSpPr>
          <p:cNvPr id="41" name="Shape 41"/>
          <p:cNvSpPr>
            <a:spLocks noGrp="1"/>
          </p:cNvSpPr>
          <p:nvPr>
            <p:ph type="body" idx="1"/>
          </p:nvPr>
        </p:nvSpPr>
        <p:spPr>
          <a:xfrm>
            <a:off x="952500" y="2603499"/>
            <a:ext cx="11099800" cy="5493079"/>
          </a:xfrm>
          <a:prstGeom prst="rect">
            <a:avLst/>
          </a:prstGeom>
        </p:spPr>
        <p:txBody>
          <a:bodyPr anchor="t">
            <a:normAutofit/>
          </a:bodyPr>
          <a:lstStyle/>
          <a:p>
            <a:pPr lvl="0">
              <a:defRPr sz="1800"/>
            </a:pPr>
            <a:r>
              <a:rPr lang="en-US" sz="3600" dirty="0" smtClean="0"/>
              <a:t>Pass 0 (Conquer):</a:t>
            </a:r>
          </a:p>
          <a:p>
            <a:pPr lvl="1">
              <a:defRPr sz="1800"/>
            </a:pPr>
            <a:r>
              <a:rPr lang="en-US" sz="3200" dirty="0" smtClean="0"/>
              <a:t>Sort 1 page at a time in memory</a:t>
            </a:r>
            <a:endParaRPr sz="3200" dirty="0"/>
          </a:p>
          <a:p>
            <a:pPr lvl="0">
              <a:defRPr sz="1800"/>
            </a:pPr>
            <a:r>
              <a:rPr lang="en-US" sz="3600" dirty="0" smtClean="0"/>
              <a:t>Pass 1, 2, …, etc. (Merge):</a:t>
            </a:r>
          </a:p>
          <a:p>
            <a:pPr lvl="1">
              <a:defRPr sz="1800"/>
            </a:pPr>
            <a:r>
              <a:rPr lang="en-US" sz="3200" dirty="0" smtClean="0"/>
              <a:t>Merge </a:t>
            </a:r>
            <a:r>
              <a:rPr lang="en-US" sz="3200" dirty="0"/>
              <a:t>2</a:t>
            </a:r>
            <a:r>
              <a:rPr lang="en-US" sz="3200" dirty="0" smtClean="0"/>
              <a:t> runs</a:t>
            </a:r>
          </a:p>
          <a:p>
            <a:pPr lvl="1">
              <a:defRPr sz="1800"/>
            </a:pPr>
            <a:endParaRPr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prstGeom prst="rect">
            <a:avLst/>
          </a:prstGeom>
        </p:spPr>
        <p:txBody>
          <a:bodyPr/>
          <a:lstStyle/>
          <a:p>
            <a:pPr lvl="0">
              <a:defRPr sz="1800"/>
            </a:pPr>
            <a:r>
              <a:rPr sz="8000" dirty="0"/>
              <a:t>2-Way Merge Sort</a:t>
            </a:r>
          </a:p>
        </p:txBody>
      </p:sp>
      <p:sp>
        <p:nvSpPr>
          <p:cNvPr id="64" name="Shape 64"/>
          <p:cNvSpPr/>
          <p:nvPr/>
        </p:nvSpPr>
        <p:spPr>
          <a:xfrm>
            <a:off x="1898650" y="3836268"/>
            <a:ext cx="1967608" cy="2864099"/>
          </a:xfrm>
          <a:prstGeom prst="roundRect">
            <a:avLst>
              <a:gd name="adj" fmla="val 15000"/>
            </a:avLst>
          </a:prstGeom>
          <a:solidFill>
            <a:srgbClr val="70BF41">
              <a:alpha val="43638"/>
            </a:srgbClr>
          </a:solidFill>
          <a:ln w="12700">
            <a:miter lim="400000"/>
          </a:ln>
        </p:spPr>
        <p:txBody>
          <a:bodyPr lIns="0" tIns="0" rIns="0" bIns="0" anchor="ctr"/>
          <a:lstStyle/>
          <a:p>
            <a:pPr lvl="0">
              <a:defRPr sz="2400"/>
            </a:pPr>
            <a:endParaRPr/>
          </a:p>
        </p:txBody>
      </p:sp>
      <p:sp>
        <p:nvSpPr>
          <p:cNvPr id="65" name="Shape 65"/>
          <p:cNvSpPr/>
          <p:nvPr/>
        </p:nvSpPr>
        <p:spPr>
          <a:xfrm>
            <a:off x="4198193" y="3562350"/>
            <a:ext cx="4518621" cy="3411935"/>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66" name="Shape 66"/>
          <p:cNvSpPr/>
          <p:nvPr/>
        </p:nvSpPr>
        <p:spPr>
          <a:xfrm>
            <a:off x="4864100" y="4318000"/>
            <a:ext cx="1322934" cy="728961"/>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67" name="Shape 67"/>
          <p:cNvSpPr/>
          <p:nvPr/>
        </p:nvSpPr>
        <p:spPr>
          <a:xfrm>
            <a:off x="2529037" y="4930130"/>
            <a:ext cx="70683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Disk</a:t>
            </a:r>
          </a:p>
        </p:txBody>
      </p:sp>
      <p:sp>
        <p:nvSpPr>
          <p:cNvPr id="68" name="Shape 68"/>
          <p:cNvSpPr/>
          <p:nvPr/>
        </p:nvSpPr>
        <p:spPr>
          <a:xfrm>
            <a:off x="9673778" y="5033367"/>
            <a:ext cx="70683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Disk</a:t>
            </a:r>
          </a:p>
        </p:txBody>
      </p:sp>
      <p:sp>
        <p:nvSpPr>
          <p:cNvPr id="69" name="Shape 69"/>
          <p:cNvSpPr/>
          <p:nvPr/>
        </p:nvSpPr>
        <p:spPr>
          <a:xfrm>
            <a:off x="4864100" y="5388619"/>
            <a:ext cx="1322934" cy="728962"/>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70" name="Shape 70"/>
          <p:cNvSpPr/>
          <p:nvPr/>
        </p:nvSpPr>
        <p:spPr>
          <a:xfrm>
            <a:off x="6959600" y="4800600"/>
            <a:ext cx="1322934" cy="728961"/>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71" name="Shape 71"/>
          <p:cNvSpPr/>
          <p:nvPr/>
        </p:nvSpPr>
        <p:spPr>
          <a:xfrm>
            <a:off x="4993995" y="4447530"/>
            <a:ext cx="10631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dirty="0"/>
              <a:t>Input 1</a:t>
            </a:r>
          </a:p>
        </p:txBody>
      </p:sp>
      <p:sp>
        <p:nvSpPr>
          <p:cNvPr id="72" name="Shape 72"/>
          <p:cNvSpPr/>
          <p:nvPr/>
        </p:nvSpPr>
        <p:spPr>
          <a:xfrm>
            <a:off x="4993995" y="5518149"/>
            <a:ext cx="10631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Input 2</a:t>
            </a:r>
          </a:p>
        </p:txBody>
      </p:sp>
      <p:sp>
        <p:nvSpPr>
          <p:cNvPr id="73" name="Shape 73"/>
          <p:cNvSpPr/>
          <p:nvPr/>
        </p:nvSpPr>
        <p:spPr>
          <a:xfrm>
            <a:off x="7094854" y="4930130"/>
            <a:ext cx="104607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Output</a:t>
            </a:r>
          </a:p>
        </p:txBody>
      </p:sp>
      <p:sp>
        <p:nvSpPr>
          <p:cNvPr id="74" name="Shape 74"/>
          <p:cNvSpPr/>
          <p:nvPr/>
        </p:nvSpPr>
        <p:spPr>
          <a:xfrm>
            <a:off x="3781117" y="4682480"/>
            <a:ext cx="1046074" cy="1"/>
          </a:xfrm>
          <a:prstGeom prst="line">
            <a:avLst/>
          </a:prstGeom>
          <a:ln w="25400">
            <a:solidFill/>
            <a:miter lim="400000"/>
            <a:tailEnd type="triangle"/>
          </a:ln>
        </p:spPr>
        <p:txBody>
          <a:bodyPr lIns="50800" tIns="50800" rIns="50800" bIns="50800" anchor="ctr"/>
          <a:lstStyle/>
          <a:p>
            <a:pPr lvl="0">
              <a:defRPr sz="2400"/>
            </a:pPr>
            <a:endParaRPr/>
          </a:p>
        </p:txBody>
      </p:sp>
      <p:sp>
        <p:nvSpPr>
          <p:cNvPr id="75" name="Shape 75"/>
          <p:cNvSpPr/>
          <p:nvPr/>
        </p:nvSpPr>
        <p:spPr>
          <a:xfrm>
            <a:off x="3781117" y="5753100"/>
            <a:ext cx="1046074" cy="0"/>
          </a:xfrm>
          <a:prstGeom prst="line">
            <a:avLst/>
          </a:prstGeom>
          <a:ln w="25400">
            <a:solidFill/>
            <a:miter lim="400000"/>
            <a:tailEnd type="triangle"/>
          </a:ln>
        </p:spPr>
        <p:txBody>
          <a:bodyPr lIns="50800" tIns="50800" rIns="50800" bIns="50800" anchor="ctr"/>
          <a:lstStyle/>
          <a:p>
            <a:pPr lvl="0">
              <a:defRPr sz="2400"/>
            </a:pPr>
            <a:endParaRPr/>
          </a:p>
        </p:txBody>
      </p:sp>
      <p:sp>
        <p:nvSpPr>
          <p:cNvPr id="76" name="Shape 76"/>
          <p:cNvSpPr/>
          <p:nvPr/>
        </p:nvSpPr>
        <p:spPr>
          <a:xfrm>
            <a:off x="9043390" y="3836268"/>
            <a:ext cx="1967608" cy="2864099"/>
          </a:xfrm>
          <a:prstGeom prst="roundRect">
            <a:avLst>
              <a:gd name="adj" fmla="val 15000"/>
            </a:avLst>
          </a:prstGeom>
          <a:solidFill>
            <a:srgbClr val="70BF41">
              <a:alpha val="43638"/>
            </a:srgbClr>
          </a:solidFill>
          <a:ln w="12700">
            <a:miter lim="400000"/>
          </a:ln>
        </p:spPr>
        <p:txBody>
          <a:bodyPr lIns="0" tIns="0" rIns="0" bIns="0" anchor="ctr"/>
          <a:lstStyle/>
          <a:p>
            <a:pPr lvl="0">
              <a:defRPr sz="2400"/>
            </a:pPr>
            <a:endParaRPr/>
          </a:p>
        </p:txBody>
      </p:sp>
      <p:sp>
        <p:nvSpPr>
          <p:cNvPr id="77" name="Shape 77"/>
          <p:cNvSpPr/>
          <p:nvPr/>
        </p:nvSpPr>
        <p:spPr>
          <a:xfrm flipV="1">
            <a:off x="6137732" y="5326196"/>
            <a:ext cx="746448" cy="452304"/>
          </a:xfrm>
          <a:prstGeom prst="line">
            <a:avLst/>
          </a:prstGeom>
          <a:ln w="25400">
            <a:solidFill/>
            <a:miter lim="400000"/>
            <a:tailEnd type="triangle"/>
          </a:ln>
        </p:spPr>
        <p:txBody>
          <a:bodyPr lIns="50800" tIns="50800" rIns="50800" bIns="50800" anchor="ctr"/>
          <a:lstStyle/>
          <a:p>
            <a:pPr lvl="0">
              <a:defRPr sz="2400"/>
            </a:pPr>
            <a:endParaRPr/>
          </a:p>
        </p:txBody>
      </p:sp>
      <p:sp>
        <p:nvSpPr>
          <p:cNvPr id="78" name="Shape 78"/>
          <p:cNvSpPr/>
          <p:nvPr/>
        </p:nvSpPr>
        <p:spPr>
          <a:xfrm>
            <a:off x="6100884" y="4652848"/>
            <a:ext cx="821090" cy="459032"/>
          </a:xfrm>
          <a:prstGeom prst="line">
            <a:avLst/>
          </a:prstGeom>
          <a:ln w="25400">
            <a:solidFill/>
            <a:miter lim="400000"/>
            <a:tailEnd type="triangle"/>
          </a:ln>
        </p:spPr>
        <p:txBody>
          <a:bodyPr lIns="50800" tIns="50800" rIns="50800" bIns="50800" anchor="ctr"/>
          <a:lstStyle/>
          <a:p>
            <a:pPr lvl="0">
              <a:defRPr sz="2400"/>
            </a:pPr>
            <a:endParaRPr/>
          </a:p>
        </p:txBody>
      </p:sp>
      <p:sp>
        <p:nvSpPr>
          <p:cNvPr id="79" name="Shape 79"/>
          <p:cNvSpPr/>
          <p:nvPr/>
        </p:nvSpPr>
        <p:spPr>
          <a:xfrm>
            <a:off x="8313809" y="5165080"/>
            <a:ext cx="706832" cy="1"/>
          </a:xfrm>
          <a:prstGeom prst="line">
            <a:avLst/>
          </a:prstGeom>
          <a:ln w="25400">
            <a:solidFill/>
            <a:miter lim="400000"/>
            <a:tailEnd type="triangle"/>
          </a:ln>
        </p:spPr>
        <p:txBody>
          <a:bodyPr lIns="50800" tIns="50800" rIns="50800" bIns="50800" anchor="ctr"/>
          <a:lstStyle/>
          <a:p>
            <a:pPr lvl="0">
              <a:defRPr sz="2400"/>
            </a:pPr>
            <a:endParaRPr/>
          </a:p>
        </p:txBody>
      </p:sp>
      <p:sp>
        <p:nvSpPr>
          <p:cNvPr id="80" name="Shape 80"/>
          <p:cNvSpPr/>
          <p:nvPr/>
        </p:nvSpPr>
        <p:spPr>
          <a:xfrm>
            <a:off x="4165623" y="7726660"/>
            <a:ext cx="45784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dirty="0"/>
              <a:t>Buffer size of 3 pages</a:t>
            </a:r>
          </a:p>
        </p:txBody>
      </p:sp>
      <p:sp>
        <p:nvSpPr>
          <p:cNvPr id="20" name="Shape 80"/>
          <p:cNvSpPr/>
          <p:nvPr/>
        </p:nvSpPr>
        <p:spPr>
          <a:xfrm>
            <a:off x="3570999" y="2233041"/>
            <a:ext cx="5695141"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lang="en-US" sz="3600" dirty="0" smtClean="0"/>
              <a:t>Credits to Michelle Nguyen</a:t>
            </a:r>
            <a:endParaRPr sz="36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15" name="Shape 115"/>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116" name="Shape 116"/>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17" name="Shape 117"/>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18" name="Shape 118"/>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19" name="Shape 11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20" name="Shape 120"/>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21" name="Shape 121"/>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22" name="Shape 122"/>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Tree>
    <p:extLst>
      <p:ext uri="{BB962C8B-B14F-4D97-AF65-F5344CB8AC3E}">
        <p14:creationId xmlns:p14="http://schemas.microsoft.com/office/powerpoint/2010/main" val="83488573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25" name="Shape 125"/>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126" name="Shape 126"/>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27" name="Shape 127"/>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28" name="Shape 128"/>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29" name="Shape 12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30" name="Shape 130"/>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31" name="Shape 131"/>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32" name="Shape 132"/>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33" name="Shape 133"/>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134" name="Shape 134"/>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35" name="Shape 135"/>
          <p:cNvSpPr>
            <a:spLocks noGrp="1"/>
          </p:cNvSpPr>
          <p:nvPr>
            <p:ph type="title" idx="4294967295"/>
          </p:nvPr>
        </p:nvSpPr>
        <p:spPr>
          <a:prstGeom prst="rect">
            <a:avLst/>
          </a:prstGeom>
        </p:spPr>
        <p:txBody>
          <a:bodyPr/>
          <a:lstStyle/>
          <a:p>
            <a:pPr lvl="0">
              <a:defRPr sz="1800"/>
            </a:pPr>
            <a:r>
              <a:rPr sz="8000"/>
              <a:t>Pass 0</a:t>
            </a:r>
          </a:p>
        </p:txBody>
      </p:sp>
    </p:spTree>
    <p:extLst>
      <p:ext uri="{BB962C8B-B14F-4D97-AF65-F5344CB8AC3E}">
        <p14:creationId xmlns:p14="http://schemas.microsoft.com/office/powerpoint/2010/main" val="799474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nvSpPr>
        <p:spPr>
          <a:xfrm>
            <a:off x="6206306" y="50342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38" name="Shape 138"/>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139" name="Shape 139"/>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40" name="Shape 140"/>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41" name="Shape 141"/>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42" name="Shape 142"/>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43" name="Shape 143"/>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44" name="Shape 144"/>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45" name="Shape 145"/>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46" name="Shape 14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147" name="Shape 147"/>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48" name="Shape 148"/>
          <p:cNvSpPr>
            <a:spLocks noGrp="1"/>
          </p:cNvSpPr>
          <p:nvPr>
            <p:ph type="title" idx="4294967295"/>
          </p:nvPr>
        </p:nvSpPr>
        <p:spPr>
          <a:prstGeom prst="rect">
            <a:avLst/>
          </a:prstGeom>
        </p:spPr>
        <p:txBody>
          <a:bodyPr/>
          <a:lstStyle/>
          <a:p>
            <a:pPr lvl="0">
              <a:defRPr sz="1800"/>
            </a:pPr>
            <a:r>
              <a:rPr sz="8000"/>
              <a:t>Pass 0</a:t>
            </a:r>
          </a:p>
        </p:txBody>
      </p:sp>
    </p:spTree>
    <p:extLst>
      <p:ext uri="{BB962C8B-B14F-4D97-AF65-F5344CB8AC3E}">
        <p14:creationId xmlns:p14="http://schemas.microsoft.com/office/powerpoint/2010/main" val="307828045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51" name="Shape 151"/>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152" name="Shape 152"/>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53" name="Shape 153"/>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54" name="Shape 154"/>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55" name="Shape 155"/>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56" name="Shape 156"/>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57" name="Shape 157"/>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58" name="Shape 158"/>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59" name="Shape 159"/>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60" name="Shape 160"/>
          <p:cNvSpPr>
            <a:spLocks noGrp="1"/>
          </p:cNvSpPr>
          <p:nvPr>
            <p:ph type="title" idx="4294967295"/>
          </p:nvPr>
        </p:nvSpPr>
        <p:spPr>
          <a:prstGeom prst="rect">
            <a:avLst/>
          </a:prstGeom>
        </p:spPr>
        <p:txBody>
          <a:bodyPr/>
          <a:lstStyle/>
          <a:p>
            <a:pPr lvl="0">
              <a:defRPr sz="1800"/>
            </a:pPr>
            <a:r>
              <a:rPr sz="8000"/>
              <a:t>Pass 0</a:t>
            </a:r>
          </a:p>
        </p:txBody>
      </p:sp>
      <p:sp>
        <p:nvSpPr>
          <p:cNvPr id="161" name="Shape 161"/>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141341106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64" name="Shape 164"/>
          <p:cNvSpPr/>
          <p:nvPr/>
        </p:nvSpPr>
        <p:spPr>
          <a:xfrm>
            <a:off x="6206306" y="50342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165" name="Shape 165"/>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66" name="Shape 166"/>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67" name="Shape 167"/>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68" name="Shape 168"/>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69" name="Shape 169"/>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70" name="Shape 170"/>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71" name="Shape 171"/>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72" name="Shape 172"/>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73" name="Shape 173"/>
          <p:cNvSpPr>
            <a:spLocks noGrp="1"/>
          </p:cNvSpPr>
          <p:nvPr>
            <p:ph type="title" idx="4294967295"/>
          </p:nvPr>
        </p:nvSpPr>
        <p:spPr>
          <a:prstGeom prst="rect">
            <a:avLst/>
          </a:prstGeom>
        </p:spPr>
        <p:txBody>
          <a:bodyPr/>
          <a:lstStyle/>
          <a:p>
            <a:pPr lvl="0">
              <a:defRPr sz="1800"/>
            </a:pPr>
            <a:r>
              <a:rPr sz="8000"/>
              <a:t>Pass 0</a:t>
            </a:r>
          </a:p>
        </p:txBody>
      </p:sp>
      <p:sp>
        <p:nvSpPr>
          <p:cNvPr id="174" name="Shape 174"/>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15651846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77" name="Shape 177"/>
          <p:cNvSpPr/>
          <p:nvPr/>
        </p:nvSpPr>
        <p:spPr>
          <a:xfrm>
            <a:off x="6206306" y="50342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178" name="Shape 178"/>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79" name="Shape 179"/>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80" name="Shape 180"/>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81" name="Shape 181"/>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82" name="Shape 182"/>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83" name="Shape 183"/>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84" name="Shape 184"/>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85" name="Shape 18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86" name="Shape 186"/>
          <p:cNvSpPr>
            <a:spLocks noGrp="1"/>
          </p:cNvSpPr>
          <p:nvPr>
            <p:ph type="title" idx="4294967295"/>
          </p:nvPr>
        </p:nvSpPr>
        <p:spPr>
          <a:prstGeom prst="rect">
            <a:avLst/>
          </a:prstGeom>
        </p:spPr>
        <p:txBody>
          <a:bodyPr/>
          <a:lstStyle/>
          <a:p>
            <a:pPr lvl="0">
              <a:defRPr sz="1800"/>
            </a:pPr>
            <a:r>
              <a:rPr sz="8000"/>
              <a:t>Pass 0</a:t>
            </a:r>
          </a:p>
        </p:txBody>
      </p:sp>
      <p:sp>
        <p:nvSpPr>
          <p:cNvPr id="187" name="Shape 18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15260867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4552124"/>
            <a:ext cx="10464800" cy="1422400"/>
          </a:xfrm>
        </p:spPr>
        <p:txBody>
          <a:bodyPr/>
          <a:lstStyle/>
          <a:p>
            <a:r>
              <a:rPr lang="en-US" dirty="0" smtClean="0"/>
              <a:t>Matthew Deng</a:t>
            </a:r>
            <a:endParaRPr lang="en-US" dirty="0"/>
          </a:p>
        </p:txBody>
      </p:sp>
      <p:sp>
        <p:nvSpPr>
          <p:cNvPr id="3" name="Text Placeholder 2"/>
          <p:cNvSpPr>
            <a:spLocks noGrp="1"/>
          </p:cNvSpPr>
          <p:nvPr>
            <p:ph type="body" idx="1"/>
          </p:nvPr>
        </p:nvSpPr>
        <p:spPr>
          <a:xfrm>
            <a:off x="1270000" y="6025323"/>
            <a:ext cx="10464800" cy="3742195"/>
          </a:xfrm>
        </p:spPr>
        <p:txBody>
          <a:bodyPr>
            <a:normAutofit/>
          </a:bodyPr>
          <a:lstStyle/>
          <a:p>
            <a:endParaRPr lang="en-US" dirty="0" smtClean="0"/>
          </a:p>
          <a:p>
            <a:r>
              <a:rPr lang="en-US" dirty="0" smtClean="0"/>
              <a:t>Berkeley B.S.’16 EECS</a:t>
            </a:r>
          </a:p>
          <a:p>
            <a:endParaRPr lang="en-US" dirty="0" smtClean="0"/>
          </a:p>
          <a:p>
            <a:r>
              <a:rPr lang="en-US" dirty="0" err="1" smtClean="0"/>
              <a:t>matthew.deng@berkeley.edu</a:t>
            </a:r>
            <a:endParaRPr lang="en-US" dirty="0" smtClean="0"/>
          </a:p>
          <a:p>
            <a:endParaRPr lang="en-US" dirty="0" smtClean="0"/>
          </a:p>
          <a:p>
            <a:r>
              <a:rPr lang="en-US" dirty="0" smtClean="0"/>
              <a:t>Office Hours: Thursdays 1-2PM, 4-5PM @ Soda 651</a:t>
            </a:r>
            <a:endParaRPr lang="en-US" dirty="0"/>
          </a:p>
        </p:txBody>
      </p:sp>
      <p:pic>
        <p:nvPicPr>
          <p:cNvPr id="4" name="Picture 3"/>
          <p:cNvPicPr>
            <a:picLocks noChangeAspect="1"/>
          </p:cNvPicPr>
          <p:nvPr/>
        </p:nvPicPr>
        <p:blipFill>
          <a:blip r:embed="rId2"/>
          <a:stretch>
            <a:fillRect/>
          </a:stretch>
        </p:blipFill>
        <p:spPr>
          <a:xfrm>
            <a:off x="4938112" y="692530"/>
            <a:ext cx="3323075" cy="3602976"/>
          </a:xfrm>
          <a:prstGeom prst="rect">
            <a:avLst/>
          </a:prstGeom>
        </p:spPr>
      </p:pic>
    </p:spTree>
    <p:extLst>
      <p:ext uri="{BB962C8B-B14F-4D97-AF65-F5344CB8AC3E}">
        <p14:creationId xmlns:p14="http://schemas.microsoft.com/office/powerpoint/2010/main" val="383808420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90" name="Shape 190"/>
          <p:cNvSpPr/>
          <p:nvPr/>
        </p:nvSpPr>
        <p:spPr>
          <a:xfrm>
            <a:off x="11125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191" name="Shape 191"/>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92" name="Shape 192"/>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93" name="Shape 193"/>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94" name="Shape 19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95" name="Shape 195"/>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96" name="Shape 196"/>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97" name="Shape 197"/>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98" name="Shape 198"/>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99" name="Shape 199"/>
          <p:cNvSpPr>
            <a:spLocks noGrp="1"/>
          </p:cNvSpPr>
          <p:nvPr>
            <p:ph type="title" idx="4294967295"/>
          </p:nvPr>
        </p:nvSpPr>
        <p:spPr>
          <a:prstGeom prst="rect">
            <a:avLst/>
          </a:prstGeom>
        </p:spPr>
        <p:txBody>
          <a:bodyPr/>
          <a:lstStyle/>
          <a:p>
            <a:pPr lvl="0">
              <a:defRPr sz="1800"/>
            </a:pPr>
            <a:r>
              <a:rPr sz="8000"/>
              <a:t>Pass 0</a:t>
            </a:r>
          </a:p>
        </p:txBody>
      </p:sp>
      <p:sp>
        <p:nvSpPr>
          <p:cNvPr id="200" name="Shape 200"/>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403828554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03" name="Shape 203"/>
          <p:cNvSpPr/>
          <p:nvPr/>
        </p:nvSpPr>
        <p:spPr>
          <a:xfrm>
            <a:off x="11125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04" name="Shape 204"/>
          <p:cNvSpPr/>
          <p:nvPr/>
        </p:nvSpPr>
        <p:spPr>
          <a:xfrm>
            <a:off x="6206306" y="50342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205" name="Shape 205"/>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206" name="Shape 206"/>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07" name="Shape 20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08" name="Shape 208"/>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209" name="Shape 209"/>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10" name="Shape 210"/>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211" name="Shape 211"/>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12" name="Shape 212"/>
          <p:cNvSpPr>
            <a:spLocks noGrp="1"/>
          </p:cNvSpPr>
          <p:nvPr>
            <p:ph type="title" idx="4294967295"/>
          </p:nvPr>
        </p:nvSpPr>
        <p:spPr>
          <a:prstGeom prst="rect">
            <a:avLst/>
          </a:prstGeom>
        </p:spPr>
        <p:txBody>
          <a:bodyPr/>
          <a:lstStyle/>
          <a:p>
            <a:pPr lvl="0">
              <a:defRPr sz="1800"/>
            </a:pPr>
            <a:r>
              <a:rPr sz="8000"/>
              <a:t>Pass 0</a:t>
            </a:r>
          </a:p>
        </p:txBody>
      </p:sp>
      <p:sp>
        <p:nvSpPr>
          <p:cNvPr id="213" name="Shape 213"/>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19176880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16" name="Shape 216"/>
          <p:cNvSpPr/>
          <p:nvPr/>
        </p:nvSpPr>
        <p:spPr>
          <a:xfrm>
            <a:off x="11125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17" name="Shape 217"/>
          <p:cNvSpPr/>
          <p:nvPr/>
        </p:nvSpPr>
        <p:spPr>
          <a:xfrm>
            <a:off x="6206306" y="50342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18" name="Shape 218"/>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219" name="Shape 219"/>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20" name="Shape 220"/>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21" name="Shape 221"/>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222" name="Shape 222"/>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23" name="Shape 223"/>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224" name="Shape 224"/>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25" name="Shape 225"/>
          <p:cNvSpPr>
            <a:spLocks noGrp="1"/>
          </p:cNvSpPr>
          <p:nvPr>
            <p:ph type="title" idx="4294967295"/>
          </p:nvPr>
        </p:nvSpPr>
        <p:spPr>
          <a:prstGeom prst="rect">
            <a:avLst/>
          </a:prstGeom>
        </p:spPr>
        <p:txBody>
          <a:bodyPr/>
          <a:lstStyle/>
          <a:p>
            <a:pPr lvl="0">
              <a:defRPr sz="1800"/>
            </a:pPr>
            <a:r>
              <a:rPr sz="8000"/>
              <a:t>Pass 0</a:t>
            </a:r>
          </a:p>
        </p:txBody>
      </p:sp>
      <p:sp>
        <p:nvSpPr>
          <p:cNvPr id="226" name="Shape 22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358524953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29" name="Shape 229"/>
          <p:cNvSpPr/>
          <p:nvPr/>
        </p:nvSpPr>
        <p:spPr>
          <a:xfrm>
            <a:off x="11125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30" name="Shape 230"/>
          <p:cNvSpPr/>
          <p:nvPr/>
        </p:nvSpPr>
        <p:spPr>
          <a:xfrm>
            <a:off x="11125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31" name="Shape 231"/>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232" name="Shape 232"/>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33" name="Shape 233"/>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34" name="Shape 234"/>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235" name="Shape 235"/>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36" name="Shape 236"/>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237" name="Shape 237"/>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38" name="Shape 238"/>
          <p:cNvSpPr>
            <a:spLocks noGrp="1"/>
          </p:cNvSpPr>
          <p:nvPr>
            <p:ph type="title" idx="4294967295"/>
          </p:nvPr>
        </p:nvSpPr>
        <p:spPr>
          <a:prstGeom prst="rect">
            <a:avLst/>
          </a:prstGeom>
        </p:spPr>
        <p:txBody>
          <a:bodyPr/>
          <a:lstStyle/>
          <a:p>
            <a:pPr lvl="0">
              <a:defRPr sz="1800"/>
            </a:pPr>
            <a:r>
              <a:rPr sz="8000"/>
              <a:t>Pass 0</a:t>
            </a:r>
          </a:p>
        </p:txBody>
      </p:sp>
      <p:sp>
        <p:nvSpPr>
          <p:cNvPr id="239" name="Shape 239"/>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328134482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42" name="Shape 242"/>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43" name="Shape 243"/>
          <p:cNvSpPr>
            <a:spLocks noGrp="1"/>
          </p:cNvSpPr>
          <p:nvPr>
            <p:ph type="title" idx="4294967295"/>
          </p:nvPr>
        </p:nvSpPr>
        <p:spPr>
          <a:prstGeom prst="rect">
            <a:avLst/>
          </a:prstGeom>
        </p:spPr>
        <p:txBody>
          <a:bodyPr/>
          <a:lstStyle/>
          <a:p>
            <a:pPr lvl="0">
              <a:defRPr sz="1800"/>
            </a:pPr>
            <a:r>
              <a:rPr sz="8000"/>
              <a:t>Pass 0</a:t>
            </a:r>
          </a:p>
        </p:txBody>
      </p:sp>
      <p:sp>
        <p:nvSpPr>
          <p:cNvPr id="244" name="Shape 244"/>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245" name="Shape 245"/>
          <p:cNvSpPr/>
          <p:nvPr/>
        </p:nvSpPr>
        <p:spPr>
          <a:xfrm>
            <a:off x="11125200" y="30966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46" name="Shape 246"/>
          <p:cNvSpPr/>
          <p:nvPr/>
        </p:nvSpPr>
        <p:spPr>
          <a:xfrm>
            <a:off x="11125200" y="39221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47" name="Shape 247"/>
          <p:cNvSpPr/>
          <p:nvPr/>
        </p:nvSpPr>
        <p:spPr>
          <a:xfrm>
            <a:off x="11125200" y="47476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48" name="Shape 248"/>
          <p:cNvSpPr/>
          <p:nvPr/>
        </p:nvSpPr>
        <p:spPr>
          <a:xfrm>
            <a:off x="11125200" y="55731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249" name="Shape 249"/>
          <p:cNvSpPr/>
          <p:nvPr/>
        </p:nvSpPr>
        <p:spPr>
          <a:xfrm>
            <a:off x="11125200" y="63986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50" name="Shape 250"/>
          <p:cNvSpPr/>
          <p:nvPr/>
        </p:nvSpPr>
        <p:spPr>
          <a:xfrm>
            <a:off x="11125200" y="722418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51" name="Shape 251"/>
          <p:cNvSpPr/>
          <p:nvPr/>
        </p:nvSpPr>
        <p:spPr>
          <a:xfrm>
            <a:off x="11125200" y="80496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52" name="Shape 252"/>
          <p:cNvSpPr/>
          <p:nvPr/>
        </p:nvSpPr>
        <p:spPr>
          <a:xfrm>
            <a:off x="11125200" y="887518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Tree>
    <p:extLst>
      <p:ext uri="{BB962C8B-B14F-4D97-AF65-F5344CB8AC3E}">
        <p14:creationId xmlns:p14="http://schemas.microsoft.com/office/powerpoint/2010/main" val="387483316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55" name="Shape 255"/>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256" name="Shape 256"/>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257" name="Shape 257"/>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258" name="Shape 258"/>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59" name="Shape 25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60" name="Shape 260"/>
          <p:cNvSpPr/>
          <p:nvPr/>
        </p:nvSpPr>
        <p:spPr>
          <a:xfrm>
            <a:off x="3092221"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0</a:t>
            </a:r>
          </a:p>
        </p:txBody>
      </p:sp>
      <p:sp>
        <p:nvSpPr>
          <p:cNvPr id="261" name="Shape 261"/>
          <p:cNvSpPr/>
          <p:nvPr/>
        </p:nvSpPr>
        <p:spPr>
          <a:xfrm>
            <a:off x="3539306"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62" name="Shape 262"/>
          <p:cNvSpPr/>
          <p:nvPr/>
        </p:nvSpPr>
        <p:spPr>
          <a:xfrm>
            <a:off x="3539306"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63" name="Shape 263"/>
          <p:cNvSpPr/>
          <p:nvPr/>
        </p:nvSpPr>
        <p:spPr>
          <a:xfrm>
            <a:off x="3539306"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64" name="Shape 264"/>
          <p:cNvSpPr/>
          <p:nvPr/>
        </p:nvSpPr>
        <p:spPr>
          <a:xfrm>
            <a:off x="3539306"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265" name="Shape 265"/>
          <p:cNvSpPr/>
          <p:nvPr/>
        </p:nvSpPr>
        <p:spPr>
          <a:xfrm>
            <a:off x="3539306"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66" name="Shape 266"/>
          <p:cNvSpPr/>
          <p:nvPr/>
        </p:nvSpPr>
        <p:spPr>
          <a:xfrm>
            <a:off x="2956661" y="8870949"/>
            <a:ext cx="17574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1 page runs</a:t>
            </a:r>
          </a:p>
        </p:txBody>
      </p:sp>
      <p:sp>
        <p:nvSpPr>
          <p:cNvPr id="267" name="Shape 267"/>
          <p:cNvSpPr/>
          <p:nvPr/>
        </p:nvSpPr>
        <p:spPr>
          <a:xfrm>
            <a:off x="3539306" y="6394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68" name="Shape 268"/>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269" name="Shape 269"/>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70" name="Shape 270"/>
          <p:cNvSpPr/>
          <p:nvPr/>
        </p:nvSpPr>
        <p:spPr>
          <a:xfrm>
            <a:off x="3539306"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71" name="Shape 271"/>
          <p:cNvSpPr/>
          <p:nvPr/>
        </p:nvSpPr>
        <p:spPr>
          <a:xfrm>
            <a:off x="3539306" y="8045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272" name="Shape 272"/>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Tree>
    <p:extLst>
      <p:ext uri="{BB962C8B-B14F-4D97-AF65-F5344CB8AC3E}">
        <p14:creationId xmlns:p14="http://schemas.microsoft.com/office/powerpoint/2010/main" val="340189555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75" name="Shape 27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76" name="Shape 276"/>
          <p:cNvSpPr>
            <a:spLocks noGrp="1"/>
          </p:cNvSpPr>
          <p:nvPr>
            <p:ph type="title" idx="4294967295"/>
          </p:nvPr>
        </p:nvSpPr>
        <p:spPr>
          <a:prstGeom prst="rect">
            <a:avLst/>
          </a:prstGeom>
        </p:spPr>
        <p:txBody>
          <a:bodyPr/>
          <a:lstStyle/>
          <a:p>
            <a:pPr lvl="0">
              <a:defRPr sz="1800"/>
            </a:pPr>
            <a:r>
              <a:rPr sz="8000"/>
              <a:t>Pass 1</a:t>
            </a:r>
          </a:p>
        </p:txBody>
      </p:sp>
      <p:sp>
        <p:nvSpPr>
          <p:cNvPr id="277" name="Shape 27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278" name="Shape 278"/>
          <p:cNvSpPr/>
          <p:nvPr/>
        </p:nvSpPr>
        <p:spPr>
          <a:xfrm>
            <a:off x="1346200" y="2145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79" name="Shape 279"/>
          <p:cNvSpPr/>
          <p:nvPr/>
        </p:nvSpPr>
        <p:spPr>
          <a:xfrm>
            <a:off x="1346200" y="2970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80" name="Shape 280"/>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81" name="Shape 281"/>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282" name="Shape 282"/>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83" name="Shape 283"/>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84" name="Shape 284"/>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85" name="Shape 285"/>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286" name="Shape 286"/>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287" name="Shape 287"/>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288" name="Shape 288"/>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89" name="Shape 289"/>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290" name="Shape 290"/>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291" name="Shape 291"/>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35589690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94" name="Shape 294"/>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95" name="Shape 295"/>
          <p:cNvSpPr>
            <a:spLocks noGrp="1"/>
          </p:cNvSpPr>
          <p:nvPr>
            <p:ph type="title" idx="4294967295"/>
          </p:nvPr>
        </p:nvSpPr>
        <p:spPr>
          <a:prstGeom prst="rect">
            <a:avLst/>
          </a:prstGeom>
        </p:spPr>
        <p:txBody>
          <a:bodyPr/>
          <a:lstStyle/>
          <a:p>
            <a:pPr lvl="0">
              <a:defRPr sz="1800"/>
            </a:pPr>
            <a:r>
              <a:rPr sz="8000"/>
              <a:t>Pass 1</a:t>
            </a:r>
          </a:p>
        </p:txBody>
      </p:sp>
      <p:sp>
        <p:nvSpPr>
          <p:cNvPr id="296" name="Shape 29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297" name="Shape 297"/>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98" name="Shape 298"/>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299" name="Shape 299"/>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00" name="Shape 300"/>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01" name="Shape 301"/>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02" name="Shape 302"/>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03" name="Shape 303"/>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04" name="Shape 304"/>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05" name="Shape 305"/>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06" name="Shape 306"/>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307" name="Shape 307"/>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308" name="Shape 308"/>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292442805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311" name="Shape 311"/>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12" name="Shape 312"/>
          <p:cNvSpPr>
            <a:spLocks noGrp="1"/>
          </p:cNvSpPr>
          <p:nvPr>
            <p:ph type="title" idx="4294967295"/>
          </p:nvPr>
        </p:nvSpPr>
        <p:spPr>
          <a:prstGeom prst="rect">
            <a:avLst/>
          </a:prstGeom>
        </p:spPr>
        <p:txBody>
          <a:bodyPr/>
          <a:lstStyle/>
          <a:p>
            <a:pPr lvl="0">
              <a:defRPr sz="1800"/>
            </a:pPr>
            <a:r>
              <a:rPr sz="8000"/>
              <a:t>Pass 1</a:t>
            </a:r>
          </a:p>
        </p:txBody>
      </p:sp>
      <p:sp>
        <p:nvSpPr>
          <p:cNvPr id="313" name="Shape 313"/>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314" name="Shape 314"/>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315" name="Shape 315"/>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316" name="Shape 316"/>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17" name="Shape 317"/>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18" name="Shape 318"/>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19" name="Shape 319"/>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20" name="Shape 320"/>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21" name="Shape 321"/>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22" name="Shape 322"/>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23" name="Shape 323"/>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324" name="Shape 324"/>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325" name="Shape 325"/>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Tree>
    <p:extLst>
      <p:ext uri="{BB962C8B-B14F-4D97-AF65-F5344CB8AC3E}">
        <p14:creationId xmlns:p14="http://schemas.microsoft.com/office/powerpoint/2010/main" val="240439359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328" name="Shape 328"/>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29" name="Shape 329"/>
          <p:cNvSpPr>
            <a:spLocks noGrp="1"/>
          </p:cNvSpPr>
          <p:nvPr>
            <p:ph type="title" idx="4294967295"/>
          </p:nvPr>
        </p:nvSpPr>
        <p:spPr>
          <a:prstGeom prst="rect">
            <a:avLst/>
          </a:prstGeom>
        </p:spPr>
        <p:txBody>
          <a:bodyPr/>
          <a:lstStyle/>
          <a:p>
            <a:pPr lvl="0">
              <a:defRPr sz="1800"/>
            </a:pPr>
            <a:r>
              <a:rPr sz="8000"/>
              <a:t>Pass 1</a:t>
            </a:r>
          </a:p>
        </p:txBody>
      </p:sp>
      <p:sp>
        <p:nvSpPr>
          <p:cNvPr id="330" name="Shape 330"/>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331" name="Shape 331"/>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332" name="Shape 332"/>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333" name="Shape 333"/>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34" name="Shape 334"/>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35" name="Shape 335"/>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36" name="Shape 336"/>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37" name="Shape 337"/>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38" name="Shape 338"/>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39" name="Shape 339"/>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40" name="Shape 340"/>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a:t>
            </a:r>
          </a:p>
        </p:txBody>
      </p:sp>
      <p:sp>
        <p:nvSpPr>
          <p:cNvPr id="341" name="Shape 341"/>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342" name="Shape 342"/>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Tree>
    <p:extLst>
      <p:ext uri="{BB962C8B-B14F-4D97-AF65-F5344CB8AC3E}">
        <p14:creationId xmlns:p14="http://schemas.microsoft.com/office/powerpoint/2010/main" val="159935993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120568"/>
            <a:ext cx="10085100" cy="4034040"/>
          </a:xfrm>
          <a:prstGeom prst="rect">
            <a:avLst/>
          </a:prstGeom>
        </p:spPr>
      </p:pic>
      <p:pic>
        <p:nvPicPr>
          <p:cNvPr id="8" name="Picture 7"/>
          <p:cNvPicPr>
            <a:picLocks noChangeAspect="1"/>
          </p:cNvPicPr>
          <p:nvPr/>
        </p:nvPicPr>
        <p:blipFill>
          <a:blip r:embed="rId3"/>
          <a:stretch>
            <a:fillRect/>
          </a:stretch>
        </p:blipFill>
        <p:spPr>
          <a:xfrm>
            <a:off x="3998209" y="5490775"/>
            <a:ext cx="7580308" cy="2058053"/>
          </a:xfrm>
          <a:prstGeom prst="rect">
            <a:avLst/>
          </a:prstGeom>
        </p:spPr>
      </p:pic>
    </p:spTree>
    <p:extLst>
      <p:ext uri="{BB962C8B-B14F-4D97-AF65-F5344CB8AC3E}">
        <p14:creationId xmlns:p14="http://schemas.microsoft.com/office/powerpoint/2010/main" val="352714967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345" name="Shape 34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46" name="Shape 346"/>
          <p:cNvSpPr>
            <a:spLocks noGrp="1"/>
          </p:cNvSpPr>
          <p:nvPr>
            <p:ph type="title" idx="4294967295"/>
          </p:nvPr>
        </p:nvSpPr>
        <p:spPr>
          <a:prstGeom prst="rect">
            <a:avLst/>
          </a:prstGeom>
        </p:spPr>
        <p:txBody>
          <a:bodyPr/>
          <a:lstStyle/>
          <a:p>
            <a:pPr lvl="0">
              <a:defRPr sz="1800"/>
            </a:pPr>
            <a:r>
              <a:rPr sz="8000"/>
              <a:t>Pass 1</a:t>
            </a:r>
          </a:p>
        </p:txBody>
      </p:sp>
      <p:sp>
        <p:nvSpPr>
          <p:cNvPr id="347" name="Shape 34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348" name="Shape 348"/>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349" name="Shape 349"/>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350" name="Shape 350"/>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51" name="Shape 351"/>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52" name="Shape 352"/>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53" name="Shape 353"/>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54" name="Shape 354"/>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55" name="Shape 355"/>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56" name="Shape 356"/>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57" name="Shape 357"/>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a:t>
            </a:r>
          </a:p>
        </p:txBody>
      </p:sp>
      <p:sp>
        <p:nvSpPr>
          <p:cNvPr id="358" name="Shape 358"/>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359" name="Shape 359"/>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60" name="Shape 360"/>
          <p:cNvSpPr/>
          <p:nvPr/>
        </p:nvSpPr>
        <p:spPr>
          <a:xfrm>
            <a:off x="11125200" y="23482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Tree>
    <p:extLst>
      <p:ext uri="{BB962C8B-B14F-4D97-AF65-F5344CB8AC3E}">
        <p14:creationId xmlns:p14="http://schemas.microsoft.com/office/powerpoint/2010/main" val="150843662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363" name="Shape 363"/>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64" name="Shape 364"/>
          <p:cNvSpPr>
            <a:spLocks noGrp="1"/>
          </p:cNvSpPr>
          <p:nvPr>
            <p:ph type="title" idx="4294967295"/>
          </p:nvPr>
        </p:nvSpPr>
        <p:spPr>
          <a:prstGeom prst="rect">
            <a:avLst/>
          </a:prstGeom>
        </p:spPr>
        <p:txBody>
          <a:bodyPr/>
          <a:lstStyle/>
          <a:p>
            <a:pPr lvl="0">
              <a:defRPr sz="1800"/>
            </a:pPr>
            <a:r>
              <a:rPr sz="8000"/>
              <a:t>Pass 1</a:t>
            </a:r>
          </a:p>
        </p:txBody>
      </p:sp>
      <p:sp>
        <p:nvSpPr>
          <p:cNvPr id="365" name="Shape 365"/>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366" name="Shape 366"/>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367" name="Shape 367"/>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368" name="Shape 368"/>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69" name="Shape 369"/>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70" name="Shape 370"/>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71" name="Shape 371"/>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72" name="Shape 372"/>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73" name="Shape 373"/>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74" name="Shape 374"/>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75" name="Shape 375"/>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76" name="Shape 376"/>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77" name="Shape 377"/>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378" name="Shape 378"/>
          <p:cNvSpPr/>
          <p:nvPr/>
        </p:nvSpPr>
        <p:spPr>
          <a:xfrm>
            <a:off x="11125200" y="23482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Tree>
    <p:extLst>
      <p:ext uri="{BB962C8B-B14F-4D97-AF65-F5344CB8AC3E}">
        <p14:creationId xmlns:p14="http://schemas.microsoft.com/office/powerpoint/2010/main" val="140724251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381" name="Shape 381"/>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82" name="Shape 382"/>
          <p:cNvSpPr>
            <a:spLocks noGrp="1"/>
          </p:cNvSpPr>
          <p:nvPr>
            <p:ph type="title" idx="4294967295"/>
          </p:nvPr>
        </p:nvSpPr>
        <p:spPr>
          <a:prstGeom prst="rect">
            <a:avLst/>
          </a:prstGeom>
        </p:spPr>
        <p:txBody>
          <a:bodyPr/>
          <a:lstStyle/>
          <a:p>
            <a:pPr lvl="0">
              <a:defRPr sz="1800"/>
            </a:pPr>
            <a:r>
              <a:rPr sz="8000"/>
              <a:t>Pass 1</a:t>
            </a:r>
          </a:p>
        </p:txBody>
      </p:sp>
      <p:sp>
        <p:nvSpPr>
          <p:cNvPr id="383" name="Shape 383"/>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384" name="Shape 384"/>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385" name="Shape 385"/>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386" name="Shape 386"/>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87" name="Shape 387"/>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88" name="Shape 388"/>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89" name="Shape 389"/>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90" name="Shape 390"/>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91" name="Shape 391"/>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92" name="Shape 392"/>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93" name="Shape 393"/>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94" name="Shape 394"/>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95" name="Shape 395"/>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96" name="Shape 396"/>
          <p:cNvSpPr/>
          <p:nvPr/>
        </p:nvSpPr>
        <p:spPr>
          <a:xfrm>
            <a:off x="11125200" y="23482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397" name="Shape 397"/>
          <p:cNvSpPr/>
          <p:nvPr/>
        </p:nvSpPr>
        <p:spPr>
          <a:xfrm>
            <a:off x="11125200" y="296631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Tree>
    <p:extLst>
      <p:ext uri="{BB962C8B-B14F-4D97-AF65-F5344CB8AC3E}">
        <p14:creationId xmlns:p14="http://schemas.microsoft.com/office/powerpoint/2010/main" val="119010942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hape 39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400" name="Shape 400"/>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01" name="Shape 401"/>
          <p:cNvSpPr>
            <a:spLocks noGrp="1"/>
          </p:cNvSpPr>
          <p:nvPr>
            <p:ph type="title" idx="4294967295"/>
          </p:nvPr>
        </p:nvSpPr>
        <p:spPr>
          <a:prstGeom prst="rect">
            <a:avLst/>
          </a:prstGeom>
        </p:spPr>
        <p:txBody>
          <a:bodyPr/>
          <a:lstStyle/>
          <a:p>
            <a:pPr lvl="0">
              <a:defRPr sz="1800"/>
            </a:pPr>
            <a:r>
              <a:rPr sz="8000"/>
              <a:t>Pass 1</a:t>
            </a:r>
          </a:p>
        </p:txBody>
      </p:sp>
      <p:sp>
        <p:nvSpPr>
          <p:cNvPr id="402" name="Shape 402"/>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403" name="Shape 403"/>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404" name="Shape 404"/>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405" name="Shape 405"/>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406" name="Shape 406"/>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407" name="Shape 407"/>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408" name="Shape 408"/>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409" name="Shape 409"/>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10" name="Shape 410"/>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411" name="Shape 411"/>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412" name="Shape 412"/>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13" name="Shape 413"/>
          <p:cNvSpPr/>
          <p:nvPr/>
        </p:nvSpPr>
        <p:spPr>
          <a:xfrm>
            <a:off x="11125200" y="23482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414" name="Shape 414"/>
          <p:cNvSpPr/>
          <p:nvPr/>
        </p:nvSpPr>
        <p:spPr>
          <a:xfrm>
            <a:off x="11125200" y="296631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Tree>
    <p:extLst>
      <p:ext uri="{BB962C8B-B14F-4D97-AF65-F5344CB8AC3E}">
        <p14:creationId xmlns:p14="http://schemas.microsoft.com/office/powerpoint/2010/main" val="38264625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417" name="Shape 417"/>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418" name="Shape 418"/>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419" name="Shape 419"/>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420" name="Shape 420"/>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421" name="Shape 421"/>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422" name="Shape 422"/>
          <p:cNvSpPr/>
          <p:nvPr/>
        </p:nvSpPr>
        <p:spPr>
          <a:xfrm>
            <a:off x="3092221"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0</a:t>
            </a:r>
          </a:p>
        </p:txBody>
      </p:sp>
      <p:sp>
        <p:nvSpPr>
          <p:cNvPr id="423" name="Shape 423"/>
          <p:cNvSpPr/>
          <p:nvPr/>
        </p:nvSpPr>
        <p:spPr>
          <a:xfrm>
            <a:off x="3539306"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424" name="Shape 424"/>
          <p:cNvSpPr/>
          <p:nvPr/>
        </p:nvSpPr>
        <p:spPr>
          <a:xfrm>
            <a:off x="3539306"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425" name="Shape 425"/>
          <p:cNvSpPr/>
          <p:nvPr/>
        </p:nvSpPr>
        <p:spPr>
          <a:xfrm>
            <a:off x="3539306"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426" name="Shape 426"/>
          <p:cNvSpPr/>
          <p:nvPr/>
        </p:nvSpPr>
        <p:spPr>
          <a:xfrm>
            <a:off x="3539306"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427" name="Shape 427"/>
          <p:cNvSpPr/>
          <p:nvPr/>
        </p:nvSpPr>
        <p:spPr>
          <a:xfrm>
            <a:off x="3539306"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428" name="Shape 428"/>
          <p:cNvSpPr/>
          <p:nvPr/>
        </p:nvSpPr>
        <p:spPr>
          <a:xfrm>
            <a:off x="2956661" y="8870949"/>
            <a:ext cx="17574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1 page runs</a:t>
            </a:r>
          </a:p>
        </p:txBody>
      </p:sp>
      <p:sp>
        <p:nvSpPr>
          <p:cNvPr id="429" name="Shape 429"/>
          <p:cNvSpPr/>
          <p:nvPr/>
        </p:nvSpPr>
        <p:spPr>
          <a:xfrm>
            <a:off x="5585936"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1</a:t>
            </a:r>
          </a:p>
        </p:txBody>
      </p:sp>
      <p:sp>
        <p:nvSpPr>
          <p:cNvPr id="430" name="Shape 430"/>
          <p:cNvSpPr/>
          <p:nvPr/>
        </p:nvSpPr>
        <p:spPr>
          <a:xfrm>
            <a:off x="6033021"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431" name="Shape 431"/>
          <p:cNvSpPr/>
          <p:nvPr/>
        </p:nvSpPr>
        <p:spPr>
          <a:xfrm>
            <a:off x="6033021" y="285107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432" name="Shape 432"/>
          <p:cNvSpPr/>
          <p:nvPr/>
        </p:nvSpPr>
        <p:spPr>
          <a:xfrm>
            <a:off x="6033021"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433" name="Shape 433"/>
          <p:cNvSpPr/>
          <p:nvPr/>
        </p:nvSpPr>
        <p:spPr>
          <a:xfrm>
            <a:off x="6033021" y="450636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434" name="Shape 434"/>
          <p:cNvSpPr/>
          <p:nvPr/>
        </p:nvSpPr>
        <p:spPr>
          <a:xfrm>
            <a:off x="6033021"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435" name="Shape 435"/>
          <p:cNvSpPr/>
          <p:nvPr/>
        </p:nvSpPr>
        <p:spPr>
          <a:xfrm>
            <a:off x="5450376" y="8870949"/>
            <a:ext cx="17574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2 page runs</a:t>
            </a:r>
          </a:p>
        </p:txBody>
      </p:sp>
      <p:sp>
        <p:nvSpPr>
          <p:cNvPr id="436" name="Shape 436"/>
          <p:cNvSpPr/>
          <p:nvPr/>
        </p:nvSpPr>
        <p:spPr>
          <a:xfrm>
            <a:off x="3539306" y="6394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437" name="Shape 437"/>
          <p:cNvSpPr/>
          <p:nvPr/>
        </p:nvSpPr>
        <p:spPr>
          <a:xfrm>
            <a:off x="6033021" y="6161658"/>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438" name="Shape 438"/>
          <p:cNvSpPr/>
          <p:nvPr/>
        </p:nvSpPr>
        <p:spPr>
          <a:xfrm>
            <a:off x="4209601" y="2611829"/>
            <a:ext cx="1568861" cy="178723"/>
          </a:xfrm>
          <a:prstGeom prst="line">
            <a:avLst/>
          </a:prstGeom>
          <a:ln w="25400">
            <a:solidFill/>
            <a:miter lim="400000"/>
            <a:tailEnd type="triangle"/>
          </a:ln>
        </p:spPr>
        <p:txBody>
          <a:bodyPr lIns="50800" tIns="50800" rIns="50800" bIns="50800" anchor="ctr"/>
          <a:lstStyle/>
          <a:p>
            <a:pPr lvl="0">
              <a:defRPr sz="2400"/>
            </a:pPr>
            <a:endParaRPr/>
          </a:p>
        </p:txBody>
      </p:sp>
      <p:sp>
        <p:nvSpPr>
          <p:cNvPr id="439" name="Shape 439"/>
          <p:cNvSpPr/>
          <p:nvPr/>
        </p:nvSpPr>
        <p:spPr>
          <a:xfrm flipV="1">
            <a:off x="4210949" y="3035271"/>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440" name="Shape 440"/>
          <p:cNvSpPr/>
          <p:nvPr/>
        </p:nvSpPr>
        <p:spPr>
          <a:xfrm>
            <a:off x="4209870" y="4184067"/>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441" name="Shape 441"/>
          <p:cNvSpPr/>
          <p:nvPr/>
        </p:nvSpPr>
        <p:spPr>
          <a:xfrm flipV="1">
            <a:off x="4211217" y="4607510"/>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442" name="Shape 442"/>
          <p:cNvSpPr/>
          <p:nvPr/>
        </p:nvSpPr>
        <p:spPr>
          <a:xfrm>
            <a:off x="4209870" y="5913876"/>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443" name="Shape 443"/>
          <p:cNvSpPr/>
          <p:nvPr/>
        </p:nvSpPr>
        <p:spPr>
          <a:xfrm flipV="1">
            <a:off x="4211217" y="6337319"/>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444" name="Shape 444"/>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445" name="Shape 445"/>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446" name="Shape 446"/>
          <p:cNvSpPr/>
          <p:nvPr/>
        </p:nvSpPr>
        <p:spPr>
          <a:xfrm>
            <a:off x="3539306"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447" name="Shape 447"/>
          <p:cNvSpPr/>
          <p:nvPr/>
        </p:nvSpPr>
        <p:spPr>
          <a:xfrm>
            <a:off x="6033021"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448" name="Shape 448"/>
          <p:cNvSpPr/>
          <p:nvPr/>
        </p:nvSpPr>
        <p:spPr>
          <a:xfrm>
            <a:off x="3539306" y="8045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449" name="Shape 449"/>
          <p:cNvSpPr/>
          <p:nvPr/>
        </p:nvSpPr>
        <p:spPr>
          <a:xfrm>
            <a:off x="6033021" y="7812658"/>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450" name="Shape 450"/>
          <p:cNvSpPr/>
          <p:nvPr/>
        </p:nvSpPr>
        <p:spPr>
          <a:xfrm>
            <a:off x="4209870" y="7564876"/>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451" name="Shape 451"/>
          <p:cNvSpPr/>
          <p:nvPr/>
        </p:nvSpPr>
        <p:spPr>
          <a:xfrm flipV="1">
            <a:off x="4211217" y="7988319"/>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452" name="Shape 452"/>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Tree>
    <p:extLst>
      <p:ext uri="{BB962C8B-B14F-4D97-AF65-F5344CB8AC3E}">
        <p14:creationId xmlns:p14="http://schemas.microsoft.com/office/powerpoint/2010/main" val="25242998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455" name="Shape 45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56" name="Shape 456"/>
          <p:cNvSpPr>
            <a:spLocks noGrp="1"/>
          </p:cNvSpPr>
          <p:nvPr>
            <p:ph type="title" idx="4294967295"/>
          </p:nvPr>
        </p:nvSpPr>
        <p:spPr>
          <a:prstGeom prst="rect">
            <a:avLst/>
          </a:prstGeom>
        </p:spPr>
        <p:txBody>
          <a:bodyPr/>
          <a:lstStyle/>
          <a:p>
            <a:pPr lvl="0">
              <a:defRPr sz="1800"/>
            </a:pPr>
            <a:r>
              <a:rPr sz="8000"/>
              <a:t>Pass 2</a:t>
            </a:r>
          </a:p>
        </p:txBody>
      </p:sp>
      <p:sp>
        <p:nvSpPr>
          <p:cNvPr id="457" name="Shape 45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458" name="Shape 458"/>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459" name="Shape 459"/>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460" name="Shape 460"/>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61" name="Shape 461"/>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62" name="Shape 462"/>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63" name="Shape 463"/>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64" name="Shape 464"/>
          <p:cNvSpPr/>
          <p:nvPr/>
        </p:nvSpPr>
        <p:spPr>
          <a:xfrm>
            <a:off x="1346200" y="2599179"/>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465" name="Shape 465"/>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466" name="Shape 466"/>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467" name="Shape 467"/>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468" name="Shape 468"/>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469" name="Shape 469"/>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470" name="Shape 470"/>
          <p:cNvSpPr/>
          <p:nvPr/>
        </p:nvSpPr>
        <p:spPr>
          <a:xfrm>
            <a:off x="1346200" y="3666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471" name="Shape 471"/>
          <p:cNvSpPr/>
          <p:nvPr/>
        </p:nvSpPr>
        <p:spPr>
          <a:xfrm>
            <a:off x="1346200" y="199811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Tree>
    <p:extLst>
      <p:ext uri="{BB962C8B-B14F-4D97-AF65-F5344CB8AC3E}">
        <p14:creationId xmlns:p14="http://schemas.microsoft.com/office/powerpoint/2010/main" val="6902697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Shape 473"/>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474" name="Shape 474"/>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75" name="Shape 475"/>
          <p:cNvSpPr>
            <a:spLocks noGrp="1"/>
          </p:cNvSpPr>
          <p:nvPr>
            <p:ph type="title" idx="4294967295"/>
          </p:nvPr>
        </p:nvSpPr>
        <p:spPr>
          <a:prstGeom prst="rect">
            <a:avLst/>
          </a:prstGeom>
        </p:spPr>
        <p:txBody>
          <a:bodyPr/>
          <a:lstStyle/>
          <a:p>
            <a:pPr lvl="0">
              <a:defRPr sz="1800"/>
            </a:pPr>
            <a:r>
              <a:rPr sz="8000"/>
              <a:t>Pass 2</a:t>
            </a:r>
          </a:p>
        </p:txBody>
      </p:sp>
      <p:sp>
        <p:nvSpPr>
          <p:cNvPr id="476" name="Shape 47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477" name="Shape 477"/>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478" name="Shape 478"/>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479" name="Shape 479"/>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80" name="Shape 480"/>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481" name="Shape 481"/>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482" name="Shape 482"/>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83" name="Shape 483"/>
          <p:cNvSpPr/>
          <p:nvPr/>
        </p:nvSpPr>
        <p:spPr>
          <a:xfrm>
            <a:off x="1346200" y="2599179"/>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484" name="Shape 484"/>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485" name="Shape 485"/>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486" name="Shape 486"/>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487" name="Shape 487"/>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488" name="Shape 488"/>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859351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491" name="Shape 491"/>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92" name="Shape 492"/>
          <p:cNvSpPr>
            <a:spLocks noGrp="1"/>
          </p:cNvSpPr>
          <p:nvPr>
            <p:ph type="title" idx="4294967295"/>
          </p:nvPr>
        </p:nvSpPr>
        <p:spPr>
          <a:prstGeom prst="rect">
            <a:avLst/>
          </a:prstGeom>
        </p:spPr>
        <p:txBody>
          <a:bodyPr/>
          <a:lstStyle/>
          <a:p>
            <a:pPr lvl="0">
              <a:defRPr sz="1800"/>
            </a:pPr>
            <a:r>
              <a:rPr sz="8000"/>
              <a:t>Pass 2</a:t>
            </a:r>
          </a:p>
        </p:txBody>
      </p:sp>
      <p:sp>
        <p:nvSpPr>
          <p:cNvPr id="493" name="Shape 493"/>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494" name="Shape 494"/>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495" name="Shape 495"/>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496" name="Shape 496"/>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97" name="Shape 497"/>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98" name="Shape 498"/>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499" name="Shape 499"/>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00" name="Shape 500"/>
          <p:cNvSpPr/>
          <p:nvPr/>
        </p:nvSpPr>
        <p:spPr>
          <a:xfrm>
            <a:off x="1346200" y="2599179"/>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501" name="Shape 501"/>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02" name="Shape 502"/>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03" name="Shape 503"/>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04" name="Shape 504"/>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05" name="Shape 505"/>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34451108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508" name="Shape 508"/>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09" name="Shape 509"/>
          <p:cNvSpPr>
            <a:spLocks noGrp="1"/>
          </p:cNvSpPr>
          <p:nvPr>
            <p:ph type="title" idx="4294967295"/>
          </p:nvPr>
        </p:nvSpPr>
        <p:spPr>
          <a:prstGeom prst="rect">
            <a:avLst/>
          </a:prstGeom>
        </p:spPr>
        <p:txBody>
          <a:bodyPr/>
          <a:lstStyle/>
          <a:p>
            <a:pPr lvl="0">
              <a:defRPr sz="1800"/>
            </a:pPr>
            <a:r>
              <a:rPr sz="8000"/>
              <a:t>Pass 2</a:t>
            </a:r>
          </a:p>
        </p:txBody>
      </p:sp>
      <p:sp>
        <p:nvSpPr>
          <p:cNvPr id="510" name="Shape 510"/>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511" name="Shape 511"/>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512" name="Shape 512"/>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513" name="Shape 513"/>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14" name="Shape 514"/>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515" name="Shape 515"/>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516" name="Shape 516"/>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17" name="Shape 517"/>
          <p:cNvSpPr/>
          <p:nvPr/>
        </p:nvSpPr>
        <p:spPr>
          <a:xfrm>
            <a:off x="11125200" y="21081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18" name="Shape 518"/>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19" name="Shape 519"/>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20" name="Shape 520"/>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21" name="Shape 521"/>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22" name="Shape 522"/>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123913068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hape 52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525" name="Shape 52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26" name="Shape 526"/>
          <p:cNvSpPr>
            <a:spLocks noGrp="1"/>
          </p:cNvSpPr>
          <p:nvPr>
            <p:ph type="title" idx="4294967295"/>
          </p:nvPr>
        </p:nvSpPr>
        <p:spPr>
          <a:prstGeom prst="rect">
            <a:avLst/>
          </a:prstGeom>
        </p:spPr>
        <p:txBody>
          <a:bodyPr/>
          <a:lstStyle/>
          <a:p>
            <a:pPr lvl="0">
              <a:defRPr sz="1800"/>
            </a:pPr>
            <a:r>
              <a:rPr sz="8000"/>
              <a:t>Pass 2</a:t>
            </a:r>
          </a:p>
        </p:txBody>
      </p:sp>
      <p:sp>
        <p:nvSpPr>
          <p:cNvPr id="527" name="Shape 52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528" name="Shape 528"/>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529" name="Shape 529"/>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530" name="Shape 530"/>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31" name="Shape 531"/>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532" name="Shape 532"/>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a:t>
            </a:r>
          </a:p>
        </p:txBody>
      </p:sp>
      <p:sp>
        <p:nvSpPr>
          <p:cNvPr id="533" name="Shape 533"/>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534" name="Shape 534"/>
          <p:cNvSpPr/>
          <p:nvPr/>
        </p:nvSpPr>
        <p:spPr>
          <a:xfrm>
            <a:off x="11125200" y="21081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35" name="Shape 535"/>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36" name="Shape 536"/>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37" name="Shape 537"/>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38" name="Shape 538"/>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39" name="Shape 539"/>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221107142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lang="en-US" sz="8000" dirty="0" smtClean="0"/>
              <a:t>Icebreaker</a:t>
            </a:r>
            <a:endParaRPr sz="8000" dirty="0"/>
          </a:p>
        </p:txBody>
      </p:sp>
      <p:sp>
        <p:nvSpPr>
          <p:cNvPr id="38" name="Shape 38"/>
          <p:cNvSpPr>
            <a:spLocks noGrp="1"/>
          </p:cNvSpPr>
          <p:nvPr>
            <p:ph type="body" idx="1"/>
          </p:nvPr>
        </p:nvSpPr>
        <p:spPr>
          <a:prstGeom prst="rect">
            <a:avLst/>
          </a:prstGeom>
        </p:spPr>
        <p:txBody>
          <a:bodyPr anchor="t">
            <a:normAutofit/>
          </a:bodyPr>
          <a:lstStyle/>
          <a:p>
            <a:pPr>
              <a:spcBef>
                <a:spcPts val="0"/>
              </a:spcBef>
            </a:pPr>
            <a:r>
              <a:rPr lang="en-US" sz="3200" dirty="0" smtClean="0"/>
              <a:t>Get to know the people around you:</a:t>
            </a:r>
          </a:p>
          <a:p>
            <a:pPr lvl="1">
              <a:spcBef>
                <a:spcPts val="0"/>
              </a:spcBef>
            </a:pPr>
            <a:r>
              <a:rPr lang="en-US" sz="3200" dirty="0" smtClean="0"/>
              <a:t>Name</a:t>
            </a:r>
          </a:p>
          <a:p>
            <a:pPr lvl="1">
              <a:spcBef>
                <a:spcPts val="0"/>
              </a:spcBef>
            </a:pPr>
            <a:r>
              <a:rPr lang="en-US" sz="3200" dirty="0" smtClean="0"/>
              <a:t>Year</a:t>
            </a:r>
          </a:p>
          <a:p>
            <a:pPr lvl="1">
              <a:spcBef>
                <a:spcPts val="0"/>
              </a:spcBef>
            </a:pPr>
            <a:r>
              <a:rPr lang="en-US" sz="3200" dirty="0" smtClean="0"/>
              <a:t>Major</a:t>
            </a:r>
          </a:p>
          <a:p>
            <a:pPr lvl="1">
              <a:spcBef>
                <a:spcPts val="0"/>
              </a:spcBef>
            </a:pPr>
            <a:r>
              <a:rPr lang="en-US" sz="3200" dirty="0" smtClean="0"/>
              <a:t>Something you look forward to learning about</a:t>
            </a:r>
          </a:p>
        </p:txBody>
      </p:sp>
    </p:spTree>
    <p:extLst>
      <p:ext uri="{BB962C8B-B14F-4D97-AF65-F5344CB8AC3E}">
        <p14:creationId xmlns:p14="http://schemas.microsoft.com/office/powerpoint/2010/main" val="168514389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Shape 541"/>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542" name="Shape 542"/>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43" name="Shape 543"/>
          <p:cNvSpPr>
            <a:spLocks noGrp="1"/>
          </p:cNvSpPr>
          <p:nvPr>
            <p:ph type="title" idx="4294967295"/>
          </p:nvPr>
        </p:nvSpPr>
        <p:spPr>
          <a:prstGeom prst="rect">
            <a:avLst/>
          </a:prstGeom>
        </p:spPr>
        <p:txBody>
          <a:bodyPr/>
          <a:lstStyle/>
          <a:p>
            <a:pPr lvl="0">
              <a:defRPr sz="1800"/>
            </a:pPr>
            <a:r>
              <a:rPr sz="8000"/>
              <a:t>Pass 2</a:t>
            </a:r>
          </a:p>
        </p:txBody>
      </p:sp>
      <p:sp>
        <p:nvSpPr>
          <p:cNvPr id="544" name="Shape 544"/>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545" name="Shape 545"/>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546" name="Shape 546"/>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547" name="Shape 547"/>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48" name="Shape 548"/>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549" name="Shape 549"/>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a:t>
            </a:r>
          </a:p>
        </p:txBody>
      </p:sp>
      <p:sp>
        <p:nvSpPr>
          <p:cNvPr id="550" name="Shape 550"/>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51" name="Shape 551"/>
          <p:cNvSpPr/>
          <p:nvPr/>
        </p:nvSpPr>
        <p:spPr>
          <a:xfrm>
            <a:off x="11125200" y="21081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52" name="Shape 552"/>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53" name="Shape 553"/>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54" name="Shape 554"/>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55" name="Shape 555"/>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56" name="Shape 556"/>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557" name="Shape 557"/>
          <p:cNvSpPr/>
          <p:nvPr/>
        </p:nvSpPr>
        <p:spPr>
          <a:xfrm>
            <a:off x="11125200" y="2713574"/>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62610566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560" name="Shape 560"/>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61" name="Shape 561"/>
          <p:cNvSpPr>
            <a:spLocks noGrp="1"/>
          </p:cNvSpPr>
          <p:nvPr>
            <p:ph type="title" idx="4294967295"/>
          </p:nvPr>
        </p:nvSpPr>
        <p:spPr>
          <a:prstGeom prst="rect">
            <a:avLst/>
          </a:prstGeom>
        </p:spPr>
        <p:txBody>
          <a:bodyPr/>
          <a:lstStyle/>
          <a:p>
            <a:pPr lvl="0">
              <a:defRPr sz="1800"/>
            </a:pPr>
            <a:r>
              <a:rPr sz="8000"/>
              <a:t>Pass 2</a:t>
            </a:r>
          </a:p>
        </p:txBody>
      </p:sp>
      <p:sp>
        <p:nvSpPr>
          <p:cNvPr id="562" name="Shape 562"/>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563" name="Shape 563"/>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564" name="Shape 564"/>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565" name="Shape 565"/>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66" name="Shape 566"/>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67" name="Shape 567"/>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68" name="Shape 568"/>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569" name="Shape 569"/>
          <p:cNvSpPr/>
          <p:nvPr/>
        </p:nvSpPr>
        <p:spPr>
          <a:xfrm>
            <a:off x="11125200" y="21081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70" name="Shape 570"/>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71" name="Shape 571"/>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72" name="Shape 572"/>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73" name="Shape 573"/>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74" name="Shape 574"/>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575" name="Shape 575"/>
          <p:cNvSpPr/>
          <p:nvPr/>
        </p:nvSpPr>
        <p:spPr>
          <a:xfrm>
            <a:off x="11125200" y="2713574"/>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8796250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578" name="Shape 578"/>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79" name="Shape 579"/>
          <p:cNvSpPr>
            <a:spLocks noGrp="1"/>
          </p:cNvSpPr>
          <p:nvPr>
            <p:ph type="title" idx="4294967295"/>
          </p:nvPr>
        </p:nvSpPr>
        <p:spPr>
          <a:prstGeom prst="rect">
            <a:avLst/>
          </a:prstGeom>
        </p:spPr>
        <p:txBody>
          <a:bodyPr/>
          <a:lstStyle/>
          <a:p>
            <a:pPr lvl="0">
              <a:defRPr sz="1800"/>
            </a:pPr>
            <a:r>
              <a:rPr sz="8000"/>
              <a:t>Pass 2</a:t>
            </a:r>
          </a:p>
        </p:txBody>
      </p:sp>
      <p:sp>
        <p:nvSpPr>
          <p:cNvPr id="580" name="Shape 580"/>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581" name="Shape 581"/>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582" name="Shape 582"/>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583" name="Shape 583"/>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84" name="Shape 584"/>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85" name="Shape 585"/>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86" name="Shape 586"/>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87" name="Shape 587"/>
          <p:cNvSpPr/>
          <p:nvPr/>
        </p:nvSpPr>
        <p:spPr>
          <a:xfrm>
            <a:off x="11125200" y="21081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88" name="Shape 588"/>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89" name="Shape 589"/>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90" name="Shape 590"/>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91" name="Shape 591"/>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92" name="Shape 592"/>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593" name="Shape 593"/>
          <p:cNvSpPr/>
          <p:nvPr/>
        </p:nvSpPr>
        <p:spPr>
          <a:xfrm>
            <a:off x="11125200" y="2713574"/>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594" name="Shape 594"/>
          <p:cNvSpPr/>
          <p:nvPr/>
        </p:nvSpPr>
        <p:spPr>
          <a:xfrm>
            <a:off x="11125200" y="331477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Tree>
    <p:extLst>
      <p:ext uri="{BB962C8B-B14F-4D97-AF65-F5344CB8AC3E}">
        <p14:creationId xmlns:p14="http://schemas.microsoft.com/office/powerpoint/2010/main" val="228606769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83" name="Shape 83"/>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84" name="Shape 84"/>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85" name="Shape 85"/>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86" name="Shape 86"/>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87" name="Shape 8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8" name="Shape 88"/>
          <p:cNvSpPr/>
          <p:nvPr/>
        </p:nvSpPr>
        <p:spPr>
          <a:xfrm>
            <a:off x="3092221"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0</a:t>
            </a:r>
          </a:p>
        </p:txBody>
      </p:sp>
      <p:sp>
        <p:nvSpPr>
          <p:cNvPr id="89" name="Shape 89"/>
          <p:cNvSpPr/>
          <p:nvPr/>
        </p:nvSpPr>
        <p:spPr>
          <a:xfrm>
            <a:off x="3539306"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90" name="Shape 90"/>
          <p:cNvSpPr/>
          <p:nvPr/>
        </p:nvSpPr>
        <p:spPr>
          <a:xfrm>
            <a:off x="3539306"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91" name="Shape 91"/>
          <p:cNvSpPr/>
          <p:nvPr/>
        </p:nvSpPr>
        <p:spPr>
          <a:xfrm>
            <a:off x="3539306"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92" name="Shape 92"/>
          <p:cNvSpPr/>
          <p:nvPr/>
        </p:nvSpPr>
        <p:spPr>
          <a:xfrm>
            <a:off x="3539306"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93" name="Shape 93"/>
          <p:cNvSpPr/>
          <p:nvPr/>
        </p:nvSpPr>
        <p:spPr>
          <a:xfrm>
            <a:off x="3539306"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94" name="Shape 94"/>
          <p:cNvSpPr/>
          <p:nvPr/>
        </p:nvSpPr>
        <p:spPr>
          <a:xfrm>
            <a:off x="2956661" y="8870950"/>
            <a:ext cx="1757478"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1 page runs</a:t>
            </a:r>
          </a:p>
        </p:txBody>
      </p:sp>
      <p:sp>
        <p:nvSpPr>
          <p:cNvPr id="95" name="Shape 95"/>
          <p:cNvSpPr/>
          <p:nvPr/>
        </p:nvSpPr>
        <p:spPr>
          <a:xfrm>
            <a:off x="5585936" y="1187450"/>
            <a:ext cx="14863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1</a:t>
            </a:r>
          </a:p>
        </p:txBody>
      </p:sp>
      <p:sp>
        <p:nvSpPr>
          <p:cNvPr id="96" name="Shape 96"/>
          <p:cNvSpPr/>
          <p:nvPr/>
        </p:nvSpPr>
        <p:spPr>
          <a:xfrm>
            <a:off x="6033021" y="2266949"/>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7" name="Shape 97"/>
          <p:cNvSpPr/>
          <p:nvPr/>
        </p:nvSpPr>
        <p:spPr>
          <a:xfrm>
            <a:off x="6033021" y="285107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98" name="Shape 98"/>
          <p:cNvSpPr/>
          <p:nvPr/>
        </p:nvSpPr>
        <p:spPr>
          <a:xfrm>
            <a:off x="6033021" y="3917949"/>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99" name="Shape 99"/>
          <p:cNvSpPr/>
          <p:nvPr/>
        </p:nvSpPr>
        <p:spPr>
          <a:xfrm>
            <a:off x="6033021" y="450636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100" name="Shape 100"/>
          <p:cNvSpPr/>
          <p:nvPr/>
        </p:nvSpPr>
        <p:spPr>
          <a:xfrm>
            <a:off x="6033021" y="5568949"/>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101" name="Shape 101"/>
          <p:cNvSpPr/>
          <p:nvPr/>
        </p:nvSpPr>
        <p:spPr>
          <a:xfrm>
            <a:off x="5450377" y="8870950"/>
            <a:ext cx="1757477"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2 page runs</a:t>
            </a:r>
          </a:p>
        </p:txBody>
      </p:sp>
      <p:sp>
        <p:nvSpPr>
          <p:cNvPr id="102" name="Shape 102"/>
          <p:cNvSpPr/>
          <p:nvPr/>
        </p:nvSpPr>
        <p:spPr>
          <a:xfrm>
            <a:off x="3539306" y="6394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03" name="Shape 103"/>
          <p:cNvSpPr/>
          <p:nvPr/>
        </p:nvSpPr>
        <p:spPr>
          <a:xfrm>
            <a:off x="6033021" y="6161657"/>
            <a:ext cx="592188" cy="554585"/>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104" name="Shape 104"/>
          <p:cNvSpPr/>
          <p:nvPr/>
        </p:nvSpPr>
        <p:spPr>
          <a:xfrm>
            <a:off x="4209601" y="2611828"/>
            <a:ext cx="1568861" cy="178725"/>
          </a:xfrm>
          <a:prstGeom prst="line">
            <a:avLst/>
          </a:prstGeom>
          <a:ln w="25400">
            <a:solidFill/>
            <a:miter lim="400000"/>
            <a:tailEnd type="triangle"/>
          </a:ln>
        </p:spPr>
        <p:txBody>
          <a:bodyPr lIns="50800" tIns="50800" rIns="50800" bIns="50800" anchor="ctr"/>
          <a:lstStyle/>
          <a:p>
            <a:pPr lvl="0">
              <a:defRPr sz="2400"/>
            </a:pPr>
            <a:endParaRPr/>
          </a:p>
        </p:txBody>
      </p:sp>
      <p:sp>
        <p:nvSpPr>
          <p:cNvPr id="105" name="Shape 105"/>
          <p:cNvSpPr/>
          <p:nvPr/>
        </p:nvSpPr>
        <p:spPr>
          <a:xfrm flipV="1">
            <a:off x="4210949" y="3035271"/>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06" name="Shape 106"/>
          <p:cNvSpPr/>
          <p:nvPr/>
        </p:nvSpPr>
        <p:spPr>
          <a:xfrm>
            <a:off x="4209870" y="4184067"/>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107" name="Shape 107"/>
          <p:cNvSpPr/>
          <p:nvPr/>
        </p:nvSpPr>
        <p:spPr>
          <a:xfrm flipV="1">
            <a:off x="4211217" y="4607510"/>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08" name="Shape 108"/>
          <p:cNvSpPr/>
          <p:nvPr/>
        </p:nvSpPr>
        <p:spPr>
          <a:xfrm>
            <a:off x="4209870" y="5913876"/>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109" name="Shape 109"/>
          <p:cNvSpPr/>
          <p:nvPr/>
        </p:nvSpPr>
        <p:spPr>
          <a:xfrm flipV="1">
            <a:off x="4211217" y="6337319"/>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10" name="Shape 110"/>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11" name="Shape 111"/>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12" name="Shape 112"/>
          <p:cNvSpPr/>
          <p:nvPr/>
        </p:nvSpPr>
        <p:spPr>
          <a:xfrm>
            <a:off x="3539306"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13" name="Shape 113"/>
          <p:cNvSpPr/>
          <p:nvPr/>
        </p:nvSpPr>
        <p:spPr>
          <a:xfrm>
            <a:off x="6033021"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114" name="Shape 114"/>
          <p:cNvSpPr/>
          <p:nvPr/>
        </p:nvSpPr>
        <p:spPr>
          <a:xfrm>
            <a:off x="3539306" y="8045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115" name="Shape 115"/>
          <p:cNvSpPr/>
          <p:nvPr/>
        </p:nvSpPr>
        <p:spPr>
          <a:xfrm>
            <a:off x="6033021" y="7812658"/>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116" name="Shape 116"/>
          <p:cNvSpPr/>
          <p:nvPr/>
        </p:nvSpPr>
        <p:spPr>
          <a:xfrm>
            <a:off x="4209870" y="7564876"/>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117" name="Shape 117"/>
          <p:cNvSpPr/>
          <p:nvPr/>
        </p:nvSpPr>
        <p:spPr>
          <a:xfrm flipV="1">
            <a:off x="4211217" y="7988319"/>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18" name="Shape 118"/>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19" name="Shape 119"/>
          <p:cNvSpPr/>
          <p:nvPr/>
        </p:nvSpPr>
        <p:spPr>
          <a:xfrm>
            <a:off x="8079652"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2</a:t>
            </a:r>
          </a:p>
        </p:txBody>
      </p:sp>
      <p:sp>
        <p:nvSpPr>
          <p:cNvPr id="120" name="Shape 120"/>
          <p:cNvSpPr/>
          <p:nvPr/>
        </p:nvSpPr>
        <p:spPr>
          <a:xfrm>
            <a:off x="8526737" y="231571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121" name="Shape 121"/>
          <p:cNvSpPr/>
          <p:nvPr/>
        </p:nvSpPr>
        <p:spPr>
          <a:xfrm>
            <a:off x="8526737" y="289984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122" name="Shape 122"/>
          <p:cNvSpPr/>
          <p:nvPr/>
        </p:nvSpPr>
        <p:spPr>
          <a:xfrm>
            <a:off x="8526737" y="3483967"/>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123" name="Shape 123"/>
          <p:cNvSpPr/>
          <p:nvPr/>
        </p:nvSpPr>
        <p:spPr>
          <a:xfrm>
            <a:off x="8526737" y="4072383"/>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124" name="Shape 124"/>
          <p:cNvSpPr/>
          <p:nvPr/>
        </p:nvSpPr>
        <p:spPr>
          <a:xfrm>
            <a:off x="8526737" y="55562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125" name="Shape 125"/>
          <p:cNvSpPr/>
          <p:nvPr/>
        </p:nvSpPr>
        <p:spPr>
          <a:xfrm>
            <a:off x="8526737" y="6148958"/>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126" name="Shape 126"/>
          <p:cNvSpPr/>
          <p:nvPr/>
        </p:nvSpPr>
        <p:spPr>
          <a:xfrm>
            <a:off x="8526737" y="67457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127" name="Shape 127"/>
          <p:cNvSpPr/>
          <p:nvPr/>
        </p:nvSpPr>
        <p:spPr>
          <a:xfrm>
            <a:off x="8526737" y="733849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128" name="Shape 128"/>
          <p:cNvSpPr/>
          <p:nvPr/>
        </p:nvSpPr>
        <p:spPr>
          <a:xfrm>
            <a:off x="6792485" y="3231567"/>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129" name="Shape 129"/>
          <p:cNvSpPr/>
          <p:nvPr/>
        </p:nvSpPr>
        <p:spPr>
          <a:xfrm flipV="1">
            <a:off x="6793832" y="3655010"/>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30" name="Shape 130"/>
          <p:cNvSpPr/>
          <p:nvPr/>
        </p:nvSpPr>
        <p:spPr>
          <a:xfrm>
            <a:off x="6792485" y="6495467"/>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131" name="Shape 131"/>
          <p:cNvSpPr/>
          <p:nvPr/>
        </p:nvSpPr>
        <p:spPr>
          <a:xfrm flipV="1">
            <a:off x="6793832" y="6918910"/>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32" name="Shape 132"/>
          <p:cNvSpPr/>
          <p:nvPr/>
        </p:nvSpPr>
        <p:spPr>
          <a:xfrm>
            <a:off x="10573367"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3</a:t>
            </a:r>
          </a:p>
        </p:txBody>
      </p:sp>
      <p:sp>
        <p:nvSpPr>
          <p:cNvPr id="133" name="Shape 133"/>
          <p:cNvSpPr/>
          <p:nvPr/>
        </p:nvSpPr>
        <p:spPr>
          <a:xfrm>
            <a:off x="7944092" y="8876823"/>
            <a:ext cx="17574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4 page runs</a:t>
            </a:r>
          </a:p>
        </p:txBody>
      </p:sp>
      <p:sp>
        <p:nvSpPr>
          <p:cNvPr id="134" name="Shape 134"/>
          <p:cNvSpPr/>
          <p:nvPr/>
        </p:nvSpPr>
        <p:spPr>
          <a:xfrm>
            <a:off x="11020452" y="244435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135" name="Shape 135"/>
          <p:cNvSpPr/>
          <p:nvPr/>
        </p:nvSpPr>
        <p:spPr>
          <a:xfrm>
            <a:off x="11020452" y="302848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136" name="Shape 136"/>
          <p:cNvSpPr/>
          <p:nvPr/>
        </p:nvSpPr>
        <p:spPr>
          <a:xfrm>
            <a:off x="11020452" y="361260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137" name="Shape 137"/>
          <p:cNvSpPr/>
          <p:nvPr/>
        </p:nvSpPr>
        <p:spPr>
          <a:xfrm>
            <a:off x="11020452" y="420102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138" name="Shape 138"/>
          <p:cNvSpPr/>
          <p:nvPr/>
        </p:nvSpPr>
        <p:spPr>
          <a:xfrm>
            <a:off x="11020452" y="4786136"/>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139" name="Shape 139"/>
          <p:cNvSpPr/>
          <p:nvPr/>
        </p:nvSpPr>
        <p:spPr>
          <a:xfrm>
            <a:off x="11020452" y="5378844"/>
            <a:ext cx="592188" cy="554585"/>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140" name="Shape 140"/>
          <p:cNvSpPr/>
          <p:nvPr/>
        </p:nvSpPr>
        <p:spPr>
          <a:xfrm>
            <a:off x="11020452" y="597567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141" name="Shape 141"/>
          <p:cNvSpPr/>
          <p:nvPr/>
        </p:nvSpPr>
        <p:spPr>
          <a:xfrm>
            <a:off x="11020452" y="6568378"/>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142" name="Shape 142"/>
          <p:cNvSpPr/>
          <p:nvPr/>
        </p:nvSpPr>
        <p:spPr>
          <a:xfrm>
            <a:off x="9198706" y="3446425"/>
            <a:ext cx="1749647" cy="1329116"/>
          </a:xfrm>
          <a:prstGeom prst="line">
            <a:avLst/>
          </a:prstGeom>
          <a:ln w="25400">
            <a:solidFill/>
            <a:miter lim="400000"/>
            <a:tailEnd type="triangle"/>
          </a:ln>
        </p:spPr>
        <p:txBody>
          <a:bodyPr lIns="50800" tIns="50800" rIns="50800" bIns="50800" anchor="ctr"/>
          <a:lstStyle/>
          <a:p>
            <a:pPr lvl="0">
              <a:defRPr sz="2400"/>
            </a:pPr>
            <a:endParaRPr/>
          </a:p>
        </p:txBody>
      </p:sp>
      <p:sp>
        <p:nvSpPr>
          <p:cNvPr id="143" name="Shape 143"/>
          <p:cNvSpPr/>
          <p:nvPr/>
        </p:nvSpPr>
        <p:spPr>
          <a:xfrm flipV="1">
            <a:off x="9163431" y="4946124"/>
            <a:ext cx="1765856" cy="1765855"/>
          </a:xfrm>
          <a:prstGeom prst="line">
            <a:avLst/>
          </a:prstGeom>
          <a:ln w="25400">
            <a:solidFill/>
            <a:miter lim="400000"/>
            <a:tailEnd type="triangle"/>
          </a:ln>
        </p:spPr>
        <p:txBody>
          <a:bodyPr lIns="50800" tIns="50800" rIns="50800" bIns="50800" anchor="ctr"/>
          <a:lstStyle/>
          <a:p>
            <a:pPr lvl="0">
              <a:defRPr sz="2400"/>
            </a:pPr>
            <a:endParaRPr/>
          </a:p>
        </p:txBody>
      </p:sp>
      <p:sp>
        <p:nvSpPr>
          <p:cNvPr id="144" name="Shape 144"/>
          <p:cNvSpPr/>
          <p:nvPr/>
        </p:nvSpPr>
        <p:spPr>
          <a:xfrm>
            <a:off x="10437807" y="8876823"/>
            <a:ext cx="17574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8 page runs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pPr lvl="0">
              <a:defRPr sz="1800"/>
            </a:pPr>
            <a:r>
              <a:rPr lang="en-US" sz="8000" dirty="0" smtClean="0"/>
              <a:t>2-Way</a:t>
            </a:r>
            <a:r>
              <a:rPr sz="8000" dirty="0" smtClean="0"/>
              <a:t> </a:t>
            </a:r>
            <a:r>
              <a:rPr sz="8000" dirty="0"/>
              <a:t>Merge Sort</a:t>
            </a:r>
          </a:p>
        </p:txBody>
      </p:sp>
      <p:sp>
        <p:nvSpPr>
          <p:cNvPr id="171" name="Shape 171"/>
          <p:cNvSpPr>
            <a:spLocks noGrp="1"/>
          </p:cNvSpPr>
          <p:nvPr>
            <p:ph type="body" idx="1"/>
          </p:nvPr>
        </p:nvSpPr>
        <p:spPr>
          <a:xfrm>
            <a:off x="965200" y="2603500"/>
            <a:ext cx="11099800" cy="6286500"/>
          </a:xfrm>
          <a:prstGeom prst="rect">
            <a:avLst/>
          </a:prstGeom>
        </p:spPr>
        <p:txBody>
          <a:bodyPr anchor="t"/>
          <a:lstStyle/>
          <a:p>
            <a:pPr lvl="0">
              <a:defRPr sz="1800"/>
            </a:pPr>
            <a:r>
              <a:rPr lang="en-US" sz="3600" dirty="0" smtClean="0"/>
              <a:t>Number of </a:t>
            </a:r>
            <a:r>
              <a:rPr sz="3600" dirty="0" smtClean="0"/>
              <a:t>Passes:</a:t>
            </a:r>
            <a:endParaRPr lang="en-US" sz="3600" dirty="0" smtClean="0"/>
          </a:p>
          <a:p>
            <a:pPr lvl="1">
              <a:defRPr sz="1800"/>
            </a:pPr>
            <a:r>
              <a:rPr sz="3300" dirty="0" smtClean="0">
                <a:latin typeface="Courier New"/>
                <a:ea typeface="Courier New"/>
                <a:cs typeface="Courier New"/>
                <a:sym typeface="Courier New"/>
              </a:rPr>
              <a:t>ceil</a:t>
            </a:r>
            <a:r>
              <a:rPr sz="3300" dirty="0">
                <a:latin typeface="Courier New"/>
                <a:ea typeface="Courier New"/>
                <a:cs typeface="Courier New"/>
                <a:sym typeface="Courier New"/>
              </a:rPr>
              <a:t>(log_</a:t>
            </a:r>
            <a:r>
              <a:rPr sz="3300" dirty="0" smtClean="0">
                <a:latin typeface="Courier New"/>
                <a:ea typeface="Courier New"/>
                <a:cs typeface="Courier New"/>
                <a:sym typeface="Courier New"/>
              </a:rPr>
              <a:t>{</a:t>
            </a:r>
            <a:r>
              <a:rPr lang="en-US" sz="3300" dirty="0" smtClean="0">
                <a:latin typeface="Courier New"/>
                <a:ea typeface="Courier New"/>
                <a:cs typeface="Courier New"/>
                <a:sym typeface="Courier New"/>
              </a:rPr>
              <a:t>2</a:t>
            </a:r>
            <a:r>
              <a:rPr sz="3300" dirty="0" smtClean="0">
                <a:latin typeface="Courier New"/>
                <a:ea typeface="Courier New"/>
                <a:cs typeface="Courier New"/>
                <a:sym typeface="Courier New"/>
              </a:rPr>
              <a:t>}(</a:t>
            </a:r>
            <a:r>
              <a:rPr lang="en-US" sz="3300" dirty="0" smtClean="0">
                <a:latin typeface="Courier New"/>
                <a:ea typeface="Courier New"/>
                <a:cs typeface="Courier New"/>
                <a:sym typeface="Courier New"/>
              </a:rPr>
              <a:t>N)</a:t>
            </a:r>
            <a:r>
              <a:rPr sz="3300" dirty="0" smtClean="0">
                <a:latin typeface="Courier New"/>
                <a:ea typeface="Courier New"/>
                <a:cs typeface="Courier New"/>
                <a:sym typeface="Courier New"/>
              </a:rPr>
              <a:t>) </a:t>
            </a:r>
            <a:r>
              <a:rPr sz="3300" dirty="0">
                <a:latin typeface="Courier New"/>
                <a:ea typeface="Courier New"/>
                <a:cs typeface="Courier New"/>
                <a:sym typeface="Courier New"/>
              </a:rPr>
              <a:t>+ 1</a:t>
            </a:r>
          </a:p>
          <a:p>
            <a:pPr lvl="0">
              <a:defRPr sz="1800"/>
            </a:pPr>
            <a:r>
              <a:rPr lang="en-US" sz="3600" dirty="0" smtClean="0"/>
              <a:t>Number of </a:t>
            </a:r>
            <a:r>
              <a:rPr sz="3600" dirty="0" smtClean="0"/>
              <a:t>I</a:t>
            </a:r>
            <a:r>
              <a:rPr sz="3600" dirty="0"/>
              <a:t>/O’s</a:t>
            </a:r>
            <a:r>
              <a:rPr sz="3600" dirty="0" smtClean="0"/>
              <a:t>:</a:t>
            </a:r>
            <a:endParaRPr lang="en-US" sz="3600" dirty="0" smtClean="0"/>
          </a:p>
          <a:p>
            <a:pPr lvl="1">
              <a:defRPr sz="1800"/>
            </a:pPr>
            <a:r>
              <a:rPr sz="3300" dirty="0" smtClean="0">
                <a:latin typeface="Courier New"/>
                <a:ea typeface="Courier New"/>
                <a:cs typeface="Courier New"/>
                <a:sym typeface="Courier New"/>
              </a:rPr>
              <a:t>2N</a:t>
            </a:r>
            <a:r>
              <a:rPr sz="3300" dirty="0">
                <a:latin typeface="Courier New"/>
                <a:ea typeface="Courier New"/>
                <a:cs typeface="Courier New"/>
                <a:sym typeface="Courier New"/>
              </a:rPr>
              <a:t>*(ceil(log_</a:t>
            </a:r>
            <a:r>
              <a:rPr sz="3300" dirty="0" smtClean="0">
                <a:latin typeface="Courier New"/>
                <a:ea typeface="Courier New"/>
                <a:cs typeface="Courier New"/>
                <a:sym typeface="Courier New"/>
              </a:rPr>
              <a:t>{</a:t>
            </a:r>
            <a:r>
              <a:rPr lang="en-US" sz="3300" dirty="0">
                <a:latin typeface="Courier New"/>
                <a:ea typeface="Courier New"/>
                <a:cs typeface="Courier New"/>
                <a:sym typeface="Courier New"/>
              </a:rPr>
              <a:t>2</a:t>
            </a:r>
            <a:r>
              <a:rPr sz="3300" dirty="0" smtClean="0">
                <a:latin typeface="Courier New"/>
                <a:ea typeface="Courier New"/>
                <a:cs typeface="Courier New"/>
                <a:sym typeface="Courier New"/>
              </a:rPr>
              <a:t>}(</a:t>
            </a:r>
            <a:r>
              <a:rPr lang="en-US" sz="3300" dirty="0">
                <a:latin typeface="Courier New"/>
                <a:ea typeface="Courier New"/>
                <a:cs typeface="Courier New"/>
                <a:sym typeface="Courier New"/>
              </a:rPr>
              <a:t>N</a:t>
            </a:r>
            <a:r>
              <a:rPr sz="3300" dirty="0" smtClean="0">
                <a:latin typeface="Courier New"/>
                <a:ea typeface="Courier New"/>
                <a:cs typeface="Courier New"/>
                <a:sym typeface="Courier New"/>
              </a:rPr>
              <a:t>) </a:t>
            </a:r>
            <a:r>
              <a:rPr sz="3300" dirty="0">
                <a:latin typeface="Courier New"/>
                <a:ea typeface="Courier New"/>
                <a:cs typeface="Courier New"/>
                <a:sym typeface="Courier New"/>
              </a:rPr>
              <a:t>+ 1)</a:t>
            </a:r>
          </a:p>
        </p:txBody>
      </p:sp>
    </p:spTree>
    <p:extLst>
      <p:ext uri="{BB962C8B-B14F-4D97-AF65-F5344CB8AC3E}">
        <p14:creationId xmlns:p14="http://schemas.microsoft.com/office/powerpoint/2010/main" val="157699738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normAutofit/>
          </a:bodyPr>
          <a:lstStyle>
            <a:lvl1pPr defTabSz="549148">
              <a:defRPr sz="7519"/>
            </a:lvl1pPr>
          </a:lstStyle>
          <a:p>
            <a:pPr lvl="0">
              <a:defRPr sz="1800"/>
            </a:pPr>
            <a:r>
              <a:rPr lang="en-US" sz="8000" dirty="0" smtClean="0"/>
              <a:t>Generalized Merge Sort</a:t>
            </a:r>
            <a:endParaRPr sz="8000" dirty="0"/>
          </a:p>
        </p:txBody>
      </p:sp>
      <p:sp>
        <p:nvSpPr>
          <p:cNvPr id="41" name="Shape 41"/>
          <p:cNvSpPr>
            <a:spLocks noGrp="1"/>
          </p:cNvSpPr>
          <p:nvPr>
            <p:ph type="body" idx="1"/>
          </p:nvPr>
        </p:nvSpPr>
        <p:spPr>
          <a:xfrm>
            <a:off x="952500" y="2603499"/>
            <a:ext cx="11099800" cy="5493079"/>
          </a:xfrm>
          <a:prstGeom prst="rect">
            <a:avLst/>
          </a:prstGeom>
        </p:spPr>
        <p:txBody>
          <a:bodyPr anchor="t">
            <a:normAutofit/>
          </a:bodyPr>
          <a:lstStyle/>
          <a:p>
            <a:pPr lvl="0">
              <a:defRPr sz="1800"/>
            </a:pPr>
            <a:r>
              <a:rPr lang="en-US" sz="3600" dirty="0" smtClean="0"/>
              <a:t>Pass 0 (Conquer):</a:t>
            </a:r>
          </a:p>
          <a:p>
            <a:pPr lvl="1">
              <a:defRPr sz="1800"/>
            </a:pPr>
            <a:r>
              <a:rPr lang="en-US" sz="3200" dirty="0" smtClean="0"/>
              <a:t>Sort B page at a time in memory</a:t>
            </a:r>
            <a:endParaRPr sz="3200" dirty="0"/>
          </a:p>
          <a:p>
            <a:pPr lvl="0">
              <a:defRPr sz="1800"/>
            </a:pPr>
            <a:r>
              <a:rPr lang="en-US" sz="3600" dirty="0" smtClean="0"/>
              <a:t>Pass 1, 2, …, etc. (Merge):</a:t>
            </a:r>
          </a:p>
          <a:p>
            <a:pPr lvl="1">
              <a:defRPr sz="1800"/>
            </a:pPr>
            <a:r>
              <a:rPr lang="en-US" sz="3200" dirty="0" smtClean="0"/>
              <a:t>Merge B-1 runs</a:t>
            </a:r>
          </a:p>
          <a:p>
            <a:pPr lvl="1">
              <a:defRPr sz="1800"/>
            </a:pPr>
            <a:endParaRPr dirty="0"/>
          </a:p>
        </p:txBody>
      </p:sp>
    </p:spTree>
    <p:extLst>
      <p:ext uri="{BB962C8B-B14F-4D97-AF65-F5344CB8AC3E}">
        <p14:creationId xmlns:p14="http://schemas.microsoft.com/office/powerpoint/2010/main" val="193202607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pPr lvl="0">
              <a:defRPr sz="1800"/>
            </a:pPr>
            <a:r>
              <a:rPr sz="8000" dirty="0"/>
              <a:t>Generalized Merge Sort</a:t>
            </a:r>
          </a:p>
        </p:txBody>
      </p:sp>
      <p:sp>
        <p:nvSpPr>
          <p:cNvPr id="147" name="Shape 147"/>
          <p:cNvSpPr/>
          <p:nvPr/>
        </p:nvSpPr>
        <p:spPr>
          <a:xfrm>
            <a:off x="1898650" y="3836268"/>
            <a:ext cx="1967608" cy="2864099"/>
          </a:xfrm>
          <a:prstGeom prst="roundRect">
            <a:avLst>
              <a:gd name="adj" fmla="val 15000"/>
            </a:avLst>
          </a:prstGeom>
          <a:solidFill>
            <a:srgbClr val="70BF41">
              <a:alpha val="43638"/>
            </a:srgbClr>
          </a:solidFill>
          <a:ln w="12700">
            <a:miter lim="400000"/>
          </a:ln>
        </p:spPr>
        <p:txBody>
          <a:bodyPr lIns="0" tIns="0" rIns="0" bIns="0" anchor="ctr"/>
          <a:lstStyle/>
          <a:p>
            <a:pPr lvl="0">
              <a:defRPr sz="2400"/>
            </a:pPr>
            <a:endParaRPr/>
          </a:p>
        </p:txBody>
      </p:sp>
      <p:sp>
        <p:nvSpPr>
          <p:cNvPr id="148" name="Shape 148"/>
          <p:cNvSpPr/>
          <p:nvPr/>
        </p:nvSpPr>
        <p:spPr>
          <a:xfrm>
            <a:off x="4198193" y="3562350"/>
            <a:ext cx="4518621" cy="3411935"/>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149" name="Shape 149"/>
          <p:cNvSpPr/>
          <p:nvPr/>
        </p:nvSpPr>
        <p:spPr>
          <a:xfrm>
            <a:off x="4864100" y="3949700"/>
            <a:ext cx="1322934" cy="728961"/>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150" name="Shape 150"/>
          <p:cNvSpPr/>
          <p:nvPr/>
        </p:nvSpPr>
        <p:spPr>
          <a:xfrm>
            <a:off x="2529037" y="4930130"/>
            <a:ext cx="70683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Disk</a:t>
            </a:r>
          </a:p>
        </p:txBody>
      </p:sp>
      <p:sp>
        <p:nvSpPr>
          <p:cNvPr id="151" name="Shape 151"/>
          <p:cNvSpPr/>
          <p:nvPr/>
        </p:nvSpPr>
        <p:spPr>
          <a:xfrm>
            <a:off x="9673778" y="5033367"/>
            <a:ext cx="70683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Disk</a:t>
            </a:r>
          </a:p>
        </p:txBody>
      </p:sp>
      <p:sp>
        <p:nvSpPr>
          <p:cNvPr id="152" name="Shape 152"/>
          <p:cNvSpPr/>
          <p:nvPr/>
        </p:nvSpPr>
        <p:spPr>
          <a:xfrm>
            <a:off x="4869459" y="4709169"/>
            <a:ext cx="1322934" cy="728962"/>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153" name="Shape 153"/>
          <p:cNvSpPr/>
          <p:nvPr/>
        </p:nvSpPr>
        <p:spPr>
          <a:xfrm>
            <a:off x="6959600" y="4800600"/>
            <a:ext cx="1322934" cy="728961"/>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154" name="Shape 154"/>
          <p:cNvSpPr/>
          <p:nvPr/>
        </p:nvSpPr>
        <p:spPr>
          <a:xfrm>
            <a:off x="4993995" y="4079230"/>
            <a:ext cx="10631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Input 1</a:t>
            </a:r>
          </a:p>
        </p:txBody>
      </p:sp>
      <p:sp>
        <p:nvSpPr>
          <p:cNvPr id="155" name="Shape 155"/>
          <p:cNvSpPr/>
          <p:nvPr/>
        </p:nvSpPr>
        <p:spPr>
          <a:xfrm>
            <a:off x="4992588" y="4838699"/>
            <a:ext cx="10631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Input 2</a:t>
            </a:r>
          </a:p>
        </p:txBody>
      </p:sp>
      <p:sp>
        <p:nvSpPr>
          <p:cNvPr id="156" name="Shape 156"/>
          <p:cNvSpPr/>
          <p:nvPr/>
        </p:nvSpPr>
        <p:spPr>
          <a:xfrm>
            <a:off x="7094854" y="4930130"/>
            <a:ext cx="104607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Output</a:t>
            </a:r>
          </a:p>
        </p:txBody>
      </p:sp>
      <p:sp>
        <p:nvSpPr>
          <p:cNvPr id="157" name="Shape 157"/>
          <p:cNvSpPr/>
          <p:nvPr/>
        </p:nvSpPr>
        <p:spPr>
          <a:xfrm>
            <a:off x="3781117" y="4314180"/>
            <a:ext cx="1046074" cy="1"/>
          </a:xfrm>
          <a:prstGeom prst="line">
            <a:avLst/>
          </a:prstGeom>
          <a:ln w="25400">
            <a:solidFill/>
            <a:miter lim="400000"/>
            <a:tailEnd type="triangle"/>
          </a:ln>
        </p:spPr>
        <p:txBody>
          <a:bodyPr lIns="50800" tIns="50800" rIns="50800" bIns="50800" anchor="ctr"/>
          <a:lstStyle/>
          <a:p>
            <a:pPr lvl="0">
              <a:defRPr sz="2400"/>
            </a:pPr>
            <a:endParaRPr/>
          </a:p>
        </p:txBody>
      </p:sp>
      <p:sp>
        <p:nvSpPr>
          <p:cNvPr id="158" name="Shape 158"/>
          <p:cNvSpPr/>
          <p:nvPr/>
        </p:nvSpPr>
        <p:spPr>
          <a:xfrm>
            <a:off x="3781117" y="5158077"/>
            <a:ext cx="1046074" cy="1"/>
          </a:xfrm>
          <a:prstGeom prst="line">
            <a:avLst/>
          </a:prstGeom>
          <a:ln w="25400">
            <a:solidFill/>
            <a:miter lim="400000"/>
            <a:tailEnd type="triangle"/>
          </a:ln>
        </p:spPr>
        <p:txBody>
          <a:bodyPr lIns="50800" tIns="50800" rIns="50800" bIns="50800" anchor="ctr"/>
          <a:lstStyle/>
          <a:p>
            <a:pPr lvl="0">
              <a:defRPr sz="2400"/>
            </a:pPr>
            <a:endParaRPr/>
          </a:p>
        </p:txBody>
      </p:sp>
      <p:sp>
        <p:nvSpPr>
          <p:cNvPr id="159" name="Shape 159"/>
          <p:cNvSpPr/>
          <p:nvPr/>
        </p:nvSpPr>
        <p:spPr>
          <a:xfrm>
            <a:off x="9043390" y="3836268"/>
            <a:ext cx="1967608" cy="2864099"/>
          </a:xfrm>
          <a:prstGeom prst="roundRect">
            <a:avLst>
              <a:gd name="adj" fmla="val 15000"/>
            </a:avLst>
          </a:prstGeom>
          <a:solidFill>
            <a:srgbClr val="70BF41">
              <a:alpha val="43638"/>
            </a:srgbClr>
          </a:solidFill>
          <a:ln w="12700">
            <a:miter lim="400000"/>
          </a:ln>
        </p:spPr>
        <p:txBody>
          <a:bodyPr lIns="0" tIns="0" rIns="0" bIns="0" anchor="ctr"/>
          <a:lstStyle/>
          <a:p>
            <a:pPr lvl="0">
              <a:defRPr sz="2400"/>
            </a:pPr>
            <a:endParaRPr/>
          </a:p>
        </p:txBody>
      </p:sp>
      <p:sp>
        <p:nvSpPr>
          <p:cNvPr id="160" name="Shape 160"/>
          <p:cNvSpPr/>
          <p:nvPr/>
        </p:nvSpPr>
        <p:spPr>
          <a:xfrm flipV="1">
            <a:off x="6137732" y="5079052"/>
            <a:ext cx="743084" cy="173852"/>
          </a:xfrm>
          <a:prstGeom prst="line">
            <a:avLst/>
          </a:prstGeom>
          <a:ln w="25400">
            <a:solidFill/>
            <a:miter lim="400000"/>
            <a:tailEnd type="triangle"/>
          </a:ln>
        </p:spPr>
        <p:txBody>
          <a:bodyPr lIns="50800" tIns="50800" rIns="50800" bIns="50800" anchor="ctr"/>
          <a:lstStyle/>
          <a:p>
            <a:pPr lvl="0">
              <a:defRPr sz="2400"/>
            </a:pPr>
            <a:endParaRPr/>
          </a:p>
        </p:txBody>
      </p:sp>
      <p:sp>
        <p:nvSpPr>
          <p:cNvPr id="161" name="Shape 161"/>
          <p:cNvSpPr/>
          <p:nvPr/>
        </p:nvSpPr>
        <p:spPr>
          <a:xfrm>
            <a:off x="6114201" y="4360748"/>
            <a:ext cx="821090" cy="459032"/>
          </a:xfrm>
          <a:prstGeom prst="line">
            <a:avLst/>
          </a:prstGeom>
          <a:ln w="25400">
            <a:solidFill/>
            <a:miter lim="400000"/>
            <a:tailEnd type="triangle"/>
          </a:ln>
        </p:spPr>
        <p:txBody>
          <a:bodyPr lIns="50800" tIns="50800" rIns="50800" bIns="50800" anchor="ctr"/>
          <a:lstStyle/>
          <a:p>
            <a:pPr lvl="0">
              <a:defRPr sz="2400"/>
            </a:pPr>
            <a:endParaRPr/>
          </a:p>
        </p:txBody>
      </p:sp>
      <p:sp>
        <p:nvSpPr>
          <p:cNvPr id="162" name="Shape 162"/>
          <p:cNvSpPr/>
          <p:nvPr/>
        </p:nvSpPr>
        <p:spPr>
          <a:xfrm>
            <a:off x="8313809" y="5165080"/>
            <a:ext cx="706832" cy="1"/>
          </a:xfrm>
          <a:prstGeom prst="line">
            <a:avLst/>
          </a:prstGeom>
          <a:ln w="25400">
            <a:solidFill/>
            <a:miter lim="400000"/>
            <a:tailEnd type="triangle"/>
          </a:ln>
        </p:spPr>
        <p:txBody>
          <a:bodyPr lIns="50800" tIns="50800" rIns="50800" bIns="50800" anchor="ctr"/>
          <a:lstStyle/>
          <a:p>
            <a:pPr lvl="0">
              <a:defRPr sz="2400"/>
            </a:pPr>
            <a:endParaRPr/>
          </a:p>
        </p:txBody>
      </p:sp>
      <p:sp>
        <p:nvSpPr>
          <p:cNvPr id="163" name="Shape 163"/>
          <p:cNvSpPr/>
          <p:nvPr/>
        </p:nvSpPr>
        <p:spPr>
          <a:xfrm>
            <a:off x="4140248" y="7726660"/>
            <a:ext cx="462915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Buffer size of B pages</a:t>
            </a:r>
          </a:p>
        </p:txBody>
      </p:sp>
      <p:sp>
        <p:nvSpPr>
          <p:cNvPr id="164" name="Shape 164"/>
          <p:cNvSpPr/>
          <p:nvPr/>
        </p:nvSpPr>
        <p:spPr>
          <a:xfrm>
            <a:off x="4864100" y="5838180"/>
            <a:ext cx="1322934" cy="728961"/>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165" name="Shape 165"/>
          <p:cNvSpPr/>
          <p:nvPr/>
        </p:nvSpPr>
        <p:spPr>
          <a:xfrm>
            <a:off x="4841595" y="5967710"/>
            <a:ext cx="13679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Input B-1</a:t>
            </a:r>
          </a:p>
        </p:txBody>
      </p:sp>
      <p:sp>
        <p:nvSpPr>
          <p:cNvPr id="166" name="Shape 166"/>
          <p:cNvSpPr/>
          <p:nvPr/>
        </p:nvSpPr>
        <p:spPr>
          <a:xfrm>
            <a:off x="3781117" y="6202660"/>
            <a:ext cx="1046074" cy="1"/>
          </a:xfrm>
          <a:prstGeom prst="line">
            <a:avLst/>
          </a:prstGeom>
          <a:ln w="25400">
            <a:solidFill/>
            <a:miter lim="400000"/>
            <a:tailEnd type="triangle"/>
          </a:ln>
        </p:spPr>
        <p:txBody>
          <a:bodyPr lIns="50800" tIns="50800" rIns="50800" bIns="50800" anchor="ctr"/>
          <a:lstStyle/>
          <a:p>
            <a:pPr lvl="0">
              <a:defRPr sz="2400"/>
            </a:pPr>
            <a:endParaRPr/>
          </a:p>
        </p:txBody>
      </p:sp>
      <p:sp>
        <p:nvSpPr>
          <p:cNvPr id="167" name="Shape 167"/>
          <p:cNvSpPr/>
          <p:nvPr/>
        </p:nvSpPr>
        <p:spPr>
          <a:xfrm flipV="1">
            <a:off x="6226835" y="5601342"/>
            <a:ext cx="697852" cy="697852"/>
          </a:xfrm>
          <a:prstGeom prst="line">
            <a:avLst/>
          </a:prstGeom>
          <a:ln w="25400">
            <a:solidFill/>
            <a:miter lim="400000"/>
            <a:tailEnd type="triangle"/>
          </a:ln>
        </p:spPr>
        <p:txBody>
          <a:bodyPr lIns="50800" tIns="50800" rIns="50800" bIns="50800" anchor="ctr"/>
          <a:lstStyle/>
          <a:p>
            <a:pPr lvl="0">
              <a:defRPr sz="2400"/>
            </a:pPr>
            <a:endParaRPr/>
          </a:p>
        </p:txBody>
      </p:sp>
      <p:sp>
        <p:nvSpPr>
          <p:cNvPr id="168" name="Shape 168"/>
          <p:cNvSpPr/>
          <p:nvPr/>
        </p:nvSpPr>
        <p:spPr>
          <a:xfrm rot="16200000" flipH="1">
            <a:off x="5127178" y="5314305"/>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t>
            </a:r>
          </a:p>
        </p:txBody>
      </p:sp>
      <p:sp>
        <p:nvSpPr>
          <p:cNvPr id="25" name="Shape 80"/>
          <p:cNvSpPr/>
          <p:nvPr/>
        </p:nvSpPr>
        <p:spPr>
          <a:xfrm>
            <a:off x="3570999" y="2233041"/>
            <a:ext cx="5695141"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lang="en-US" sz="3600" dirty="0" smtClean="0"/>
              <a:t>Credits to Michelle Nguyen</a:t>
            </a:r>
            <a:endParaRPr sz="36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Shape 687"/>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688" name="Shape 688"/>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689" name="Shape 689"/>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690" name="Shape 690"/>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691" name="Shape 691"/>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692" name="Shape 692"/>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693" name="Shape 693"/>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694" name="Shape 694"/>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695" name="Shape 695"/>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696" name="Shape 69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697" name="Shape 697"/>
          <p:cNvSpPr/>
          <p:nvPr/>
        </p:nvSpPr>
        <p:spPr>
          <a:xfrm>
            <a:off x="4813539" y="6265767"/>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698" name="Shape 698"/>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699" name="Shape 699"/>
          <p:cNvSpPr/>
          <p:nvPr/>
        </p:nvSpPr>
        <p:spPr>
          <a:xfrm>
            <a:off x="4813539" y="3917950"/>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00" name="Shape 700"/>
          <p:cNvSpPr/>
          <p:nvPr/>
        </p:nvSpPr>
        <p:spPr>
          <a:xfrm>
            <a:off x="7683739" y="3917950"/>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01" name="Shape 701"/>
          <p:cNvSpPr/>
          <p:nvPr/>
        </p:nvSpPr>
        <p:spPr>
          <a:xfrm>
            <a:off x="7683739" y="6265767"/>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02" name="Shape 702"/>
          <p:cNvSpPr>
            <a:spLocks noGrp="1"/>
          </p:cNvSpPr>
          <p:nvPr>
            <p:ph type="title" idx="4294967295"/>
          </p:nvPr>
        </p:nvSpPr>
        <p:spPr>
          <a:prstGeom prst="rect">
            <a:avLst/>
          </a:prstGeom>
        </p:spPr>
        <p:txBody>
          <a:bodyPr/>
          <a:lstStyle/>
          <a:p>
            <a:pPr lvl="0">
              <a:defRPr sz="1800"/>
            </a:pPr>
            <a:r>
              <a:rPr sz="8000"/>
              <a:t>Pass 0</a:t>
            </a:r>
          </a:p>
        </p:txBody>
      </p:sp>
      <p:sp>
        <p:nvSpPr>
          <p:cNvPr id="703" name="Shape 703"/>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704" name="Shape 704"/>
          <p:cNvSpPr/>
          <p:nvPr/>
        </p:nvSpPr>
        <p:spPr>
          <a:xfrm>
            <a:off x="406400" y="3361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5,3</a:t>
            </a:r>
          </a:p>
        </p:txBody>
      </p:sp>
      <p:sp>
        <p:nvSpPr>
          <p:cNvPr id="705" name="Shape 705"/>
          <p:cNvSpPr/>
          <p:nvPr/>
        </p:nvSpPr>
        <p:spPr>
          <a:xfrm>
            <a:off x="401884" y="4186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06" name="Shape 706"/>
          <p:cNvSpPr/>
          <p:nvPr/>
        </p:nvSpPr>
        <p:spPr>
          <a:xfrm>
            <a:off x="406400" y="5012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07" name="Shape 707"/>
          <p:cNvSpPr/>
          <p:nvPr/>
        </p:nvSpPr>
        <p:spPr>
          <a:xfrm>
            <a:off x="401884" y="5837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9,2</a:t>
            </a:r>
          </a:p>
        </p:txBody>
      </p:sp>
    </p:spTree>
    <p:extLst>
      <p:ext uri="{BB962C8B-B14F-4D97-AF65-F5344CB8AC3E}">
        <p14:creationId xmlns:p14="http://schemas.microsoft.com/office/powerpoint/2010/main" val="184523060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Shape 709"/>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710" name="Shape 710"/>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711" name="Shape 711"/>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712" name="Shape 712"/>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713" name="Shape 713"/>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714" name="Shape 714"/>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715" name="Shape 715"/>
          <p:cNvSpPr/>
          <p:nvPr/>
        </p:nvSpPr>
        <p:spPr>
          <a:xfrm>
            <a:off x="4813539" y="6265767"/>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716" name="Shape 716"/>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717" name="Shape 717"/>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718" name="Shape 718"/>
          <p:cNvSpPr/>
          <p:nvPr/>
        </p:nvSpPr>
        <p:spPr>
          <a:xfrm>
            <a:off x="7683739" y="3917950"/>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719" name="Shape 719"/>
          <p:cNvSpPr/>
          <p:nvPr/>
        </p:nvSpPr>
        <p:spPr>
          <a:xfrm>
            <a:off x="7683739" y="6265767"/>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720" name="Shape 720"/>
          <p:cNvSpPr>
            <a:spLocks noGrp="1"/>
          </p:cNvSpPr>
          <p:nvPr>
            <p:ph type="title" idx="4294967295"/>
          </p:nvPr>
        </p:nvSpPr>
        <p:spPr>
          <a:prstGeom prst="rect">
            <a:avLst/>
          </a:prstGeom>
        </p:spPr>
        <p:txBody>
          <a:bodyPr/>
          <a:lstStyle/>
          <a:p>
            <a:pPr lvl="0">
              <a:defRPr sz="1800"/>
            </a:pPr>
            <a:r>
              <a:rPr sz="8000"/>
              <a:t>Pass 0</a:t>
            </a:r>
          </a:p>
        </p:txBody>
      </p:sp>
      <p:sp>
        <p:nvSpPr>
          <p:cNvPr id="721" name="Shape 721"/>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722" name="Shape 722"/>
          <p:cNvSpPr/>
          <p:nvPr/>
        </p:nvSpPr>
        <p:spPr>
          <a:xfrm>
            <a:off x="406400" y="3361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5,3</a:t>
            </a:r>
          </a:p>
        </p:txBody>
      </p:sp>
      <p:sp>
        <p:nvSpPr>
          <p:cNvPr id="723" name="Shape 723"/>
          <p:cNvSpPr/>
          <p:nvPr/>
        </p:nvSpPr>
        <p:spPr>
          <a:xfrm>
            <a:off x="401884" y="4186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24" name="Shape 724"/>
          <p:cNvSpPr/>
          <p:nvPr/>
        </p:nvSpPr>
        <p:spPr>
          <a:xfrm>
            <a:off x="406400" y="5012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25" name="Shape 725"/>
          <p:cNvSpPr/>
          <p:nvPr/>
        </p:nvSpPr>
        <p:spPr>
          <a:xfrm>
            <a:off x="401884" y="5837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9,2</a:t>
            </a:r>
          </a:p>
        </p:txBody>
      </p:sp>
    </p:spTree>
    <p:extLst>
      <p:ext uri="{BB962C8B-B14F-4D97-AF65-F5344CB8AC3E}">
        <p14:creationId xmlns:p14="http://schemas.microsoft.com/office/powerpoint/2010/main" val="183998600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Shape 727"/>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728" name="Shape 728"/>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729" name="Shape 729"/>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730" name="Shape 730"/>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731" name="Shape 731"/>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732" name="Shape 732"/>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733" name="Shape 733"/>
          <p:cNvSpPr/>
          <p:nvPr/>
        </p:nvSpPr>
        <p:spPr>
          <a:xfrm>
            <a:off x="4813539" y="6265767"/>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734" name="Shape 734"/>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735" name="Shape 735"/>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736" name="Shape 736"/>
          <p:cNvSpPr/>
          <p:nvPr/>
        </p:nvSpPr>
        <p:spPr>
          <a:xfrm>
            <a:off x="7683739" y="3917950"/>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737" name="Shape 737"/>
          <p:cNvSpPr/>
          <p:nvPr/>
        </p:nvSpPr>
        <p:spPr>
          <a:xfrm>
            <a:off x="7683739" y="6265767"/>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738" name="Shape 738"/>
          <p:cNvSpPr>
            <a:spLocks noGrp="1"/>
          </p:cNvSpPr>
          <p:nvPr>
            <p:ph type="title" idx="4294967295"/>
          </p:nvPr>
        </p:nvSpPr>
        <p:spPr>
          <a:prstGeom prst="rect">
            <a:avLst/>
          </a:prstGeom>
        </p:spPr>
        <p:txBody>
          <a:bodyPr/>
          <a:lstStyle/>
          <a:p>
            <a:pPr lvl="0">
              <a:defRPr sz="1800"/>
            </a:pPr>
            <a:r>
              <a:rPr sz="8000"/>
              <a:t>Pass 0</a:t>
            </a:r>
          </a:p>
        </p:txBody>
      </p:sp>
      <p:sp>
        <p:nvSpPr>
          <p:cNvPr id="739" name="Shape 739"/>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740" name="Shape 740"/>
          <p:cNvSpPr/>
          <p:nvPr/>
        </p:nvSpPr>
        <p:spPr>
          <a:xfrm>
            <a:off x="3168040" y="2635287"/>
            <a:ext cx="66687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(Use a sort algorithm from 61B!)</a:t>
            </a:r>
          </a:p>
        </p:txBody>
      </p:sp>
      <p:sp>
        <p:nvSpPr>
          <p:cNvPr id="741" name="Shape 741"/>
          <p:cNvSpPr/>
          <p:nvPr/>
        </p:nvSpPr>
        <p:spPr>
          <a:xfrm>
            <a:off x="406400" y="3361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5,3</a:t>
            </a:r>
          </a:p>
        </p:txBody>
      </p:sp>
      <p:sp>
        <p:nvSpPr>
          <p:cNvPr id="742" name="Shape 742"/>
          <p:cNvSpPr/>
          <p:nvPr/>
        </p:nvSpPr>
        <p:spPr>
          <a:xfrm>
            <a:off x="401884" y="4186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43" name="Shape 743"/>
          <p:cNvSpPr/>
          <p:nvPr/>
        </p:nvSpPr>
        <p:spPr>
          <a:xfrm>
            <a:off x="406400" y="5012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44" name="Shape 744"/>
          <p:cNvSpPr/>
          <p:nvPr/>
        </p:nvSpPr>
        <p:spPr>
          <a:xfrm>
            <a:off x="401884" y="5837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9,2</a:t>
            </a:r>
          </a:p>
        </p:txBody>
      </p:sp>
    </p:spTree>
    <p:extLst>
      <p:ext uri="{BB962C8B-B14F-4D97-AF65-F5344CB8AC3E}">
        <p14:creationId xmlns:p14="http://schemas.microsoft.com/office/powerpoint/2010/main" val="27839818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p>
            <a:pPr lvl="0">
              <a:defRPr sz="1800"/>
            </a:pPr>
            <a:r>
              <a:rPr lang="en-US" sz="8000" dirty="0" smtClean="0"/>
              <a:t>Warm-Up</a:t>
            </a:r>
            <a:br>
              <a:rPr lang="en-US" sz="8000" dirty="0" smtClean="0"/>
            </a:br>
            <a:r>
              <a:rPr lang="en-US" sz="8000" dirty="0" smtClean="0"/>
              <a:t>Worksheet #1, 2</a:t>
            </a:r>
            <a:endParaRPr sz="80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747" name="Shape 74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748" name="Shape 748"/>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749" name="Shape 749"/>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750" name="Shape 750"/>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751" name="Shape 751"/>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752" name="Shape 752"/>
          <p:cNvSpPr/>
          <p:nvPr/>
        </p:nvSpPr>
        <p:spPr>
          <a:xfrm>
            <a:off x="4813539" y="6265767"/>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53" name="Shape 753"/>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754" name="Shape 754"/>
          <p:cNvSpPr/>
          <p:nvPr/>
        </p:nvSpPr>
        <p:spPr>
          <a:xfrm>
            <a:off x="4813539" y="3917950"/>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55" name="Shape 755"/>
          <p:cNvSpPr/>
          <p:nvPr/>
        </p:nvSpPr>
        <p:spPr>
          <a:xfrm>
            <a:off x="7683739" y="3917950"/>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56" name="Shape 756"/>
          <p:cNvSpPr/>
          <p:nvPr/>
        </p:nvSpPr>
        <p:spPr>
          <a:xfrm>
            <a:off x="7683739" y="6265767"/>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57" name="Shape 757"/>
          <p:cNvSpPr>
            <a:spLocks noGrp="1"/>
          </p:cNvSpPr>
          <p:nvPr>
            <p:ph type="title" idx="4294967295"/>
          </p:nvPr>
        </p:nvSpPr>
        <p:spPr>
          <a:prstGeom prst="rect">
            <a:avLst/>
          </a:prstGeom>
        </p:spPr>
        <p:txBody>
          <a:bodyPr/>
          <a:lstStyle/>
          <a:p>
            <a:pPr lvl="0">
              <a:defRPr sz="1800"/>
            </a:pPr>
            <a:r>
              <a:rPr sz="8000"/>
              <a:t>Pass 0</a:t>
            </a:r>
          </a:p>
        </p:txBody>
      </p:sp>
      <p:sp>
        <p:nvSpPr>
          <p:cNvPr id="758" name="Shape 758"/>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759" name="Shape 759"/>
          <p:cNvSpPr/>
          <p:nvPr/>
        </p:nvSpPr>
        <p:spPr>
          <a:xfrm>
            <a:off x="3168040" y="2635287"/>
            <a:ext cx="66687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(Use a sort algorithm from 61B!)</a:t>
            </a:r>
          </a:p>
        </p:txBody>
      </p:sp>
      <p:sp>
        <p:nvSpPr>
          <p:cNvPr id="760" name="Shape 760"/>
          <p:cNvSpPr/>
          <p:nvPr/>
        </p:nvSpPr>
        <p:spPr>
          <a:xfrm>
            <a:off x="11070928" y="20383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761" name="Shape 761"/>
          <p:cNvSpPr/>
          <p:nvPr/>
        </p:nvSpPr>
        <p:spPr>
          <a:xfrm>
            <a:off x="11070928" y="268184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762" name="Shape 762"/>
          <p:cNvSpPr/>
          <p:nvPr/>
        </p:nvSpPr>
        <p:spPr>
          <a:xfrm>
            <a:off x="11066412" y="332534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763" name="Shape 763"/>
          <p:cNvSpPr/>
          <p:nvPr/>
        </p:nvSpPr>
        <p:spPr>
          <a:xfrm>
            <a:off x="11066412" y="3968836"/>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764" name="Shape 764"/>
          <p:cNvSpPr/>
          <p:nvPr/>
        </p:nvSpPr>
        <p:spPr>
          <a:xfrm>
            <a:off x="406400" y="3361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5,3</a:t>
            </a:r>
          </a:p>
        </p:txBody>
      </p:sp>
      <p:sp>
        <p:nvSpPr>
          <p:cNvPr id="765" name="Shape 765"/>
          <p:cNvSpPr/>
          <p:nvPr/>
        </p:nvSpPr>
        <p:spPr>
          <a:xfrm>
            <a:off x="401884" y="4186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66" name="Shape 766"/>
          <p:cNvSpPr/>
          <p:nvPr/>
        </p:nvSpPr>
        <p:spPr>
          <a:xfrm>
            <a:off x="406400" y="5012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67" name="Shape 767"/>
          <p:cNvSpPr/>
          <p:nvPr/>
        </p:nvSpPr>
        <p:spPr>
          <a:xfrm>
            <a:off x="401884" y="5837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9,2</a:t>
            </a:r>
          </a:p>
        </p:txBody>
      </p:sp>
    </p:spTree>
    <p:extLst>
      <p:ext uri="{BB962C8B-B14F-4D97-AF65-F5344CB8AC3E}">
        <p14:creationId xmlns:p14="http://schemas.microsoft.com/office/powerpoint/2010/main" val="379196182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Shape 769"/>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770" name="Shape 770"/>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771" name="Shape 771"/>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772" name="Shape 772"/>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773" name="Shape 773"/>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774" name="Shape 77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775" name="Shape 775"/>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776" name="Shape 776"/>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777" name="Shape 777"/>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778" name="Shape 778"/>
          <p:cNvSpPr/>
          <p:nvPr/>
        </p:nvSpPr>
        <p:spPr>
          <a:xfrm>
            <a:off x="5030324" y="1194992"/>
            <a:ext cx="14863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0</a:t>
            </a:r>
          </a:p>
        </p:txBody>
      </p:sp>
      <p:sp>
        <p:nvSpPr>
          <p:cNvPr id="779" name="Shape 779"/>
          <p:cNvSpPr/>
          <p:nvPr/>
        </p:nvSpPr>
        <p:spPr>
          <a:xfrm>
            <a:off x="5477409" y="189992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780" name="Shape 780"/>
          <p:cNvSpPr/>
          <p:nvPr/>
        </p:nvSpPr>
        <p:spPr>
          <a:xfrm>
            <a:off x="5477409" y="248405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781" name="Shape 781"/>
          <p:cNvSpPr/>
          <p:nvPr/>
        </p:nvSpPr>
        <p:spPr>
          <a:xfrm>
            <a:off x="5477409" y="3068176"/>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782" name="Shape 782"/>
          <p:cNvSpPr/>
          <p:nvPr/>
        </p:nvSpPr>
        <p:spPr>
          <a:xfrm>
            <a:off x="5477409" y="36565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783" name="Shape 783"/>
          <p:cNvSpPr/>
          <p:nvPr/>
        </p:nvSpPr>
        <p:spPr>
          <a:xfrm>
            <a:off x="5477409" y="556379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84" name="Shape 784"/>
          <p:cNvSpPr/>
          <p:nvPr/>
        </p:nvSpPr>
        <p:spPr>
          <a:xfrm>
            <a:off x="5477409" y="6156500"/>
            <a:ext cx="592188" cy="554585"/>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785" name="Shape 785"/>
          <p:cNvSpPr/>
          <p:nvPr/>
        </p:nvSpPr>
        <p:spPr>
          <a:xfrm>
            <a:off x="5477409" y="675332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786" name="Shape 786"/>
          <p:cNvSpPr/>
          <p:nvPr/>
        </p:nvSpPr>
        <p:spPr>
          <a:xfrm>
            <a:off x="5477409" y="7346034"/>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787" name="Shape 787"/>
          <p:cNvSpPr/>
          <p:nvPr/>
        </p:nvSpPr>
        <p:spPr>
          <a:xfrm>
            <a:off x="4894765" y="8884367"/>
            <a:ext cx="1757477"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4 page runs</a:t>
            </a:r>
          </a:p>
        </p:txBody>
      </p:sp>
      <p:sp>
        <p:nvSpPr>
          <p:cNvPr id="788" name="Shape 788"/>
          <p:cNvSpPr/>
          <p:nvPr/>
        </p:nvSpPr>
        <p:spPr>
          <a:xfrm>
            <a:off x="406400" y="3361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5,3</a:t>
            </a:r>
          </a:p>
        </p:txBody>
      </p:sp>
      <p:sp>
        <p:nvSpPr>
          <p:cNvPr id="789" name="Shape 789"/>
          <p:cNvSpPr/>
          <p:nvPr/>
        </p:nvSpPr>
        <p:spPr>
          <a:xfrm>
            <a:off x="401884" y="4186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90" name="Shape 790"/>
          <p:cNvSpPr/>
          <p:nvPr/>
        </p:nvSpPr>
        <p:spPr>
          <a:xfrm>
            <a:off x="406400" y="5012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91" name="Shape 791"/>
          <p:cNvSpPr/>
          <p:nvPr/>
        </p:nvSpPr>
        <p:spPr>
          <a:xfrm>
            <a:off x="401884" y="5837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9,2</a:t>
            </a:r>
          </a:p>
        </p:txBody>
      </p:sp>
      <p:sp>
        <p:nvSpPr>
          <p:cNvPr id="792" name="Shape 792"/>
          <p:cNvSpPr/>
          <p:nvPr/>
        </p:nvSpPr>
        <p:spPr>
          <a:xfrm>
            <a:off x="4309009" y="3708387"/>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93" name="Shape 793"/>
          <p:cNvSpPr/>
          <p:nvPr/>
        </p:nvSpPr>
        <p:spPr>
          <a:xfrm>
            <a:off x="4309009"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794" name="Shape 794"/>
          <p:cNvSpPr/>
          <p:nvPr/>
        </p:nvSpPr>
        <p:spPr>
          <a:xfrm>
            <a:off x="4309009"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95" name="Shape 795"/>
          <p:cNvSpPr/>
          <p:nvPr/>
        </p:nvSpPr>
        <p:spPr>
          <a:xfrm>
            <a:off x="4309009"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Tree>
    <p:extLst>
      <p:ext uri="{BB962C8B-B14F-4D97-AF65-F5344CB8AC3E}">
        <p14:creationId xmlns:p14="http://schemas.microsoft.com/office/powerpoint/2010/main" val="123376656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Shape 79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798" name="Shape 798"/>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799" name="Shape 799"/>
          <p:cNvSpPr/>
          <p:nvPr/>
        </p:nvSpPr>
        <p:spPr>
          <a:xfrm>
            <a:off x="4813539" y="5034293"/>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00" name="Shape 800"/>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801" name="Shape 801"/>
          <p:cNvSpPr/>
          <p:nvPr/>
        </p:nvSpPr>
        <p:spPr>
          <a:xfrm>
            <a:off x="4813539" y="3917950"/>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02" name="Shape 802"/>
          <p:cNvSpPr/>
          <p:nvPr/>
        </p:nvSpPr>
        <p:spPr>
          <a:xfrm>
            <a:off x="7683739" y="5034293"/>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03" name="Shape 803"/>
          <p:cNvSpPr/>
          <p:nvPr/>
        </p:nvSpPr>
        <p:spPr>
          <a:xfrm>
            <a:off x="4813539" y="6150636"/>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04" name="Shape 804"/>
          <p:cNvSpPr>
            <a:spLocks noGrp="1"/>
          </p:cNvSpPr>
          <p:nvPr>
            <p:ph type="title" idx="4294967295"/>
          </p:nvPr>
        </p:nvSpPr>
        <p:spPr>
          <a:prstGeom prst="rect">
            <a:avLst/>
          </a:prstGeom>
        </p:spPr>
        <p:txBody>
          <a:bodyPr/>
          <a:lstStyle/>
          <a:p>
            <a:pPr lvl="0">
              <a:defRPr sz="1800"/>
            </a:pPr>
            <a:r>
              <a:rPr sz="8000"/>
              <a:t>Pass 1</a:t>
            </a:r>
          </a:p>
        </p:txBody>
      </p:sp>
      <p:sp>
        <p:nvSpPr>
          <p:cNvPr id="805" name="Shape 80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806" name="Shape 806"/>
          <p:cNvSpPr/>
          <p:nvPr/>
        </p:nvSpPr>
        <p:spPr>
          <a:xfrm>
            <a:off x="1346200" y="208812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07" name="Shape 807"/>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08" name="Shape 808"/>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809" name="Shape 809"/>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810" name="Shape 810"/>
          <p:cNvSpPr/>
          <p:nvPr/>
        </p:nvSpPr>
        <p:spPr>
          <a:xfrm>
            <a:off x="1346200" y="53286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811" name="Shape 811"/>
          <p:cNvSpPr/>
          <p:nvPr/>
        </p:nvSpPr>
        <p:spPr>
          <a:xfrm>
            <a:off x="1346200" y="59213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12" name="Shape 812"/>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813" name="Shape 813"/>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814" name="Shape 814"/>
          <p:cNvSpPr/>
          <p:nvPr/>
        </p:nvSpPr>
        <p:spPr>
          <a:xfrm>
            <a:off x="431276" y="3708387"/>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815" name="Shape 815"/>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16" name="Shape 816"/>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817" name="Shape 817"/>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Tree>
    <p:extLst>
      <p:ext uri="{BB962C8B-B14F-4D97-AF65-F5344CB8AC3E}">
        <p14:creationId xmlns:p14="http://schemas.microsoft.com/office/powerpoint/2010/main" val="33372051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Shape 81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20" name="Shape 820"/>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821" name="Shape 821"/>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822" name="Shape 822"/>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823" name="Shape 823"/>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24" name="Shape 824"/>
          <p:cNvSpPr/>
          <p:nvPr/>
        </p:nvSpPr>
        <p:spPr>
          <a:xfrm>
            <a:off x="7683739" y="5034293"/>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25" name="Shape 825"/>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826" name="Shape 826"/>
          <p:cNvSpPr>
            <a:spLocks noGrp="1"/>
          </p:cNvSpPr>
          <p:nvPr>
            <p:ph type="title" idx="4294967295"/>
          </p:nvPr>
        </p:nvSpPr>
        <p:spPr>
          <a:prstGeom prst="rect">
            <a:avLst/>
          </a:prstGeom>
        </p:spPr>
        <p:txBody>
          <a:bodyPr/>
          <a:lstStyle/>
          <a:p>
            <a:pPr lvl="0">
              <a:defRPr sz="1800"/>
            </a:pPr>
            <a:r>
              <a:rPr sz="8000"/>
              <a:t>Pass 1</a:t>
            </a:r>
          </a:p>
        </p:txBody>
      </p:sp>
      <p:sp>
        <p:nvSpPr>
          <p:cNvPr id="827" name="Shape 827"/>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828" name="Shape 828"/>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29" name="Shape 829"/>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830" name="Shape 830"/>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831" name="Shape 831"/>
          <p:cNvSpPr/>
          <p:nvPr/>
        </p:nvSpPr>
        <p:spPr>
          <a:xfrm>
            <a:off x="1346200" y="59213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32" name="Shape 832"/>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833" name="Shape 833"/>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834" name="Shape 834"/>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35" name="Shape 835"/>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836" name="Shape 836"/>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Tree>
    <p:extLst>
      <p:ext uri="{BB962C8B-B14F-4D97-AF65-F5344CB8AC3E}">
        <p14:creationId xmlns:p14="http://schemas.microsoft.com/office/powerpoint/2010/main" val="233233332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Shape 838"/>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39" name="Shape 839"/>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840" name="Shape 840"/>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41" name="Shape 841"/>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842" name="Shape 842"/>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43" name="Shape 843"/>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
        <p:nvSpPr>
          <p:cNvPr id="844" name="Shape 844"/>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45" name="Shape 845"/>
          <p:cNvSpPr>
            <a:spLocks noGrp="1"/>
          </p:cNvSpPr>
          <p:nvPr>
            <p:ph type="title" idx="4294967295"/>
          </p:nvPr>
        </p:nvSpPr>
        <p:spPr>
          <a:prstGeom prst="rect">
            <a:avLst/>
          </a:prstGeom>
        </p:spPr>
        <p:txBody>
          <a:bodyPr/>
          <a:lstStyle/>
          <a:p>
            <a:pPr lvl="0">
              <a:defRPr sz="1800"/>
            </a:pPr>
            <a:r>
              <a:rPr sz="8000"/>
              <a:t>Pass 1</a:t>
            </a:r>
          </a:p>
        </p:txBody>
      </p:sp>
      <p:sp>
        <p:nvSpPr>
          <p:cNvPr id="846" name="Shape 846"/>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847" name="Shape 847"/>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48" name="Shape 848"/>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849" name="Shape 849"/>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850" name="Shape 850"/>
          <p:cNvSpPr/>
          <p:nvPr/>
        </p:nvSpPr>
        <p:spPr>
          <a:xfrm>
            <a:off x="1346200" y="59213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51" name="Shape 851"/>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852" name="Shape 852"/>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853" name="Shape 853"/>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54" name="Shape 854"/>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855" name="Shape 855"/>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Tree>
    <p:extLst>
      <p:ext uri="{BB962C8B-B14F-4D97-AF65-F5344CB8AC3E}">
        <p14:creationId xmlns:p14="http://schemas.microsoft.com/office/powerpoint/2010/main" val="26633784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Shape 85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58" name="Shape 858"/>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859" name="Shape 859"/>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60" name="Shape 860"/>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861" name="Shape 861"/>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62" name="Shape 862"/>
          <p:cNvSpPr/>
          <p:nvPr/>
        </p:nvSpPr>
        <p:spPr>
          <a:xfrm>
            <a:off x="7683739" y="5034293"/>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63" name="Shape 863"/>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64" name="Shape 864"/>
          <p:cNvSpPr>
            <a:spLocks noGrp="1"/>
          </p:cNvSpPr>
          <p:nvPr>
            <p:ph type="title" idx="4294967295"/>
          </p:nvPr>
        </p:nvSpPr>
        <p:spPr>
          <a:prstGeom prst="rect">
            <a:avLst/>
          </a:prstGeom>
        </p:spPr>
        <p:txBody>
          <a:bodyPr/>
          <a:lstStyle/>
          <a:p>
            <a:pPr lvl="0">
              <a:defRPr sz="1800"/>
            </a:pPr>
            <a:r>
              <a:rPr sz="8000"/>
              <a:t>Pass 1</a:t>
            </a:r>
          </a:p>
        </p:txBody>
      </p:sp>
      <p:sp>
        <p:nvSpPr>
          <p:cNvPr id="865" name="Shape 86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866" name="Shape 866"/>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67" name="Shape 867"/>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868" name="Shape 868"/>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869" name="Shape 869"/>
          <p:cNvSpPr/>
          <p:nvPr/>
        </p:nvSpPr>
        <p:spPr>
          <a:xfrm>
            <a:off x="1346200" y="59213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70" name="Shape 870"/>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871" name="Shape 871"/>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872" name="Shape 872"/>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73" name="Shape 873"/>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874" name="Shape 874"/>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875" name="Shape 875"/>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Tree>
    <p:extLst>
      <p:ext uri="{BB962C8B-B14F-4D97-AF65-F5344CB8AC3E}">
        <p14:creationId xmlns:p14="http://schemas.microsoft.com/office/powerpoint/2010/main" val="56992240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Shape 87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78" name="Shape 878"/>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879" name="Shape 879"/>
          <p:cNvSpPr/>
          <p:nvPr/>
        </p:nvSpPr>
        <p:spPr>
          <a:xfrm>
            <a:off x="4813539" y="5034293"/>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80" name="Shape 880"/>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881" name="Shape 881"/>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82" name="Shape 882"/>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83" name="Shape 883"/>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84" name="Shape 884"/>
          <p:cNvSpPr>
            <a:spLocks noGrp="1"/>
          </p:cNvSpPr>
          <p:nvPr>
            <p:ph type="title" idx="4294967295"/>
          </p:nvPr>
        </p:nvSpPr>
        <p:spPr>
          <a:prstGeom prst="rect">
            <a:avLst/>
          </a:prstGeom>
        </p:spPr>
        <p:txBody>
          <a:bodyPr/>
          <a:lstStyle/>
          <a:p>
            <a:pPr lvl="0">
              <a:defRPr sz="1800"/>
            </a:pPr>
            <a:r>
              <a:rPr sz="8000"/>
              <a:t>Pass 1</a:t>
            </a:r>
          </a:p>
        </p:txBody>
      </p:sp>
      <p:sp>
        <p:nvSpPr>
          <p:cNvPr id="885" name="Shape 88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886" name="Shape 886"/>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87" name="Shape 887"/>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888" name="Shape 888"/>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889" name="Shape 889"/>
          <p:cNvSpPr/>
          <p:nvPr/>
        </p:nvSpPr>
        <p:spPr>
          <a:xfrm>
            <a:off x="1346200" y="59213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90" name="Shape 890"/>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891" name="Shape 891"/>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892" name="Shape 892"/>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93" name="Shape 893"/>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894" name="Shape 894"/>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895" name="Shape 895"/>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Tree>
    <p:extLst>
      <p:ext uri="{BB962C8B-B14F-4D97-AF65-F5344CB8AC3E}">
        <p14:creationId xmlns:p14="http://schemas.microsoft.com/office/powerpoint/2010/main" val="149158644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Shape 89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98" name="Shape 898"/>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899" name="Shape 899"/>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00" name="Shape 900"/>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901" name="Shape 901"/>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02" name="Shape 902"/>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903" name="Shape 903"/>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904" name="Shape 904"/>
          <p:cNvSpPr>
            <a:spLocks noGrp="1"/>
          </p:cNvSpPr>
          <p:nvPr>
            <p:ph type="title" idx="4294967295"/>
          </p:nvPr>
        </p:nvSpPr>
        <p:spPr>
          <a:prstGeom prst="rect">
            <a:avLst/>
          </a:prstGeom>
        </p:spPr>
        <p:txBody>
          <a:bodyPr/>
          <a:lstStyle/>
          <a:p>
            <a:pPr lvl="0">
              <a:defRPr sz="1800"/>
            </a:pPr>
            <a:r>
              <a:rPr sz="8000"/>
              <a:t>Pass 1</a:t>
            </a:r>
          </a:p>
        </p:txBody>
      </p:sp>
      <p:sp>
        <p:nvSpPr>
          <p:cNvPr id="905" name="Shape 90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906" name="Shape 906"/>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07" name="Shape 907"/>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908" name="Shape 908"/>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909" name="Shape 909"/>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910" name="Shape 910"/>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911" name="Shape 911"/>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12" name="Shape 912"/>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913" name="Shape 913"/>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914" name="Shape 914"/>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Tree>
    <p:extLst>
      <p:ext uri="{BB962C8B-B14F-4D97-AF65-F5344CB8AC3E}">
        <p14:creationId xmlns:p14="http://schemas.microsoft.com/office/powerpoint/2010/main" val="18089606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 name="Shape 916"/>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917" name="Shape 91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918" name="Shape 918"/>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19" name="Shape 919"/>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920" name="Shape 920"/>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a:t>
            </a:r>
          </a:p>
        </p:txBody>
      </p:sp>
      <p:sp>
        <p:nvSpPr>
          <p:cNvPr id="921" name="Shape 921"/>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2,2</a:t>
            </a:r>
          </a:p>
        </p:txBody>
      </p:sp>
      <p:sp>
        <p:nvSpPr>
          <p:cNvPr id="922" name="Shape 922"/>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923" name="Shape 923"/>
          <p:cNvSpPr>
            <a:spLocks noGrp="1"/>
          </p:cNvSpPr>
          <p:nvPr>
            <p:ph type="title" idx="4294967295"/>
          </p:nvPr>
        </p:nvSpPr>
        <p:spPr>
          <a:prstGeom prst="rect">
            <a:avLst/>
          </a:prstGeom>
        </p:spPr>
        <p:txBody>
          <a:bodyPr/>
          <a:lstStyle/>
          <a:p>
            <a:pPr lvl="0">
              <a:defRPr sz="1800"/>
            </a:pPr>
            <a:r>
              <a:rPr sz="8000"/>
              <a:t>Pass 1</a:t>
            </a:r>
          </a:p>
        </p:txBody>
      </p:sp>
      <p:sp>
        <p:nvSpPr>
          <p:cNvPr id="924" name="Shape 924"/>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925" name="Shape 925"/>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26" name="Shape 926"/>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927" name="Shape 927"/>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928" name="Shape 928"/>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929" name="Shape 929"/>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930" name="Shape 930"/>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31" name="Shape 931"/>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932" name="Shape 932"/>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933" name="Shape 933"/>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Tree>
    <p:extLst>
      <p:ext uri="{BB962C8B-B14F-4D97-AF65-F5344CB8AC3E}">
        <p14:creationId xmlns:p14="http://schemas.microsoft.com/office/powerpoint/2010/main" val="11180655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Shape 935"/>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936" name="Shape 93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937" name="Shape 937"/>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38" name="Shape 938"/>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939" name="Shape 939"/>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a:t>
            </a:r>
          </a:p>
        </p:txBody>
      </p:sp>
      <p:sp>
        <p:nvSpPr>
          <p:cNvPr id="940" name="Shape 940"/>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941" name="Shape 941"/>
          <p:cNvSpPr/>
          <p:nvPr/>
        </p:nvSpPr>
        <p:spPr>
          <a:xfrm>
            <a:off x="4813539" y="6150636"/>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942" name="Shape 942"/>
          <p:cNvSpPr>
            <a:spLocks noGrp="1"/>
          </p:cNvSpPr>
          <p:nvPr>
            <p:ph type="title" idx="4294967295"/>
          </p:nvPr>
        </p:nvSpPr>
        <p:spPr>
          <a:prstGeom prst="rect">
            <a:avLst/>
          </a:prstGeom>
        </p:spPr>
        <p:txBody>
          <a:bodyPr/>
          <a:lstStyle/>
          <a:p>
            <a:pPr lvl="0">
              <a:defRPr sz="1800"/>
            </a:pPr>
            <a:r>
              <a:rPr sz="8000"/>
              <a:t>Pass 1</a:t>
            </a:r>
          </a:p>
        </p:txBody>
      </p:sp>
      <p:sp>
        <p:nvSpPr>
          <p:cNvPr id="943" name="Shape 943"/>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944" name="Shape 944"/>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45" name="Shape 945"/>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946" name="Shape 946"/>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947" name="Shape 947"/>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948" name="Shape 948"/>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949" name="Shape 949"/>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50" name="Shape 950"/>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951" name="Shape 951"/>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952" name="Shape 952"/>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
        <p:nvSpPr>
          <p:cNvPr id="953" name="Shape 953"/>
          <p:cNvSpPr/>
          <p:nvPr/>
        </p:nvSpPr>
        <p:spPr>
          <a:xfrm>
            <a:off x="11125200" y="253992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2,2</a:t>
            </a:r>
          </a:p>
        </p:txBody>
      </p:sp>
    </p:spTree>
    <p:extLst>
      <p:ext uri="{BB962C8B-B14F-4D97-AF65-F5344CB8AC3E}">
        <p14:creationId xmlns:p14="http://schemas.microsoft.com/office/powerpoint/2010/main" val="13848055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lang="en-US" sz="8000" dirty="0" smtClean="0"/>
              <a:t>Rendezvous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1. What </a:t>
            </a:r>
            <a:r>
              <a:rPr lang="en-US" sz="3200" b="1" dirty="0"/>
              <a:t>is time-space rendezvous and why do we use it</a:t>
            </a:r>
            <a:r>
              <a:rPr lang="en-US" sz="3200" b="1" dirty="0" smtClean="0"/>
              <a:t>?</a:t>
            </a:r>
          </a:p>
        </p:txBody>
      </p:sp>
    </p:spTree>
    <p:extLst>
      <p:ext uri="{BB962C8B-B14F-4D97-AF65-F5344CB8AC3E}">
        <p14:creationId xmlns:p14="http://schemas.microsoft.com/office/powerpoint/2010/main" val="306570216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Shape 955"/>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956" name="Shape 95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957" name="Shape 957"/>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58" name="Shape 958"/>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959" name="Shape 959"/>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a:t>
            </a:r>
          </a:p>
        </p:txBody>
      </p:sp>
      <p:sp>
        <p:nvSpPr>
          <p:cNvPr id="960" name="Shape 960"/>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961" name="Shape 961"/>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62" name="Shape 962"/>
          <p:cNvSpPr>
            <a:spLocks noGrp="1"/>
          </p:cNvSpPr>
          <p:nvPr>
            <p:ph type="title" idx="4294967295"/>
          </p:nvPr>
        </p:nvSpPr>
        <p:spPr>
          <a:prstGeom prst="rect">
            <a:avLst/>
          </a:prstGeom>
        </p:spPr>
        <p:txBody>
          <a:bodyPr/>
          <a:lstStyle/>
          <a:p>
            <a:pPr lvl="0">
              <a:defRPr sz="1800"/>
            </a:pPr>
            <a:r>
              <a:rPr sz="8000"/>
              <a:t>Pass 1</a:t>
            </a:r>
          </a:p>
        </p:txBody>
      </p:sp>
      <p:sp>
        <p:nvSpPr>
          <p:cNvPr id="963" name="Shape 963"/>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964" name="Shape 964"/>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65" name="Shape 965"/>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966" name="Shape 966"/>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967" name="Shape 967"/>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968" name="Shape 968"/>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969" name="Shape 969"/>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970" name="Shape 970"/>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971" name="Shape 971"/>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
        <p:nvSpPr>
          <p:cNvPr id="972" name="Shape 972"/>
          <p:cNvSpPr/>
          <p:nvPr/>
        </p:nvSpPr>
        <p:spPr>
          <a:xfrm>
            <a:off x="11125200" y="253992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2,2</a:t>
            </a:r>
          </a:p>
        </p:txBody>
      </p:sp>
    </p:spTree>
    <p:extLst>
      <p:ext uri="{BB962C8B-B14F-4D97-AF65-F5344CB8AC3E}">
        <p14:creationId xmlns:p14="http://schemas.microsoft.com/office/powerpoint/2010/main" val="39850043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pPr lvl="0">
              <a:defRPr sz="1800"/>
            </a:pPr>
            <a:r>
              <a:rPr lang="en-US" sz="8000" dirty="0" smtClean="0"/>
              <a:t>Generalized </a:t>
            </a:r>
            <a:r>
              <a:rPr sz="8000" dirty="0" smtClean="0"/>
              <a:t>Merge </a:t>
            </a:r>
            <a:r>
              <a:rPr sz="8000" dirty="0"/>
              <a:t>Sort</a:t>
            </a:r>
          </a:p>
        </p:txBody>
      </p:sp>
      <p:sp>
        <p:nvSpPr>
          <p:cNvPr id="171" name="Shape 171"/>
          <p:cNvSpPr>
            <a:spLocks noGrp="1"/>
          </p:cNvSpPr>
          <p:nvPr>
            <p:ph type="body" idx="1"/>
          </p:nvPr>
        </p:nvSpPr>
        <p:spPr>
          <a:xfrm>
            <a:off x="965200" y="2603500"/>
            <a:ext cx="11099800" cy="6286500"/>
          </a:xfrm>
          <a:prstGeom prst="rect">
            <a:avLst/>
          </a:prstGeom>
        </p:spPr>
        <p:txBody>
          <a:bodyPr anchor="t"/>
          <a:lstStyle/>
          <a:p>
            <a:pPr lvl="0">
              <a:defRPr sz="1800"/>
            </a:pPr>
            <a:r>
              <a:rPr lang="en-US" sz="3600" dirty="0" smtClean="0"/>
              <a:t>Number of </a:t>
            </a:r>
            <a:r>
              <a:rPr sz="3600" dirty="0" smtClean="0"/>
              <a:t>Passes:</a:t>
            </a:r>
            <a:endParaRPr lang="en-US" sz="3600" dirty="0" smtClean="0"/>
          </a:p>
          <a:p>
            <a:pPr lvl="1">
              <a:defRPr sz="1800"/>
            </a:pPr>
            <a:r>
              <a:rPr lang="pt-BR" sz="3300" dirty="0" err="1" smtClean="0">
                <a:latin typeface="Courier New"/>
                <a:ea typeface="Courier New"/>
                <a:cs typeface="Courier New"/>
                <a:sym typeface="Courier New"/>
              </a:rPr>
              <a:t>ceil</a:t>
            </a:r>
            <a:r>
              <a:rPr lang="pt-BR" sz="3300" dirty="0" smtClean="0">
                <a:latin typeface="Courier New"/>
                <a:ea typeface="Courier New"/>
                <a:cs typeface="Courier New"/>
                <a:sym typeface="Courier New"/>
              </a:rPr>
              <a:t>(</a:t>
            </a:r>
            <a:r>
              <a:rPr lang="pt-BR" sz="3300" dirty="0">
                <a:latin typeface="Courier New"/>
                <a:ea typeface="Courier New"/>
                <a:cs typeface="Courier New"/>
                <a:sym typeface="Courier New"/>
              </a:rPr>
              <a:t>log_{B-1}(</a:t>
            </a:r>
            <a:r>
              <a:rPr lang="pt-BR" sz="3300" dirty="0" err="1">
                <a:latin typeface="Courier New"/>
                <a:ea typeface="Courier New"/>
                <a:cs typeface="Courier New"/>
                <a:sym typeface="Courier New"/>
              </a:rPr>
              <a:t>ceil</a:t>
            </a:r>
            <a:r>
              <a:rPr lang="pt-BR" sz="3300" dirty="0">
                <a:latin typeface="Courier New"/>
                <a:ea typeface="Courier New"/>
                <a:cs typeface="Courier New"/>
                <a:sym typeface="Courier New"/>
              </a:rPr>
              <a:t>(N/</a:t>
            </a:r>
            <a:r>
              <a:rPr lang="pt-BR" sz="3300" dirty="0" err="1">
                <a:latin typeface="Courier New"/>
                <a:ea typeface="Courier New"/>
                <a:cs typeface="Courier New"/>
                <a:sym typeface="Courier New"/>
              </a:rPr>
              <a:t>B</a:t>
            </a:r>
            <a:r>
              <a:rPr lang="pt-BR" sz="3300" dirty="0">
                <a:latin typeface="Courier New"/>
                <a:ea typeface="Courier New"/>
                <a:cs typeface="Courier New"/>
                <a:sym typeface="Courier New"/>
              </a:rPr>
              <a:t>)) + </a:t>
            </a:r>
            <a:r>
              <a:rPr lang="pt-BR" sz="3300" dirty="0" smtClean="0">
                <a:latin typeface="Courier New"/>
                <a:ea typeface="Courier New"/>
                <a:cs typeface="Courier New"/>
                <a:sym typeface="Courier New"/>
              </a:rPr>
              <a:t>1</a:t>
            </a:r>
            <a:endParaRPr sz="3300" dirty="0" smtClean="0">
              <a:latin typeface="Courier New"/>
              <a:ea typeface="Courier New"/>
              <a:cs typeface="Courier New"/>
              <a:sym typeface="Courier New"/>
            </a:endParaRPr>
          </a:p>
          <a:p>
            <a:pPr lvl="0">
              <a:defRPr sz="1800"/>
            </a:pPr>
            <a:r>
              <a:rPr lang="en-US" sz="3600" dirty="0" smtClean="0"/>
              <a:t>Number of </a:t>
            </a:r>
            <a:r>
              <a:rPr sz="3600" dirty="0" smtClean="0"/>
              <a:t>I</a:t>
            </a:r>
            <a:r>
              <a:rPr sz="3600" dirty="0"/>
              <a:t>/O’s</a:t>
            </a:r>
            <a:r>
              <a:rPr sz="3600" dirty="0" smtClean="0"/>
              <a:t>:</a:t>
            </a:r>
            <a:endParaRPr lang="en-US" sz="3600" dirty="0" smtClean="0"/>
          </a:p>
          <a:p>
            <a:pPr lvl="1">
              <a:defRPr sz="1800"/>
            </a:pPr>
            <a:r>
              <a:rPr sz="3300" dirty="0" smtClean="0">
                <a:latin typeface="Courier New"/>
                <a:ea typeface="Courier New"/>
                <a:cs typeface="Courier New"/>
                <a:sym typeface="Courier New"/>
              </a:rPr>
              <a:t>2N</a:t>
            </a:r>
            <a:r>
              <a:rPr lang="pt-BR" sz="3300" dirty="0" smtClean="0">
                <a:latin typeface="Courier New"/>
                <a:ea typeface="Courier New"/>
                <a:cs typeface="Courier New"/>
                <a:sym typeface="Courier New"/>
              </a:rPr>
              <a:t>*</a:t>
            </a:r>
            <a:r>
              <a:rPr lang="pt-BR" sz="3300" dirty="0">
                <a:latin typeface="Courier New"/>
                <a:ea typeface="Courier New"/>
                <a:cs typeface="Courier New"/>
                <a:sym typeface="Courier New"/>
              </a:rPr>
              <a:t>(</a:t>
            </a:r>
            <a:r>
              <a:rPr lang="pt-BR" sz="3300" dirty="0" err="1">
                <a:latin typeface="Courier New"/>
                <a:ea typeface="Courier New"/>
                <a:cs typeface="Courier New"/>
                <a:sym typeface="Courier New"/>
              </a:rPr>
              <a:t>ceil</a:t>
            </a:r>
            <a:r>
              <a:rPr lang="pt-BR" sz="3300" dirty="0">
                <a:latin typeface="Courier New"/>
                <a:ea typeface="Courier New"/>
                <a:cs typeface="Courier New"/>
                <a:sym typeface="Courier New"/>
              </a:rPr>
              <a:t>(log_{B-1}(</a:t>
            </a:r>
            <a:r>
              <a:rPr lang="pt-BR" sz="3300" dirty="0" err="1">
                <a:latin typeface="Courier New"/>
                <a:ea typeface="Courier New"/>
                <a:cs typeface="Courier New"/>
                <a:sym typeface="Courier New"/>
              </a:rPr>
              <a:t>ceil</a:t>
            </a:r>
            <a:r>
              <a:rPr lang="pt-BR" sz="3300" dirty="0">
                <a:latin typeface="Courier New"/>
                <a:ea typeface="Courier New"/>
                <a:cs typeface="Courier New"/>
                <a:sym typeface="Courier New"/>
              </a:rPr>
              <a:t>(N/</a:t>
            </a:r>
            <a:r>
              <a:rPr lang="pt-BR" sz="3300" dirty="0" err="1">
                <a:latin typeface="Courier New"/>
                <a:ea typeface="Courier New"/>
                <a:cs typeface="Courier New"/>
                <a:sym typeface="Courier New"/>
              </a:rPr>
              <a:t>B</a:t>
            </a:r>
            <a:r>
              <a:rPr lang="pt-BR" sz="3300" dirty="0">
                <a:latin typeface="Courier New"/>
                <a:ea typeface="Courier New"/>
                <a:cs typeface="Courier New"/>
                <a:sym typeface="Courier New"/>
              </a:rPr>
              <a:t>)) + 1)</a:t>
            </a:r>
            <a:endParaRPr sz="3300" dirty="0">
              <a:latin typeface="Courier New"/>
              <a:ea typeface="Courier New"/>
              <a:cs typeface="Courier New"/>
              <a:sym typeface="Courier New"/>
            </a:endParaRPr>
          </a:p>
        </p:txBody>
      </p:sp>
    </p:spTree>
    <p:extLst>
      <p:ext uri="{BB962C8B-B14F-4D97-AF65-F5344CB8AC3E}">
        <p14:creationId xmlns:p14="http://schemas.microsoft.com/office/powerpoint/2010/main" val="11264875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lstStyle/>
          <a:p>
            <a:pPr lvl="0">
              <a:defRPr sz="1800"/>
            </a:pPr>
            <a:r>
              <a:rPr sz="8000" dirty="0"/>
              <a:t>Worksheet </a:t>
            </a:r>
            <a:r>
              <a:rPr sz="8000" dirty="0" smtClean="0"/>
              <a:t>#</a:t>
            </a:r>
            <a:r>
              <a:rPr lang="en-US" sz="8000" dirty="0" smtClean="0"/>
              <a:t>3</a:t>
            </a:r>
            <a:r>
              <a:rPr sz="8000" dirty="0" smtClean="0"/>
              <a:t>,</a:t>
            </a:r>
            <a:r>
              <a:rPr lang="en-US" sz="8000" dirty="0" smtClean="0"/>
              <a:t> 4</a:t>
            </a:r>
            <a:endParaRPr sz="80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a:t>3. List the differences between 2-way external merge sort and </a:t>
            </a:r>
            <a:r>
              <a:rPr lang="en-US" sz="3200" b="1" dirty="0" smtClean="0"/>
              <a:t>general external </a:t>
            </a:r>
            <a:r>
              <a:rPr lang="en-US" sz="3200" b="1" dirty="0"/>
              <a:t>merge sort:</a:t>
            </a:r>
            <a:endParaRPr lang="en-US" sz="3200" b="1" dirty="0" smtClean="0"/>
          </a:p>
          <a:p>
            <a:pPr lvl="1">
              <a:spcBef>
                <a:spcPts val="0"/>
              </a:spcBef>
            </a:pPr>
            <a:endParaRPr lang="en-US" sz="3200" dirty="0"/>
          </a:p>
        </p:txBody>
      </p:sp>
    </p:spTree>
    <p:extLst>
      <p:ext uri="{BB962C8B-B14F-4D97-AF65-F5344CB8AC3E}">
        <p14:creationId xmlns:p14="http://schemas.microsoft.com/office/powerpoint/2010/main" val="20749225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a:t>3. List the differences between 2-way external merge sort and </a:t>
            </a:r>
            <a:r>
              <a:rPr lang="en-US" sz="3200" b="1" dirty="0" smtClean="0"/>
              <a:t>general external </a:t>
            </a:r>
            <a:r>
              <a:rPr lang="en-US" sz="3200" b="1" dirty="0"/>
              <a:t>merge sort:</a:t>
            </a:r>
            <a:endParaRPr lang="en-US" sz="3200" b="1" dirty="0" smtClean="0"/>
          </a:p>
          <a:p>
            <a:pPr marL="0" lvl="0" indent="0">
              <a:spcBef>
                <a:spcPts val="0"/>
              </a:spcBef>
              <a:buNone/>
            </a:pPr>
            <a:endParaRPr lang="en-US" sz="3200" b="1" dirty="0"/>
          </a:p>
          <a:p>
            <a:pPr lvl="1">
              <a:spcBef>
                <a:spcPts val="0"/>
              </a:spcBef>
            </a:pPr>
            <a:r>
              <a:rPr lang="en-US" sz="3200" dirty="0" smtClean="0">
                <a:solidFill>
                  <a:schemeClr val="accent1">
                    <a:lumMod val="60000"/>
                    <a:lumOff val="40000"/>
                  </a:schemeClr>
                </a:solidFill>
              </a:rPr>
              <a:t>Sorting: 2</a:t>
            </a:r>
            <a:r>
              <a:rPr lang="en-US" sz="3200" dirty="0">
                <a:solidFill>
                  <a:schemeClr val="accent1">
                    <a:lumMod val="60000"/>
                    <a:lumOff val="40000"/>
                  </a:schemeClr>
                </a:solidFill>
              </a:rPr>
              <a:t>-way only utilizes 2 input buffers, general utilizes B-</a:t>
            </a:r>
            <a:r>
              <a:rPr lang="en-US" sz="3200" dirty="0" smtClean="0">
                <a:solidFill>
                  <a:schemeClr val="accent1">
                    <a:lumMod val="60000"/>
                    <a:lumOff val="40000"/>
                  </a:schemeClr>
                </a:solidFill>
              </a:rPr>
              <a:t>1</a:t>
            </a:r>
          </a:p>
          <a:p>
            <a:pPr marL="444500" lvl="1" indent="0">
              <a:spcBef>
                <a:spcPts val="0"/>
              </a:spcBef>
              <a:buNone/>
            </a:pPr>
            <a:endParaRPr lang="en-US" sz="3200" dirty="0" smtClean="0">
              <a:solidFill>
                <a:schemeClr val="accent1">
                  <a:lumMod val="60000"/>
                  <a:lumOff val="40000"/>
                </a:schemeClr>
              </a:solidFill>
            </a:endParaRPr>
          </a:p>
          <a:p>
            <a:pPr lvl="1">
              <a:spcBef>
                <a:spcPts val="0"/>
              </a:spcBef>
            </a:pPr>
            <a:r>
              <a:rPr lang="en-US" sz="3200" dirty="0" smtClean="0">
                <a:solidFill>
                  <a:schemeClr val="accent1">
                    <a:lumMod val="60000"/>
                    <a:lumOff val="40000"/>
                  </a:schemeClr>
                </a:solidFill>
              </a:rPr>
              <a:t>During </a:t>
            </a:r>
            <a:r>
              <a:rPr lang="en-US" sz="3200" dirty="0">
                <a:solidFill>
                  <a:schemeClr val="accent1">
                    <a:lumMod val="60000"/>
                    <a:lumOff val="40000"/>
                  </a:schemeClr>
                </a:solidFill>
              </a:rPr>
              <a:t>pass 0, 2-way only uses 1 page to sort files. notice how applying B=3 to the general equation doesn’t yield the correct # of passes. The general external merge sort uses all B pages in its buffer to sort the initial runs in pass 0.</a:t>
            </a:r>
          </a:p>
          <a:p>
            <a:pPr lvl="1">
              <a:spcBef>
                <a:spcPts val="0"/>
              </a:spcBef>
            </a:pPr>
            <a:endParaRPr lang="en-US" sz="3200" dirty="0"/>
          </a:p>
        </p:txBody>
      </p:sp>
    </p:spTree>
    <p:extLst>
      <p:ext uri="{BB962C8B-B14F-4D97-AF65-F5344CB8AC3E}">
        <p14:creationId xmlns:p14="http://schemas.microsoft.com/office/powerpoint/2010/main" val="168919439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lvl="0" indent="0">
              <a:spcBef>
                <a:spcPts val="0"/>
              </a:spcBef>
              <a:buNone/>
            </a:pPr>
            <a:r>
              <a:rPr lang="en-US" sz="3200" dirty="0" smtClean="0"/>
              <a:t>	1. How </a:t>
            </a:r>
            <a:r>
              <a:rPr lang="en-US" sz="3200" dirty="0"/>
              <a:t>many pages can your buffer hold? </a:t>
            </a:r>
            <a:endParaRPr lang="en-US" sz="3200" dirty="0" smtClean="0"/>
          </a:p>
          <a:p>
            <a:pPr marL="0" lvl="0" indent="0">
              <a:spcBef>
                <a:spcPts val="0"/>
              </a:spcBef>
              <a:buNone/>
            </a:pPr>
            <a:endParaRPr lang="en-US" sz="3200" b="1" dirty="0" smtClean="0"/>
          </a:p>
          <a:p>
            <a:pPr marL="0" lvl="0" indent="0" algn="l">
              <a:spcBef>
                <a:spcPts val="0"/>
              </a:spcBef>
              <a:buNone/>
            </a:pPr>
            <a:r>
              <a:rPr lang="en-US" sz="3200" dirty="0" smtClean="0">
                <a:solidFill>
                  <a:srgbClr val="45A4FC"/>
                </a:solidFill>
              </a:rPr>
              <a:t>	</a:t>
            </a:r>
            <a:endParaRPr lang="en-US" sz="3200" b="1" dirty="0">
              <a:solidFill>
                <a:srgbClr val="45A4FC"/>
              </a:solidFill>
            </a:endParaRPr>
          </a:p>
        </p:txBody>
      </p:sp>
    </p:spTree>
    <p:extLst>
      <p:ext uri="{BB962C8B-B14F-4D97-AF65-F5344CB8AC3E}">
        <p14:creationId xmlns:p14="http://schemas.microsoft.com/office/powerpoint/2010/main" val="264558793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lvl="0" indent="0">
              <a:spcBef>
                <a:spcPts val="0"/>
              </a:spcBef>
              <a:buNone/>
            </a:pPr>
            <a:r>
              <a:rPr lang="en-US" sz="3200" dirty="0" smtClean="0"/>
              <a:t>	1. How </a:t>
            </a:r>
            <a:r>
              <a:rPr lang="en-US" sz="3200" dirty="0"/>
              <a:t>many pages can your buffer hold? </a:t>
            </a:r>
            <a:endParaRPr lang="en-US" sz="3200" dirty="0" smtClean="0"/>
          </a:p>
          <a:p>
            <a:pPr marL="0" lvl="0" indent="0">
              <a:spcBef>
                <a:spcPts val="0"/>
              </a:spcBef>
              <a:buNone/>
            </a:pPr>
            <a:endParaRPr lang="en-US" sz="3200" b="1" dirty="0" smtClean="0"/>
          </a:p>
          <a:p>
            <a:pPr marL="0" lvl="0" indent="0" algn="l">
              <a:spcBef>
                <a:spcPts val="0"/>
              </a:spcBef>
              <a:buNone/>
            </a:pPr>
            <a:r>
              <a:rPr lang="en-US" sz="3200" dirty="0" smtClean="0">
                <a:solidFill>
                  <a:srgbClr val="45A4FC"/>
                </a:solidFill>
              </a:rPr>
              <a:t>	640 KB </a:t>
            </a:r>
            <a:r>
              <a:rPr lang="en-US" sz="3200" dirty="0">
                <a:solidFill>
                  <a:srgbClr val="45A4FC"/>
                </a:solidFill>
              </a:rPr>
              <a:t>* (1 page / 64 KB) = </a:t>
            </a:r>
            <a:r>
              <a:rPr lang="en-US" sz="3200" b="1" u="sng" dirty="0">
                <a:solidFill>
                  <a:srgbClr val="45A4FC"/>
                </a:solidFill>
              </a:rPr>
              <a:t>10 pages</a:t>
            </a:r>
            <a:r>
              <a:rPr lang="en-US" sz="3200" dirty="0">
                <a:solidFill>
                  <a:srgbClr val="45A4FC"/>
                </a:solidFill>
              </a:rPr>
              <a:t> </a:t>
            </a:r>
            <a:endParaRPr lang="en-US" sz="3200" b="1" dirty="0">
              <a:solidFill>
                <a:srgbClr val="45A4FC"/>
              </a:solidFill>
            </a:endParaRPr>
          </a:p>
        </p:txBody>
      </p:sp>
    </p:spTree>
    <p:extLst>
      <p:ext uri="{BB962C8B-B14F-4D97-AF65-F5344CB8AC3E}">
        <p14:creationId xmlns:p14="http://schemas.microsoft.com/office/powerpoint/2010/main" val="116923645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lvl="0" indent="0">
              <a:spcBef>
                <a:spcPts val="0"/>
              </a:spcBef>
              <a:buNone/>
            </a:pPr>
            <a:r>
              <a:rPr lang="en-US" sz="3200" dirty="0" smtClean="0"/>
              <a:t>	2. How </a:t>
            </a:r>
            <a:r>
              <a:rPr lang="en-US" sz="3200" dirty="0"/>
              <a:t>many pages are in a 4 MB file?</a:t>
            </a:r>
          </a:p>
          <a:p>
            <a:pPr marL="0" indent="0" algn="l">
              <a:buNone/>
            </a:pPr>
            <a:r>
              <a:rPr lang="en-US" sz="3200" dirty="0" smtClean="0">
                <a:solidFill>
                  <a:srgbClr val="45A4FC"/>
                </a:solidFill>
              </a:rPr>
              <a:t>	</a:t>
            </a:r>
            <a:endParaRPr lang="en-US" sz="3200" dirty="0">
              <a:solidFill>
                <a:srgbClr val="45A4FC"/>
              </a:solidFill>
            </a:endParaRPr>
          </a:p>
        </p:txBody>
      </p:sp>
    </p:spTree>
    <p:extLst>
      <p:ext uri="{BB962C8B-B14F-4D97-AF65-F5344CB8AC3E}">
        <p14:creationId xmlns:p14="http://schemas.microsoft.com/office/powerpoint/2010/main" val="64793163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lvl="0" indent="0">
              <a:spcBef>
                <a:spcPts val="0"/>
              </a:spcBef>
              <a:buNone/>
            </a:pPr>
            <a:r>
              <a:rPr lang="en-US" sz="3200" dirty="0" smtClean="0"/>
              <a:t>	2. How </a:t>
            </a:r>
            <a:r>
              <a:rPr lang="en-US" sz="3200" dirty="0"/>
              <a:t>many pages are in a 4 MB file?</a:t>
            </a:r>
          </a:p>
          <a:p>
            <a:pPr marL="0" indent="0" algn="l">
              <a:buNone/>
            </a:pPr>
            <a:r>
              <a:rPr lang="en-US" sz="3200" dirty="0" smtClean="0">
                <a:solidFill>
                  <a:srgbClr val="45A4FC"/>
                </a:solidFill>
              </a:rPr>
              <a:t>	4 </a:t>
            </a:r>
            <a:r>
              <a:rPr lang="en-US" sz="3200" dirty="0">
                <a:solidFill>
                  <a:srgbClr val="45A4FC"/>
                </a:solidFill>
              </a:rPr>
              <a:t>MB * (1024 KB / 1MB) * (1 page / 64 KB</a:t>
            </a:r>
            <a:r>
              <a:rPr lang="en-US" sz="3200" dirty="0" smtClean="0">
                <a:solidFill>
                  <a:srgbClr val="45A4FC"/>
                </a:solidFill>
              </a:rPr>
              <a:t>) =</a:t>
            </a:r>
            <a:r>
              <a:rPr lang="en-US" sz="3200" b="1" u="sng" dirty="0" smtClean="0">
                <a:solidFill>
                  <a:srgbClr val="45A4FC"/>
                </a:solidFill>
              </a:rPr>
              <a:t> </a:t>
            </a:r>
            <a:r>
              <a:rPr lang="en-US" sz="3200" b="1" u="sng" dirty="0">
                <a:solidFill>
                  <a:srgbClr val="45A4FC"/>
                </a:solidFill>
              </a:rPr>
              <a:t>64 </a:t>
            </a:r>
            <a:r>
              <a:rPr lang="en-US" sz="3200" b="1" u="sng" dirty="0" smtClean="0">
                <a:solidFill>
                  <a:srgbClr val="45A4FC"/>
                </a:solidFill>
              </a:rPr>
              <a:t>pages</a:t>
            </a:r>
            <a:endParaRPr lang="en-US" sz="3200" dirty="0">
              <a:solidFill>
                <a:srgbClr val="45A4FC"/>
              </a:solidFill>
            </a:endParaRPr>
          </a:p>
        </p:txBody>
      </p:sp>
    </p:spTree>
    <p:extLst>
      <p:ext uri="{BB962C8B-B14F-4D97-AF65-F5344CB8AC3E}">
        <p14:creationId xmlns:p14="http://schemas.microsoft.com/office/powerpoint/2010/main" val="37872525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3. </a:t>
            </a:r>
            <a:r>
              <a:rPr lang="en-US" sz="3200" dirty="0"/>
              <a:t>How many passes would it take to externally merge sort a 4 MB file</a:t>
            </a:r>
            <a:r>
              <a:rPr lang="en-US" sz="3200" dirty="0" smtClean="0"/>
              <a:t>?</a:t>
            </a:r>
          </a:p>
          <a:p>
            <a:pPr marL="0" indent="0">
              <a:spcBef>
                <a:spcPts val="0"/>
              </a:spcBef>
              <a:buNone/>
            </a:pPr>
            <a:endParaRPr lang="en-US" sz="3200" dirty="0"/>
          </a:p>
          <a:p>
            <a:pPr marL="0" indent="0">
              <a:spcBef>
                <a:spcPts val="0"/>
              </a:spcBef>
              <a:buNone/>
            </a:pPr>
            <a:endParaRPr lang="en-US" sz="3200" dirty="0"/>
          </a:p>
          <a:p>
            <a:pPr marL="0" lvl="0" indent="0">
              <a:spcBef>
                <a:spcPts val="0"/>
              </a:spcBef>
              <a:buNone/>
            </a:pPr>
            <a:endParaRPr lang="en-US" sz="3200" dirty="0">
              <a:solidFill>
                <a:srgbClr val="45A4FC"/>
              </a:solidFill>
            </a:endParaRPr>
          </a:p>
        </p:txBody>
      </p:sp>
    </p:spTree>
    <p:extLst>
      <p:ext uri="{BB962C8B-B14F-4D97-AF65-F5344CB8AC3E}">
        <p14:creationId xmlns:p14="http://schemas.microsoft.com/office/powerpoint/2010/main" val="177856971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lang="en-US" sz="8000" dirty="0" smtClean="0"/>
              <a:t>Rendezvous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1. What </a:t>
            </a:r>
            <a:r>
              <a:rPr lang="en-US" sz="3200" b="1" dirty="0"/>
              <a:t>is time-space rendezvous and why do we use it</a:t>
            </a:r>
            <a:r>
              <a:rPr lang="en-US" sz="3200" b="1" dirty="0" smtClean="0"/>
              <a:t>?</a:t>
            </a:r>
          </a:p>
          <a:p>
            <a:pPr marL="0" lvl="0" indent="0">
              <a:spcBef>
                <a:spcPts val="0"/>
              </a:spcBef>
              <a:buNone/>
            </a:pPr>
            <a:endParaRPr lang="en-US" sz="3200" b="1" dirty="0" smtClean="0"/>
          </a:p>
          <a:p>
            <a:pPr lvl="1">
              <a:spcBef>
                <a:spcPts val="0"/>
              </a:spcBef>
            </a:pPr>
            <a:r>
              <a:rPr lang="en-US" sz="3200" dirty="0" smtClean="0">
                <a:solidFill>
                  <a:schemeClr val="accent1">
                    <a:lumMod val="60000"/>
                    <a:lumOff val="40000"/>
                  </a:schemeClr>
                </a:solidFill>
              </a:rPr>
              <a:t>records </a:t>
            </a:r>
            <a:r>
              <a:rPr lang="en-US" sz="3200" dirty="0">
                <a:solidFill>
                  <a:schemeClr val="accent1">
                    <a:lumMod val="60000"/>
                    <a:lumOff val="40000"/>
                  </a:schemeClr>
                </a:solidFill>
              </a:rPr>
              <a:t>are in the same place (RAM) at the same </a:t>
            </a:r>
            <a:r>
              <a:rPr lang="en-US" sz="3200" dirty="0" smtClean="0">
                <a:solidFill>
                  <a:schemeClr val="accent1">
                    <a:lumMod val="60000"/>
                    <a:lumOff val="40000"/>
                  </a:schemeClr>
                </a:solidFill>
              </a:rPr>
              <a:t>time</a:t>
            </a:r>
          </a:p>
          <a:p>
            <a:pPr lvl="1">
              <a:spcBef>
                <a:spcPts val="0"/>
              </a:spcBef>
            </a:pPr>
            <a:endParaRPr lang="en-US" sz="3200" dirty="0">
              <a:solidFill>
                <a:schemeClr val="accent1">
                  <a:lumMod val="60000"/>
                  <a:lumOff val="40000"/>
                </a:schemeClr>
              </a:solidFill>
            </a:endParaRPr>
          </a:p>
          <a:p>
            <a:pPr lvl="1">
              <a:spcBef>
                <a:spcPts val="0"/>
              </a:spcBef>
            </a:pPr>
            <a:r>
              <a:rPr lang="en-US" sz="3200" dirty="0">
                <a:solidFill>
                  <a:schemeClr val="accent1">
                    <a:lumMod val="60000"/>
                    <a:lumOff val="40000"/>
                  </a:schemeClr>
                </a:solidFill>
              </a:rPr>
              <a:t>useful when certain records need to be co-resident but are not guaranteed to be in the same input </a:t>
            </a:r>
            <a:r>
              <a:rPr lang="en-US" sz="3200" dirty="0" smtClean="0">
                <a:solidFill>
                  <a:schemeClr val="accent1">
                    <a:lumMod val="60000"/>
                    <a:lumOff val="40000"/>
                  </a:schemeClr>
                </a:solidFill>
              </a:rPr>
              <a:t>chunk</a:t>
            </a:r>
          </a:p>
          <a:p>
            <a:pPr lvl="1">
              <a:spcBef>
                <a:spcPts val="0"/>
              </a:spcBef>
            </a:pPr>
            <a:endParaRPr lang="en-US" sz="3200" dirty="0">
              <a:solidFill>
                <a:schemeClr val="accent1">
                  <a:lumMod val="60000"/>
                  <a:lumOff val="40000"/>
                </a:schemeClr>
              </a:solidFill>
            </a:endParaRPr>
          </a:p>
          <a:p>
            <a:pPr lvl="1">
              <a:spcBef>
                <a:spcPts val="0"/>
              </a:spcBef>
            </a:pPr>
            <a:r>
              <a:rPr lang="en-US" sz="3200" dirty="0">
                <a:solidFill>
                  <a:schemeClr val="accent1">
                    <a:lumMod val="60000"/>
                    <a:lumOff val="40000"/>
                  </a:schemeClr>
                </a:solidFill>
              </a:rPr>
              <a:t>implemented through out-of-core algorithms</a:t>
            </a:r>
          </a:p>
          <a:p>
            <a:pPr lvl="2">
              <a:spcBef>
                <a:spcPts val="0"/>
              </a:spcBef>
            </a:pPr>
            <a:r>
              <a:rPr lang="en-US" sz="3200" dirty="0">
                <a:solidFill>
                  <a:schemeClr val="accent1">
                    <a:lumMod val="60000"/>
                    <a:lumOff val="40000"/>
                  </a:schemeClr>
                </a:solidFill>
              </a:rPr>
              <a:t>external sorting</a:t>
            </a:r>
          </a:p>
          <a:p>
            <a:pPr lvl="2">
              <a:spcBef>
                <a:spcPts val="0"/>
              </a:spcBef>
            </a:pPr>
            <a:r>
              <a:rPr lang="en-US" sz="3200" dirty="0">
                <a:solidFill>
                  <a:schemeClr val="accent1">
                    <a:lumMod val="60000"/>
                    <a:lumOff val="40000"/>
                  </a:schemeClr>
                </a:solidFill>
              </a:rPr>
              <a:t>external </a:t>
            </a:r>
            <a:r>
              <a:rPr lang="en-US" sz="3200" dirty="0" smtClean="0">
                <a:solidFill>
                  <a:schemeClr val="accent1">
                    <a:lumMod val="60000"/>
                    <a:lumOff val="40000"/>
                  </a:schemeClr>
                </a:solidFill>
              </a:rPr>
              <a:t>hashing</a:t>
            </a:r>
            <a:endParaRPr lang="en-US" sz="3200" b="1" dirty="0" smtClean="0"/>
          </a:p>
        </p:txBody>
      </p:sp>
    </p:spTree>
    <p:extLst>
      <p:ext uri="{BB962C8B-B14F-4D97-AF65-F5344CB8AC3E}">
        <p14:creationId xmlns:p14="http://schemas.microsoft.com/office/powerpoint/2010/main" val="27122035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3. </a:t>
            </a:r>
            <a:r>
              <a:rPr lang="en-US" sz="3200" dirty="0"/>
              <a:t>How many passes would it take to externally merge sort a 4 MB file</a:t>
            </a:r>
            <a:r>
              <a:rPr lang="en-US" sz="3200" dirty="0" smtClean="0"/>
              <a:t>?</a:t>
            </a:r>
          </a:p>
          <a:p>
            <a:pPr marL="0" indent="0">
              <a:spcBef>
                <a:spcPts val="0"/>
              </a:spcBef>
              <a:buNone/>
            </a:pPr>
            <a:endParaRPr lang="en-US" sz="3200" dirty="0"/>
          </a:p>
          <a:p>
            <a:pPr marL="0" indent="0">
              <a:spcBef>
                <a:spcPts val="0"/>
              </a:spcBef>
              <a:buNone/>
            </a:pPr>
            <a:r>
              <a:rPr lang="en-US" sz="3200" dirty="0" smtClean="0">
                <a:solidFill>
                  <a:srgbClr val="45A4FC"/>
                </a:solidFill>
              </a:rPr>
              <a:t>	ceil</a:t>
            </a:r>
            <a:r>
              <a:rPr lang="en-US" sz="3200" dirty="0">
                <a:solidFill>
                  <a:srgbClr val="45A4FC"/>
                </a:solidFill>
              </a:rPr>
              <a:t>( log_{10-1} ceil(64 / 10) ) + </a:t>
            </a:r>
            <a:r>
              <a:rPr lang="en-US" sz="3200" dirty="0" smtClean="0">
                <a:solidFill>
                  <a:srgbClr val="45A4FC"/>
                </a:solidFill>
              </a:rPr>
              <a:t>1</a:t>
            </a:r>
          </a:p>
          <a:p>
            <a:pPr marL="0" indent="0">
              <a:spcBef>
                <a:spcPts val="0"/>
              </a:spcBef>
              <a:buNone/>
            </a:pPr>
            <a:r>
              <a:rPr lang="en-US" sz="3200" dirty="0">
                <a:solidFill>
                  <a:srgbClr val="45A4FC"/>
                </a:solidFill>
              </a:rPr>
              <a:t> </a:t>
            </a:r>
            <a:r>
              <a:rPr lang="en-US" sz="3200" dirty="0" smtClean="0">
                <a:solidFill>
                  <a:srgbClr val="45A4FC"/>
                </a:solidFill>
              </a:rPr>
              <a:t> = </a:t>
            </a:r>
            <a:r>
              <a:rPr lang="en-US" sz="3200" dirty="0">
                <a:solidFill>
                  <a:srgbClr val="45A4FC"/>
                </a:solidFill>
              </a:rPr>
              <a:t>ceil( log_9 (7)) + 1 </a:t>
            </a:r>
            <a:endParaRPr lang="en-US" sz="3200" dirty="0" smtClean="0">
              <a:solidFill>
                <a:srgbClr val="45A4FC"/>
              </a:solidFill>
            </a:endParaRPr>
          </a:p>
          <a:p>
            <a:pPr marL="0" indent="0">
              <a:spcBef>
                <a:spcPts val="0"/>
              </a:spcBef>
              <a:buNone/>
            </a:pPr>
            <a:r>
              <a:rPr lang="en-US" sz="3200" dirty="0" smtClean="0">
                <a:solidFill>
                  <a:srgbClr val="45A4FC"/>
                </a:solidFill>
              </a:rPr>
              <a:t>  = </a:t>
            </a:r>
            <a:r>
              <a:rPr lang="en-US" sz="3200" dirty="0">
                <a:solidFill>
                  <a:srgbClr val="45A4FC"/>
                </a:solidFill>
              </a:rPr>
              <a:t>1 + </a:t>
            </a:r>
            <a:r>
              <a:rPr lang="en-US" sz="3200" dirty="0" smtClean="0">
                <a:solidFill>
                  <a:srgbClr val="45A4FC"/>
                </a:solidFill>
              </a:rPr>
              <a:t>1</a:t>
            </a:r>
          </a:p>
          <a:p>
            <a:pPr marL="0" indent="0">
              <a:spcBef>
                <a:spcPts val="0"/>
              </a:spcBef>
              <a:buNone/>
            </a:pPr>
            <a:r>
              <a:rPr lang="en-US" sz="3200" dirty="0">
                <a:solidFill>
                  <a:srgbClr val="45A4FC"/>
                </a:solidFill>
              </a:rPr>
              <a:t> </a:t>
            </a:r>
            <a:r>
              <a:rPr lang="en-US" sz="3200" dirty="0" smtClean="0">
                <a:solidFill>
                  <a:srgbClr val="45A4FC"/>
                </a:solidFill>
              </a:rPr>
              <a:t> =</a:t>
            </a:r>
            <a:r>
              <a:rPr lang="en-US" sz="3200" b="1" u="sng" dirty="0" smtClean="0">
                <a:solidFill>
                  <a:srgbClr val="45A4FC"/>
                </a:solidFill>
              </a:rPr>
              <a:t> </a:t>
            </a:r>
            <a:r>
              <a:rPr lang="en-US" sz="3200" b="1" u="sng" dirty="0">
                <a:solidFill>
                  <a:srgbClr val="45A4FC"/>
                </a:solidFill>
              </a:rPr>
              <a:t>2 passes</a:t>
            </a:r>
            <a:endParaRPr lang="en-US" sz="3200" dirty="0">
              <a:solidFill>
                <a:srgbClr val="45A4FC"/>
              </a:solidFill>
            </a:endParaRPr>
          </a:p>
          <a:p>
            <a:pPr marL="0" indent="0">
              <a:spcBef>
                <a:spcPts val="0"/>
              </a:spcBef>
              <a:buNone/>
            </a:pPr>
            <a:endParaRPr lang="en-US" sz="3200" dirty="0"/>
          </a:p>
          <a:p>
            <a:pPr marL="0" lvl="0" indent="0">
              <a:spcBef>
                <a:spcPts val="0"/>
              </a:spcBef>
              <a:buNone/>
            </a:pPr>
            <a:endParaRPr lang="en-US" sz="3200" dirty="0">
              <a:solidFill>
                <a:srgbClr val="45A4FC"/>
              </a:solidFill>
            </a:endParaRPr>
          </a:p>
        </p:txBody>
      </p:sp>
    </p:spTree>
    <p:extLst>
      <p:ext uri="{BB962C8B-B14F-4D97-AF65-F5344CB8AC3E}">
        <p14:creationId xmlns:p14="http://schemas.microsoft.com/office/powerpoint/2010/main" val="141120912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4. </a:t>
            </a:r>
            <a:r>
              <a:rPr lang="en-US" sz="3200" dirty="0"/>
              <a:t>How many I/O’s are needed to to externally merge sort a 4 MB file? </a:t>
            </a:r>
            <a:endParaRPr lang="en-US" sz="3200" dirty="0" smtClean="0"/>
          </a:p>
          <a:p>
            <a:pPr marL="0" indent="0">
              <a:spcBef>
                <a:spcPts val="0"/>
              </a:spcBef>
              <a:buNone/>
            </a:pPr>
            <a:endParaRPr lang="en-US" sz="3200" dirty="0"/>
          </a:p>
          <a:p>
            <a:pPr marL="0" indent="0">
              <a:spcBef>
                <a:spcPts val="0"/>
              </a:spcBef>
              <a:buNone/>
            </a:pPr>
            <a:r>
              <a:rPr lang="en-US" sz="3200" dirty="0" smtClean="0">
                <a:solidFill>
                  <a:srgbClr val="45A4FC"/>
                </a:solidFill>
              </a:rPr>
              <a:t>	</a:t>
            </a:r>
            <a:endParaRPr lang="en-US" sz="3200" dirty="0">
              <a:solidFill>
                <a:srgbClr val="45A4FC"/>
              </a:solidFill>
            </a:endParaRPr>
          </a:p>
        </p:txBody>
      </p:sp>
    </p:spTree>
    <p:extLst>
      <p:ext uri="{BB962C8B-B14F-4D97-AF65-F5344CB8AC3E}">
        <p14:creationId xmlns:p14="http://schemas.microsoft.com/office/powerpoint/2010/main" val="30270567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4. </a:t>
            </a:r>
            <a:r>
              <a:rPr lang="en-US" sz="3200" dirty="0"/>
              <a:t>How many I/O’s are needed to to externally merge sort a 4 MB file? </a:t>
            </a:r>
            <a:endParaRPr lang="en-US" sz="3200" dirty="0" smtClean="0"/>
          </a:p>
          <a:p>
            <a:pPr marL="0" indent="0">
              <a:spcBef>
                <a:spcPts val="0"/>
              </a:spcBef>
              <a:buNone/>
            </a:pPr>
            <a:endParaRPr lang="en-US" sz="3200" dirty="0"/>
          </a:p>
          <a:p>
            <a:pPr marL="0" indent="0">
              <a:spcBef>
                <a:spcPts val="0"/>
              </a:spcBef>
              <a:buNone/>
            </a:pPr>
            <a:r>
              <a:rPr lang="en-US" sz="3200" dirty="0" smtClean="0">
                <a:solidFill>
                  <a:srgbClr val="45A4FC"/>
                </a:solidFill>
              </a:rPr>
              <a:t>	(</a:t>
            </a:r>
            <a:r>
              <a:rPr lang="en-US" sz="3200" dirty="0">
                <a:solidFill>
                  <a:srgbClr val="45A4FC"/>
                </a:solidFill>
              </a:rPr>
              <a:t># of passes) * 2 * (# of pages in file</a:t>
            </a:r>
            <a:r>
              <a:rPr lang="en-US" sz="3200" dirty="0" smtClean="0">
                <a:solidFill>
                  <a:srgbClr val="45A4FC"/>
                </a:solidFill>
              </a:rPr>
              <a:t>)</a:t>
            </a:r>
          </a:p>
          <a:p>
            <a:pPr marL="0" indent="0">
              <a:spcBef>
                <a:spcPts val="0"/>
              </a:spcBef>
              <a:buNone/>
            </a:pPr>
            <a:r>
              <a:rPr lang="en-US" sz="3200" dirty="0">
                <a:solidFill>
                  <a:srgbClr val="45A4FC"/>
                </a:solidFill>
              </a:rPr>
              <a:t> </a:t>
            </a:r>
            <a:r>
              <a:rPr lang="en-US" sz="3200" dirty="0" smtClean="0">
                <a:solidFill>
                  <a:srgbClr val="45A4FC"/>
                </a:solidFill>
              </a:rPr>
              <a:t> = </a:t>
            </a:r>
            <a:r>
              <a:rPr lang="en-US" sz="3200" dirty="0">
                <a:solidFill>
                  <a:srgbClr val="45A4FC"/>
                </a:solidFill>
              </a:rPr>
              <a:t>2 * 2 * 64 </a:t>
            </a:r>
            <a:endParaRPr lang="en-US" sz="3200" dirty="0" smtClean="0">
              <a:solidFill>
                <a:srgbClr val="45A4FC"/>
              </a:solidFill>
            </a:endParaRPr>
          </a:p>
          <a:p>
            <a:pPr marL="0" indent="0">
              <a:spcBef>
                <a:spcPts val="0"/>
              </a:spcBef>
              <a:buNone/>
            </a:pPr>
            <a:r>
              <a:rPr lang="en-US" sz="3200" dirty="0">
                <a:solidFill>
                  <a:srgbClr val="45A4FC"/>
                </a:solidFill>
              </a:rPr>
              <a:t> </a:t>
            </a:r>
            <a:r>
              <a:rPr lang="en-US" sz="3200" dirty="0" smtClean="0">
                <a:solidFill>
                  <a:srgbClr val="45A4FC"/>
                </a:solidFill>
              </a:rPr>
              <a:t> = </a:t>
            </a:r>
            <a:r>
              <a:rPr lang="en-US" sz="3200" b="1" u="sng" dirty="0">
                <a:solidFill>
                  <a:srgbClr val="45A4FC"/>
                </a:solidFill>
              </a:rPr>
              <a:t>256 I/O’s</a:t>
            </a:r>
            <a:r>
              <a:rPr lang="en-US" sz="3200" dirty="0">
                <a:solidFill>
                  <a:srgbClr val="45A4FC"/>
                </a:solidFill>
              </a:rPr>
              <a:t> </a:t>
            </a:r>
            <a:endParaRPr lang="en-US" sz="3200" dirty="0" smtClean="0">
              <a:solidFill>
                <a:srgbClr val="45A4FC"/>
              </a:solidFill>
            </a:endParaRPr>
          </a:p>
          <a:p>
            <a:pPr marL="0" lvl="0" indent="0">
              <a:spcBef>
                <a:spcPts val="0"/>
              </a:spcBef>
              <a:buNone/>
            </a:pPr>
            <a:endParaRPr lang="en-US" sz="3200" dirty="0">
              <a:solidFill>
                <a:srgbClr val="45A4FC"/>
              </a:solidFill>
            </a:endParaRPr>
          </a:p>
        </p:txBody>
      </p:sp>
    </p:spTree>
    <p:extLst>
      <p:ext uri="{BB962C8B-B14F-4D97-AF65-F5344CB8AC3E}">
        <p14:creationId xmlns:p14="http://schemas.microsoft.com/office/powerpoint/2010/main" val="153184790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5. </a:t>
            </a:r>
            <a:r>
              <a:rPr lang="en-US" sz="3200" dirty="0"/>
              <a:t>What is the maximum file size that can be sorted with just 2 passes in this system? </a:t>
            </a:r>
            <a:endParaRPr lang="en-US" sz="3200" dirty="0" smtClean="0"/>
          </a:p>
        </p:txBody>
      </p:sp>
    </p:spTree>
    <p:extLst>
      <p:ext uri="{BB962C8B-B14F-4D97-AF65-F5344CB8AC3E}">
        <p14:creationId xmlns:p14="http://schemas.microsoft.com/office/powerpoint/2010/main" val="112224171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5. </a:t>
            </a:r>
            <a:r>
              <a:rPr lang="en-US" sz="3200" dirty="0"/>
              <a:t>What is the maximum file size that can be sorted with just 2 passes in this system? </a:t>
            </a:r>
            <a:endParaRPr lang="en-US" sz="3200" dirty="0" smtClean="0"/>
          </a:p>
          <a:p>
            <a:pPr marL="0" indent="0">
              <a:spcBef>
                <a:spcPts val="0"/>
              </a:spcBef>
              <a:buNone/>
            </a:pPr>
            <a:endParaRPr lang="en-US" sz="3200" dirty="0"/>
          </a:p>
          <a:p>
            <a:pPr marL="0" indent="0">
              <a:spcBef>
                <a:spcPts val="0"/>
              </a:spcBef>
              <a:buNone/>
            </a:pPr>
            <a:r>
              <a:rPr lang="en-US" sz="3200" dirty="0" smtClean="0">
                <a:solidFill>
                  <a:srgbClr val="45A4FC"/>
                </a:solidFill>
              </a:rPr>
              <a:t>	(</a:t>
            </a:r>
            <a:r>
              <a:rPr lang="en-US" sz="3200" dirty="0">
                <a:solidFill>
                  <a:srgbClr val="45A4FC"/>
                </a:solidFill>
              </a:rPr>
              <a:t># of buffer pages) ( # of buffer pages - 1 </a:t>
            </a:r>
            <a:r>
              <a:rPr lang="en-US" sz="3200" dirty="0" smtClean="0">
                <a:solidFill>
                  <a:srgbClr val="45A4FC"/>
                </a:solidFill>
              </a:rPr>
              <a:t>)</a:t>
            </a:r>
          </a:p>
          <a:p>
            <a:pPr marL="0" indent="0">
              <a:spcBef>
                <a:spcPts val="0"/>
              </a:spcBef>
              <a:buNone/>
            </a:pPr>
            <a:r>
              <a:rPr lang="en-US" sz="3200" dirty="0">
                <a:solidFill>
                  <a:srgbClr val="45A4FC"/>
                </a:solidFill>
              </a:rPr>
              <a:t> </a:t>
            </a:r>
            <a:r>
              <a:rPr lang="en-US" sz="3200" dirty="0" smtClean="0">
                <a:solidFill>
                  <a:srgbClr val="45A4FC"/>
                </a:solidFill>
              </a:rPr>
              <a:t> = 10 </a:t>
            </a:r>
            <a:r>
              <a:rPr lang="en-US" sz="3200" dirty="0">
                <a:solidFill>
                  <a:srgbClr val="45A4FC"/>
                </a:solidFill>
              </a:rPr>
              <a:t>* 9 </a:t>
            </a:r>
            <a:endParaRPr lang="en-US" sz="3200" dirty="0" smtClean="0">
              <a:solidFill>
                <a:srgbClr val="45A4FC"/>
              </a:solidFill>
            </a:endParaRPr>
          </a:p>
          <a:p>
            <a:pPr marL="0" indent="0">
              <a:spcBef>
                <a:spcPts val="0"/>
              </a:spcBef>
              <a:buNone/>
            </a:pPr>
            <a:r>
              <a:rPr lang="en-US" sz="3200" dirty="0">
                <a:solidFill>
                  <a:srgbClr val="45A4FC"/>
                </a:solidFill>
              </a:rPr>
              <a:t> </a:t>
            </a:r>
            <a:r>
              <a:rPr lang="en-US" sz="3200" dirty="0" smtClean="0">
                <a:solidFill>
                  <a:srgbClr val="45A4FC"/>
                </a:solidFill>
              </a:rPr>
              <a:t> = </a:t>
            </a:r>
            <a:r>
              <a:rPr lang="en-US" sz="3200" dirty="0">
                <a:solidFill>
                  <a:srgbClr val="45A4FC"/>
                </a:solidFill>
              </a:rPr>
              <a:t>90 </a:t>
            </a:r>
            <a:r>
              <a:rPr lang="en-US" sz="3200" dirty="0" smtClean="0">
                <a:solidFill>
                  <a:srgbClr val="45A4FC"/>
                </a:solidFill>
              </a:rPr>
              <a:t>pages</a:t>
            </a:r>
          </a:p>
          <a:p>
            <a:pPr marL="0" indent="0">
              <a:spcBef>
                <a:spcPts val="0"/>
              </a:spcBef>
              <a:buNone/>
            </a:pPr>
            <a:r>
              <a:rPr lang="en-US" sz="3200" dirty="0">
                <a:solidFill>
                  <a:srgbClr val="45A4FC"/>
                </a:solidFill>
              </a:rPr>
              <a:t> </a:t>
            </a:r>
            <a:r>
              <a:rPr lang="en-US" sz="3200" dirty="0" smtClean="0">
                <a:solidFill>
                  <a:srgbClr val="45A4FC"/>
                </a:solidFill>
              </a:rPr>
              <a:t> =</a:t>
            </a:r>
            <a:r>
              <a:rPr lang="en-US" sz="3200" b="1" u="sng" dirty="0" smtClean="0">
                <a:solidFill>
                  <a:srgbClr val="45A4FC"/>
                </a:solidFill>
              </a:rPr>
              <a:t> </a:t>
            </a:r>
            <a:r>
              <a:rPr lang="en-US" sz="3200" b="1" u="sng" dirty="0">
                <a:solidFill>
                  <a:srgbClr val="45A4FC"/>
                </a:solidFill>
              </a:rPr>
              <a:t>5760 </a:t>
            </a:r>
            <a:r>
              <a:rPr lang="en-US" sz="3200" b="1" u="sng" dirty="0" smtClean="0">
                <a:solidFill>
                  <a:srgbClr val="45A4FC"/>
                </a:solidFill>
              </a:rPr>
              <a:t>KB</a:t>
            </a:r>
            <a:r>
              <a:rPr lang="en-US" sz="3200" dirty="0">
                <a:solidFill>
                  <a:srgbClr val="45A4FC"/>
                </a:solidFill>
              </a:rPr>
              <a:t> </a:t>
            </a:r>
            <a:r>
              <a:rPr lang="en-US" sz="3200" dirty="0" smtClean="0">
                <a:solidFill>
                  <a:srgbClr val="45A4FC"/>
                </a:solidFill>
              </a:rPr>
              <a:t>~</a:t>
            </a:r>
            <a:r>
              <a:rPr lang="en-US" sz="3200" dirty="0">
                <a:solidFill>
                  <a:srgbClr val="45A4FC"/>
                </a:solidFill>
              </a:rPr>
              <a:t>= 5.6 MB </a:t>
            </a:r>
          </a:p>
        </p:txBody>
      </p:sp>
    </p:spTree>
    <p:extLst>
      <p:ext uri="{BB962C8B-B14F-4D97-AF65-F5344CB8AC3E}">
        <p14:creationId xmlns:p14="http://schemas.microsoft.com/office/powerpoint/2010/main" val="370072854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p>
            <a:pPr lvl="0">
              <a:defRPr sz="1800"/>
            </a:pPr>
            <a:r>
              <a:rPr sz="8000"/>
              <a:t>External Hashing</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p>
            <a:pPr lvl="0">
              <a:defRPr sz="1800"/>
            </a:pPr>
            <a:r>
              <a:rPr sz="8000" dirty="0"/>
              <a:t>External Hashing</a:t>
            </a:r>
          </a:p>
        </p:txBody>
      </p:sp>
      <p:sp>
        <p:nvSpPr>
          <p:cNvPr id="178" name="Shape 178"/>
          <p:cNvSpPr>
            <a:spLocks noGrp="1"/>
          </p:cNvSpPr>
          <p:nvPr>
            <p:ph type="body" idx="1"/>
          </p:nvPr>
        </p:nvSpPr>
        <p:spPr>
          <a:prstGeom prst="rect">
            <a:avLst/>
          </a:prstGeom>
        </p:spPr>
        <p:txBody>
          <a:bodyPr anchor="t"/>
          <a:lstStyle/>
          <a:p>
            <a:pPr marL="0" lvl="0" indent="0" algn="ctr">
              <a:buNone/>
              <a:defRPr sz="1800"/>
            </a:pPr>
            <a:r>
              <a:rPr sz="3600" dirty="0"/>
              <a:t>Want to aggregate data that does not fit in </a:t>
            </a:r>
            <a:r>
              <a:rPr sz="3600" dirty="0" smtClean="0"/>
              <a:t>memory</a:t>
            </a:r>
            <a:endParaRPr sz="36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p>
            <a:pPr lvl="0">
              <a:defRPr sz="1800"/>
            </a:pPr>
            <a:r>
              <a:rPr sz="8000" dirty="0"/>
              <a:t>Aggregating Colors</a:t>
            </a:r>
          </a:p>
        </p:txBody>
      </p:sp>
      <p:sp>
        <p:nvSpPr>
          <p:cNvPr id="181" name="Shape 181"/>
          <p:cNvSpPr>
            <a:spLocks noGrp="1"/>
          </p:cNvSpPr>
          <p:nvPr>
            <p:ph type="body" idx="1"/>
          </p:nvPr>
        </p:nvSpPr>
        <p:spPr>
          <a:xfrm>
            <a:off x="952500" y="3000391"/>
            <a:ext cx="11099800" cy="3842395"/>
          </a:xfrm>
          <a:prstGeom prst="rect">
            <a:avLst/>
          </a:prstGeom>
        </p:spPr>
        <p:txBody>
          <a:bodyPr anchor="t"/>
          <a:lstStyle/>
          <a:p>
            <a:pPr lvl="0">
              <a:defRPr sz="1800"/>
            </a:pPr>
            <a:r>
              <a:rPr sz="3600" dirty="0"/>
              <a:t>Goal: Group squares by color</a:t>
            </a:r>
          </a:p>
          <a:p>
            <a:pPr lvl="0">
              <a:defRPr sz="1800"/>
            </a:pPr>
            <a:r>
              <a:rPr sz="3600" dirty="0"/>
              <a:t>Setup: 12 squares, 2 can fit per page. We can hold 8 squares in memory.</a:t>
            </a:r>
          </a:p>
          <a:p>
            <a:pPr lvl="0">
              <a:defRPr sz="1800"/>
            </a:pPr>
            <a:r>
              <a:rPr sz="3600" dirty="0"/>
              <a:t>N=6, B=4</a:t>
            </a:r>
          </a:p>
        </p:txBody>
      </p:sp>
      <p:sp>
        <p:nvSpPr>
          <p:cNvPr id="182" name="Shape 182"/>
          <p:cNvSpPr/>
          <p:nvPr/>
        </p:nvSpPr>
        <p:spPr>
          <a:xfrm>
            <a:off x="949548" y="7086599"/>
            <a:ext cx="1834704" cy="1589238"/>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3" name="Shape 183"/>
          <p:cNvSpPr/>
          <p:nvPr/>
        </p:nvSpPr>
        <p:spPr>
          <a:xfrm>
            <a:off x="2803748" y="70866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4" name="Shape 184"/>
          <p:cNvSpPr/>
          <p:nvPr/>
        </p:nvSpPr>
        <p:spPr>
          <a:xfrm>
            <a:off x="4657948" y="70866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5" name="Shape 185"/>
          <p:cNvSpPr/>
          <p:nvPr/>
        </p:nvSpPr>
        <p:spPr>
          <a:xfrm>
            <a:off x="6512148" y="70866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6" name="Shape 186"/>
          <p:cNvSpPr/>
          <p:nvPr/>
        </p:nvSpPr>
        <p:spPr>
          <a:xfrm>
            <a:off x="8366348" y="70866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7" name="Shape 187"/>
          <p:cNvSpPr/>
          <p:nvPr/>
        </p:nvSpPr>
        <p:spPr>
          <a:xfrm>
            <a:off x="10220548" y="70866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8" name="Shape 188"/>
          <p:cNvSpPr/>
          <p:nvPr/>
        </p:nvSpPr>
        <p:spPr>
          <a:xfrm>
            <a:off x="1127249" y="75476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189" name="Shape 189"/>
          <p:cNvSpPr/>
          <p:nvPr/>
        </p:nvSpPr>
        <p:spPr>
          <a:xfrm>
            <a:off x="1870447" y="75476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190" name="Shape 190"/>
          <p:cNvSpPr/>
          <p:nvPr/>
        </p:nvSpPr>
        <p:spPr>
          <a:xfrm>
            <a:off x="2981449" y="75476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191" name="Shape 191"/>
          <p:cNvSpPr/>
          <p:nvPr/>
        </p:nvSpPr>
        <p:spPr>
          <a:xfrm>
            <a:off x="3724647" y="75476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192" name="Shape 192"/>
          <p:cNvSpPr/>
          <p:nvPr/>
        </p:nvSpPr>
        <p:spPr>
          <a:xfrm>
            <a:off x="4835649" y="75476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193" name="Shape 193"/>
          <p:cNvSpPr/>
          <p:nvPr/>
        </p:nvSpPr>
        <p:spPr>
          <a:xfrm>
            <a:off x="5578847" y="75476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194" name="Shape 194"/>
          <p:cNvSpPr/>
          <p:nvPr/>
        </p:nvSpPr>
        <p:spPr>
          <a:xfrm>
            <a:off x="6689849" y="75476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195" name="Shape 195"/>
          <p:cNvSpPr/>
          <p:nvPr/>
        </p:nvSpPr>
        <p:spPr>
          <a:xfrm>
            <a:off x="7433047" y="75476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196" name="Shape 196"/>
          <p:cNvSpPr/>
          <p:nvPr/>
        </p:nvSpPr>
        <p:spPr>
          <a:xfrm>
            <a:off x="8544049" y="75476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197" name="Shape 197"/>
          <p:cNvSpPr/>
          <p:nvPr/>
        </p:nvSpPr>
        <p:spPr>
          <a:xfrm>
            <a:off x="9287247" y="75476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198" name="Shape 198"/>
          <p:cNvSpPr/>
          <p:nvPr/>
        </p:nvSpPr>
        <p:spPr>
          <a:xfrm>
            <a:off x="10401796" y="75476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199" name="Shape 199"/>
          <p:cNvSpPr/>
          <p:nvPr/>
        </p:nvSpPr>
        <p:spPr>
          <a:xfrm>
            <a:off x="11144994" y="75476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22" name="Shape 80"/>
          <p:cNvSpPr/>
          <p:nvPr/>
        </p:nvSpPr>
        <p:spPr>
          <a:xfrm>
            <a:off x="3570999" y="2233041"/>
            <a:ext cx="5695141"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lang="en-US" sz="3600" dirty="0" smtClean="0"/>
              <a:t>Credits to Michelle Nguyen</a:t>
            </a:r>
            <a:endParaRPr sz="36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xfrm>
            <a:off x="952500" y="431800"/>
            <a:ext cx="11099800" cy="2159000"/>
          </a:xfrm>
          <a:prstGeom prst="rect">
            <a:avLst/>
          </a:prstGeom>
        </p:spPr>
        <p:txBody>
          <a:bodyPr/>
          <a:lstStyle/>
          <a:p>
            <a:pPr lvl="0">
              <a:defRPr sz="1800"/>
            </a:pPr>
            <a:r>
              <a:rPr sz="8000"/>
              <a:t>Pass 1: Divide</a:t>
            </a:r>
          </a:p>
        </p:txBody>
      </p:sp>
      <p:sp>
        <p:nvSpPr>
          <p:cNvPr id="202" name="Shape 202"/>
          <p:cNvSpPr>
            <a:spLocks noGrp="1"/>
          </p:cNvSpPr>
          <p:nvPr>
            <p:ph type="body" idx="1"/>
          </p:nvPr>
        </p:nvSpPr>
        <p:spPr>
          <a:prstGeom prst="rect">
            <a:avLst/>
          </a:prstGeom>
        </p:spPr>
        <p:txBody>
          <a:bodyPr anchor="t"/>
          <a:lstStyle/>
          <a:p>
            <a:pPr lvl="0">
              <a:defRPr sz="1800"/>
            </a:pPr>
            <a:r>
              <a:rPr sz="3600"/>
              <a:t>Read all pages in, hash to B-1 partitions/buckets so that each group guaranteed to be in same partition.</a:t>
            </a:r>
          </a:p>
          <a:p>
            <a:pPr lvl="0">
              <a:defRPr sz="1800"/>
            </a:pPr>
            <a:r>
              <a:rPr sz="3600"/>
              <a:t>May not be a whole partition for each group.</a:t>
            </a:r>
          </a:p>
          <a:p>
            <a:pPr lvl="0">
              <a:defRPr sz="1800"/>
            </a:pPr>
            <a:r>
              <a:rPr sz="3600"/>
              <a:t># I/O’s = 2N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p:cNvSpPr>
          <p:nvPr>
            <p:ph type="title"/>
          </p:nvPr>
        </p:nvSpPr>
        <p:spPr>
          <a:prstGeom prst="rect">
            <a:avLst/>
          </a:prstGeom>
        </p:spPr>
        <p:txBody>
          <a:bodyPr/>
          <a:lstStyle/>
          <a:p>
            <a:pPr lvl="0">
              <a:defRPr sz="1800"/>
            </a:pPr>
            <a:r>
              <a:rPr sz="8000"/>
              <a:t>Pass 1: Divide</a:t>
            </a:r>
          </a:p>
        </p:txBody>
      </p:sp>
      <p:sp>
        <p:nvSpPr>
          <p:cNvPr id="205" name="Shape 205"/>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206" name="Shape 206"/>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207" name="Shape 207"/>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08" name="Shape 208"/>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09" name="Shape 209"/>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0" name="Shape 210"/>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1" name="Shape 211"/>
          <p:cNvSpPr/>
          <p:nvPr/>
        </p:nvSpPr>
        <p:spPr>
          <a:xfrm>
            <a:off x="8698319" y="4751883"/>
            <a:ext cx="414305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Assign colors to 3 partitions</a:t>
            </a:r>
          </a:p>
          <a:p>
            <a:pPr lvl="0">
              <a:defRPr sz="1800"/>
            </a:pPr>
            <a:r>
              <a:rPr sz="2500"/>
              <a:t>using hash function.</a:t>
            </a:r>
          </a:p>
          <a:p>
            <a:pPr lvl="0">
              <a:defRPr sz="1800"/>
            </a:pPr>
            <a:r>
              <a:rPr sz="2500"/>
              <a:t> </a:t>
            </a:r>
          </a:p>
        </p:txBody>
      </p:sp>
      <p:sp>
        <p:nvSpPr>
          <p:cNvPr id="212" name="Shape 212"/>
          <p:cNvSpPr/>
          <p:nvPr/>
        </p:nvSpPr>
        <p:spPr>
          <a:xfrm>
            <a:off x="9362529" y="5438030"/>
            <a:ext cx="2814638"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Our hash function:</a:t>
            </a:r>
          </a:p>
          <a:p>
            <a:pPr lvl="0">
              <a:defRPr sz="1800"/>
            </a:pPr>
            <a:r>
              <a:rPr sz="2500"/>
              <a:t>{G,P} -&gt; 1</a:t>
            </a:r>
          </a:p>
          <a:p>
            <a:pPr lvl="0">
              <a:defRPr sz="1800"/>
            </a:pPr>
            <a:r>
              <a:rPr sz="2500"/>
              <a:t>{B} -&gt; 2</a:t>
            </a:r>
          </a:p>
          <a:p>
            <a:pPr lvl="0">
              <a:defRPr sz="1800"/>
            </a:pPr>
            <a:r>
              <a:rPr sz="2500"/>
              <a:t>{R, Y} -&gt; 3</a:t>
            </a:r>
          </a:p>
          <a:p>
            <a:pPr lvl="0">
              <a:defRPr sz="1800"/>
            </a:pPr>
            <a:r>
              <a:rPr sz="2500"/>
              <a:t> </a:t>
            </a:r>
          </a:p>
        </p:txBody>
      </p:sp>
      <p:sp>
        <p:nvSpPr>
          <p:cNvPr id="213" name="Shape 213"/>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4" name="Shape 214"/>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5" name="Shape 215"/>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6" name="Shape 216"/>
          <p:cNvSpPr/>
          <p:nvPr/>
        </p:nvSpPr>
        <p:spPr>
          <a:xfrm>
            <a:off x="83663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7" name="Shape 217"/>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218" name="Shape 218"/>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219" name="Shape 219"/>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220" name="Shape 220"/>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221" name="Shape 221"/>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22" name="Shape 222"/>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223" name="Shape 223"/>
          <p:cNvSpPr/>
          <p:nvPr/>
        </p:nvSpPr>
        <p:spPr>
          <a:xfrm>
            <a:off x="85440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24" name="Shape 224"/>
          <p:cNvSpPr/>
          <p:nvPr/>
        </p:nvSpPr>
        <p:spPr>
          <a:xfrm>
            <a:off x="9287247" y="27978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225" name="Shape 225"/>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26" name="Shape 226"/>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27" name="Shape 227"/>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228" name="Shape 228"/>
          <p:cNvSpPr/>
          <p:nvPr/>
        </p:nvSpPr>
        <p:spPr>
          <a:xfrm>
            <a:off x="10220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29" name="Shape 229"/>
          <p:cNvSpPr/>
          <p:nvPr/>
        </p:nvSpPr>
        <p:spPr>
          <a:xfrm>
            <a:off x="10398249"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230" name="Shape 230"/>
          <p:cNvSpPr/>
          <p:nvPr/>
        </p:nvSpPr>
        <p:spPr>
          <a:xfrm>
            <a:off x="11141447"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lang="en-US" sz="8000" dirty="0" smtClean="0"/>
              <a:t>Rendezvous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2. What </a:t>
            </a:r>
            <a:r>
              <a:rPr lang="en-US" sz="3200" b="1" dirty="0"/>
              <a:t>is the difference between external sorting and external hashing</a:t>
            </a:r>
            <a:r>
              <a:rPr lang="en-US" sz="3200" b="1" dirty="0" smtClean="0"/>
              <a:t>?</a:t>
            </a:r>
          </a:p>
          <a:p>
            <a:pPr marL="0" lvl="0" indent="0">
              <a:spcBef>
                <a:spcPts val="0"/>
              </a:spcBef>
              <a:buNone/>
            </a:pPr>
            <a:endParaRPr lang="en-US" sz="3200" b="1"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prstGeom prst="rect">
            <a:avLst/>
          </a:prstGeom>
        </p:spPr>
        <p:txBody>
          <a:bodyPr/>
          <a:lstStyle/>
          <a:p>
            <a:pPr lvl="0">
              <a:defRPr sz="1800"/>
            </a:pPr>
            <a:r>
              <a:rPr sz="8000"/>
              <a:t>Pass 1: Divide</a:t>
            </a:r>
          </a:p>
        </p:txBody>
      </p:sp>
      <p:sp>
        <p:nvSpPr>
          <p:cNvPr id="233" name="Shape 233"/>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234" name="Shape 234"/>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235" name="Shape 235"/>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36" name="Shape 236"/>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37" name="Shape 237"/>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38" name="Shape 238"/>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39" name="Shape 239"/>
          <p:cNvSpPr/>
          <p:nvPr/>
        </p:nvSpPr>
        <p:spPr>
          <a:xfrm>
            <a:off x="8698319" y="4751883"/>
            <a:ext cx="414305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Assign colors to 3 partitions</a:t>
            </a:r>
          </a:p>
          <a:p>
            <a:pPr lvl="0">
              <a:defRPr sz="1800"/>
            </a:pPr>
            <a:r>
              <a:rPr sz="2500"/>
              <a:t>using hash function.</a:t>
            </a:r>
          </a:p>
          <a:p>
            <a:pPr lvl="0">
              <a:defRPr sz="1800"/>
            </a:pPr>
            <a:r>
              <a:rPr sz="2500"/>
              <a:t> </a:t>
            </a:r>
          </a:p>
        </p:txBody>
      </p:sp>
      <p:sp>
        <p:nvSpPr>
          <p:cNvPr id="240" name="Shape 240"/>
          <p:cNvSpPr/>
          <p:nvPr/>
        </p:nvSpPr>
        <p:spPr>
          <a:xfrm>
            <a:off x="9362529" y="5438030"/>
            <a:ext cx="2814638"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Our hash function:</a:t>
            </a:r>
          </a:p>
          <a:p>
            <a:pPr lvl="0">
              <a:defRPr sz="1800"/>
            </a:pPr>
            <a:r>
              <a:rPr sz="2500"/>
              <a:t>{G,P} -&gt; 1</a:t>
            </a:r>
          </a:p>
          <a:p>
            <a:pPr lvl="0">
              <a:defRPr sz="1800"/>
            </a:pPr>
            <a:r>
              <a:rPr sz="2500"/>
              <a:t>{B} -&gt; 2</a:t>
            </a:r>
          </a:p>
          <a:p>
            <a:pPr lvl="0">
              <a:defRPr sz="1800"/>
            </a:pPr>
            <a:r>
              <a:rPr sz="2500"/>
              <a:t>{R, Y} -&gt; 3</a:t>
            </a:r>
          </a:p>
          <a:p>
            <a:pPr lvl="0">
              <a:defRPr sz="1800"/>
            </a:pPr>
            <a:r>
              <a:rPr sz="2500"/>
              <a:t> </a:t>
            </a:r>
          </a:p>
        </p:txBody>
      </p:sp>
      <p:sp>
        <p:nvSpPr>
          <p:cNvPr id="241" name="Shape 241"/>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42" name="Shape 242"/>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43" name="Shape 243"/>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44" name="Shape 244"/>
          <p:cNvSpPr/>
          <p:nvPr/>
        </p:nvSpPr>
        <p:spPr>
          <a:xfrm>
            <a:off x="83663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45" name="Shape 245"/>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246" name="Shape 246"/>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247" name="Shape 247"/>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248" name="Shape 248"/>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249" name="Shape 249"/>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50" name="Shape 250"/>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251" name="Shape 251"/>
          <p:cNvSpPr/>
          <p:nvPr/>
        </p:nvSpPr>
        <p:spPr>
          <a:xfrm>
            <a:off x="85440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52" name="Shape 252"/>
          <p:cNvSpPr/>
          <p:nvPr/>
        </p:nvSpPr>
        <p:spPr>
          <a:xfrm>
            <a:off x="9287247" y="27978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253" name="Shape 253"/>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54" name="Shape 254"/>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55" name="Shape 255"/>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256" name="Shape 256"/>
          <p:cNvSpPr/>
          <p:nvPr/>
        </p:nvSpPr>
        <p:spPr>
          <a:xfrm>
            <a:off x="978148" y="6732637"/>
            <a:ext cx="736104"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257" name="Shape 257"/>
          <p:cNvSpPr/>
          <p:nvPr/>
        </p:nvSpPr>
        <p:spPr>
          <a:xfrm>
            <a:off x="1721346" y="673263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p:nvPr>
        </p:nvSpPr>
        <p:spPr>
          <a:prstGeom prst="rect">
            <a:avLst/>
          </a:prstGeom>
        </p:spPr>
        <p:txBody>
          <a:bodyPr/>
          <a:lstStyle/>
          <a:p>
            <a:pPr lvl="0">
              <a:defRPr sz="1800"/>
            </a:pPr>
            <a:r>
              <a:rPr sz="8000"/>
              <a:t>Pass 1: Divide</a:t>
            </a:r>
          </a:p>
        </p:txBody>
      </p:sp>
      <p:sp>
        <p:nvSpPr>
          <p:cNvPr id="260" name="Shape 260"/>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261" name="Shape 261"/>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262" name="Shape 262"/>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63" name="Shape 263"/>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64" name="Shape 264"/>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65" name="Shape 265"/>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66" name="Shape 266"/>
          <p:cNvSpPr/>
          <p:nvPr/>
        </p:nvSpPr>
        <p:spPr>
          <a:xfrm>
            <a:off x="8698319" y="4751883"/>
            <a:ext cx="414305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Assign colors to 3 partitions</a:t>
            </a:r>
          </a:p>
          <a:p>
            <a:pPr lvl="0">
              <a:defRPr sz="1800"/>
            </a:pPr>
            <a:r>
              <a:rPr sz="2500"/>
              <a:t>using hash function.</a:t>
            </a:r>
          </a:p>
          <a:p>
            <a:pPr lvl="0">
              <a:defRPr sz="1800"/>
            </a:pPr>
            <a:r>
              <a:rPr sz="2500"/>
              <a:t> </a:t>
            </a:r>
          </a:p>
        </p:txBody>
      </p:sp>
      <p:sp>
        <p:nvSpPr>
          <p:cNvPr id="267" name="Shape 267"/>
          <p:cNvSpPr/>
          <p:nvPr/>
        </p:nvSpPr>
        <p:spPr>
          <a:xfrm>
            <a:off x="9362529" y="5438030"/>
            <a:ext cx="2814638"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Our hash function:</a:t>
            </a:r>
          </a:p>
          <a:p>
            <a:pPr lvl="0">
              <a:defRPr sz="1800"/>
            </a:pPr>
            <a:r>
              <a:rPr sz="2500"/>
              <a:t>{G,P} -&gt; 1</a:t>
            </a:r>
          </a:p>
          <a:p>
            <a:pPr lvl="0">
              <a:defRPr sz="1800"/>
            </a:pPr>
            <a:r>
              <a:rPr sz="2500"/>
              <a:t>{B} -&gt; 2</a:t>
            </a:r>
          </a:p>
          <a:p>
            <a:pPr lvl="0">
              <a:defRPr sz="1800"/>
            </a:pPr>
            <a:r>
              <a:rPr sz="2500"/>
              <a:t>{R, Y} -&gt; 3</a:t>
            </a:r>
          </a:p>
          <a:p>
            <a:pPr lvl="0">
              <a:defRPr sz="1800"/>
            </a:pPr>
            <a:r>
              <a:rPr sz="2500"/>
              <a:t> </a:t>
            </a:r>
          </a:p>
        </p:txBody>
      </p:sp>
      <p:sp>
        <p:nvSpPr>
          <p:cNvPr id="268" name="Shape 268"/>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69" name="Shape 269"/>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70" name="Shape 270"/>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71" name="Shape 271"/>
          <p:cNvSpPr/>
          <p:nvPr/>
        </p:nvSpPr>
        <p:spPr>
          <a:xfrm>
            <a:off x="83663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72" name="Shape 272"/>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273" name="Shape 273"/>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274" name="Shape 274"/>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275" name="Shape 275"/>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276" name="Shape 276"/>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77" name="Shape 277"/>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278" name="Shape 278"/>
          <p:cNvSpPr/>
          <p:nvPr/>
        </p:nvSpPr>
        <p:spPr>
          <a:xfrm>
            <a:off x="85440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79" name="Shape 279"/>
          <p:cNvSpPr/>
          <p:nvPr/>
        </p:nvSpPr>
        <p:spPr>
          <a:xfrm>
            <a:off x="9287247" y="27978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280" name="Shape 280"/>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281" name="Shape 281"/>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82" name="Shape 282"/>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83" name="Shape 283"/>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284" name="Shape 284"/>
          <p:cNvSpPr/>
          <p:nvPr/>
        </p:nvSpPr>
        <p:spPr>
          <a:xfrm>
            <a:off x="62740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prstGeom prst="rect">
            <a:avLst/>
          </a:prstGeom>
        </p:spPr>
        <p:txBody>
          <a:bodyPr/>
          <a:lstStyle/>
          <a:p>
            <a:pPr lvl="0">
              <a:defRPr sz="1800"/>
            </a:pPr>
            <a:r>
              <a:rPr sz="8000"/>
              <a:t>Pass 1: Divide</a:t>
            </a:r>
          </a:p>
        </p:txBody>
      </p:sp>
      <p:sp>
        <p:nvSpPr>
          <p:cNvPr id="287" name="Shape 287"/>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288" name="Shape 288"/>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289" name="Shape 289"/>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0" name="Shape 290"/>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1" name="Shape 291"/>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2" name="Shape 292"/>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3" name="Shape 293"/>
          <p:cNvSpPr/>
          <p:nvPr/>
        </p:nvSpPr>
        <p:spPr>
          <a:xfrm>
            <a:off x="8698319" y="4751883"/>
            <a:ext cx="414305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Assign colors to 3 partitions</a:t>
            </a:r>
          </a:p>
          <a:p>
            <a:pPr lvl="0">
              <a:defRPr sz="1800"/>
            </a:pPr>
            <a:r>
              <a:rPr sz="2500"/>
              <a:t>using hash function.</a:t>
            </a:r>
          </a:p>
          <a:p>
            <a:pPr lvl="0">
              <a:defRPr sz="1800"/>
            </a:pPr>
            <a:r>
              <a:rPr sz="2500"/>
              <a:t> </a:t>
            </a:r>
          </a:p>
        </p:txBody>
      </p:sp>
      <p:sp>
        <p:nvSpPr>
          <p:cNvPr id="294" name="Shape 294"/>
          <p:cNvSpPr/>
          <p:nvPr/>
        </p:nvSpPr>
        <p:spPr>
          <a:xfrm>
            <a:off x="9362529" y="5438030"/>
            <a:ext cx="2814638"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Our hash function:</a:t>
            </a:r>
          </a:p>
          <a:p>
            <a:pPr lvl="0">
              <a:defRPr sz="1800"/>
            </a:pPr>
            <a:r>
              <a:rPr sz="2500"/>
              <a:t>{G,P} -&gt; 1</a:t>
            </a:r>
          </a:p>
          <a:p>
            <a:pPr lvl="0">
              <a:defRPr sz="1800"/>
            </a:pPr>
            <a:r>
              <a:rPr sz="2500"/>
              <a:t>{B} -&gt; 2</a:t>
            </a:r>
          </a:p>
          <a:p>
            <a:pPr lvl="0">
              <a:defRPr sz="1800"/>
            </a:pPr>
            <a:r>
              <a:rPr sz="2500"/>
              <a:t>{R, Y} -&gt; 3</a:t>
            </a:r>
          </a:p>
          <a:p>
            <a:pPr lvl="0">
              <a:defRPr sz="1800"/>
            </a:pPr>
            <a:r>
              <a:rPr sz="2500"/>
              <a:t> </a:t>
            </a:r>
          </a:p>
        </p:txBody>
      </p:sp>
      <p:sp>
        <p:nvSpPr>
          <p:cNvPr id="295" name="Shape 295"/>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6" name="Shape 296"/>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7" name="Shape 297"/>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8" name="Shape 298"/>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299" name="Shape 299"/>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300" name="Shape 300"/>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01" name="Shape 301"/>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302" name="Shape 302"/>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03" name="Shape 303"/>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304" name="Shape 304"/>
          <p:cNvSpPr/>
          <p:nvPr/>
        </p:nvSpPr>
        <p:spPr>
          <a:xfrm>
            <a:off x="974600" y="676656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05" name="Shape 305"/>
          <p:cNvSpPr/>
          <p:nvPr/>
        </p:nvSpPr>
        <p:spPr>
          <a:xfrm>
            <a:off x="1717799" y="676656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306" name="Shape 306"/>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07" name="Shape 307"/>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08" name="Shape 308"/>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09" name="Shape 309"/>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10" name="Shape 310"/>
          <p:cNvSpPr/>
          <p:nvPr/>
        </p:nvSpPr>
        <p:spPr>
          <a:xfrm>
            <a:off x="62740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title"/>
          </p:nvPr>
        </p:nvSpPr>
        <p:spPr>
          <a:prstGeom prst="rect">
            <a:avLst/>
          </a:prstGeom>
        </p:spPr>
        <p:txBody>
          <a:bodyPr/>
          <a:lstStyle/>
          <a:p>
            <a:pPr lvl="0">
              <a:defRPr sz="1800"/>
            </a:pPr>
            <a:r>
              <a:rPr sz="8000"/>
              <a:t>Pass 1: Divide</a:t>
            </a:r>
          </a:p>
        </p:txBody>
      </p:sp>
      <p:sp>
        <p:nvSpPr>
          <p:cNvPr id="313" name="Shape 313"/>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314" name="Shape 314"/>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315" name="Shape 315"/>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16" name="Shape 316"/>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17" name="Shape 317"/>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18" name="Shape 318"/>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19" name="Shape 319"/>
          <p:cNvSpPr/>
          <p:nvPr/>
        </p:nvSpPr>
        <p:spPr>
          <a:xfrm>
            <a:off x="8698319" y="4751883"/>
            <a:ext cx="414305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Assign colors to 3 partitions</a:t>
            </a:r>
          </a:p>
          <a:p>
            <a:pPr lvl="0">
              <a:defRPr sz="1800"/>
            </a:pPr>
            <a:r>
              <a:rPr sz="2500"/>
              <a:t>using hash function.</a:t>
            </a:r>
          </a:p>
          <a:p>
            <a:pPr lvl="0">
              <a:defRPr sz="1800"/>
            </a:pPr>
            <a:r>
              <a:rPr sz="2500"/>
              <a:t> </a:t>
            </a:r>
          </a:p>
        </p:txBody>
      </p:sp>
      <p:sp>
        <p:nvSpPr>
          <p:cNvPr id="320" name="Shape 320"/>
          <p:cNvSpPr/>
          <p:nvPr/>
        </p:nvSpPr>
        <p:spPr>
          <a:xfrm>
            <a:off x="9362529" y="5438030"/>
            <a:ext cx="2814638"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Our hash function:</a:t>
            </a:r>
          </a:p>
          <a:p>
            <a:pPr lvl="0">
              <a:defRPr sz="1800"/>
            </a:pPr>
            <a:r>
              <a:rPr sz="2500"/>
              <a:t>{G,P} -&gt; 1</a:t>
            </a:r>
          </a:p>
          <a:p>
            <a:pPr lvl="0">
              <a:defRPr sz="1800"/>
            </a:pPr>
            <a:r>
              <a:rPr sz="2500"/>
              <a:t>{B} -&gt; 2</a:t>
            </a:r>
          </a:p>
          <a:p>
            <a:pPr lvl="0">
              <a:defRPr sz="1800"/>
            </a:pPr>
            <a:r>
              <a:rPr sz="2500"/>
              <a:t>{R, Y} -&gt; 3</a:t>
            </a:r>
          </a:p>
          <a:p>
            <a:pPr lvl="0">
              <a:defRPr sz="1800"/>
            </a:pPr>
            <a:r>
              <a:rPr sz="2500"/>
              <a:t> </a:t>
            </a:r>
          </a:p>
        </p:txBody>
      </p:sp>
      <p:sp>
        <p:nvSpPr>
          <p:cNvPr id="321" name="Shape 321"/>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22" name="Shape 322"/>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23" name="Shape 323"/>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24" name="Shape 324"/>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325" name="Shape 325"/>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326" name="Shape 326"/>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27" name="Shape 327"/>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328" name="Shape 328"/>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29" name="Shape 329"/>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330" name="Shape 330"/>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31" name="Shape 331"/>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32" name="Shape 332"/>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33" name="Shape 333"/>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34" name="Shape 334"/>
          <p:cNvSpPr/>
          <p:nvPr/>
        </p:nvSpPr>
        <p:spPr>
          <a:xfrm>
            <a:off x="62740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35" name="Shape 335"/>
          <p:cNvSpPr/>
          <p:nvPr/>
        </p:nvSpPr>
        <p:spPr>
          <a:xfrm>
            <a:off x="6274048" y="83477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336" name="Shape 336"/>
          <p:cNvSpPr/>
          <p:nvPr/>
        </p:nvSpPr>
        <p:spPr>
          <a:xfrm>
            <a:off x="7014195" y="51854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title"/>
          </p:nvPr>
        </p:nvSpPr>
        <p:spPr>
          <a:prstGeom prst="rect">
            <a:avLst/>
          </a:prstGeom>
        </p:spPr>
        <p:txBody>
          <a:bodyPr/>
          <a:lstStyle/>
          <a:p>
            <a:pPr lvl="0">
              <a:defRPr sz="1800"/>
            </a:pPr>
            <a:r>
              <a:rPr sz="8000"/>
              <a:t>Pass 1: Divide</a:t>
            </a:r>
          </a:p>
        </p:txBody>
      </p:sp>
      <p:sp>
        <p:nvSpPr>
          <p:cNvPr id="339" name="Shape 339"/>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340" name="Shape 340"/>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341" name="Shape 341"/>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2" name="Shape 342"/>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3" name="Shape 343"/>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4" name="Shape 344"/>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5" name="Shape 345"/>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346" name="Shape 346"/>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7" name="Shape 347"/>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8" name="Shape 348"/>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349" name="Shape 349"/>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350" name="Shape 350"/>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51" name="Shape 351"/>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352" name="Shape 352"/>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53" name="Shape 353"/>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54" name="Shape 354"/>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55" name="Shape 355"/>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56" name="Shape 356"/>
          <p:cNvSpPr/>
          <p:nvPr/>
        </p:nvSpPr>
        <p:spPr>
          <a:xfrm>
            <a:off x="6274048" y="83477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357" name="Shape 357"/>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58" name="Shape 358"/>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59" name="Shape 359"/>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60" name="Shape 360"/>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61" name="Shape 361"/>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62" name="Shape 362"/>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p:cNvSpPr>
          <p:nvPr>
            <p:ph type="title"/>
          </p:nvPr>
        </p:nvSpPr>
        <p:spPr>
          <a:prstGeom prst="rect">
            <a:avLst/>
          </a:prstGeom>
        </p:spPr>
        <p:txBody>
          <a:bodyPr/>
          <a:lstStyle/>
          <a:p>
            <a:pPr lvl="0">
              <a:defRPr sz="1800"/>
            </a:pPr>
            <a:r>
              <a:rPr sz="8000"/>
              <a:t>Pass 1: Divide</a:t>
            </a:r>
          </a:p>
        </p:txBody>
      </p:sp>
      <p:sp>
        <p:nvSpPr>
          <p:cNvPr id="365" name="Shape 365"/>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366" name="Shape 366"/>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367" name="Shape 367"/>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68" name="Shape 368"/>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69" name="Shape 369"/>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70" name="Shape 370"/>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71" name="Shape 371"/>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372" name="Shape 372"/>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73" name="Shape 373"/>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74" name="Shape 374"/>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375" name="Shape 375"/>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376" name="Shape 376"/>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77" name="Shape 377"/>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378" name="Shape 378"/>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79" name="Shape 379"/>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80" name="Shape 380"/>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81" name="Shape 381"/>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82" name="Shape 382"/>
          <p:cNvSpPr/>
          <p:nvPr/>
        </p:nvSpPr>
        <p:spPr>
          <a:xfrm>
            <a:off x="6274048" y="83477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383" name="Shape 383"/>
          <p:cNvSpPr/>
          <p:nvPr/>
        </p:nvSpPr>
        <p:spPr>
          <a:xfrm>
            <a:off x="978148" y="676656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84" name="Shape 384"/>
          <p:cNvSpPr/>
          <p:nvPr/>
        </p:nvSpPr>
        <p:spPr>
          <a:xfrm>
            <a:off x="1721346" y="676656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385" name="Shape 385"/>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86" name="Shape 386"/>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87" name="Shape 387"/>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a:spLocks noGrp="1"/>
          </p:cNvSpPr>
          <p:nvPr>
            <p:ph type="title"/>
          </p:nvPr>
        </p:nvSpPr>
        <p:spPr>
          <a:prstGeom prst="rect">
            <a:avLst/>
          </a:prstGeom>
        </p:spPr>
        <p:txBody>
          <a:bodyPr/>
          <a:lstStyle/>
          <a:p>
            <a:pPr lvl="0">
              <a:defRPr sz="1800"/>
            </a:pPr>
            <a:r>
              <a:rPr sz="8000"/>
              <a:t>Pass 1: Divide</a:t>
            </a:r>
          </a:p>
        </p:txBody>
      </p:sp>
      <p:sp>
        <p:nvSpPr>
          <p:cNvPr id="390" name="Shape 390"/>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391" name="Shape 391"/>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392" name="Shape 392"/>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3" name="Shape 393"/>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4" name="Shape 394"/>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5" name="Shape 395"/>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6" name="Shape 396"/>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397" name="Shape 397"/>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8" name="Shape 398"/>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9" name="Shape 399"/>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400" name="Shape 400"/>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401" name="Shape 401"/>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02" name="Shape 402"/>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403" name="Shape 403"/>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04" name="Shape 404"/>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05" name="Shape 405"/>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06" name="Shape 406"/>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07" name="Shape 407"/>
          <p:cNvSpPr/>
          <p:nvPr/>
        </p:nvSpPr>
        <p:spPr>
          <a:xfrm>
            <a:off x="6274048" y="83477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408" name="Shape 408"/>
          <p:cNvSpPr/>
          <p:nvPr/>
        </p:nvSpPr>
        <p:spPr>
          <a:xfrm>
            <a:off x="978148" y="676656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09" name="Shape 409"/>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10" name="Shape 410"/>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11" name="Shape 411"/>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12" name="Shape 412"/>
          <p:cNvSpPr/>
          <p:nvPr/>
        </p:nvSpPr>
        <p:spPr>
          <a:xfrm>
            <a:off x="7017246" y="83477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Shape 414"/>
          <p:cNvSpPr>
            <a:spLocks noGrp="1"/>
          </p:cNvSpPr>
          <p:nvPr>
            <p:ph type="title"/>
          </p:nvPr>
        </p:nvSpPr>
        <p:spPr>
          <a:prstGeom prst="rect">
            <a:avLst/>
          </a:prstGeom>
        </p:spPr>
        <p:txBody>
          <a:bodyPr/>
          <a:lstStyle/>
          <a:p>
            <a:pPr lvl="0">
              <a:defRPr sz="1800"/>
            </a:pPr>
            <a:r>
              <a:rPr sz="8000"/>
              <a:t>Pass 1: Divide</a:t>
            </a:r>
          </a:p>
        </p:txBody>
      </p:sp>
      <p:sp>
        <p:nvSpPr>
          <p:cNvPr id="415" name="Shape 415"/>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416" name="Shape 416"/>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417" name="Shape 417"/>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18" name="Shape 418"/>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19" name="Shape 419"/>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20" name="Shape 420"/>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21" name="Shape 421"/>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422" name="Shape 422"/>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23" name="Shape 423"/>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24" name="Shape 424"/>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425" name="Shape 425"/>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426" name="Shape 426"/>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27" name="Shape 427"/>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428" name="Shape 428"/>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29" name="Shape 429"/>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30" name="Shape 430"/>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31" name="Shape 431"/>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32" name="Shape 432"/>
          <p:cNvSpPr/>
          <p:nvPr/>
        </p:nvSpPr>
        <p:spPr>
          <a:xfrm>
            <a:off x="978148" y="676656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33" name="Shape 433"/>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34" name="Shape 434"/>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35" name="Shape 435"/>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36" name="Shape 436"/>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37" name="Shape 437"/>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438" name="Shape 438"/>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a:spLocks noGrp="1"/>
          </p:cNvSpPr>
          <p:nvPr>
            <p:ph type="title"/>
          </p:nvPr>
        </p:nvSpPr>
        <p:spPr>
          <a:prstGeom prst="rect">
            <a:avLst/>
          </a:prstGeom>
        </p:spPr>
        <p:txBody>
          <a:bodyPr/>
          <a:lstStyle/>
          <a:p>
            <a:pPr lvl="0">
              <a:defRPr sz="1800"/>
            </a:pPr>
            <a:r>
              <a:rPr sz="8000"/>
              <a:t>Pass 1: Divide</a:t>
            </a:r>
          </a:p>
        </p:txBody>
      </p:sp>
      <p:sp>
        <p:nvSpPr>
          <p:cNvPr id="441" name="Shape 441"/>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442" name="Shape 442"/>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443" name="Shape 443"/>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44" name="Shape 444"/>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45" name="Shape 445"/>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46" name="Shape 446"/>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47" name="Shape 447"/>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448" name="Shape 448"/>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49" name="Shape 449"/>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50" name="Shape 450"/>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451" name="Shape 451"/>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452" name="Shape 452"/>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53" name="Shape 453"/>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454" name="Shape 454"/>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55" name="Shape 455"/>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56" name="Shape 456"/>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57" name="Shape 457"/>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58" name="Shape 458"/>
          <p:cNvSpPr/>
          <p:nvPr/>
        </p:nvSpPr>
        <p:spPr>
          <a:xfrm>
            <a:off x="6274048" y="51727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59" name="Shape 459"/>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60" name="Shape 460"/>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61" name="Shape 461"/>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62" name="Shape 462"/>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63" name="Shape 463"/>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464" name="Shape 464"/>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Shape 466"/>
          <p:cNvSpPr>
            <a:spLocks noGrp="1"/>
          </p:cNvSpPr>
          <p:nvPr>
            <p:ph type="title"/>
          </p:nvPr>
        </p:nvSpPr>
        <p:spPr>
          <a:prstGeom prst="rect">
            <a:avLst/>
          </a:prstGeom>
        </p:spPr>
        <p:txBody>
          <a:bodyPr/>
          <a:lstStyle/>
          <a:p>
            <a:pPr lvl="0">
              <a:defRPr sz="1800"/>
            </a:pPr>
            <a:r>
              <a:rPr sz="8000"/>
              <a:t>Pass 1: Divide</a:t>
            </a:r>
          </a:p>
        </p:txBody>
      </p:sp>
      <p:sp>
        <p:nvSpPr>
          <p:cNvPr id="467" name="Shape 467"/>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468" name="Shape 468"/>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469" name="Shape 469"/>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0" name="Shape 470"/>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1" name="Shape 471"/>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2" name="Shape 472"/>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3" name="Shape 473"/>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474" name="Shape 474"/>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5" name="Shape 475"/>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476" name="Shape 476"/>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477" name="Shape 477"/>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78" name="Shape 478"/>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9" name="Shape 479"/>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80" name="Shape 480"/>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81" name="Shape 481"/>
          <p:cNvSpPr/>
          <p:nvPr/>
        </p:nvSpPr>
        <p:spPr>
          <a:xfrm>
            <a:off x="6274048" y="51727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82" name="Shape 482"/>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83" name="Shape 483"/>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84" name="Shape 484"/>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85" name="Shape 485"/>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86" name="Shape 486"/>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487" name="Shape 487"/>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488" name="Shape 488"/>
          <p:cNvSpPr/>
          <p:nvPr/>
        </p:nvSpPr>
        <p:spPr>
          <a:xfrm>
            <a:off x="978148" y="673263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89" name="Shape 489"/>
          <p:cNvSpPr/>
          <p:nvPr/>
        </p:nvSpPr>
        <p:spPr>
          <a:xfrm>
            <a:off x="1721346" y="6732637"/>
            <a:ext cx="736104"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lang="en-US" sz="8000" dirty="0" smtClean="0"/>
              <a:t>Rendezvous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2. What </a:t>
            </a:r>
            <a:r>
              <a:rPr lang="en-US" sz="3200" b="1" dirty="0"/>
              <a:t>is the difference between external sorting and external hashing</a:t>
            </a:r>
            <a:r>
              <a:rPr lang="en-US" sz="3200" b="1" dirty="0" smtClean="0"/>
              <a:t>?</a:t>
            </a:r>
          </a:p>
          <a:p>
            <a:pPr marL="0" lvl="0" indent="0">
              <a:spcBef>
                <a:spcPts val="0"/>
              </a:spcBef>
              <a:buNone/>
            </a:pPr>
            <a:endParaRPr lang="en-US" sz="3200" b="1" dirty="0"/>
          </a:p>
          <a:p>
            <a:pPr lvl="1">
              <a:spcBef>
                <a:spcPts val="0"/>
              </a:spcBef>
            </a:pPr>
            <a:r>
              <a:rPr lang="en-US" sz="3200" dirty="0" smtClean="0">
                <a:solidFill>
                  <a:schemeClr val="accent1">
                    <a:lumMod val="60000"/>
                    <a:lumOff val="40000"/>
                  </a:schemeClr>
                </a:solidFill>
              </a:rPr>
              <a:t>Sorting:</a:t>
            </a:r>
          </a:p>
          <a:p>
            <a:pPr lvl="2">
              <a:spcBef>
                <a:spcPts val="0"/>
              </a:spcBef>
            </a:pPr>
            <a:r>
              <a:rPr lang="en-US" sz="3200" dirty="0" smtClean="0">
                <a:solidFill>
                  <a:schemeClr val="accent1">
                    <a:lumMod val="60000"/>
                    <a:lumOff val="40000"/>
                  </a:schemeClr>
                </a:solidFill>
              </a:rPr>
              <a:t>conquer </a:t>
            </a:r>
            <a:r>
              <a:rPr lang="en-US" sz="3200" dirty="0">
                <a:solidFill>
                  <a:schemeClr val="accent1">
                    <a:lumMod val="60000"/>
                    <a:lumOff val="40000"/>
                  </a:schemeClr>
                </a:solidFill>
              </a:rPr>
              <a:t>and </a:t>
            </a:r>
            <a:r>
              <a:rPr lang="en-US" sz="3200" dirty="0" smtClean="0">
                <a:solidFill>
                  <a:schemeClr val="accent1">
                    <a:lumMod val="60000"/>
                    <a:lumOff val="40000"/>
                  </a:schemeClr>
                </a:solidFill>
              </a:rPr>
              <a:t>merge</a:t>
            </a:r>
            <a:endParaRPr lang="en-US" sz="3200" dirty="0">
              <a:solidFill>
                <a:schemeClr val="accent1">
                  <a:lumMod val="60000"/>
                  <a:lumOff val="40000"/>
                </a:schemeClr>
              </a:solidFill>
            </a:endParaRPr>
          </a:p>
          <a:p>
            <a:pPr lvl="2">
              <a:spcBef>
                <a:spcPts val="0"/>
              </a:spcBef>
            </a:pPr>
            <a:r>
              <a:rPr lang="en-US" sz="3200" dirty="0" smtClean="0">
                <a:solidFill>
                  <a:schemeClr val="accent1">
                    <a:lumMod val="60000"/>
                    <a:lumOff val="40000"/>
                  </a:schemeClr>
                </a:solidFill>
              </a:rPr>
              <a:t>good </a:t>
            </a:r>
            <a:r>
              <a:rPr lang="en-US" sz="3200" dirty="0">
                <a:solidFill>
                  <a:schemeClr val="accent1">
                    <a:lumMod val="60000"/>
                    <a:lumOff val="40000"/>
                  </a:schemeClr>
                </a:solidFill>
              </a:rPr>
              <a:t>if we need to sort or already </a:t>
            </a:r>
            <a:r>
              <a:rPr lang="en-US" sz="3200" dirty="0" smtClean="0">
                <a:solidFill>
                  <a:schemeClr val="accent1">
                    <a:lumMod val="60000"/>
                    <a:lumOff val="40000"/>
                  </a:schemeClr>
                </a:solidFill>
              </a:rPr>
              <a:t>sorted</a:t>
            </a:r>
          </a:p>
          <a:p>
            <a:pPr lvl="2">
              <a:spcBef>
                <a:spcPts val="0"/>
              </a:spcBef>
            </a:pPr>
            <a:endParaRPr lang="en-US" sz="3200" dirty="0">
              <a:solidFill>
                <a:schemeClr val="accent1">
                  <a:lumMod val="60000"/>
                  <a:lumOff val="40000"/>
                </a:schemeClr>
              </a:solidFill>
            </a:endParaRPr>
          </a:p>
          <a:p>
            <a:pPr lvl="1">
              <a:spcBef>
                <a:spcPts val="0"/>
              </a:spcBef>
            </a:pPr>
            <a:r>
              <a:rPr lang="en-US" sz="3200" dirty="0" smtClean="0">
                <a:solidFill>
                  <a:schemeClr val="accent1">
                    <a:lumMod val="60000"/>
                    <a:lumOff val="40000"/>
                  </a:schemeClr>
                </a:solidFill>
              </a:rPr>
              <a:t>Hashing:</a:t>
            </a:r>
          </a:p>
          <a:p>
            <a:pPr lvl="2">
              <a:spcBef>
                <a:spcPts val="0"/>
              </a:spcBef>
            </a:pPr>
            <a:r>
              <a:rPr lang="en-US" sz="3200" dirty="0" smtClean="0">
                <a:solidFill>
                  <a:schemeClr val="accent1">
                    <a:lumMod val="60000"/>
                    <a:lumOff val="40000"/>
                  </a:schemeClr>
                </a:solidFill>
              </a:rPr>
              <a:t>divide </a:t>
            </a:r>
            <a:r>
              <a:rPr lang="en-US" sz="3200" dirty="0">
                <a:solidFill>
                  <a:schemeClr val="accent1">
                    <a:lumMod val="60000"/>
                    <a:lumOff val="40000"/>
                  </a:schemeClr>
                </a:solidFill>
              </a:rPr>
              <a:t>and </a:t>
            </a:r>
            <a:r>
              <a:rPr lang="en-US" sz="3200" dirty="0" smtClean="0">
                <a:solidFill>
                  <a:schemeClr val="accent1">
                    <a:lumMod val="60000"/>
                    <a:lumOff val="40000"/>
                  </a:schemeClr>
                </a:solidFill>
              </a:rPr>
              <a:t>conquer</a:t>
            </a:r>
            <a:endParaRPr lang="en-US" sz="3200" dirty="0">
              <a:solidFill>
                <a:schemeClr val="accent1">
                  <a:lumMod val="60000"/>
                  <a:lumOff val="40000"/>
                </a:schemeClr>
              </a:solidFill>
            </a:endParaRPr>
          </a:p>
          <a:p>
            <a:pPr lvl="2">
              <a:spcBef>
                <a:spcPts val="0"/>
              </a:spcBef>
            </a:pPr>
            <a:r>
              <a:rPr lang="en-US" sz="3200" dirty="0" smtClean="0">
                <a:solidFill>
                  <a:schemeClr val="accent1">
                    <a:lumMod val="60000"/>
                    <a:lumOff val="40000"/>
                  </a:schemeClr>
                </a:solidFill>
              </a:rPr>
              <a:t>good </a:t>
            </a:r>
            <a:r>
              <a:rPr lang="en-US" sz="3200" dirty="0">
                <a:solidFill>
                  <a:schemeClr val="accent1">
                    <a:lumMod val="60000"/>
                    <a:lumOff val="40000"/>
                  </a:schemeClr>
                </a:solidFill>
              </a:rPr>
              <a:t>if we need to remove </a:t>
            </a:r>
            <a:r>
              <a:rPr lang="en-US" sz="3200" dirty="0" smtClean="0">
                <a:solidFill>
                  <a:schemeClr val="accent1">
                    <a:lumMod val="60000"/>
                    <a:lumOff val="40000"/>
                  </a:schemeClr>
                </a:solidFill>
              </a:rPr>
              <a:t>duplicates</a:t>
            </a:r>
          </a:p>
          <a:p>
            <a:pPr lvl="2">
              <a:spcBef>
                <a:spcPts val="0"/>
              </a:spcBef>
            </a:pPr>
            <a:endParaRPr lang="en-US" sz="3200" dirty="0">
              <a:solidFill>
                <a:schemeClr val="accent1">
                  <a:lumMod val="60000"/>
                  <a:lumOff val="40000"/>
                </a:schemeClr>
              </a:solidFill>
            </a:endParaRPr>
          </a:p>
          <a:p>
            <a:pPr lvl="1">
              <a:spcBef>
                <a:spcPts val="0"/>
              </a:spcBef>
            </a:pPr>
            <a:r>
              <a:rPr lang="en-US" sz="3200" dirty="0">
                <a:solidFill>
                  <a:schemeClr val="accent1">
                    <a:lumMod val="60000"/>
                    <a:lumOff val="40000"/>
                  </a:schemeClr>
                </a:solidFill>
              </a:rPr>
              <a:t>Same memory requirement, i/o cost (for 2 passes)</a:t>
            </a:r>
          </a:p>
          <a:p>
            <a:endParaRPr lang="en-US" sz="3200" dirty="0"/>
          </a:p>
        </p:txBody>
      </p:sp>
    </p:spTree>
    <p:extLst>
      <p:ext uri="{BB962C8B-B14F-4D97-AF65-F5344CB8AC3E}">
        <p14:creationId xmlns:p14="http://schemas.microsoft.com/office/powerpoint/2010/main" val="39206977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Shape 491"/>
          <p:cNvSpPr>
            <a:spLocks noGrp="1"/>
          </p:cNvSpPr>
          <p:nvPr>
            <p:ph type="title"/>
          </p:nvPr>
        </p:nvSpPr>
        <p:spPr>
          <a:prstGeom prst="rect">
            <a:avLst/>
          </a:prstGeom>
        </p:spPr>
        <p:txBody>
          <a:bodyPr/>
          <a:lstStyle/>
          <a:p>
            <a:pPr lvl="0">
              <a:defRPr sz="1800"/>
            </a:pPr>
            <a:r>
              <a:rPr sz="8000"/>
              <a:t>Pass 1: Divide</a:t>
            </a:r>
          </a:p>
        </p:txBody>
      </p:sp>
      <p:sp>
        <p:nvSpPr>
          <p:cNvPr id="492" name="Shape 492"/>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493" name="Shape 493"/>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494" name="Shape 494"/>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95" name="Shape 495"/>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96" name="Shape 496"/>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97" name="Shape 497"/>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98" name="Shape 498"/>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499" name="Shape 499"/>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00" name="Shape 500"/>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501" name="Shape 501"/>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502" name="Shape 502"/>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03" name="Shape 503"/>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04" name="Shape 504"/>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05" name="Shape 505"/>
          <p:cNvSpPr/>
          <p:nvPr/>
        </p:nvSpPr>
        <p:spPr>
          <a:xfrm>
            <a:off x="6274048" y="51727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06" name="Shape 506"/>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07" name="Shape 507"/>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08" name="Shape 508"/>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09" name="Shape 509"/>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10" name="Shape 510"/>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511" name="Shape 511"/>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512" name="Shape 512"/>
          <p:cNvSpPr/>
          <p:nvPr/>
        </p:nvSpPr>
        <p:spPr>
          <a:xfrm>
            <a:off x="978148" y="673263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13" name="Shape 513"/>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14" name="Shape 514"/>
          <p:cNvSpPr/>
          <p:nvPr/>
        </p:nvSpPr>
        <p:spPr>
          <a:xfrm>
            <a:off x="7015720" y="6766569"/>
            <a:ext cx="736105"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Shape 516"/>
          <p:cNvSpPr>
            <a:spLocks noGrp="1"/>
          </p:cNvSpPr>
          <p:nvPr>
            <p:ph type="title"/>
          </p:nvPr>
        </p:nvSpPr>
        <p:spPr>
          <a:prstGeom prst="rect">
            <a:avLst/>
          </a:prstGeom>
        </p:spPr>
        <p:txBody>
          <a:bodyPr/>
          <a:lstStyle/>
          <a:p>
            <a:pPr lvl="0">
              <a:defRPr sz="1800"/>
            </a:pPr>
            <a:r>
              <a:rPr sz="8000"/>
              <a:t>Pass 1: Divide</a:t>
            </a:r>
          </a:p>
        </p:txBody>
      </p:sp>
      <p:sp>
        <p:nvSpPr>
          <p:cNvPr id="517" name="Shape 517"/>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518" name="Shape 518"/>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519" name="Shape 519"/>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0" name="Shape 520"/>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1" name="Shape 521"/>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2" name="Shape 522"/>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3" name="Shape 523"/>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524" name="Shape 524"/>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5" name="Shape 525"/>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526" name="Shape 526"/>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527" name="Shape 527"/>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8" name="Shape 528"/>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29" name="Shape 529"/>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30" name="Shape 530"/>
          <p:cNvSpPr/>
          <p:nvPr/>
        </p:nvSpPr>
        <p:spPr>
          <a:xfrm>
            <a:off x="6274048" y="51727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31" name="Shape 531"/>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32" name="Shape 532"/>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33" name="Shape 533"/>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34" name="Shape 534"/>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35" name="Shape 535"/>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536" name="Shape 536"/>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537" name="Shape 537"/>
          <p:cNvSpPr/>
          <p:nvPr/>
        </p:nvSpPr>
        <p:spPr>
          <a:xfrm>
            <a:off x="978148" y="673263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38" name="Shape 538"/>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39" name="Shape 539"/>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40" name="Shape 540"/>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Shape 542"/>
          <p:cNvSpPr>
            <a:spLocks noGrp="1"/>
          </p:cNvSpPr>
          <p:nvPr>
            <p:ph type="title"/>
          </p:nvPr>
        </p:nvSpPr>
        <p:spPr>
          <a:prstGeom prst="rect">
            <a:avLst/>
          </a:prstGeom>
        </p:spPr>
        <p:txBody>
          <a:bodyPr/>
          <a:lstStyle/>
          <a:p>
            <a:pPr lvl="0">
              <a:defRPr sz="1800"/>
            </a:pPr>
            <a:r>
              <a:rPr sz="8000"/>
              <a:t>Pass 1: Divide</a:t>
            </a:r>
          </a:p>
        </p:txBody>
      </p:sp>
      <p:sp>
        <p:nvSpPr>
          <p:cNvPr id="543" name="Shape 543"/>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544" name="Shape 544"/>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545" name="Shape 545"/>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46" name="Shape 546"/>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47" name="Shape 547"/>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48" name="Shape 548"/>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49" name="Shape 549"/>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550" name="Shape 550"/>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51" name="Shape 551"/>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552" name="Shape 552"/>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553" name="Shape 553"/>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54" name="Shape 554"/>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55" name="Shape 555"/>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56" name="Shape 556"/>
          <p:cNvSpPr/>
          <p:nvPr/>
        </p:nvSpPr>
        <p:spPr>
          <a:xfrm>
            <a:off x="6274048" y="51727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57" name="Shape 557"/>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58" name="Shape 558"/>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59" name="Shape 559"/>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60" name="Shape 560"/>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61" name="Shape 561"/>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562" name="Shape 562"/>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563" name="Shape 563"/>
          <p:cNvSpPr/>
          <p:nvPr/>
        </p:nvSpPr>
        <p:spPr>
          <a:xfrm>
            <a:off x="7023348" y="51727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64" name="Shape 564"/>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65" name="Shape 565"/>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66" name="Shape 566"/>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p:cNvSpPr>
          <p:nvPr>
            <p:ph type="title"/>
          </p:nvPr>
        </p:nvSpPr>
        <p:spPr>
          <a:prstGeom prst="rect">
            <a:avLst/>
          </a:prstGeom>
        </p:spPr>
        <p:txBody>
          <a:bodyPr/>
          <a:lstStyle/>
          <a:p>
            <a:pPr lvl="0">
              <a:defRPr sz="1800"/>
            </a:pPr>
            <a:r>
              <a:rPr sz="8000"/>
              <a:t>Pass 1: Divide</a:t>
            </a:r>
          </a:p>
        </p:txBody>
      </p:sp>
      <p:sp>
        <p:nvSpPr>
          <p:cNvPr id="569" name="Shape 569"/>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570" name="Shape 570"/>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571" name="Shape 571"/>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72" name="Shape 572"/>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73" name="Shape 573"/>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74" name="Shape 574"/>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75" name="Shape 575"/>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576" name="Shape 576"/>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77" name="Shape 577"/>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578" name="Shape 578"/>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579" name="Shape 579"/>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80" name="Shape 580"/>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81" name="Shape 581"/>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82" name="Shape 582"/>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83" name="Shape 583"/>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84" name="Shape 584"/>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85" name="Shape 585"/>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86" name="Shape 586"/>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587" name="Shape 587"/>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588" name="Shape 588"/>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89" name="Shape 589"/>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90" name="Shape 590"/>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591" name="Shape 591"/>
          <p:cNvSpPr/>
          <p:nvPr/>
        </p:nvSpPr>
        <p:spPr>
          <a:xfrm>
            <a:off x="107176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92" name="Shape 592"/>
          <p:cNvSpPr/>
          <p:nvPr/>
        </p:nvSpPr>
        <p:spPr>
          <a:xfrm>
            <a:off x="10917274"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93" name="Shape 593"/>
          <p:cNvSpPr/>
          <p:nvPr/>
        </p:nvSpPr>
        <p:spPr>
          <a:xfrm>
            <a:off x="11666574" y="51854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Shape 595"/>
          <p:cNvSpPr>
            <a:spLocks noGrp="1"/>
          </p:cNvSpPr>
          <p:nvPr>
            <p:ph type="title"/>
          </p:nvPr>
        </p:nvSpPr>
        <p:spPr>
          <a:prstGeom prst="rect">
            <a:avLst/>
          </a:prstGeom>
        </p:spPr>
        <p:txBody>
          <a:bodyPr/>
          <a:lstStyle/>
          <a:p>
            <a:pPr lvl="0">
              <a:defRPr sz="1800"/>
            </a:pPr>
            <a:r>
              <a:rPr sz="8000"/>
              <a:t>Pass 1: Divide</a:t>
            </a:r>
          </a:p>
        </p:txBody>
      </p:sp>
      <p:sp>
        <p:nvSpPr>
          <p:cNvPr id="596" name="Shape 596"/>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597" name="Shape 597"/>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598" name="Shape 598"/>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99" name="Shape 599"/>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00" name="Shape 600"/>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01" name="Shape 601"/>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02" name="Shape 602"/>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603" name="Shape 603"/>
          <p:cNvSpPr/>
          <p:nvPr/>
        </p:nvSpPr>
        <p:spPr>
          <a:xfrm>
            <a:off x="978148" y="6732637"/>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604" name="Shape 604"/>
          <p:cNvSpPr/>
          <p:nvPr/>
        </p:nvSpPr>
        <p:spPr>
          <a:xfrm>
            <a:off x="1721346" y="6732637"/>
            <a:ext cx="736104" cy="667197"/>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605" name="Shape 605"/>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06" name="Shape 606"/>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07" name="Shape 607"/>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08" name="Shape 608"/>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09" name="Shape 609"/>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10" name="Shape 610"/>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11" name="Shape 611"/>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12" name="Shape 612"/>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613" name="Shape 613"/>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614" name="Shape 614"/>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15" name="Shape 615"/>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16" name="Shape 616"/>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617" name="Shape 617"/>
          <p:cNvSpPr/>
          <p:nvPr/>
        </p:nvSpPr>
        <p:spPr>
          <a:xfrm>
            <a:off x="107176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18" name="Shape 618"/>
          <p:cNvSpPr/>
          <p:nvPr/>
        </p:nvSpPr>
        <p:spPr>
          <a:xfrm>
            <a:off x="10917274"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19" name="Shape 619"/>
          <p:cNvSpPr/>
          <p:nvPr/>
        </p:nvSpPr>
        <p:spPr>
          <a:xfrm>
            <a:off x="11666574" y="51854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hape 621"/>
          <p:cNvSpPr>
            <a:spLocks noGrp="1"/>
          </p:cNvSpPr>
          <p:nvPr>
            <p:ph type="title"/>
          </p:nvPr>
        </p:nvSpPr>
        <p:spPr>
          <a:prstGeom prst="rect">
            <a:avLst/>
          </a:prstGeom>
        </p:spPr>
        <p:txBody>
          <a:bodyPr/>
          <a:lstStyle/>
          <a:p>
            <a:pPr lvl="0">
              <a:defRPr sz="1800"/>
            </a:pPr>
            <a:r>
              <a:rPr sz="8000"/>
              <a:t>Pass 1: Divide</a:t>
            </a:r>
          </a:p>
        </p:txBody>
      </p:sp>
      <p:sp>
        <p:nvSpPr>
          <p:cNvPr id="622" name="Shape 622"/>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623" name="Shape 623"/>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624" name="Shape 624"/>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25" name="Shape 625"/>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26" name="Shape 626"/>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27" name="Shape 627"/>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28" name="Shape 628"/>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629" name="Shape 629"/>
          <p:cNvSpPr/>
          <p:nvPr/>
        </p:nvSpPr>
        <p:spPr>
          <a:xfrm>
            <a:off x="6280646" y="8409136"/>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630" name="Shape 630"/>
          <p:cNvSpPr/>
          <p:nvPr/>
        </p:nvSpPr>
        <p:spPr>
          <a:xfrm>
            <a:off x="6280646" y="51854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631" name="Shape 631"/>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32" name="Shape 632"/>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33" name="Shape 633"/>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34" name="Shape 634"/>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35" name="Shape 635"/>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36" name="Shape 636"/>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37" name="Shape 637"/>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38" name="Shape 638"/>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639" name="Shape 639"/>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640" name="Shape 640"/>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41" name="Shape 641"/>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42" name="Shape 642"/>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643" name="Shape 643"/>
          <p:cNvSpPr/>
          <p:nvPr/>
        </p:nvSpPr>
        <p:spPr>
          <a:xfrm>
            <a:off x="107176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44" name="Shape 644"/>
          <p:cNvSpPr/>
          <p:nvPr/>
        </p:nvSpPr>
        <p:spPr>
          <a:xfrm>
            <a:off x="10917274"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45" name="Shape 645"/>
          <p:cNvSpPr/>
          <p:nvPr/>
        </p:nvSpPr>
        <p:spPr>
          <a:xfrm>
            <a:off x="11666574" y="51854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Shape 647"/>
          <p:cNvSpPr>
            <a:spLocks noGrp="1"/>
          </p:cNvSpPr>
          <p:nvPr>
            <p:ph type="title"/>
          </p:nvPr>
        </p:nvSpPr>
        <p:spPr>
          <a:prstGeom prst="rect">
            <a:avLst/>
          </a:prstGeom>
        </p:spPr>
        <p:txBody>
          <a:bodyPr/>
          <a:lstStyle/>
          <a:p>
            <a:pPr lvl="0">
              <a:defRPr sz="1800"/>
            </a:pPr>
            <a:r>
              <a:rPr sz="8000"/>
              <a:t>Pass 1: Divide</a:t>
            </a:r>
          </a:p>
        </p:txBody>
      </p:sp>
      <p:sp>
        <p:nvSpPr>
          <p:cNvPr id="648" name="Shape 648"/>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649" name="Shape 649"/>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650" name="Shape 650"/>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51" name="Shape 651"/>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52" name="Shape 652"/>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53" name="Shape 653"/>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54" name="Shape 654"/>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655" name="Shape 655"/>
          <p:cNvSpPr/>
          <p:nvPr/>
        </p:nvSpPr>
        <p:spPr>
          <a:xfrm>
            <a:off x="6280646" y="8409136"/>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656" name="Shape 656"/>
          <p:cNvSpPr/>
          <p:nvPr/>
        </p:nvSpPr>
        <p:spPr>
          <a:xfrm>
            <a:off x="6280646" y="51854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657" name="Shape 657"/>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58" name="Shape 658"/>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59" name="Shape 659"/>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60" name="Shape 660"/>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61" name="Shape 661"/>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662" name="Shape 662"/>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663" name="Shape 663"/>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64" name="Shape 664"/>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65" name="Shape 665"/>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666" name="Shape 666"/>
          <p:cNvSpPr/>
          <p:nvPr/>
        </p:nvSpPr>
        <p:spPr>
          <a:xfrm>
            <a:off x="107176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67" name="Shape 667"/>
          <p:cNvSpPr/>
          <p:nvPr/>
        </p:nvSpPr>
        <p:spPr>
          <a:xfrm>
            <a:off x="10917274"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68" name="Shape 668"/>
          <p:cNvSpPr/>
          <p:nvPr/>
        </p:nvSpPr>
        <p:spPr>
          <a:xfrm>
            <a:off x="11666574" y="51854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69" name="Shape 669"/>
          <p:cNvSpPr/>
          <p:nvPr/>
        </p:nvSpPr>
        <p:spPr>
          <a:xfrm>
            <a:off x="978148" y="676656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70" name="Shape 670"/>
          <p:cNvSpPr/>
          <p:nvPr/>
        </p:nvSpPr>
        <p:spPr>
          <a:xfrm>
            <a:off x="1721346"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p:cNvSpPr>
          <p:nvPr>
            <p:ph type="title"/>
          </p:nvPr>
        </p:nvSpPr>
        <p:spPr>
          <a:prstGeom prst="rect">
            <a:avLst/>
          </a:prstGeom>
        </p:spPr>
        <p:txBody>
          <a:bodyPr/>
          <a:lstStyle/>
          <a:p>
            <a:pPr lvl="0">
              <a:defRPr sz="1800"/>
            </a:pPr>
            <a:r>
              <a:rPr sz="8000"/>
              <a:t>Pass 1: Divide</a:t>
            </a:r>
          </a:p>
        </p:txBody>
      </p:sp>
      <p:sp>
        <p:nvSpPr>
          <p:cNvPr id="673" name="Shape 673"/>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674" name="Shape 674"/>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675" name="Shape 675"/>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76" name="Shape 676"/>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77" name="Shape 677"/>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78" name="Shape 678"/>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79" name="Shape 679"/>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680" name="Shape 680"/>
          <p:cNvSpPr/>
          <p:nvPr/>
        </p:nvSpPr>
        <p:spPr>
          <a:xfrm>
            <a:off x="6280646" y="8409136"/>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681" name="Shape 681"/>
          <p:cNvSpPr/>
          <p:nvPr/>
        </p:nvSpPr>
        <p:spPr>
          <a:xfrm>
            <a:off x="6280646" y="51854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682" name="Shape 682"/>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83" name="Shape 683"/>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84" name="Shape 684"/>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85" name="Shape 685"/>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86" name="Shape 686"/>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687" name="Shape 687"/>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688" name="Shape 688"/>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89" name="Shape 689"/>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90" name="Shape 690"/>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691" name="Shape 691"/>
          <p:cNvSpPr/>
          <p:nvPr/>
        </p:nvSpPr>
        <p:spPr>
          <a:xfrm>
            <a:off x="107176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92" name="Shape 692"/>
          <p:cNvSpPr/>
          <p:nvPr/>
        </p:nvSpPr>
        <p:spPr>
          <a:xfrm>
            <a:off x="10917274"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93" name="Shape 693"/>
          <p:cNvSpPr/>
          <p:nvPr/>
        </p:nvSpPr>
        <p:spPr>
          <a:xfrm>
            <a:off x="11666574" y="51854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94" name="Shape 694"/>
          <p:cNvSpPr/>
          <p:nvPr/>
        </p:nvSpPr>
        <p:spPr>
          <a:xfrm>
            <a:off x="7036048" y="51854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95" name="Shape 695"/>
          <p:cNvSpPr/>
          <p:nvPr/>
        </p:nvSpPr>
        <p:spPr>
          <a:xfrm>
            <a:off x="6280646"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Shape 697"/>
          <p:cNvSpPr>
            <a:spLocks noGrp="1"/>
          </p:cNvSpPr>
          <p:nvPr>
            <p:ph type="title"/>
          </p:nvPr>
        </p:nvSpPr>
        <p:spPr>
          <a:prstGeom prst="rect">
            <a:avLst/>
          </a:prstGeom>
        </p:spPr>
        <p:txBody>
          <a:bodyPr/>
          <a:lstStyle/>
          <a:p>
            <a:pPr lvl="0">
              <a:defRPr sz="1800"/>
            </a:pPr>
            <a:r>
              <a:rPr sz="8000"/>
              <a:t>Pass 1: Divide</a:t>
            </a:r>
          </a:p>
        </p:txBody>
      </p:sp>
      <p:sp>
        <p:nvSpPr>
          <p:cNvPr id="698" name="Shape 698"/>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699" name="Shape 699"/>
          <p:cNvSpPr/>
          <p:nvPr/>
        </p:nvSpPr>
        <p:spPr>
          <a:xfrm>
            <a:off x="495672" y="4686300"/>
            <a:ext cx="5449107"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700" name="Shape 700"/>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01" name="Shape 701"/>
          <p:cNvSpPr/>
          <p:nvPr/>
        </p:nvSpPr>
        <p:spPr>
          <a:xfrm>
            <a:off x="98413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02" name="Shape 702"/>
          <p:cNvSpPr/>
          <p:nvPr/>
        </p:nvSpPr>
        <p:spPr>
          <a:xfrm>
            <a:off x="7987121" y="627161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03" name="Shape 703"/>
          <p:cNvSpPr/>
          <p:nvPr/>
        </p:nvSpPr>
        <p:spPr>
          <a:xfrm>
            <a:off x="7987121" y="78527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04" name="Shape 704"/>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705" name="Shape 705"/>
          <p:cNvSpPr/>
          <p:nvPr/>
        </p:nvSpPr>
        <p:spPr>
          <a:xfrm>
            <a:off x="8223746" y="8362503"/>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706" name="Shape 706"/>
          <p:cNvSpPr/>
          <p:nvPr/>
        </p:nvSpPr>
        <p:spPr>
          <a:xfrm>
            <a:off x="10052546" y="5164187"/>
            <a:ext cx="736104" cy="667197"/>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707" name="Shape 707"/>
          <p:cNvSpPr/>
          <p:nvPr/>
        </p:nvSpPr>
        <p:spPr>
          <a:xfrm>
            <a:off x="61329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08" name="Shape 708"/>
          <p:cNvSpPr/>
          <p:nvPr/>
        </p:nvSpPr>
        <p:spPr>
          <a:xfrm>
            <a:off x="6312148" y="515148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09" name="Shape 709"/>
          <p:cNvSpPr/>
          <p:nvPr/>
        </p:nvSpPr>
        <p:spPr>
          <a:xfrm>
            <a:off x="7052295" y="51514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10" name="Shape 710"/>
          <p:cNvSpPr/>
          <p:nvPr/>
        </p:nvSpPr>
        <p:spPr>
          <a:xfrm>
            <a:off x="6134943" y="7852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11" name="Shape 711"/>
          <p:cNvSpPr/>
          <p:nvPr/>
        </p:nvSpPr>
        <p:spPr>
          <a:xfrm>
            <a:off x="6312644" y="8400603"/>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712" name="Shape 712"/>
          <p:cNvSpPr/>
          <p:nvPr/>
        </p:nvSpPr>
        <p:spPr>
          <a:xfrm>
            <a:off x="7055842" y="8400603"/>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713" name="Shape 713"/>
          <p:cNvSpPr/>
          <p:nvPr/>
        </p:nvSpPr>
        <p:spPr>
          <a:xfrm>
            <a:off x="6134943"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14" name="Shape 714"/>
          <p:cNvSpPr/>
          <p:nvPr/>
        </p:nvSpPr>
        <p:spPr>
          <a:xfrm>
            <a:off x="6312644" y="6776045"/>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15" name="Shape 715"/>
          <p:cNvSpPr/>
          <p:nvPr/>
        </p:nvSpPr>
        <p:spPr>
          <a:xfrm>
            <a:off x="7055842" y="6776045"/>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716" name="Shape 716"/>
          <p:cNvSpPr/>
          <p:nvPr/>
        </p:nvSpPr>
        <p:spPr>
          <a:xfrm>
            <a:off x="79871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17" name="Shape 717"/>
          <p:cNvSpPr/>
          <p:nvPr/>
        </p:nvSpPr>
        <p:spPr>
          <a:xfrm>
            <a:off x="8186774" y="51514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18" name="Shape 718"/>
          <p:cNvSpPr/>
          <p:nvPr/>
        </p:nvSpPr>
        <p:spPr>
          <a:xfrm>
            <a:off x="8936074" y="51514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19" name="Shape 719"/>
          <p:cNvSpPr/>
          <p:nvPr/>
        </p:nvSpPr>
        <p:spPr>
          <a:xfrm>
            <a:off x="10807948" y="5164187"/>
            <a:ext cx="736104"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20" name="Shape 720"/>
          <p:cNvSpPr/>
          <p:nvPr/>
        </p:nvSpPr>
        <p:spPr>
          <a:xfrm>
            <a:off x="8211046" y="6732637"/>
            <a:ext cx="736104"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21" name="Shape 721"/>
          <p:cNvSpPr/>
          <p:nvPr/>
        </p:nvSpPr>
        <p:spPr>
          <a:xfrm>
            <a:off x="3669121" y="4721175"/>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22" name="Shape 722"/>
          <p:cNvSpPr/>
          <p:nvPr/>
        </p:nvSpPr>
        <p:spPr>
          <a:xfrm>
            <a:off x="3656421" y="6315025"/>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23" name="Shape 723"/>
          <p:cNvSpPr/>
          <p:nvPr/>
        </p:nvSpPr>
        <p:spPr>
          <a:xfrm>
            <a:off x="3643721" y="7908875"/>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Shape 725"/>
          <p:cNvSpPr>
            <a:spLocks noGrp="1"/>
          </p:cNvSpPr>
          <p:nvPr>
            <p:ph type="title"/>
          </p:nvPr>
        </p:nvSpPr>
        <p:spPr>
          <a:xfrm>
            <a:off x="952500" y="431800"/>
            <a:ext cx="11099800" cy="2159000"/>
          </a:xfrm>
          <a:prstGeom prst="rect">
            <a:avLst/>
          </a:prstGeom>
        </p:spPr>
        <p:txBody>
          <a:bodyPr/>
          <a:lstStyle/>
          <a:p>
            <a:pPr lvl="0">
              <a:defRPr sz="1800"/>
            </a:pPr>
            <a:r>
              <a:rPr sz="8000"/>
              <a:t>Pass 2: Conquer</a:t>
            </a:r>
          </a:p>
        </p:txBody>
      </p:sp>
      <p:sp>
        <p:nvSpPr>
          <p:cNvPr id="726" name="Shape 726"/>
          <p:cNvSpPr>
            <a:spLocks noGrp="1"/>
          </p:cNvSpPr>
          <p:nvPr>
            <p:ph type="body" idx="1"/>
          </p:nvPr>
        </p:nvSpPr>
        <p:spPr>
          <a:prstGeom prst="rect">
            <a:avLst/>
          </a:prstGeom>
        </p:spPr>
        <p:txBody>
          <a:bodyPr anchor="t"/>
          <a:lstStyle/>
          <a:p>
            <a:pPr lvl="0">
              <a:defRPr sz="1800"/>
            </a:pPr>
            <a:r>
              <a:rPr sz="3600"/>
              <a:t>Rehash each partition.</a:t>
            </a:r>
          </a:p>
          <a:p>
            <a:pPr lvl="0">
              <a:defRPr sz="1800"/>
            </a:pPr>
            <a:r>
              <a:rPr sz="3600"/>
              <a:t>For a partition to fit in memory, it can only have B pages.</a:t>
            </a:r>
          </a:p>
          <a:p>
            <a:pPr lvl="0">
              <a:defRPr sz="1800"/>
            </a:pPr>
            <a:r>
              <a:rPr sz="3600"/>
              <a:t>To hash larger tables, use the partition algorithm recursively until the partition fits into memory</a:t>
            </a:r>
          </a:p>
          <a:p>
            <a:pPr lvl="0">
              <a:defRPr sz="1800"/>
            </a:pPr>
            <a:r>
              <a:rPr sz="3600"/>
              <a:t># I/O’s = 2N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5851</TotalTime>
  <Words>3092</Words>
  <Application>Microsoft Macintosh PowerPoint</Application>
  <PresentationFormat>Custom</PresentationFormat>
  <Paragraphs>996</Paragraphs>
  <Slides>109</Slides>
  <Notes>0</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White</vt:lpstr>
      <vt:lpstr>CS186 Discussion 1</vt:lpstr>
      <vt:lpstr>Matthew Deng</vt:lpstr>
      <vt:lpstr>PowerPoint Presentation</vt:lpstr>
      <vt:lpstr>Icebreaker</vt:lpstr>
      <vt:lpstr>Warm-Up Worksheet #1, 2</vt:lpstr>
      <vt:lpstr>Rendezvous Exercises</vt:lpstr>
      <vt:lpstr>Rendezvous Exercises</vt:lpstr>
      <vt:lpstr>Rendezvous Exercises</vt:lpstr>
      <vt:lpstr>Rendezvous Exercises</vt:lpstr>
      <vt:lpstr>External Sorting</vt:lpstr>
      <vt:lpstr>External Sorting</vt:lpstr>
      <vt:lpstr>2-Way Merge Sort</vt:lpstr>
      <vt:lpstr>2-Way Merge Sort</vt:lpstr>
      <vt:lpstr>PowerPoint Presentation</vt:lpstr>
      <vt:lpstr>Pass 0</vt:lpstr>
      <vt:lpstr>Pass 0</vt:lpstr>
      <vt:lpstr>Pass 0</vt:lpstr>
      <vt:lpstr>Pass 0</vt:lpstr>
      <vt:lpstr>Pass 0</vt:lpstr>
      <vt:lpstr>Pass 0</vt:lpstr>
      <vt:lpstr>Pass 0</vt:lpstr>
      <vt:lpstr>Pass 0</vt:lpstr>
      <vt:lpstr>Pass 0</vt:lpstr>
      <vt:lpstr>Pass 0</vt:lpstr>
      <vt:lpstr>PowerPoint Presentation</vt:lpstr>
      <vt:lpstr>Pass 1</vt:lpstr>
      <vt:lpstr>Pass 1</vt:lpstr>
      <vt:lpstr>Pass 1</vt:lpstr>
      <vt:lpstr>Pass 1</vt:lpstr>
      <vt:lpstr>Pass 1</vt:lpstr>
      <vt:lpstr>Pass 1</vt:lpstr>
      <vt:lpstr>Pass 1</vt:lpstr>
      <vt:lpstr>Pass 1</vt:lpstr>
      <vt:lpstr>PowerPoint Presentation</vt:lpstr>
      <vt:lpstr>Pass 2</vt:lpstr>
      <vt:lpstr>Pass 2</vt:lpstr>
      <vt:lpstr>Pass 2</vt:lpstr>
      <vt:lpstr>Pass 2</vt:lpstr>
      <vt:lpstr>Pass 2</vt:lpstr>
      <vt:lpstr>Pass 2</vt:lpstr>
      <vt:lpstr>Pass 2</vt:lpstr>
      <vt:lpstr>Pass 2</vt:lpstr>
      <vt:lpstr>PowerPoint Presentation</vt:lpstr>
      <vt:lpstr>2-Way Merge Sort</vt:lpstr>
      <vt:lpstr>Generalized Merge Sort</vt:lpstr>
      <vt:lpstr>Generalized Merge Sort</vt:lpstr>
      <vt:lpstr>Pass 0</vt:lpstr>
      <vt:lpstr>Pass 0</vt:lpstr>
      <vt:lpstr>Pass 0</vt:lpstr>
      <vt:lpstr>Pass 0</vt:lpstr>
      <vt:lpstr>PowerPoint Presentation</vt:lpstr>
      <vt:lpstr>Pass 1</vt:lpstr>
      <vt:lpstr>Pass 1</vt:lpstr>
      <vt:lpstr>Pass 1</vt:lpstr>
      <vt:lpstr>Pass 1</vt:lpstr>
      <vt:lpstr>Pass 1</vt:lpstr>
      <vt:lpstr>Pass 1</vt:lpstr>
      <vt:lpstr>Pass 1</vt:lpstr>
      <vt:lpstr>Pass 1</vt:lpstr>
      <vt:lpstr>Pass 1</vt:lpstr>
      <vt:lpstr>Generalized Merge Sort</vt:lpstr>
      <vt:lpstr>Worksheet #3, 4</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Hashing</vt:lpstr>
      <vt:lpstr>External Hashing</vt:lpstr>
      <vt:lpstr>Aggregating Colors</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2: Conquer</vt:lpstr>
      <vt:lpstr>Pass 2: Conquer</vt:lpstr>
      <vt:lpstr>Pass 2: Conquer</vt:lpstr>
      <vt:lpstr>Pass 2: Conquer</vt:lpstr>
      <vt:lpstr>Worksheet #5, 6, 7</vt:lpstr>
      <vt:lpstr>External Hashing Exercises</vt:lpstr>
      <vt:lpstr>External Hashing Exercises</vt:lpstr>
      <vt:lpstr>External Hashing Exercises</vt:lpstr>
      <vt:lpstr>External Hashing Exercises</vt:lpstr>
      <vt:lpstr>External Hashing Exercises</vt:lpstr>
      <vt:lpstr>External Hashing 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CS186 Discussion 1</dc:title>
  <cp:lastModifiedBy>Matthew Deng</cp:lastModifiedBy>
  <cp:revision>22</cp:revision>
  <dcterms:modified xsi:type="dcterms:W3CDTF">2015-09-20T05:34:26Z</dcterms:modified>
</cp:coreProperties>
</file>