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79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61" r:id="rId12"/>
    <p:sldId id="263" r:id="rId13"/>
    <p:sldId id="271" r:id="rId14"/>
    <p:sldId id="264" r:id="rId15"/>
    <p:sldId id="272" r:id="rId16"/>
    <p:sldId id="265" r:id="rId17"/>
    <p:sldId id="273" r:id="rId18"/>
    <p:sldId id="266" r:id="rId19"/>
    <p:sldId id="274" r:id="rId20"/>
    <p:sldId id="262" r:id="rId21"/>
    <p:sldId id="280" r:id="rId22"/>
    <p:sldId id="281" r:id="rId23"/>
    <p:sldId id="282" r:id="rId24"/>
    <p:sldId id="283" r:id="rId25"/>
    <p:sldId id="260" r:id="rId26"/>
    <p:sldId id="267" r:id="rId27"/>
    <p:sldId id="275" r:id="rId28"/>
    <p:sldId id="268" r:id="rId29"/>
    <p:sldId id="276" r:id="rId30"/>
    <p:sldId id="269" r:id="rId31"/>
    <p:sldId id="277" r:id="rId32"/>
    <p:sldId id="270" r:id="rId33"/>
    <p:sldId id="278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A4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2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4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27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01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5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9/9/15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0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9/9/15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97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9/9/15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00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9/9/15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5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9/9/15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1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9/9/15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77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C43A3-AB27-5E42-9CD2-B114C9F9F33E}" type="datetimeFigureOut">
              <a:rPr lang="en-US" smtClean="0"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39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Helvetica Neue Light"/>
                <a:cs typeface="Helvetica Neue Light"/>
              </a:rPr>
              <a:t>CS186 Discussion 2</a:t>
            </a:r>
            <a:endParaRPr lang="en-US" sz="6000" dirty="0">
              <a:latin typeface="Helvetica Neue Light"/>
              <a:cs typeface="Helvetica Neue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78199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Helvetica Neue Light"/>
                <a:cs typeface="Helvetica Neue Light"/>
              </a:rPr>
              <a:t>(single-table SQL, multi-table SQL)</a:t>
            </a:r>
          </a:p>
          <a:p>
            <a:endParaRPr lang="en-US" sz="2400" dirty="0" smtClean="0">
              <a:solidFill>
                <a:schemeClr val="tx1"/>
              </a:solidFill>
              <a:latin typeface="Helvetica Neue Light"/>
              <a:cs typeface="Helvetica Neue Light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Helvetica Neue Light"/>
                <a:cs typeface="Helvetica Neue Light"/>
              </a:rPr>
              <a:t>Matthew Deng</a:t>
            </a:r>
          </a:p>
        </p:txBody>
      </p:sp>
    </p:spTree>
    <p:extLst>
      <p:ext uri="{BB962C8B-B14F-4D97-AF65-F5344CB8AC3E}">
        <p14:creationId xmlns:p14="http://schemas.microsoft.com/office/powerpoint/2010/main" val="2038724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Other Clauses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LIKE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Compare similar values with wildcard operators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In WHERE clause</a:t>
            </a:r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‘_’: exactly one character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‘%’: any number of characters</a:t>
            </a:r>
            <a:endParaRPr lang="en-US" sz="20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LIMIT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At the end of query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Number of results to return</a:t>
            </a:r>
          </a:p>
          <a:p>
            <a:pPr lvl="1"/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002758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053891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Helvetica Neue Light"/>
                <a:cs typeface="Helvetica Neue Light"/>
              </a:rPr>
              <a:t>Worksheet #1-4</a:t>
            </a:r>
            <a:endParaRPr lang="en-US" sz="60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106131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Single-Table SQL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1. Find the 5 songs that spent the most weeks in the top 40, ordered from most to least.</a:t>
            </a: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71245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Single-Table SQL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1. Find the 5 songs that spent the most weeks in the top 40, ordered from most to least.</a:t>
            </a: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>
                <a:latin typeface="Lucida Sans Typewriter"/>
                <a:cs typeface="Lucida Sans Typewriter"/>
              </a:rPr>
              <a:t>	</a:t>
            </a:r>
            <a:r>
              <a:rPr lang="en-US" sz="2400" dirty="0" smtClean="0">
                <a:solidFill>
                  <a:srgbClr val="45A4FC"/>
                </a:solidFill>
                <a:latin typeface="Lucida Sans Typewriter"/>
                <a:cs typeface="Lucida Sans Typewriter"/>
              </a:rPr>
              <a:t>SELECT </a:t>
            </a:r>
            <a:r>
              <a:rPr lang="en-US" sz="2400" dirty="0" err="1" smtClean="0">
                <a:solidFill>
                  <a:srgbClr val="45A4FC"/>
                </a:solidFill>
                <a:latin typeface="Lucida Sans Typewriter"/>
                <a:cs typeface="Lucida Sans Typewriter"/>
              </a:rPr>
              <a:t>song_name</a:t>
            </a:r>
            <a:endParaRPr lang="en-US" sz="2400" dirty="0">
              <a:solidFill>
                <a:srgbClr val="45A4FC"/>
              </a:solidFill>
              <a:latin typeface="Lucida Sans Typewriter"/>
              <a:cs typeface="Lucida Sans Typewriter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5A4FC"/>
                </a:solidFill>
                <a:latin typeface="Lucida Sans Typewriter"/>
                <a:cs typeface="Lucida Sans Typewriter"/>
              </a:rPr>
              <a:t>	FROM Songs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45A4FC"/>
                </a:solidFill>
                <a:latin typeface="Lucida Sans Typewriter"/>
                <a:cs typeface="Lucida Sans Typewriter"/>
              </a:rPr>
              <a:t>	</a:t>
            </a:r>
            <a:r>
              <a:rPr lang="en-US" sz="2400" dirty="0" smtClean="0">
                <a:solidFill>
                  <a:srgbClr val="45A4FC"/>
                </a:solidFill>
                <a:latin typeface="Lucida Sans Typewriter"/>
                <a:cs typeface="Lucida Sans Typewriter"/>
              </a:rPr>
              <a:t>ORDER BY weeks_in_top_40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45A4FC"/>
                </a:solidFill>
                <a:latin typeface="Lucida Sans Typewriter"/>
                <a:cs typeface="Lucida Sans Typewriter"/>
              </a:rPr>
              <a:t>	</a:t>
            </a:r>
            <a:r>
              <a:rPr lang="en-US" sz="2400" dirty="0" smtClean="0">
                <a:solidFill>
                  <a:srgbClr val="45A4FC"/>
                </a:solidFill>
                <a:latin typeface="Lucida Sans Typewriter"/>
                <a:cs typeface="Lucida Sans Typewriter"/>
              </a:rPr>
              <a:t>DESC LIMIT 5;</a:t>
            </a:r>
            <a:endParaRPr lang="en-US" sz="2400" dirty="0">
              <a:latin typeface="Lucida Sans Typewriter"/>
              <a:cs typeface="Lucida Sans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4158622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Single-Table SQL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Helvetica Neue Light"/>
                <a:cs typeface="Helvetica Neue Light"/>
              </a:rPr>
              <a:t>2</a:t>
            </a:r>
            <a:r>
              <a:rPr lang="en-US" sz="2400" dirty="0" smtClean="0">
                <a:latin typeface="Helvetica Neue Light"/>
                <a:cs typeface="Helvetica Neue Light"/>
              </a:rPr>
              <a:t>. Find the name and first year active of every artist whose name starts with the letter ‘B’.</a:t>
            </a:r>
            <a:endParaRPr lang="en-US" sz="24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537567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Single-Table SQL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Helvetica Neue Light"/>
                <a:cs typeface="Helvetica Neue Light"/>
              </a:rPr>
              <a:t>2</a:t>
            </a:r>
            <a:r>
              <a:rPr lang="en-US" sz="2400" dirty="0" smtClean="0">
                <a:latin typeface="Helvetica Neue Light"/>
                <a:cs typeface="Helvetica Neue Light"/>
              </a:rPr>
              <a:t>. Find the name and first year active of every artist whose name starts with the letter ‘B’.</a:t>
            </a: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45A4FC"/>
              </a:solidFill>
              <a:latin typeface="Lucida Sans Typewriter"/>
              <a:cs typeface="Lucida Sans Typewriter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5A4FC"/>
                </a:solidFill>
                <a:latin typeface="Lucida Sans Typewriter"/>
                <a:cs typeface="Lucida Sans Typewriter"/>
              </a:rPr>
              <a:t>	SELECT </a:t>
            </a:r>
            <a:r>
              <a:rPr lang="en-US" sz="2400" dirty="0" err="1" smtClean="0">
                <a:solidFill>
                  <a:srgbClr val="45A4FC"/>
                </a:solidFill>
                <a:latin typeface="Lucida Sans Typewriter"/>
                <a:cs typeface="Lucida Sans Typewriter"/>
              </a:rPr>
              <a:t>artist_name</a:t>
            </a:r>
            <a:r>
              <a:rPr lang="en-US" sz="2400" dirty="0" smtClean="0">
                <a:solidFill>
                  <a:srgbClr val="45A4FC"/>
                </a:solidFill>
                <a:latin typeface="Lucida Sans Typewriter"/>
                <a:cs typeface="Lucida Sans Typewriter"/>
              </a:rPr>
              <a:t>, </a:t>
            </a:r>
            <a:r>
              <a:rPr lang="en-US" sz="2400" dirty="0" err="1" smtClean="0">
                <a:solidFill>
                  <a:srgbClr val="45A4FC"/>
                </a:solidFill>
                <a:latin typeface="Lucida Sans Typewriter"/>
                <a:cs typeface="Lucida Sans Typewriter"/>
              </a:rPr>
              <a:t>first_year_active</a:t>
            </a:r>
            <a:endParaRPr lang="en-US" sz="2400" dirty="0">
              <a:solidFill>
                <a:srgbClr val="45A4FC"/>
              </a:solidFill>
              <a:latin typeface="Lucida Sans Typewriter"/>
              <a:cs typeface="Lucida Sans Typewriter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5A4FC"/>
                </a:solidFill>
                <a:latin typeface="Lucida Sans Typewriter"/>
                <a:cs typeface="Lucida Sans Typewriter"/>
              </a:rPr>
              <a:t>	FROM Artists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45A4FC"/>
                </a:solidFill>
                <a:latin typeface="Lucida Sans Typewriter"/>
                <a:cs typeface="Lucida Sans Typewriter"/>
              </a:rPr>
              <a:t>	WHERE </a:t>
            </a:r>
            <a:r>
              <a:rPr lang="en-US" sz="2400" dirty="0" err="1" smtClean="0">
                <a:solidFill>
                  <a:srgbClr val="45A4FC"/>
                </a:solidFill>
                <a:latin typeface="Lucida Sans Typewriter"/>
                <a:cs typeface="Lucida Sans Typewriter"/>
              </a:rPr>
              <a:t>artist_name</a:t>
            </a:r>
            <a:r>
              <a:rPr lang="en-US" sz="2400" dirty="0" smtClean="0">
                <a:solidFill>
                  <a:srgbClr val="45A4FC"/>
                </a:solidFill>
                <a:latin typeface="Lucida Sans Typewriter"/>
                <a:cs typeface="Lucida Sans Typewriter"/>
              </a:rPr>
              <a:t> LIKE ‘B%’;</a:t>
            </a:r>
            <a:endParaRPr lang="en-US" sz="2400" dirty="0" smtClean="0">
              <a:latin typeface="Lucida Sans Typewriter"/>
              <a:cs typeface="Lucida Sans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980357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Single-Table SQL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3. Find the total number of “Techno” albums released each year.</a:t>
            </a:r>
            <a:endParaRPr lang="en-US" sz="24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194051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Single-Table SQL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3. Find the total number of “Techno” albums released each year.</a:t>
            </a: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45A4FC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5A4FC"/>
                </a:solidFill>
                <a:latin typeface="Lucida Sans Typewriter"/>
                <a:cs typeface="Lucida Sans Typewriter"/>
              </a:rPr>
              <a:t>	SELECT </a:t>
            </a:r>
            <a:r>
              <a:rPr lang="en-US" sz="2400" dirty="0" err="1" smtClean="0">
                <a:solidFill>
                  <a:srgbClr val="45A4FC"/>
                </a:solidFill>
                <a:latin typeface="Lucida Sans Typewriter"/>
                <a:cs typeface="Lucida Sans Typewriter"/>
              </a:rPr>
              <a:t>year_released</a:t>
            </a:r>
            <a:r>
              <a:rPr lang="en-US" sz="2400" dirty="0" smtClean="0">
                <a:solidFill>
                  <a:srgbClr val="45A4FC"/>
                </a:solidFill>
                <a:latin typeface="Lucida Sans Typewriter"/>
                <a:cs typeface="Lucida Sans Typewriter"/>
              </a:rPr>
              <a:t>, COUNT(*)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45A4FC"/>
                </a:solidFill>
                <a:latin typeface="Lucida Sans Typewriter"/>
                <a:cs typeface="Lucida Sans Typewriter"/>
              </a:rPr>
              <a:t>	FROM Albums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45A4FC"/>
                </a:solidFill>
                <a:latin typeface="Lucida Sans Typewriter"/>
                <a:cs typeface="Lucida Sans Typewriter"/>
              </a:rPr>
              <a:t>	WHERE genre = ‘Techno’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45A4FC"/>
                </a:solidFill>
                <a:latin typeface="Lucida Sans Typewriter"/>
                <a:cs typeface="Lucida Sans Typewriter"/>
              </a:rPr>
              <a:t>	GROUP BY </a:t>
            </a:r>
            <a:r>
              <a:rPr lang="en-US" sz="2400" dirty="0" err="1" smtClean="0">
                <a:solidFill>
                  <a:srgbClr val="45A4FC"/>
                </a:solidFill>
                <a:latin typeface="Lucida Sans Typewriter"/>
                <a:cs typeface="Lucida Sans Typewriter"/>
              </a:rPr>
              <a:t>year_released</a:t>
            </a:r>
            <a:r>
              <a:rPr lang="en-US" sz="2400" dirty="0" smtClean="0">
                <a:solidFill>
                  <a:srgbClr val="45A4FC"/>
                </a:solidFill>
                <a:latin typeface="Lucida Sans Typewriter"/>
                <a:cs typeface="Lucida Sans Typewriter"/>
              </a:rPr>
              <a:t>;</a:t>
            </a:r>
            <a:endParaRPr lang="en-US" sz="2400" dirty="0" smtClean="0">
              <a:latin typeface="Lucida Sans Typewriter"/>
              <a:cs typeface="Lucida Sans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245417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Single-Table SQL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4. Find the genre and the number of albums released per genre; don’t include genres that have a count of less than 10.</a:t>
            </a: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45A4FC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5A4FC"/>
                </a:solidFill>
                <a:latin typeface="Lucida Sans Typewriter"/>
                <a:cs typeface="Lucida Sans Typewriter"/>
              </a:rPr>
              <a:t>	</a:t>
            </a:r>
            <a:endParaRPr lang="en-US" sz="2400" dirty="0" smtClean="0">
              <a:latin typeface="Lucida Sans Typewriter"/>
              <a:cs typeface="Lucida Sans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066053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Single-Table SQL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4. Find the genre and the number of albums released per genre; don’t include genres that have a count of less than 10.</a:t>
            </a: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45A4FC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5A4FC"/>
                </a:solidFill>
                <a:latin typeface="Lucida Sans Typewriter"/>
                <a:cs typeface="Lucida Sans Typewriter"/>
              </a:rPr>
              <a:t>	SELECT genre, COUNT(*)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45A4FC"/>
                </a:solidFill>
                <a:latin typeface="Lucida Sans Typewriter"/>
                <a:cs typeface="Lucida Sans Typewriter"/>
              </a:rPr>
              <a:t>	FROM Albums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45A4FC"/>
                </a:solidFill>
                <a:latin typeface="Lucida Sans Typewriter"/>
                <a:cs typeface="Lucida Sans Typewriter"/>
              </a:rPr>
              <a:t>	GROUP BY genre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45A4FC"/>
                </a:solidFill>
                <a:latin typeface="Lucida Sans Typewriter"/>
                <a:cs typeface="Lucida Sans Typewriter"/>
              </a:rPr>
              <a:t>	HAVING COUNT(*) &gt;= 10;</a:t>
            </a:r>
            <a:endParaRPr lang="en-US" sz="2400" dirty="0" smtClean="0">
              <a:latin typeface="Lucida Sans Typewriter"/>
              <a:cs typeface="Lucida Sans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05817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053891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Helvetica Neue Light"/>
                <a:cs typeface="Helvetica Neue Light"/>
              </a:rPr>
              <a:t>Single-Table SQL</a:t>
            </a:r>
            <a:endParaRPr lang="en-US" sz="60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49314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053891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Helvetica Neue Light"/>
                <a:cs typeface="Helvetica Neue Light"/>
              </a:rPr>
              <a:t>Multi-Table SQL</a:t>
            </a:r>
            <a:endParaRPr lang="en-US" sz="60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3061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Single-Table SQL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45A4FC"/>
                </a:solidFill>
                <a:latin typeface="Lucida Sans Typewriter"/>
                <a:cs typeface="Lucida Sans Typewriter"/>
              </a:rPr>
              <a:t>SEL</a:t>
            </a:r>
            <a:r>
              <a:rPr lang="en-US" sz="2400" dirty="0" smtClean="0">
                <a:solidFill>
                  <a:srgbClr val="45A4FA"/>
                </a:solidFill>
                <a:latin typeface="Lucida Sans Typewriter"/>
                <a:cs typeface="Lucida Sans Typewriter"/>
              </a:rPr>
              <a:t>ECT</a:t>
            </a:r>
            <a:r>
              <a:rPr lang="en-US" sz="24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400" dirty="0" smtClean="0">
                <a:latin typeface="Lucida Sans Typewriter" charset="0"/>
                <a:ea typeface="Osaka" charset="0"/>
                <a:cs typeface="Osaka" charset="0"/>
              </a:rPr>
              <a:t>[</a:t>
            </a:r>
            <a:r>
              <a:rPr lang="en-US" sz="2400" dirty="0" smtClean="0">
                <a:solidFill>
                  <a:srgbClr val="45A4FA"/>
                </a:solidFill>
                <a:latin typeface="Lucida Sans Typewriter" charset="0"/>
                <a:ea typeface="Osaka" charset="0"/>
                <a:cs typeface="Osaka" charset="0"/>
              </a:rPr>
              <a:t>DISTINCT</a:t>
            </a:r>
            <a:r>
              <a:rPr lang="en-US" sz="2400" dirty="0" smtClean="0">
                <a:latin typeface="Lucida Sans Typewriter" charset="0"/>
                <a:ea typeface="Osaka" charset="0"/>
                <a:cs typeface="Osaka" charset="0"/>
              </a:rPr>
              <a:t>] </a:t>
            </a:r>
            <a:r>
              <a:rPr lang="en-US" sz="2400" i="1" dirty="0" smtClean="0">
                <a:solidFill>
                  <a:srgbClr val="000000"/>
                </a:solidFill>
                <a:latin typeface="Lucida Sans Typewriter" charset="0"/>
                <a:ea typeface="Osaka" charset="0"/>
                <a:cs typeface="Osaka" charset="0"/>
              </a:rPr>
              <a:t>&lt;column expression </a:t>
            </a:r>
            <a:r>
              <a:rPr lang="en-US" sz="2400" i="1" dirty="0" smtClean="0">
                <a:latin typeface="Lucida Sans Typewriter" charset="0"/>
                <a:ea typeface="Osaka" charset="0"/>
                <a:cs typeface="Osaka" charset="0"/>
              </a:rPr>
              <a:t>list&gt;</a:t>
            </a:r>
            <a:endParaRPr lang="en-US" sz="2400" dirty="0">
              <a:latin typeface="Lucida Sans Typewriter" charset="0"/>
              <a:ea typeface="Osaka" charset="0"/>
              <a:cs typeface="Osaka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Lucida Sans Typewriter" charset="0"/>
                <a:ea typeface="Osaka" charset="0"/>
                <a:cs typeface="Osaka" charset="0"/>
              </a:rPr>
              <a:t>FROM</a:t>
            </a:r>
            <a:r>
              <a:rPr lang="en-US" sz="2400" dirty="0" smtClean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400" i="1" dirty="0" smtClean="0">
                <a:latin typeface="Lucida Sans Typewriter" charset="0"/>
                <a:ea typeface="Osaka" charset="0"/>
                <a:cs typeface="Osaka" charset="0"/>
              </a:rPr>
              <a:t>&lt;single table&gt;</a:t>
            </a:r>
            <a:endParaRPr lang="en-US" sz="2400" dirty="0">
              <a:latin typeface="Lucida Sans Typewriter" charset="0"/>
              <a:ea typeface="Osaka" charset="0"/>
              <a:cs typeface="Osaka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Lucida Sans Typewriter" charset="0"/>
                <a:ea typeface="Osaka" charset="0"/>
                <a:cs typeface="Osaka" charset="0"/>
              </a:rPr>
              <a:t>[</a:t>
            </a:r>
            <a:r>
              <a:rPr lang="en-US" sz="2400" dirty="0" smtClean="0">
                <a:solidFill>
                  <a:srgbClr val="45A4FA"/>
                </a:solidFill>
                <a:latin typeface="Lucida Sans Typewriter" charset="0"/>
                <a:ea typeface="Osaka" charset="0"/>
                <a:cs typeface="Osaka" charset="0"/>
              </a:rPr>
              <a:t>WHERE</a:t>
            </a:r>
            <a:r>
              <a:rPr lang="en-US" sz="2400" dirty="0" smtClean="0"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400" i="1" dirty="0" smtClean="0">
                <a:latin typeface="Lucida Sans Typewriter" charset="0"/>
                <a:ea typeface="Osaka" charset="0"/>
                <a:cs typeface="Osaka" charset="0"/>
              </a:rPr>
              <a:t>&lt;predicate&gt;</a:t>
            </a:r>
            <a:r>
              <a:rPr lang="en-US" sz="2400" dirty="0" smtClean="0">
                <a:latin typeface="Lucida Sans Typewriter" charset="0"/>
                <a:ea typeface="Osaka" charset="0"/>
                <a:cs typeface="Osaka" charset="0"/>
              </a:rPr>
              <a:t>]</a:t>
            </a:r>
          </a:p>
          <a:p>
            <a:pPr marL="0" indent="0">
              <a:buNone/>
            </a:pPr>
            <a:r>
              <a:rPr lang="en-US" sz="2400" dirty="0" smtClean="0">
                <a:latin typeface="Lucida Sans Typewriter" charset="0"/>
                <a:ea typeface="Osaka" charset="0"/>
                <a:cs typeface="Osaka" charset="0"/>
              </a:rPr>
              <a:t>[</a:t>
            </a:r>
            <a:r>
              <a:rPr lang="en-US" sz="2400" dirty="0" smtClean="0">
                <a:solidFill>
                  <a:srgbClr val="45A4FA"/>
                </a:solidFill>
                <a:latin typeface="Lucida Sans Typewriter" charset="0"/>
                <a:ea typeface="Osaka" charset="0"/>
                <a:cs typeface="Osaka" charset="0"/>
              </a:rPr>
              <a:t>GROUP BY </a:t>
            </a:r>
            <a:r>
              <a:rPr lang="en-US" sz="2400" i="1" dirty="0" smtClean="0">
                <a:latin typeface="Lucida Sans Typewriter" charset="0"/>
                <a:ea typeface="Osaka" charset="0"/>
                <a:cs typeface="Osaka" charset="0"/>
              </a:rPr>
              <a:t>&lt;column list&gt;</a:t>
            </a:r>
            <a:endParaRPr lang="en-US" sz="2400" dirty="0">
              <a:latin typeface="Lucida Sans Typewriter" charset="0"/>
              <a:ea typeface="Osaka" charset="0"/>
              <a:cs typeface="Osaka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Lucida Sans Typewriter" charset="0"/>
                <a:ea typeface="Osaka" charset="0"/>
                <a:cs typeface="Osaka" charset="0"/>
              </a:rPr>
              <a:t> [</a:t>
            </a:r>
            <a:r>
              <a:rPr lang="en-US" sz="2400" dirty="0" smtClean="0">
                <a:solidFill>
                  <a:srgbClr val="45A4FA"/>
                </a:solidFill>
                <a:latin typeface="Lucida Sans Typewriter" charset="0"/>
                <a:ea typeface="Osaka" charset="0"/>
                <a:cs typeface="Osaka" charset="0"/>
              </a:rPr>
              <a:t>HAVING</a:t>
            </a:r>
            <a:r>
              <a:rPr lang="en-US" sz="2400" dirty="0" smtClean="0"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400" i="1" dirty="0" smtClean="0">
                <a:latin typeface="Lucida Sans Typewriter" charset="0"/>
                <a:ea typeface="Osaka" charset="0"/>
                <a:cs typeface="Osaka" charset="0"/>
              </a:rPr>
              <a:t>&lt;predicate&gt;</a:t>
            </a:r>
            <a:r>
              <a:rPr lang="en-US" sz="2400" dirty="0" smtClean="0">
                <a:latin typeface="Lucida Sans Typewriter" charset="0"/>
                <a:ea typeface="Osaka" charset="0"/>
                <a:cs typeface="Osaka" charset="0"/>
              </a:rPr>
              <a:t>]]</a:t>
            </a:r>
          </a:p>
          <a:p>
            <a:pPr marL="0" indent="0">
              <a:buNone/>
            </a:pPr>
            <a:r>
              <a:rPr lang="en-US" sz="2400" dirty="0" smtClean="0">
                <a:latin typeface="Lucida Sans Typewriter" charset="0"/>
                <a:ea typeface="Osaka" charset="0"/>
                <a:cs typeface="Osaka" charset="0"/>
              </a:rPr>
              <a:t>[</a:t>
            </a:r>
            <a:r>
              <a:rPr lang="en-US" sz="2400" dirty="0" smtClean="0">
                <a:solidFill>
                  <a:srgbClr val="45A4FA"/>
                </a:solidFill>
                <a:latin typeface="Lucida Sans Typewriter" charset="0"/>
                <a:ea typeface="Osaka" charset="0"/>
                <a:cs typeface="Osaka" charset="0"/>
              </a:rPr>
              <a:t>ORDER BY </a:t>
            </a:r>
            <a:r>
              <a:rPr lang="en-US" sz="2400" i="1" dirty="0" smtClean="0">
                <a:latin typeface="Lucida Sans Typewriter" charset="0"/>
                <a:ea typeface="Osaka" charset="0"/>
                <a:cs typeface="Osaka" charset="0"/>
              </a:rPr>
              <a:t>&lt;column list&gt;</a:t>
            </a:r>
            <a:r>
              <a:rPr lang="en-US" sz="2400" dirty="0" smtClean="0">
                <a:latin typeface="Lucida Sans Typewriter" charset="0"/>
                <a:ea typeface="Osaka" charset="0"/>
                <a:cs typeface="Osaka" charset="0"/>
              </a:rPr>
              <a:t>]</a:t>
            </a:r>
            <a:r>
              <a:rPr lang="en-US" sz="2400" dirty="0" smtClean="0">
                <a:solidFill>
                  <a:srgbClr val="45A4FA"/>
                </a:solidFill>
                <a:latin typeface="Lucida Sans Typewriter" charset="0"/>
                <a:ea typeface="Osaka" charset="0"/>
                <a:cs typeface="Osaka" charset="0"/>
              </a:rPr>
              <a:t>;</a:t>
            </a: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50629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Multi-Table SQL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45A4FC"/>
                </a:solidFill>
                <a:latin typeface="Lucida Sans Typewriter"/>
                <a:cs typeface="Lucida Sans Typewriter"/>
              </a:rPr>
              <a:t>SEL</a:t>
            </a:r>
            <a:r>
              <a:rPr lang="en-US" sz="2400" dirty="0" smtClean="0">
                <a:solidFill>
                  <a:srgbClr val="45A4FA"/>
                </a:solidFill>
                <a:latin typeface="Lucida Sans Typewriter"/>
                <a:cs typeface="Lucida Sans Typewriter"/>
              </a:rPr>
              <a:t>ECT</a:t>
            </a:r>
            <a:r>
              <a:rPr lang="en-US" sz="24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400" dirty="0" smtClean="0">
                <a:latin typeface="Lucida Sans Typewriter" charset="0"/>
                <a:ea typeface="Osaka" charset="0"/>
                <a:cs typeface="Osaka" charset="0"/>
              </a:rPr>
              <a:t>[</a:t>
            </a:r>
            <a:r>
              <a:rPr lang="en-US" sz="2400" dirty="0" smtClean="0">
                <a:solidFill>
                  <a:srgbClr val="45A4FA"/>
                </a:solidFill>
                <a:latin typeface="Lucida Sans Typewriter" charset="0"/>
                <a:ea typeface="Osaka" charset="0"/>
                <a:cs typeface="Osaka" charset="0"/>
              </a:rPr>
              <a:t>DISTINCT</a:t>
            </a:r>
            <a:r>
              <a:rPr lang="en-US" sz="2400" dirty="0" smtClean="0">
                <a:latin typeface="Lucida Sans Typewriter" charset="0"/>
                <a:ea typeface="Osaka" charset="0"/>
                <a:cs typeface="Osaka" charset="0"/>
              </a:rPr>
              <a:t>] </a:t>
            </a:r>
            <a:r>
              <a:rPr lang="en-US" sz="2400" i="1" dirty="0" smtClean="0">
                <a:solidFill>
                  <a:srgbClr val="000000"/>
                </a:solidFill>
                <a:latin typeface="Lucida Sans Typewriter" charset="0"/>
                <a:ea typeface="Osaka" charset="0"/>
                <a:cs typeface="Osaka" charset="0"/>
              </a:rPr>
              <a:t>&lt;column expression </a:t>
            </a:r>
            <a:r>
              <a:rPr lang="en-US" sz="2400" i="1" dirty="0" smtClean="0">
                <a:latin typeface="Lucida Sans Typewriter" charset="0"/>
                <a:ea typeface="Osaka" charset="0"/>
                <a:cs typeface="Osaka" charset="0"/>
              </a:rPr>
              <a:t>list&gt;</a:t>
            </a:r>
            <a:endParaRPr lang="en-US" sz="2400" dirty="0">
              <a:latin typeface="Lucida Sans Typewriter" charset="0"/>
              <a:ea typeface="Osaka" charset="0"/>
              <a:cs typeface="Osaka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Lucida Sans Typewriter" charset="0"/>
                <a:ea typeface="Osaka" charset="0"/>
                <a:cs typeface="Osaka" charset="0"/>
              </a:rPr>
              <a:t>FROM</a:t>
            </a:r>
            <a:r>
              <a:rPr lang="en-US" sz="2400" dirty="0" smtClean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400" i="1" dirty="0" smtClean="0">
                <a:latin typeface="Lucida Sans Typewriter" charset="0"/>
                <a:ea typeface="Osaka" charset="0"/>
                <a:cs typeface="Osaka" charset="0"/>
              </a:rPr>
              <a:t>&lt;multiple tables&gt;</a:t>
            </a:r>
            <a:endParaRPr lang="en-US" sz="2400" dirty="0">
              <a:latin typeface="Lucida Sans Typewriter" charset="0"/>
              <a:ea typeface="Osaka" charset="0"/>
              <a:cs typeface="Osaka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Lucida Sans Typewriter" charset="0"/>
                <a:ea typeface="Osaka" charset="0"/>
                <a:cs typeface="Osaka" charset="0"/>
              </a:rPr>
              <a:t>[</a:t>
            </a:r>
            <a:r>
              <a:rPr lang="en-US" sz="2400" dirty="0" smtClean="0">
                <a:solidFill>
                  <a:srgbClr val="45A4FA"/>
                </a:solidFill>
                <a:latin typeface="Lucida Sans Typewriter" charset="0"/>
                <a:ea typeface="Osaka" charset="0"/>
                <a:cs typeface="Osaka" charset="0"/>
              </a:rPr>
              <a:t>WHERE</a:t>
            </a:r>
            <a:r>
              <a:rPr lang="en-US" sz="2400" dirty="0" smtClean="0"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400" i="1" dirty="0" smtClean="0">
                <a:latin typeface="Lucida Sans Typewriter" charset="0"/>
                <a:ea typeface="Osaka" charset="0"/>
                <a:cs typeface="Osaka" charset="0"/>
              </a:rPr>
              <a:t>&lt;predicate&gt;</a:t>
            </a:r>
            <a:r>
              <a:rPr lang="en-US" sz="2400" dirty="0" smtClean="0">
                <a:latin typeface="Lucida Sans Typewriter" charset="0"/>
                <a:ea typeface="Osaka" charset="0"/>
                <a:cs typeface="Osaka" charset="0"/>
              </a:rPr>
              <a:t>]</a:t>
            </a:r>
          </a:p>
          <a:p>
            <a:pPr marL="0" indent="0">
              <a:buNone/>
            </a:pPr>
            <a:r>
              <a:rPr lang="en-US" sz="2400" dirty="0" smtClean="0">
                <a:latin typeface="Lucida Sans Typewriter" charset="0"/>
                <a:ea typeface="Osaka" charset="0"/>
                <a:cs typeface="Osaka" charset="0"/>
              </a:rPr>
              <a:t>[</a:t>
            </a:r>
            <a:r>
              <a:rPr lang="en-US" sz="2400" dirty="0" smtClean="0">
                <a:solidFill>
                  <a:srgbClr val="45A4FA"/>
                </a:solidFill>
                <a:latin typeface="Lucida Sans Typewriter" charset="0"/>
                <a:ea typeface="Osaka" charset="0"/>
                <a:cs typeface="Osaka" charset="0"/>
              </a:rPr>
              <a:t>GROUP BY </a:t>
            </a:r>
            <a:r>
              <a:rPr lang="en-US" sz="2400" i="1" dirty="0" smtClean="0">
                <a:latin typeface="Lucida Sans Typewriter" charset="0"/>
                <a:ea typeface="Osaka" charset="0"/>
                <a:cs typeface="Osaka" charset="0"/>
              </a:rPr>
              <a:t>&lt;column list&gt;</a:t>
            </a:r>
            <a:endParaRPr lang="en-US" sz="2400" dirty="0">
              <a:latin typeface="Lucida Sans Typewriter" charset="0"/>
              <a:ea typeface="Osaka" charset="0"/>
              <a:cs typeface="Osaka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Lucida Sans Typewriter" charset="0"/>
                <a:ea typeface="Osaka" charset="0"/>
                <a:cs typeface="Osaka" charset="0"/>
              </a:rPr>
              <a:t> [</a:t>
            </a:r>
            <a:r>
              <a:rPr lang="en-US" sz="2400" dirty="0" smtClean="0">
                <a:solidFill>
                  <a:srgbClr val="45A4FA"/>
                </a:solidFill>
                <a:latin typeface="Lucida Sans Typewriter" charset="0"/>
                <a:ea typeface="Osaka" charset="0"/>
                <a:cs typeface="Osaka" charset="0"/>
              </a:rPr>
              <a:t>HAVING</a:t>
            </a:r>
            <a:r>
              <a:rPr lang="en-US" sz="2400" dirty="0" smtClean="0"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400" i="1" dirty="0" smtClean="0">
                <a:latin typeface="Lucida Sans Typewriter" charset="0"/>
                <a:ea typeface="Osaka" charset="0"/>
                <a:cs typeface="Osaka" charset="0"/>
              </a:rPr>
              <a:t>&lt;predicate&gt;</a:t>
            </a:r>
            <a:r>
              <a:rPr lang="en-US" sz="2400" dirty="0" smtClean="0">
                <a:latin typeface="Lucida Sans Typewriter" charset="0"/>
                <a:ea typeface="Osaka" charset="0"/>
                <a:cs typeface="Osaka" charset="0"/>
              </a:rPr>
              <a:t>]]</a:t>
            </a:r>
          </a:p>
          <a:p>
            <a:pPr marL="0" indent="0">
              <a:buNone/>
            </a:pPr>
            <a:r>
              <a:rPr lang="en-US" sz="2400" dirty="0" smtClean="0">
                <a:latin typeface="Lucida Sans Typewriter" charset="0"/>
                <a:ea typeface="Osaka" charset="0"/>
                <a:cs typeface="Osaka" charset="0"/>
              </a:rPr>
              <a:t>[</a:t>
            </a:r>
            <a:r>
              <a:rPr lang="en-US" sz="2400" dirty="0" smtClean="0">
                <a:solidFill>
                  <a:srgbClr val="45A4FA"/>
                </a:solidFill>
                <a:latin typeface="Lucida Sans Typewriter" charset="0"/>
                <a:ea typeface="Osaka" charset="0"/>
                <a:cs typeface="Osaka" charset="0"/>
              </a:rPr>
              <a:t>ORDER BY </a:t>
            </a:r>
            <a:r>
              <a:rPr lang="en-US" sz="2400" i="1" dirty="0" smtClean="0">
                <a:latin typeface="Lucida Sans Typewriter" charset="0"/>
                <a:ea typeface="Osaka" charset="0"/>
                <a:cs typeface="Osaka" charset="0"/>
              </a:rPr>
              <a:t>&lt;column list&gt;</a:t>
            </a:r>
            <a:r>
              <a:rPr lang="en-US" sz="2400" dirty="0" smtClean="0">
                <a:latin typeface="Lucida Sans Typewriter" charset="0"/>
                <a:ea typeface="Osaka" charset="0"/>
                <a:cs typeface="Osaka" charset="0"/>
              </a:rPr>
              <a:t>]</a:t>
            </a:r>
            <a:r>
              <a:rPr lang="en-US" sz="2400" dirty="0" smtClean="0">
                <a:solidFill>
                  <a:srgbClr val="45A4FA"/>
                </a:solidFill>
                <a:latin typeface="Lucida Sans Typewriter" charset="0"/>
                <a:ea typeface="Osaka" charset="0"/>
                <a:cs typeface="Osaka" charset="0"/>
              </a:rPr>
              <a:t>;</a:t>
            </a: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4282650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Multi-Table SQL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Helvetica Neue Light"/>
                <a:cs typeface="Helvetica Neue Light"/>
              </a:rPr>
              <a:t>Multiple tables in the FROM clause</a:t>
            </a:r>
          </a:p>
          <a:p>
            <a:r>
              <a:rPr lang="en-US" sz="2400" dirty="0" smtClean="0">
                <a:latin typeface="Helvetica Neue Light"/>
                <a:cs typeface="Helvetica Neue Light"/>
              </a:rPr>
              <a:t>Join predicate in the WHERE clause</a:t>
            </a:r>
          </a:p>
          <a:p>
            <a:pPr lvl="1"/>
            <a:r>
              <a:rPr lang="en-US" sz="2000" dirty="0" err="1" smtClean="0">
                <a:latin typeface="Helvetica Neue Light"/>
                <a:cs typeface="Helvetica Neue Light"/>
              </a:rPr>
              <a:t>Boats.owner_id</a:t>
            </a:r>
            <a:r>
              <a:rPr lang="en-US" sz="2000" dirty="0" smtClean="0">
                <a:latin typeface="Helvetica Neue Light"/>
                <a:cs typeface="Helvetica Neue Light"/>
              </a:rPr>
              <a:t> = </a:t>
            </a:r>
            <a:r>
              <a:rPr lang="en-US" sz="2000" dirty="0" err="1" smtClean="0">
                <a:latin typeface="Helvetica Neue Light"/>
                <a:cs typeface="Helvetica Neue Light"/>
              </a:rPr>
              <a:t>Sailors.sid</a:t>
            </a:r>
            <a:endParaRPr lang="en-US" sz="2000" dirty="0" smtClean="0">
              <a:latin typeface="Helvetica Neue Light"/>
              <a:cs typeface="Helvetica Neue Light"/>
            </a:endParaRPr>
          </a:p>
          <a:p>
            <a:pPr lvl="1"/>
            <a:endParaRPr lang="en-US" sz="2000" dirty="0">
              <a:latin typeface="Helvetica Neue Light"/>
              <a:cs typeface="Helvetica Neue Light"/>
            </a:endParaRPr>
          </a:p>
          <a:p>
            <a:r>
              <a:rPr lang="en-US" sz="2400" dirty="0" smtClean="0">
                <a:latin typeface="Helvetica Neue Light"/>
                <a:cs typeface="Helvetica Neue Light"/>
              </a:rPr>
              <a:t>FROM &lt;table 1&gt; INNER JOIN &lt;table 2&gt; ON &lt;predicate&gt;</a:t>
            </a:r>
            <a:endParaRPr lang="en-US" sz="2000" dirty="0" smtClean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358275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0"/>
            <a:ext cx="87168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626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053891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Helvetica Neue Light"/>
                <a:cs typeface="Helvetica Neue Light"/>
              </a:rPr>
              <a:t>Worksheet #5-8</a:t>
            </a:r>
            <a:endParaRPr lang="en-US" sz="60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877586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Multi-Table SQL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Helvetica Neue Light"/>
                <a:cs typeface="Helvetica Neue Light"/>
              </a:rPr>
              <a:t>5</a:t>
            </a:r>
            <a:r>
              <a:rPr lang="en-US" sz="2400" dirty="0" smtClean="0">
                <a:latin typeface="Helvetica Neue Light"/>
                <a:cs typeface="Helvetica Neue Light"/>
              </a:rPr>
              <a:t>. The name of all songs with the genre “Country” which have spent more than 2 weeks in the top 40.</a:t>
            </a:r>
          </a:p>
          <a:p>
            <a:pPr marL="0" indent="0">
              <a:buNone/>
            </a:pPr>
            <a:endParaRPr lang="en-US" sz="2400" dirty="0" smtClean="0">
              <a:solidFill>
                <a:srgbClr val="45A4FC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Lucida Sans Typewriter"/>
              <a:cs typeface="Lucida Sans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216105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Multi-Table SQL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Helvetica Neue Light"/>
                <a:cs typeface="Helvetica Neue Light"/>
              </a:rPr>
              <a:t>5</a:t>
            </a:r>
            <a:r>
              <a:rPr lang="en-US" sz="2400" dirty="0" smtClean="0">
                <a:latin typeface="Helvetica Neue Light"/>
                <a:cs typeface="Helvetica Neue Light"/>
              </a:rPr>
              <a:t>. The name of all songs with the genre “Country” which have spent more than 2 weeks in the top 40.</a:t>
            </a:r>
          </a:p>
          <a:p>
            <a:pPr marL="0" indent="0">
              <a:buNone/>
            </a:pPr>
            <a:endParaRPr lang="en-US" sz="2400" dirty="0" smtClean="0">
              <a:solidFill>
                <a:srgbClr val="45A4FC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5A4FC"/>
                </a:solidFill>
                <a:latin typeface="Lucida Sans Typewriter"/>
                <a:cs typeface="Lucida Sans Typewriter"/>
              </a:rPr>
              <a:t>	SELECT </a:t>
            </a:r>
            <a:r>
              <a:rPr lang="en-US" sz="2400" dirty="0" err="1" smtClean="0">
                <a:solidFill>
                  <a:srgbClr val="45A4FC"/>
                </a:solidFill>
                <a:latin typeface="Lucida Sans Typewriter"/>
                <a:cs typeface="Lucida Sans Typewriter"/>
              </a:rPr>
              <a:t>Songs.song_name</a:t>
            </a:r>
            <a:r>
              <a:rPr lang="en-US" sz="2400" dirty="0" smtClean="0">
                <a:solidFill>
                  <a:srgbClr val="45A4FC"/>
                </a:solidFill>
                <a:latin typeface="Lucida Sans Typewriter"/>
                <a:cs typeface="Lucida Sans Typewriter"/>
              </a:rPr>
              <a:t>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45A4FC"/>
                </a:solidFill>
                <a:latin typeface="Lucida Sans Typewriter"/>
                <a:cs typeface="Lucida Sans Typewriter"/>
              </a:rPr>
              <a:t>	</a:t>
            </a:r>
            <a:r>
              <a:rPr lang="en-US" sz="2400" dirty="0" smtClean="0">
                <a:solidFill>
                  <a:srgbClr val="45A4FC"/>
                </a:solidFill>
                <a:latin typeface="Lucida Sans Typewriter"/>
                <a:cs typeface="Lucida Sans Typewriter"/>
              </a:rPr>
              <a:t>FROM Albums, Songs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45A4FC"/>
                </a:solidFill>
                <a:latin typeface="Lucida Sans Typewriter"/>
                <a:cs typeface="Lucida Sans Typewriter"/>
              </a:rPr>
              <a:t>	</a:t>
            </a:r>
            <a:r>
              <a:rPr lang="en-US" sz="2400" dirty="0" smtClean="0">
                <a:solidFill>
                  <a:srgbClr val="45A4FC"/>
                </a:solidFill>
                <a:latin typeface="Lucida Sans Typewriter"/>
                <a:cs typeface="Lucida Sans Typewriter"/>
              </a:rPr>
              <a:t>WHERE </a:t>
            </a:r>
            <a:r>
              <a:rPr lang="en-US" sz="2400" dirty="0" err="1" smtClean="0">
                <a:solidFill>
                  <a:srgbClr val="45A4FC"/>
                </a:solidFill>
                <a:latin typeface="Lucida Sans Typewriter"/>
                <a:cs typeface="Lucida Sans Typewriter"/>
              </a:rPr>
              <a:t>Songs.album_id</a:t>
            </a:r>
            <a:r>
              <a:rPr lang="en-US" sz="2400" dirty="0" smtClean="0">
                <a:solidFill>
                  <a:srgbClr val="45A4FC"/>
                </a:solidFill>
                <a:latin typeface="Lucida Sans Typewriter"/>
                <a:cs typeface="Lucida Sans Typewriter"/>
              </a:rPr>
              <a:t> = </a:t>
            </a:r>
            <a:r>
              <a:rPr lang="en-US" sz="2400" dirty="0" err="1" smtClean="0">
                <a:solidFill>
                  <a:srgbClr val="45A4FC"/>
                </a:solidFill>
                <a:latin typeface="Lucida Sans Typewriter"/>
                <a:cs typeface="Lucida Sans Typewriter"/>
              </a:rPr>
              <a:t>Albums.album_id</a:t>
            </a:r>
            <a:endParaRPr lang="en-US" sz="2400" dirty="0">
              <a:solidFill>
                <a:srgbClr val="45A4FC"/>
              </a:solidFill>
              <a:latin typeface="Lucida Sans Typewriter"/>
              <a:cs typeface="Lucida Sans Typewriter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5A4FC"/>
                </a:solidFill>
                <a:latin typeface="Lucida Sans Typewriter"/>
                <a:cs typeface="Lucida Sans Typewriter"/>
              </a:rPr>
              <a:t>		  AND </a:t>
            </a:r>
            <a:r>
              <a:rPr lang="en-US" sz="2400" dirty="0" err="1" smtClean="0">
                <a:solidFill>
                  <a:srgbClr val="45A4FC"/>
                </a:solidFill>
                <a:latin typeface="Lucida Sans Typewriter"/>
                <a:cs typeface="Lucida Sans Typewriter"/>
              </a:rPr>
              <a:t>Albums.genre</a:t>
            </a:r>
            <a:r>
              <a:rPr lang="en-US" sz="2400" dirty="0" smtClean="0">
                <a:solidFill>
                  <a:srgbClr val="45A4FC"/>
                </a:solidFill>
                <a:latin typeface="Lucida Sans Typewriter"/>
                <a:cs typeface="Lucida Sans Typewriter"/>
              </a:rPr>
              <a:t> = 'country’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45A4FC"/>
                </a:solidFill>
                <a:latin typeface="Lucida Sans Typewriter"/>
                <a:cs typeface="Lucida Sans Typewriter"/>
              </a:rPr>
              <a:t>	</a:t>
            </a:r>
            <a:r>
              <a:rPr lang="en-US" sz="2400" dirty="0" smtClean="0">
                <a:solidFill>
                  <a:srgbClr val="45A4FC"/>
                </a:solidFill>
                <a:latin typeface="Lucida Sans Typewriter"/>
                <a:cs typeface="Lucida Sans Typewriter"/>
              </a:rPr>
              <a:t>	  </a:t>
            </a:r>
            <a:r>
              <a:rPr lang="en-US" sz="2400" dirty="0" smtClean="0">
                <a:solidFill>
                  <a:srgbClr val="45A4FC"/>
                </a:solidFill>
                <a:latin typeface="Lucida Sans Typewriter"/>
                <a:cs typeface="Lucida Sans Typewriter"/>
              </a:rPr>
              <a:t>AND Songs.weeks_in_top_40 &gt; 2;</a:t>
            </a:r>
            <a:endParaRPr lang="en-US" sz="2400" dirty="0" smtClean="0">
              <a:latin typeface="Lucida Sans Typewriter"/>
              <a:cs typeface="Lucida Sans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75892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Multi-Table SQL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06063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6. For each song, its name, the name of its album, and the name of its artist.</a:t>
            </a:r>
          </a:p>
          <a:p>
            <a:pPr marL="0" indent="0">
              <a:buNone/>
            </a:pPr>
            <a:endParaRPr lang="en-US" sz="2400" dirty="0" smtClean="0">
              <a:latin typeface="Lucida Sans Typewriter"/>
              <a:cs typeface="Lucida Sans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642025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Multi-Table SQL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06063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6. For each song, its name, the name of its album, and the name of its artist.</a:t>
            </a:r>
          </a:p>
          <a:p>
            <a:pPr marL="0" indent="0">
              <a:buNone/>
            </a:pPr>
            <a:endParaRPr lang="en-US" sz="2400" dirty="0" smtClean="0">
              <a:solidFill>
                <a:srgbClr val="45A4FC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45A4FC"/>
                </a:solidFill>
                <a:latin typeface="Lucida Sans Typewriter"/>
                <a:cs typeface="Lucida Sans Typewriter"/>
              </a:rPr>
              <a:t>	</a:t>
            </a:r>
            <a:r>
              <a:rPr lang="en-US" sz="2400" dirty="0" smtClean="0">
                <a:solidFill>
                  <a:srgbClr val="45A4FC"/>
                </a:solidFill>
                <a:latin typeface="Lucida Sans Typewriter"/>
                <a:cs typeface="Lucida Sans Typewriter"/>
              </a:rPr>
              <a:t>SELECT </a:t>
            </a:r>
            <a:r>
              <a:rPr lang="en-US" sz="2400" dirty="0" err="1" smtClean="0">
                <a:solidFill>
                  <a:srgbClr val="45A4FC"/>
                </a:solidFill>
                <a:latin typeface="Lucida Sans Typewriter"/>
                <a:cs typeface="Lucida Sans Typewriter"/>
              </a:rPr>
              <a:t>Songs.song_name</a:t>
            </a:r>
            <a:r>
              <a:rPr lang="en-US" sz="2400" dirty="0" smtClean="0">
                <a:solidFill>
                  <a:srgbClr val="45A4FC"/>
                </a:solidFill>
                <a:latin typeface="Lucida Sans Typewriter"/>
                <a:cs typeface="Lucida Sans Typewriter"/>
              </a:rPr>
              <a:t>,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45A4FC"/>
                </a:solidFill>
                <a:latin typeface="Lucida Sans Typewriter"/>
                <a:cs typeface="Lucida Sans Typewriter"/>
              </a:rPr>
              <a:t>			  </a:t>
            </a:r>
            <a:r>
              <a:rPr lang="en-US" sz="2400" dirty="0" err="1" smtClean="0">
                <a:solidFill>
                  <a:srgbClr val="45A4FC"/>
                </a:solidFill>
                <a:latin typeface="Lucida Sans Typewriter"/>
                <a:cs typeface="Lucida Sans Typewriter"/>
              </a:rPr>
              <a:t>Albums.album_name</a:t>
            </a:r>
            <a:r>
              <a:rPr lang="en-US" sz="2400" dirty="0" smtClean="0">
                <a:solidFill>
                  <a:srgbClr val="45A4FC"/>
                </a:solidFill>
                <a:latin typeface="Lucida Sans Typewriter"/>
                <a:cs typeface="Lucida Sans Typewriter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45A4FC"/>
                </a:solidFill>
                <a:latin typeface="Lucida Sans Typewriter"/>
                <a:cs typeface="Lucida Sans Typewriter"/>
              </a:rPr>
              <a:t>	</a:t>
            </a:r>
            <a:r>
              <a:rPr lang="en-US" sz="2400" dirty="0" smtClean="0">
                <a:solidFill>
                  <a:srgbClr val="45A4FC"/>
                </a:solidFill>
                <a:latin typeface="Lucida Sans Typewriter"/>
                <a:cs typeface="Lucida Sans Typewriter"/>
              </a:rPr>
              <a:t>		</a:t>
            </a:r>
            <a:r>
              <a:rPr lang="en-US" sz="2400" dirty="0">
                <a:solidFill>
                  <a:srgbClr val="45A4FC"/>
                </a:solidFill>
                <a:latin typeface="Lucida Sans Typewriter"/>
                <a:cs typeface="Lucida Sans Typewriter"/>
              </a:rPr>
              <a:t> </a:t>
            </a:r>
            <a:r>
              <a:rPr lang="en-US" sz="2400" dirty="0" smtClean="0">
                <a:solidFill>
                  <a:srgbClr val="45A4FC"/>
                </a:solidFill>
                <a:latin typeface="Lucida Sans Typewriter"/>
                <a:cs typeface="Lucida Sans Typewriter"/>
              </a:rPr>
              <a:t> </a:t>
            </a:r>
            <a:r>
              <a:rPr lang="en-US" sz="2400" dirty="0" err="1" smtClean="0">
                <a:solidFill>
                  <a:srgbClr val="45A4FC"/>
                </a:solidFill>
                <a:latin typeface="Lucida Sans Typewriter"/>
                <a:cs typeface="Lucida Sans Typewriter"/>
              </a:rPr>
              <a:t>Artists.artist_name</a:t>
            </a:r>
            <a:r>
              <a:rPr lang="en-US" sz="2400" dirty="0" smtClean="0">
                <a:solidFill>
                  <a:srgbClr val="45A4FC"/>
                </a:solidFill>
                <a:latin typeface="Lucida Sans Typewriter"/>
                <a:cs typeface="Lucida Sans Typewriter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45A4FC"/>
                </a:solidFill>
                <a:latin typeface="Lucida Sans Typewriter"/>
                <a:cs typeface="Lucida Sans Typewriter"/>
              </a:rPr>
              <a:t>	</a:t>
            </a:r>
            <a:r>
              <a:rPr lang="en-US" sz="2400" dirty="0" smtClean="0">
                <a:solidFill>
                  <a:srgbClr val="45A4FC"/>
                </a:solidFill>
                <a:latin typeface="Lucida Sans Typewriter"/>
                <a:cs typeface="Lucida Sans Typewriter"/>
              </a:rPr>
              <a:t>FROM Artists, Albums, Songs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45A4FC"/>
                </a:solidFill>
                <a:latin typeface="Lucida Sans Typewriter"/>
                <a:cs typeface="Lucida Sans Typewriter"/>
              </a:rPr>
              <a:t>	</a:t>
            </a:r>
            <a:r>
              <a:rPr lang="en-US" sz="2400" dirty="0" smtClean="0">
                <a:solidFill>
                  <a:srgbClr val="45A4FC"/>
                </a:solidFill>
                <a:latin typeface="Lucida Sans Typewriter"/>
                <a:cs typeface="Lucida Sans Typewriter"/>
              </a:rPr>
              <a:t>WHERE </a:t>
            </a:r>
            <a:r>
              <a:rPr lang="en-US" sz="2400" dirty="0" err="1" smtClean="0">
                <a:solidFill>
                  <a:srgbClr val="45A4FC"/>
                </a:solidFill>
                <a:latin typeface="Lucida Sans Typewriter"/>
                <a:cs typeface="Lucida Sans Typewriter"/>
              </a:rPr>
              <a:t>Artists.artist_id</a:t>
            </a:r>
            <a:r>
              <a:rPr lang="en-US" sz="2400" dirty="0">
                <a:solidFill>
                  <a:srgbClr val="45A4FC"/>
                </a:solidFill>
                <a:latin typeface="Lucida Sans Typewriter"/>
                <a:cs typeface="Lucida Sans Typewriter"/>
              </a:rPr>
              <a:t> </a:t>
            </a:r>
            <a:r>
              <a:rPr lang="en-US" sz="2400" dirty="0" smtClean="0">
                <a:solidFill>
                  <a:srgbClr val="45A4FC"/>
                </a:solidFill>
                <a:latin typeface="Lucida Sans Typewriter"/>
                <a:cs typeface="Lucida Sans Typewriter"/>
              </a:rPr>
              <a:t>= </a:t>
            </a:r>
            <a:r>
              <a:rPr lang="en-US" sz="2400" dirty="0" err="1" smtClean="0">
                <a:solidFill>
                  <a:srgbClr val="45A4FC"/>
                </a:solidFill>
                <a:latin typeface="Lucida Sans Typewriter"/>
                <a:cs typeface="Lucida Sans Typewriter"/>
              </a:rPr>
              <a:t>Albums.artist_id</a:t>
            </a:r>
            <a:r>
              <a:rPr lang="en-US" sz="2400" dirty="0" smtClean="0">
                <a:solidFill>
                  <a:srgbClr val="45A4FC"/>
                </a:solidFill>
                <a:latin typeface="Lucida Sans Typewriter"/>
                <a:cs typeface="Lucida Sans Typewriter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45A4FC"/>
                </a:solidFill>
                <a:latin typeface="Lucida Sans Typewriter"/>
                <a:cs typeface="Lucida Sans Typewriter"/>
              </a:rPr>
              <a:t>	</a:t>
            </a:r>
            <a:r>
              <a:rPr lang="en-US" sz="2400" dirty="0" smtClean="0">
                <a:solidFill>
                  <a:srgbClr val="45A4FC"/>
                </a:solidFill>
                <a:latin typeface="Lucida Sans Typewriter"/>
                <a:cs typeface="Lucida Sans Typewriter"/>
              </a:rPr>
              <a:t>AND </a:t>
            </a:r>
            <a:r>
              <a:rPr lang="en-US" sz="2400" dirty="0" err="1" smtClean="0">
                <a:solidFill>
                  <a:srgbClr val="45A4FC"/>
                </a:solidFill>
                <a:latin typeface="Lucida Sans Typewriter"/>
                <a:cs typeface="Lucida Sans Typewriter"/>
              </a:rPr>
              <a:t>Songs.album_id</a:t>
            </a:r>
            <a:r>
              <a:rPr lang="en-US" sz="2400" dirty="0" smtClean="0">
                <a:solidFill>
                  <a:srgbClr val="45A4FC"/>
                </a:solidFill>
                <a:latin typeface="Lucida Sans Typewriter"/>
                <a:cs typeface="Lucida Sans Typewriter"/>
              </a:rPr>
              <a:t> = </a:t>
            </a:r>
            <a:r>
              <a:rPr lang="en-US" sz="2400" dirty="0" err="1" smtClean="0">
                <a:solidFill>
                  <a:srgbClr val="45A4FC"/>
                </a:solidFill>
                <a:latin typeface="Lucida Sans Typewriter"/>
                <a:cs typeface="Lucida Sans Typewriter"/>
              </a:rPr>
              <a:t>Albums.album_id</a:t>
            </a:r>
            <a:r>
              <a:rPr lang="en-US" sz="2400" dirty="0" smtClean="0">
                <a:solidFill>
                  <a:srgbClr val="45A4FC"/>
                </a:solidFill>
                <a:latin typeface="Lucida Sans Typewriter"/>
                <a:cs typeface="Lucida Sans Typewriter"/>
              </a:rPr>
              <a:t>;</a:t>
            </a:r>
            <a:endParaRPr lang="en-US" sz="2400" dirty="0" smtClean="0">
              <a:latin typeface="Lucida Sans Typewriter"/>
              <a:cs typeface="Lucida Sans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494690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Single-Table SQL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45A4FC"/>
                </a:solidFill>
                <a:latin typeface="Lucida Sans Typewriter"/>
                <a:cs typeface="Lucida Sans Typewriter"/>
              </a:rPr>
              <a:t>SEL</a:t>
            </a:r>
            <a:r>
              <a:rPr lang="en-US" sz="2400" dirty="0" smtClean="0">
                <a:solidFill>
                  <a:srgbClr val="45A4FA"/>
                </a:solidFill>
                <a:latin typeface="Lucida Sans Typewriter"/>
                <a:cs typeface="Lucida Sans Typewriter"/>
              </a:rPr>
              <a:t>ECT</a:t>
            </a:r>
            <a:r>
              <a:rPr lang="en-US" sz="24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400" dirty="0" smtClean="0">
                <a:latin typeface="Lucida Sans Typewriter" charset="0"/>
                <a:ea typeface="Osaka" charset="0"/>
                <a:cs typeface="Osaka" charset="0"/>
              </a:rPr>
              <a:t>[</a:t>
            </a:r>
            <a:r>
              <a:rPr lang="en-US" sz="2400" dirty="0" smtClean="0">
                <a:solidFill>
                  <a:srgbClr val="45A4FA"/>
                </a:solidFill>
                <a:latin typeface="Lucida Sans Typewriter" charset="0"/>
                <a:ea typeface="Osaka" charset="0"/>
                <a:cs typeface="Osaka" charset="0"/>
              </a:rPr>
              <a:t>DISTINCT</a:t>
            </a:r>
            <a:r>
              <a:rPr lang="en-US" sz="2400" dirty="0" smtClean="0">
                <a:latin typeface="Lucida Sans Typewriter" charset="0"/>
                <a:ea typeface="Osaka" charset="0"/>
                <a:cs typeface="Osaka" charset="0"/>
              </a:rPr>
              <a:t>] </a:t>
            </a:r>
            <a:r>
              <a:rPr lang="en-US" sz="2400" i="1" dirty="0" smtClean="0">
                <a:solidFill>
                  <a:srgbClr val="000000"/>
                </a:solidFill>
                <a:latin typeface="Lucida Sans Typewriter" charset="0"/>
                <a:ea typeface="Osaka" charset="0"/>
                <a:cs typeface="Osaka" charset="0"/>
              </a:rPr>
              <a:t>&lt;column expression </a:t>
            </a:r>
            <a:r>
              <a:rPr lang="en-US" sz="2400" i="1" dirty="0" smtClean="0">
                <a:latin typeface="Lucida Sans Typewriter" charset="0"/>
                <a:ea typeface="Osaka" charset="0"/>
                <a:cs typeface="Osaka" charset="0"/>
              </a:rPr>
              <a:t>list&gt;</a:t>
            </a:r>
            <a:endParaRPr lang="en-US" sz="2400" dirty="0">
              <a:latin typeface="Lucida Sans Typewriter" charset="0"/>
              <a:ea typeface="Osaka" charset="0"/>
              <a:cs typeface="Osaka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Lucida Sans Typewriter" charset="0"/>
                <a:ea typeface="Osaka" charset="0"/>
                <a:cs typeface="Osaka" charset="0"/>
              </a:rPr>
              <a:t>FROM</a:t>
            </a:r>
            <a:r>
              <a:rPr lang="en-US" sz="2400" dirty="0" smtClean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400" i="1" dirty="0" smtClean="0">
                <a:latin typeface="Lucida Sans Typewriter" charset="0"/>
                <a:ea typeface="Osaka" charset="0"/>
                <a:cs typeface="Osaka" charset="0"/>
              </a:rPr>
              <a:t>&lt;single table&gt;</a:t>
            </a:r>
          </a:p>
          <a:p>
            <a:pPr marL="0" indent="0">
              <a:buNone/>
            </a:pPr>
            <a:r>
              <a:rPr lang="en-US" sz="2400" dirty="0" smtClean="0">
                <a:latin typeface="Lucida Sans Typewriter" charset="0"/>
                <a:ea typeface="Osaka" charset="0"/>
                <a:cs typeface="Osaka" charset="0"/>
              </a:rPr>
              <a:t>[</a:t>
            </a:r>
            <a:r>
              <a:rPr lang="en-US" sz="2400" dirty="0" smtClean="0">
                <a:solidFill>
                  <a:srgbClr val="45A4FA"/>
                </a:solidFill>
                <a:latin typeface="Lucida Sans Typewriter" charset="0"/>
                <a:ea typeface="Osaka" charset="0"/>
                <a:cs typeface="Osaka" charset="0"/>
              </a:rPr>
              <a:t>WHERE</a:t>
            </a:r>
            <a:r>
              <a:rPr lang="en-US" sz="2400" dirty="0" smtClean="0"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400" i="1" dirty="0" smtClean="0">
                <a:latin typeface="Lucida Sans Typewriter" charset="0"/>
                <a:ea typeface="Osaka" charset="0"/>
                <a:cs typeface="Osaka" charset="0"/>
              </a:rPr>
              <a:t>&lt;predicate&gt;</a:t>
            </a:r>
            <a:r>
              <a:rPr lang="en-US" sz="2400" dirty="0" smtClean="0">
                <a:latin typeface="Lucida Sans Typewriter" charset="0"/>
                <a:ea typeface="Osaka" charset="0"/>
                <a:cs typeface="Osaka" charset="0"/>
              </a:rPr>
              <a:t>]</a:t>
            </a:r>
          </a:p>
          <a:p>
            <a:pPr marL="0" indent="0">
              <a:buNone/>
            </a:pPr>
            <a:r>
              <a:rPr lang="en-US" sz="2400" dirty="0" smtClean="0">
                <a:latin typeface="Lucida Sans Typewriter" charset="0"/>
                <a:ea typeface="Osaka" charset="0"/>
                <a:cs typeface="Osaka" charset="0"/>
              </a:rPr>
              <a:t>[</a:t>
            </a:r>
            <a:r>
              <a:rPr lang="en-US" sz="2400" dirty="0" smtClean="0">
                <a:solidFill>
                  <a:srgbClr val="45A4FA"/>
                </a:solidFill>
                <a:latin typeface="Lucida Sans Typewriter" charset="0"/>
                <a:ea typeface="Osaka" charset="0"/>
                <a:cs typeface="Osaka" charset="0"/>
              </a:rPr>
              <a:t>GROUP BY </a:t>
            </a:r>
            <a:r>
              <a:rPr lang="en-US" sz="2400" i="1" dirty="0" smtClean="0">
                <a:latin typeface="Lucida Sans Typewriter" charset="0"/>
                <a:ea typeface="Osaka" charset="0"/>
                <a:cs typeface="Osaka" charset="0"/>
              </a:rPr>
              <a:t>&lt;column list&gt;</a:t>
            </a:r>
            <a:endParaRPr lang="en-US" sz="2400" dirty="0">
              <a:latin typeface="Lucida Sans Typewriter" charset="0"/>
              <a:ea typeface="Osaka" charset="0"/>
              <a:cs typeface="Osaka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Lucida Sans Typewriter" charset="0"/>
                <a:ea typeface="Osaka" charset="0"/>
                <a:cs typeface="Osaka" charset="0"/>
              </a:rPr>
              <a:t> [</a:t>
            </a:r>
            <a:r>
              <a:rPr lang="en-US" sz="2400" dirty="0" smtClean="0">
                <a:solidFill>
                  <a:srgbClr val="45A4FA"/>
                </a:solidFill>
                <a:latin typeface="Lucida Sans Typewriter" charset="0"/>
                <a:ea typeface="Osaka" charset="0"/>
                <a:cs typeface="Osaka" charset="0"/>
              </a:rPr>
              <a:t>HAVING</a:t>
            </a:r>
            <a:r>
              <a:rPr lang="en-US" sz="2400" dirty="0" smtClean="0"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400" i="1" dirty="0" smtClean="0">
                <a:latin typeface="Lucida Sans Typewriter" charset="0"/>
                <a:ea typeface="Osaka" charset="0"/>
                <a:cs typeface="Osaka" charset="0"/>
              </a:rPr>
              <a:t>&lt;predicate&gt;</a:t>
            </a:r>
            <a:r>
              <a:rPr lang="en-US" sz="2400" dirty="0" smtClean="0">
                <a:latin typeface="Lucida Sans Typewriter" charset="0"/>
                <a:ea typeface="Osaka" charset="0"/>
                <a:cs typeface="Osaka" charset="0"/>
              </a:rPr>
              <a:t>]]</a:t>
            </a:r>
          </a:p>
          <a:p>
            <a:pPr marL="0" indent="0">
              <a:buNone/>
            </a:pPr>
            <a:r>
              <a:rPr lang="en-US" sz="2400" dirty="0" smtClean="0">
                <a:latin typeface="Lucida Sans Typewriter" charset="0"/>
                <a:ea typeface="Osaka" charset="0"/>
                <a:cs typeface="Osaka" charset="0"/>
              </a:rPr>
              <a:t>[</a:t>
            </a:r>
            <a:r>
              <a:rPr lang="en-US" sz="2400" dirty="0" smtClean="0">
                <a:solidFill>
                  <a:srgbClr val="45A4FA"/>
                </a:solidFill>
                <a:latin typeface="Lucida Sans Typewriter" charset="0"/>
                <a:ea typeface="Osaka" charset="0"/>
                <a:cs typeface="Osaka" charset="0"/>
              </a:rPr>
              <a:t>ORDER BY </a:t>
            </a:r>
            <a:r>
              <a:rPr lang="en-US" sz="2400" i="1" dirty="0" smtClean="0">
                <a:latin typeface="Lucida Sans Typewriter" charset="0"/>
                <a:ea typeface="Osaka" charset="0"/>
                <a:cs typeface="Osaka" charset="0"/>
              </a:rPr>
              <a:t>&lt;column list&gt;</a:t>
            </a:r>
            <a:r>
              <a:rPr lang="en-US" sz="2400" dirty="0" smtClean="0">
                <a:latin typeface="Lucida Sans Typewriter" charset="0"/>
                <a:ea typeface="Osaka" charset="0"/>
                <a:cs typeface="Osaka" charset="0"/>
              </a:rPr>
              <a:t>]</a:t>
            </a:r>
            <a:r>
              <a:rPr lang="en-US" sz="2400" dirty="0" smtClean="0">
                <a:solidFill>
                  <a:srgbClr val="45A4FA"/>
                </a:solidFill>
                <a:latin typeface="Lucida Sans Typewriter" charset="0"/>
                <a:ea typeface="Osaka" charset="0"/>
                <a:cs typeface="Osaka" charset="0"/>
              </a:rPr>
              <a:t>;</a:t>
            </a: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5437269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Multi-Table SQL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06063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7. The artist name and number of albums released by each artist.</a:t>
            </a:r>
          </a:p>
          <a:p>
            <a:pPr marL="0" indent="0">
              <a:buNone/>
            </a:pPr>
            <a:endParaRPr lang="en-US" sz="2400" dirty="0" smtClean="0">
              <a:solidFill>
                <a:srgbClr val="45A4FC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45A4FC"/>
                </a:solidFill>
                <a:latin typeface="Lucida Sans Typewriter"/>
                <a:cs typeface="Lucida Sans Typewriter"/>
              </a:rPr>
              <a:t>	</a:t>
            </a:r>
            <a:endParaRPr lang="en-US" sz="2400" dirty="0" smtClean="0">
              <a:latin typeface="Lucida Sans Typewriter"/>
              <a:cs typeface="Lucida Sans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148249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Multi-Table SQL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06063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7. The artist name and number of albums released by each artist.</a:t>
            </a:r>
          </a:p>
          <a:p>
            <a:pPr marL="0" indent="0">
              <a:buNone/>
            </a:pPr>
            <a:endParaRPr lang="en-US" sz="2400" dirty="0" smtClean="0">
              <a:solidFill>
                <a:srgbClr val="45A4FC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45A4FC"/>
                </a:solidFill>
                <a:latin typeface="Lucida Sans Typewriter"/>
                <a:cs typeface="Lucida Sans Typewriter"/>
              </a:rPr>
              <a:t>	</a:t>
            </a:r>
            <a:r>
              <a:rPr lang="en-US" sz="2400" dirty="0" smtClean="0">
                <a:solidFill>
                  <a:srgbClr val="45A4FC"/>
                </a:solidFill>
                <a:latin typeface="Lucida Sans Typewriter"/>
                <a:cs typeface="Lucida Sans Typewriter"/>
              </a:rPr>
              <a:t>SELECT </a:t>
            </a:r>
            <a:r>
              <a:rPr lang="en-US" sz="2400" dirty="0" err="1" smtClean="0">
                <a:solidFill>
                  <a:srgbClr val="45A4FC"/>
                </a:solidFill>
                <a:latin typeface="Lucida Sans Typewriter"/>
                <a:cs typeface="Lucida Sans Typewriter"/>
              </a:rPr>
              <a:t>Artists.artist_name</a:t>
            </a:r>
            <a:r>
              <a:rPr lang="en-US" sz="2400" dirty="0" smtClean="0">
                <a:solidFill>
                  <a:srgbClr val="45A4FC"/>
                </a:solidFill>
                <a:latin typeface="Lucida Sans Typewriter"/>
                <a:cs typeface="Lucida Sans Typewriter"/>
              </a:rPr>
              <a:t>, COUNT(*)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45A4FC"/>
                </a:solidFill>
                <a:latin typeface="Lucida Sans Typewriter"/>
                <a:cs typeface="Lucida Sans Typewriter"/>
              </a:rPr>
              <a:t>	</a:t>
            </a:r>
            <a:r>
              <a:rPr lang="en-US" sz="2400" dirty="0" smtClean="0">
                <a:solidFill>
                  <a:srgbClr val="45A4FC"/>
                </a:solidFill>
                <a:latin typeface="Lucida Sans Typewriter"/>
                <a:cs typeface="Lucida Sans Typewriter"/>
              </a:rPr>
              <a:t>FROM Artists, Albums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45A4FC"/>
                </a:solidFill>
                <a:latin typeface="Lucida Sans Typewriter"/>
                <a:cs typeface="Lucida Sans Typewriter"/>
              </a:rPr>
              <a:t>	</a:t>
            </a:r>
            <a:r>
              <a:rPr lang="en-US" sz="2400" dirty="0" smtClean="0">
                <a:solidFill>
                  <a:srgbClr val="45A4FC"/>
                </a:solidFill>
                <a:latin typeface="Lucida Sans Typewriter"/>
                <a:cs typeface="Lucida Sans Typewriter"/>
              </a:rPr>
              <a:t>WHERE </a:t>
            </a:r>
            <a:r>
              <a:rPr lang="en-US" sz="2400" dirty="0" err="1" smtClean="0">
                <a:solidFill>
                  <a:srgbClr val="45A4FC"/>
                </a:solidFill>
                <a:latin typeface="Lucida Sans Typewriter"/>
                <a:cs typeface="Lucida Sans Typewriter"/>
              </a:rPr>
              <a:t>Artists.artist_id</a:t>
            </a:r>
            <a:r>
              <a:rPr lang="en-US" sz="2400" dirty="0" smtClean="0">
                <a:solidFill>
                  <a:srgbClr val="45A4FC"/>
                </a:solidFill>
                <a:latin typeface="Lucida Sans Typewriter"/>
                <a:cs typeface="Lucida Sans Typewriter"/>
              </a:rPr>
              <a:t> = </a:t>
            </a:r>
            <a:r>
              <a:rPr lang="en-US" sz="2400" dirty="0" err="1" smtClean="0">
                <a:solidFill>
                  <a:srgbClr val="45A4FC"/>
                </a:solidFill>
                <a:latin typeface="Lucida Sans Typewriter"/>
                <a:cs typeface="Lucida Sans Typewriter"/>
              </a:rPr>
              <a:t>Albums.artist_id</a:t>
            </a:r>
            <a:endParaRPr lang="en-US" sz="2400" dirty="0" smtClean="0">
              <a:solidFill>
                <a:srgbClr val="45A4FC"/>
              </a:solidFill>
              <a:latin typeface="Lucida Sans Typewriter"/>
              <a:cs typeface="Lucida Sans Typewriter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45A4FC"/>
                </a:solidFill>
                <a:latin typeface="Lucida Sans Typewriter"/>
                <a:cs typeface="Lucida Sans Typewriter"/>
              </a:rPr>
              <a:t>	</a:t>
            </a:r>
            <a:r>
              <a:rPr lang="en-US" sz="2400" dirty="0" smtClean="0">
                <a:solidFill>
                  <a:srgbClr val="45A4FC"/>
                </a:solidFill>
                <a:latin typeface="Lucida Sans Typewriter"/>
                <a:cs typeface="Lucida Sans Typewriter"/>
              </a:rPr>
              <a:t>GROUP BY </a:t>
            </a:r>
            <a:r>
              <a:rPr lang="en-US" sz="2400" dirty="0" err="1" smtClean="0">
                <a:solidFill>
                  <a:srgbClr val="45A4FC"/>
                </a:solidFill>
                <a:latin typeface="Lucida Sans Typewriter"/>
                <a:cs typeface="Lucida Sans Typewriter"/>
              </a:rPr>
              <a:t>Artists.artist_id</a:t>
            </a:r>
            <a:r>
              <a:rPr lang="en-US" sz="2400" dirty="0" smtClean="0">
                <a:solidFill>
                  <a:srgbClr val="45A4FC"/>
                </a:solidFill>
                <a:latin typeface="Lucida Sans Typewriter"/>
                <a:cs typeface="Lucida Sans Typewriter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45A4FC"/>
                </a:solidFill>
                <a:latin typeface="Lucida Sans Typewriter"/>
                <a:cs typeface="Lucida Sans Typewriter"/>
              </a:rPr>
              <a:t>	</a:t>
            </a:r>
            <a:r>
              <a:rPr lang="en-US" sz="2400" dirty="0" smtClean="0">
                <a:solidFill>
                  <a:srgbClr val="45A4FC"/>
                </a:solidFill>
                <a:latin typeface="Lucida Sans Typewriter"/>
                <a:cs typeface="Lucida Sans Typewriter"/>
              </a:rPr>
              <a:t>		    </a:t>
            </a:r>
            <a:r>
              <a:rPr lang="en-US" sz="2400" dirty="0" err="1" smtClean="0">
                <a:solidFill>
                  <a:srgbClr val="45A4FC"/>
                </a:solidFill>
                <a:latin typeface="Lucida Sans Typewriter"/>
                <a:cs typeface="Lucida Sans Typewriter"/>
              </a:rPr>
              <a:t>Artists.artist_name</a:t>
            </a:r>
            <a:r>
              <a:rPr lang="en-US" sz="2400" dirty="0" smtClean="0">
                <a:solidFill>
                  <a:srgbClr val="45A4FC"/>
                </a:solidFill>
                <a:latin typeface="Lucida Sans Typewriter"/>
                <a:cs typeface="Lucida Sans Typewriter"/>
              </a:rPr>
              <a:t>;</a:t>
            </a:r>
            <a:endParaRPr lang="en-US" sz="2400" dirty="0" smtClean="0">
              <a:latin typeface="Lucida Sans Typewriter"/>
              <a:cs typeface="Lucida Sans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611231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Multi-Table SQL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06063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8. Find singers, with no duplicates, who released both “Techno” and “Pop” albums.</a:t>
            </a:r>
          </a:p>
          <a:p>
            <a:pPr marL="0" indent="0">
              <a:buNone/>
            </a:pPr>
            <a:endParaRPr lang="en-US" sz="2400" dirty="0" smtClean="0">
              <a:solidFill>
                <a:srgbClr val="45A4FC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45A4FC"/>
                </a:solidFill>
                <a:latin typeface="Lucida Sans Typewriter"/>
                <a:cs typeface="Lucida Sans Typewriter"/>
              </a:rPr>
              <a:t>	</a:t>
            </a:r>
            <a:endParaRPr lang="en-US" sz="2400" dirty="0" smtClean="0">
              <a:latin typeface="Lucida Sans Typewriter"/>
              <a:cs typeface="Lucida Sans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3873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Multi-Table SQL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06063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8. Find singers, with no duplicates, who released both “Techno” and “Pop” albums.</a:t>
            </a:r>
          </a:p>
          <a:p>
            <a:pPr marL="0" indent="0">
              <a:buNone/>
            </a:pPr>
            <a:endParaRPr lang="en-US" sz="2400" dirty="0" smtClean="0">
              <a:solidFill>
                <a:srgbClr val="45A4FC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45A4FC"/>
                </a:solidFill>
                <a:latin typeface="Lucida Sans Typewriter"/>
                <a:cs typeface="Lucida Sans Typewriter"/>
              </a:rPr>
              <a:t>	</a:t>
            </a:r>
            <a:r>
              <a:rPr lang="en-US" sz="2400" dirty="0" smtClean="0">
                <a:solidFill>
                  <a:srgbClr val="45A4FC"/>
                </a:solidFill>
                <a:latin typeface="Lucida Sans Typewriter"/>
                <a:cs typeface="Lucida Sans Typewriter"/>
              </a:rPr>
              <a:t>SELECT DISTINCT </a:t>
            </a:r>
            <a:r>
              <a:rPr lang="en-US" sz="2400" dirty="0" err="1" smtClean="0">
                <a:solidFill>
                  <a:srgbClr val="45A4FC"/>
                </a:solidFill>
                <a:latin typeface="Lucida Sans Typewriter"/>
                <a:cs typeface="Lucida Sans Typewriter"/>
              </a:rPr>
              <a:t>Artists.artist_name</a:t>
            </a:r>
            <a:endParaRPr lang="en-US" sz="2400" dirty="0">
              <a:solidFill>
                <a:srgbClr val="45A4FC"/>
              </a:solidFill>
              <a:latin typeface="Lucida Sans Typewriter"/>
              <a:cs typeface="Lucida Sans Typewriter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5A4FC"/>
                </a:solidFill>
                <a:latin typeface="Lucida Sans Typewriter"/>
                <a:cs typeface="Lucida Sans Typewriter"/>
              </a:rPr>
              <a:t>	FROM Artists, Albums A1, Albums A2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45A4FC"/>
                </a:solidFill>
                <a:latin typeface="Lucida Sans Typewriter"/>
                <a:cs typeface="Lucida Sans Typewriter"/>
              </a:rPr>
              <a:t>	</a:t>
            </a:r>
            <a:r>
              <a:rPr lang="en-US" sz="2400" dirty="0" smtClean="0">
                <a:solidFill>
                  <a:srgbClr val="45A4FC"/>
                </a:solidFill>
                <a:latin typeface="Lucida Sans Typewriter"/>
                <a:cs typeface="Lucida Sans Typewriter"/>
              </a:rPr>
              <a:t>WHERE </a:t>
            </a:r>
            <a:r>
              <a:rPr lang="en-US" sz="2400" dirty="0" err="1" smtClean="0">
                <a:solidFill>
                  <a:srgbClr val="45A4FC"/>
                </a:solidFill>
                <a:latin typeface="Lucida Sans Typewriter"/>
                <a:cs typeface="Lucida Sans Typewriter"/>
              </a:rPr>
              <a:t>Artists.artist_id</a:t>
            </a:r>
            <a:r>
              <a:rPr lang="en-US" sz="2400" dirty="0" smtClean="0">
                <a:solidFill>
                  <a:srgbClr val="45A4FC"/>
                </a:solidFill>
                <a:latin typeface="Lucida Sans Typewriter"/>
                <a:cs typeface="Lucida Sans Typewriter"/>
              </a:rPr>
              <a:t> = A1.artist_id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45A4FC"/>
                </a:solidFill>
                <a:latin typeface="Lucida Sans Typewriter"/>
                <a:cs typeface="Lucida Sans Typewriter"/>
              </a:rPr>
              <a:t>	 </a:t>
            </a:r>
            <a:r>
              <a:rPr lang="en-US" sz="2400" dirty="0" smtClean="0">
                <a:solidFill>
                  <a:srgbClr val="45A4FC"/>
                </a:solidFill>
                <a:latin typeface="Lucida Sans Typewriter"/>
                <a:cs typeface="Lucida Sans Typewriter"/>
              </a:rPr>
              <a:t> </a:t>
            </a:r>
            <a:r>
              <a:rPr lang="en-US" sz="2400" dirty="0" smtClean="0">
                <a:solidFill>
                  <a:srgbClr val="45A4FC"/>
                </a:solidFill>
                <a:latin typeface="Lucida Sans Typewriter"/>
                <a:cs typeface="Lucida Sans Typewriter"/>
              </a:rPr>
              <a:t>AND A1.artist_id = A2.artist_id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45A4FC"/>
                </a:solidFill>
                <a:latin typeface="Lucida Sans Typewriter"/>
                <a:cs typeface="Lucida Sans Typewriter"/>
              </a:rPr>
              <a:t>	 </a:t>
            </a:r>
            <a:r>
              <a:rPr lang="en-US" sz="2400" dirty="0" smtClean="0">
                <a:solidFill>
                  <a:srgbClr val="45A4FC"/>
                </a:solidFill>
                <a:latin typeface="Lucida Sans Typewriter"/>
                <a:cs typeface="Lucida Sans Typewriter"/>
              </a:rPr>
              <a:t> </a:t>
            </a:r>
            <a:r>
              <a:rPr lang="en-US" sz="2400" dirty="0" smtClean="0">
                <a:solidFill>
                  <a:srgbClr val="45A4FC"/>
                </a:solidFill>
                <a:latin typeface="Lucida Sans Typewriter"/>
                <a:cs typeface="Lucida Sans Typewriter"/>
              </a:rPr>
              <a:t>AND A1.genre = ‘Techno’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45A4FC"/>
                </a:solidFill>
                <a:latin typeface="Lucida Sans Typewriter"/>
                <a:cs typeface="Lucida Sans Typewriter"/>
              </a:rPr>
              <a:t>	 </a:t>
            </a:r>
            <a:r>
              <a:rPr lang="en-US" sz="2400" dirty="0" smtClean="0">
                <a:solidFill>
                  <a:srgbClr val="45A4FC"/>
                </a:solidFill>
                <a:latin typeface="Lucida Sans Typewriter"/>
                <a:cs typeface="Lucida Sans Typewriter"/>
              </a:rPr>
              <a:t> </a:t>
            </a:r>
            <a:r>
              <a:rPr lang="en-US" sz="2400" dirty="0" smtClean="0">
                <a:solidFill>
                  <a:srgbClr val="45A4FC"/>
                </a:solidFill>
                <a:latin typeface="Lucida Sans Typewriter"/>
                <a:cs typeface="Lucida Sans Typewriter"/>
              </a:rPr>
              <a:t>AND A2.genre = ‘Pop’;</a:t>
            </a:r>
            <a:endParaRPr lang="en-US" sz="2400" dirty="0" smtClean="0">
              <a:latin typeface="Lucida Sans Typewriter"/>
              <a:cs typeface="Lucida Sans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804951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SELECT FROM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45A4FC"/>
                </a:solidFill>
                <a:latin typeface="Lucida Sans Typewriter"/>
                <a:cs typeface="Lucida Sans Typewriter"/>
              </a:rPr>
              <a:t>SEL</a:t>
            </a:r>
            <a:r>
              <a:rPr lang="en-US" sz="2400" dirty="0" smtClean="0">
                <a:solidFill>
                  <a:srgbClr val="45A4FA"/>
                </a:solidFill>
                <a:latin typeface="Lucida Sans Typewriter"/>
                <a:cs typeface="Lucida Sans Typewriter"/>
              </a:rPr>
              <a:t>ECT</a:t>
            </a:r>
            <a:r>
              <a:rPr lang="en-US" sz="24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Lucida Sans Typewriter" charset="0"/>
                <a:ea typeface="Osaka" charset="0"/>
                <a:cs typeface="Osaka" charset="0"/>
              </a:rPr>
              <a:t>[DISTINCT]</a:t>
            </a:r>
            <a:r>
              <a:rPr lang="en-US" sz="2400" dirty="0" smtClean="0"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400" i="1" dirty="0" smtClean="0">
                <a:solidFill>
                  <a:srgbClr val="000000"/>
                </a:solidFill>
                <a:latin typeface="Lucida Sans Typewriter" charset="0"/>
                <a:ea typeface="Osaka" charset="0"/>
                <a:cs typeface="Osaka" charset="0"/>
              </a:rPr>
              <a:t>&lt;column expression </a:t>
            </a:r>
            <a:r>
              <a:rPr lang="en-US" sz="2400" i="1" dirty="0" smtClean="0">
                <a:latin typeface="Lucida Sans Typewriter" charset="0"/>
                <a:ea typeface="Osaka" charset="0"/>
                <a:cs typeface="Osaka" charset="0"/>
              </a:rPr>
              <a:t>list&gt;</a:t>
            </a:r>
            <a:endParaRPr lang="en-US" sz="2400" dirty="0">
              <a:latin typeface="Lucida Sans Typewriter" charset="0"/>
              <a:ea typeface="Osaka" charset="0"/>
              <a:cs typeface="Osaka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Lucida Sans Typewriter" charset="0"/>
                <a:ea typeface="Osaka" charset="0"/>
                <a:cs typeface="Osaka" charset="0"/>
              </a:rPr>
              <a:t>FROM</a:t>
            </a:r>
            <a:r>
              <a:rPr lang="en-US" sz="2400" dirty="0" smtClean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400" i="1" dirty="0" smtClean="0">
                <a:latin typeface="Lucida Sans Typewriter" charset="0"/>
                <a:ea typeface="Osaka" charset="0"/>
                <a:cs typeface="Osaka" charset="0"/>
              </a:rPr>
              <a:t>&lt;single table&gt;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Lucida Sans Typewriter" charset="0"/>
                <a:ea typeface="Osaka" charset="0"/>
                <a:cs typeface="Osaka" charset="0"/>
              </a:rPr>
              <a:t>[WHERE </a:t>
            </a:r>
            <a:r>
              <a:rPr lang="en-US" sz="2400" i="1" dirty="0" smtClean="0">
                <a:solidFill>
                  <a:schemeClr val="bg1">
                    <a:lumMod val="75000"/>
                  </a:schemeClr>
                </a:solidFill>
                <a:latin typeface="Lucida Sans Typewriter" charset="0"/>
                <a:ea typeface="Osaka" charset="0"/>
                <a:cs typeface="Osaka" charset="0"/>
              </a:rPr>
              <a:t>&lt;predicate&gt;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Lucida Sans Typewriter" charset="0"/>
                <a:ea typeface="Osaka" charset="0"/>
                <a:cs typeface="Osaka" charset="0"/>
              </a:rPr>
              <a:t>]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Lucida Sans Typewriter" charset="0"/>
                <a:ea typeface="Osaka" charset="0"/>
                <a:cs typeface="Osaka" charset="0"/>
              </a:rPr>
              <a:t>[GROUP BY </a:t>
            </a:r>
            <a:r>
              <a:rPr lang="en-US" sz="2400" i="1" dirty="0" smtClean="0">
                <a:solidFill>
                  <a:schemeClr val="bg1">
                    <a:lumMod val="75000"/>
                  </a:schemeClr>
                </a:solidFill>
                <a:latin typeface="Lucida Sans Typewriter" charset="0"/>
                <a:ea typeface="Osaka" charset="0"/>
                <a:cs typeface="Osaka" charset="0"/>
              </a:rPr>
              <a:t>&lt;column list&gt;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Lucida Sans Typewriter" charset="0"/>
              <a:ea typeface="Osaka" charset="0"/>
              <a:cs typeface="Osaka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Lucida Sans Typewriter" charset="0"/>
                <a:ea typeface="Osaka" charset="0"/>
                <a:cs typeface="Osaka" charset="0"/>
              </a:rPr>
              <a:t> [HAVING </a:t>
            </a:r>
            <a:r>
              <a:rPr lang="en-US" sz="2400" i="1" dirty="0" smtClean="0">
                <a:solidFill>
                  <a:schemeClr val="bg1">
                    <a:lumMod val="75000"/>
                  </a:schemeClr>
                </a:solidFill>
                <a:latin typeface="Lucida Sans Typewriter" charset="0"/>
                <a:ea typeface="Osaka" charset="0"/>
                <a:cs typeface="Osaka" charset="0"/>
              </a:rPr>
              <a:t>&lt;predicate&gt;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Lucida Sans Typewriter" charset="0"/>
                <a:ea typeface="Osaka" charset="0"/>
                <a:cs typeface="Osaka" charset="0"/>
              </a:rPr>
              <a:t>]]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Lucida Sans Typewriter" charset="0"/>
                <a:ea typeface="Osaka" charset="0"/>
                <a:cs typeface="Osaka" charset="0"/>
              </a:rPr>
              <a:t>[ORDER BY </a:t>
            </a:r>
            <a:r>
              <a:rPr lang="en-US" sz="2400" i="1" dirty="0" smtClean="0">
                <a:solidFill>
                  <a:schemeClr val="bg1">
                    <a:lumMod val="75000"/>
                  </a:schemeClr>
                </a:solidFill>
                <a:latin typeface="Lucida Sans Typewriter" charset="0"/>
                <a:ea typeface="Osaka" charset="0"/>
                <a:cs typeface="Osaka" charset="0"/>
              </a:rPr>
              <a:t>&lt;column list&gt;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Lucida Sans Typewriter" charset="0"/>
                <a:ea typeface="Osaka" charset="0"/>
                <a:cs typeface="Osaka" charset="0"/>
              </a:rPr>
              <a:t>]</a:t>
            </a:r>
            <a:r>
              <a:rPr lang="en-US" sz="2400" dirty="0" smtClean="0">
                <a:solidFill>
                  <a:srgbClr val="45A4FA"/>
                </a:solidFill>
                <a:latin typeface="Lucida Sans Typewriter" charset="0"/>
                <a:ea typeface="Osaka" charset="0"/>
                <a:cs typeface="Osaka" charset="0"/>
              </a:rPr>
              <a:t>;</a:t>
            </a: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r>
              <a:rPr lang="en-US" sz="2400" dirty="0" smtClean="0">
                <a:latin typeface="Helvetica Neue Light"/>
                <a:cs typeface="Helvetica Neue Light"/>
              </a:rPr>
              <a:t>Retrieve entries from the table in the FROM clause</a:t>
            </a:r>
          </a:p>
          <a:p>
            <a:r>
              <a:rPr lang="en-US" sz="2400" dirty="0" smtClean="0">
                <a:latin typeface="Helvetica Neue Light"/>
                <a:cs typeface="Helvetica Neue Light"/>
              </a:rPr>
              <a:t>Output columns in the SELECT clause</a:t>
            </a:r>
          </a:p>
        </p:txBody>
      </p:sp>
    </p:spTree>
    <p:extLst>
      <p:ext uri="{BB962C8B-B14F-4D97-AF65-F5344CB8AC3E}">
        <p14:creationId xmlns:p14="http://schemas.microsoft.com/office/powerpoint/2010/main" val="1000703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WHERE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45A4FC"/>
                </a:solidFill>
                <a:latin typeface="Lucida Sans Typewriter"/>
                <a:cs typeface="Lucida Sans Typewriter"/>
              </a:rPr>
              <a:t>SEL</a:t>
            </a:r>
            <a:r>
              <a:rPr lang="en-US" sz="2400" dirty="0" smtClean="0">
                <a:solidFill>
                  <a:srgbClr val="45A4FA"/>
                </a:solidFill>
                <a:latin typeface="Lucida Sans Typewriter"/>
                <a:cs typeface="Lucida Sans Typewriter"/>
              </a:rPr>
              <a:t>ECT</a:t>
            </a:r>
            <a:r>
              <a:rPr lang="en-US" sz="24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400" dirty="0" smtClean="0">
                <a:solidFill>
                  <a:srgbClr val="BFBFBF"/>
                </a:solidFill>
                <a:latin typeface="Lucida Sans Typewriter" charset="0"/>
                <a:ea typeface="Osaka" charset="0"/>
                <a:cs typeface="Osaka" charset="0"/>
              </a:rPr>
              <a:t>[DISTINCT] </a:t>
            </a:r>
            <a:r>
              <a:rPr lang="en-US" sz="2400" i="1" dirty="0" smtClean="0">
                <a:solidFill>
                  <a:srgbClr val="000000"/>
                </a:solidFill>
                <a:latin typeface="Lucida Sans Typewriter" charset="0"/>
                <a:ea typeface="Osaka" charset="0"/>
                <a:cs typeface="Osaka" charset="0"/>
              </a:rPr>
              <a:t>&lt;column expression </a:t>
            </a:r>
            <a:r>
              <a:rPr lang="en-US" sz="2400" i="1" dirty="0" smtClean="0">
                <a:latin typeface="Lucida Sans Typewriter" charset="0"/>
                <a:ea typeface="Osaka" charset="0"/>
                <a:cs typeface="Osaka" charset="0"/>
              </a:rPr>
              <a:t>list&gt;</a:t>
            </a:r>
            <a:endParaRPr lang="en-US" sz="2400" dirty="0">
              <a:latin typeface="Lucida Sans Typewriter" charset="0"/>
              <a:ea typeface="Osaka" charset="0"/>
              <a:cs typeface="Osaka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Lucida Sans Typewriter" charset="0"/>
                <a:ea typeface="Osaka" charset="0"/>
                <a:cs typeface="Osaka" charset="0"/>
              </a:rPr>
              <a:t>FROM</a:t>
            </a:r>
            <a:r>
              <a:rPr lang="en-US" sz="2400" dirty="0" smtClean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400" i="1" dirty="0" smtClean="0">
                <a:latin typeface="Lucida Sans Typewriter" charset="0"/>
                <a:ea typeface="Osaka" charset="0"/>
                <a:cs typeface="Osaka" charset="0"/>
              </a:rPr>
              <a:t>&lt;single table&gt;</a:t>
            </a:r>
          </a:p>
          <a:p>
            <a:pPr marL="0" indent="0">
              <a:buNone/>
            </a:pPr>
            <a:r>
              <a:rPr lang="en-US" sz="2400" dirty="0" smtClean="0">
                <a:latin typeface="Lucida Sans Typewriter" charset="0"/>
                <a:ea typeface="Osaka" charset="0"/>
                <a:cs typeface="Osaka" charset="0"/>
              </a:rPr>
              <a:t>[</a:t>
            </a:r>
            <a:r>
              <a:rPr lang="en-US" sz="2400" dirty="0" smtClean="0">
                <a:solidFill>
                  <a:srgbClr val="45A4FA"/>
                </a:solidFill>
                <a:latin typeface="Lucida Sans Typewriter" charset="0"/>
                <a:ea typeface="Osaka" charset="0"/>
                <a:cs typeface="Osaka" charset="0"/>
              </a:rPr>
              <a:t>WHERE</a:t>
            </a:r>
            <a:r>
              <a:rPr lang="en-US" sz="2400" dirty="0" smtClean="0"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400" i="1" dirty="0" smtClean="0">
                <a:latin typeface="Lucida Sans Typewriter" charset="0"/>
                <a:ea typeface="Osaka" charset="0"/>
                <a:cs typeface="Osaka" charset="0"/>
              </a:rPr>
              <a:t>&lt;predicate&gt;</a:t>
            </a:r>
            <a:r>
              <a:rPr lang="en-US" sz="2400" dirty="0" smtClean="0">
                <a:latin typeface="Lucida Sans Typewriter" charset="0"/>
                <a:ea typeface="Osaka" charset="0"/>
                <a:cs typeface="Osaka" charset="0"/>
              </a:rPr>
              <a:t>]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Lucida Sans Typewriter" charset="0"/>
                <a:ea typeface="Osaka" charset="0"/>
                <a:cs typeface="Osaka" charset="0"/>
              </a:rPr>
              <a:t>[GROUP BY </a:t>
            </a:r>
            <a:r>
              <a:rPr lang="en-US" sz="2400" i="1" dirty="0" smtClean="0">
                <a:solidFill>
                  <a:schemeClr val="bg1">
                    <a:lumMod val="75000"/>
                  </a:schemeClr>
                </a:solidFill>
                <a:latin typeface="Lucida Sans Typewriter" charset="0"/>
                <a:ea typeface="Osaka" charset="0"/>
                <a:cs typeface="Osaka" charset="0"/>
              </a:rPr>
              <a:t>&lt;column list&gt;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Lucida Sans Typewriter" charset="0"/>
              <a:ea typeface="Osaka" charset="0"/>
              <a:cs typeface="Osaka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Lucida Sans Typewriter" charset="0"/>
                <a:ea typeface="Osaka" charset="0"/>
                <a:cs typeface="Osaka" charset="0"/>
              </a:rPr>
              <a:t> [HAVING </a:t>
            </a:r>
            <a:r>
              <a:rPr lang="en-US" sz="2400" i="1" dirty="0" smtClean="0">
                <a:solidFill>
                  <a:schemeClr val="bg1">
                    <a:lumMod val="75000"/>
                  </a:schemeClr>
                </a:solidFill>
                <a:latin typeface="Lucida Sans Typewriter" charset="0"/>
                <a:ea typeface="Osaka" charset="0"/>
                <a:cs typeface="Osaka" charset="0"/>
              </a:rPr>
              <a:t>&lt;predicate&gt;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Lucida Sans Typewriter" charset="0"/>
                <a:ea typeface="Osaka" charset="0"/>
                <a:cs typeface="Osaka" charset="0"/>
              </a:rPr>
              <a:t>]]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Lucida Sans Typewriter" charset="0"/>
                <a:ea typeface="Osaka" charset="0"/>
                <a:cs typeface="Osaka" charset="0"/>
              </a:rPr>
              <a:t>[ORDER BY </a:t>
            </a:r>
            <a:r>
              <a:rPr lang="en-US" sz="2400" i="1" dirty="0" smtClean="0">
                <a:solidFill>
                  <a:schemeClr val="bg1">
                    <a:lumMod val="75000"/>
                  </a:schemeClr>
                </a:solidFill>
                <a:latin typeface="Lucida Sans Typewriter" charset="0"/>
                <a:ea typeface="Osaka" charset="0"/>
                <a:cs typeface="Osaka" charset="0"/>
              </a:rPr>
              <a:t>&lt;column list&gt;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Lucida Sans Typewriter" charset="0"/>
                <a:ea typeface="Osaka" charset="0"/>
                <a:cs typeface="Osaka" charset="0"/>
              </a:rPr>
              <a:t>]</a:t>
            </a:r>
            <a:r>
              <a:rPr lang="en-US" sz="2400" dirty="0" smtClean="0">
                <a:solidFill>
                  <a:srgbClr val="45A4FA"/>
                </a:solidFill>
                <a:latin typeface="Lucida Sans Typewriter" charset="0"/>
                <a:ea typeface="Osaka" charset="0"/>
                <a:cs typeface="Osaka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solidFill>
                <a:srgbClr val="45A4FA"/>
              </a:solidFill>
              <a:latin typeface="Lucida Sans Typewriter" charset="0"/>
              <a:ea typeface="Osaka" charset="0"/>
              <a:cs typeface="Osaka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Keep only the tuples that satisfy the predicate in the WHERE clause</a:t>
            </a: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35502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DISTINCT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45A4FC"/>
                </a:solidFill>
                <a:latin typeface="Lucida Sans Typewriter"/>
                <a:cs typeface="Lucida Sans Typewriter"/>
              </a:rPr>
              <a:t>SEL</a:t>
            </a:r>
            <a:r>
              <a:rPr lang="en-US" sz="2400" dirty="0" smtClean="0">
                <a:solidFill>
                  <a:srgbClr val="45A4FA"/>
                </a:solidFill>
                <a:latin typeface="Lucida Sans Typewriter"/>
                <a:cs typeface="Lucida Sans Typewriter"/>
              </a:rPr>
              <a:t>ECT</a:t>
            </a:r>
            <a:r>
              <a:rPr lang="en-US" sz="24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400" dirty="0" smtClean="0">
                <a:latin typeface="Lucida Sans Typewriter" charset="0"/>
                <a:ea typeface="Osaka" charset="0"/>
                <a:cs typeface="Osaka" charset="0"/>
              </a:rPr>
              <a:t>[</a:t>
            </a:r>
            <a:r>
              <a:rPr lang="en-US" sz="2400" dirty="0" smtClean="0">
                <a:solidFill>
                  <a:srgbClr val="45A4FA"/>
                </a:solidFill>
                <a:latin typeface="Lucida Sans Typewriter" charset="0"/>
                <a:ea typeface="Osaka" charset="0"/>
                <a:cs typeface="Osaka" charset="0"/>
              </a:rPr>
              <a:t>DISTINCT</a:t>
            </a:r>
            <a:r>
              <a:rPr lang="en-US" sz="2400" dirty="0" smtClean="0">
                <a:latin typeface="Lucida Sans Typewriter" charset="0"/>
                <a:ea typeface="Osaka" charset="0"/>
                <a:cs typeface="Osaka" charset="0"/>
              </a:rPr>
              <a:t>] </a:t>
            </a:r>
            <a:r>
              <a:rPr lang="en-US" sz="2400" i="1" dirty="0" smtClean="0">
                <a:solidFill>
                  <a:srgbClr val="000000"/>
                </a:solidFill>
                <a:latin typeface="Lucida Sans Typewriter" charset="0"/>
                <a:ea typeface="Osaka" charset="0"/>
                <a:cs typeface="Osaka" charset="0"/>
              </a:rPr>
              <a:t>&lt;column expression </a:t>
            </a:r>
            <a:r>
              <a:rPr lang="en-US" sz="2400" i="1" dirty="0" smtClean="0">
                <a:latin typeface="Lucida Sans Typewriter" charset="0"/>
                <a:ea typeface="Osaka" charset="0"/>
                <a:cs typeface="Osaka" charset="0"/>
              </a:rPr>
              <a:t>list&gt;</a:t>
            </a:r>
            <a:endParaRPr lang="en-US" sz="2400" dirty="0">
              <a:latin typeface="Lucida Sans Typewriter" charset="0"/>
              <a:ea typeface="Osaka" charset="0"/>
              <a:cs typeface="Osaka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Lucida Sans Typewriter" charset="0"/>
                <a:ea typeface="Osaka" charset="0"/>
                <a:cs typeface="Osaka" charset="0"/>
              </a:rPr>
              <a:t>FROM</a:t>
            </a:r>
            <a:r>
              <a:rPr lang="en-US" sz="2400" dirty="0" smtClean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400" i="1" dirty="0" smtClean="0">
                <a:latin typeface="Lucida Sans Typewriter" charset="0"/>
                <a:ea typeface="Osaka" charset="0"/>
                <a:cs typeface="Osaka" charset="0"/>
              </a:rPr>
              <a:t>&lt;single table&gt;</a:t>
            </a:r>
          </a:p>
          <a:p>
            <a:pPr marL="0" indent="0">
              <a:buNone/>
            </a:pPr>
            <a:r>
              <a:rPr lang="en-US" sz="2400" dirty="0" smtClean="0">
                <a:latin typeface="Lucida Sans Typewriter" charset="0"/>
                <a:ea typeface="Osaka" charset="0"/>
                <a:cs typeface="Osaka" charset="0"/>
              </a:rPr>
              <a:t>[</a:t>
            </a:r>
            <a:r>
              <a:rPr lang="en-US" sz="2400" dirty="0" smtClean="0">
                <a:solidFill>
                  <a:srgbClr val="45A4FA"/>
                </a:solidFill>
                <a:latin typeface="Lucida Sans Typewriter" charset="0"/>
                <a:ea typeface="Osaka" charset="0"/>
                <a:cs typeface="Osaka" charset="0"/>
              </a:rPr>
              <a:t>WHERE</a:t>
            </a:r>
            <a:r>
              <a:rPr lang="en-US" sz="2400" dirty="0" smtClean="0"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400" i="1" dirty="0" smtClean="0">
                <a:latin typeface="Lucida Sans Typewriter" charset="0"/>
                <a:ea typeface="Osaka" charset="0"/>
                <a:cs typeface="Osaka" charset="0"/>
              </a:rPr>
              <a:t>&lt;predicate&gt;</a:t>
            </a:r>
            <a:r>
              <a:rPr lang="en-US" sz="2400" dirty="0" smtClean="0">
                <a:latin typeface="Lucida Sans Typewriter" charset="0"/>
                <a:ea typeface="Osaka" charset="0"/>
                <a:cs typeface="Osaka" charset="0"/>
              </a:rPr>
              <a:t>]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Lucida Sans Typewriter" charset="0"/>
                <a:ea typeface="Osaka" charset="0"/>
                <a:cs typeface="Osaka" charset="0"/>
              </a:rPr>
              <a:t>[GROUP BY </a:t>
            </a:r>
            <a:r>
              <a:rPr lang="en-US" sz="2400" i="1" dirty="0" smtClean="0">
                <a:solidFill>
                  <a:schemeClr val="bg1">
                    <a:lumMod val="75000"/>
                  </a:schemeClr>
                </a:solidFill>
                <a:latin typeface="Lucida Sans Typewriter" charset="0"/>
                <a:ea typeface="Osaka" charset="0"/>
                <a:cs typeface="Osaka" charset="0"/>
              </a:rPr>
              <a:t>&lt;column list&gt;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Lucida Sans Typewriter" charset="0"/>
              <a:ea typeface="Osaka" charset="0"/>
              <a:cs typeface="Osaka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Lucida Sans Typewriter" charset="0"/>
                <a:ea typeface="Osaka" charset="0"/>
                <a:cs typeface="Osaka" charset="0"/>
              </a:rPr>
              <a:t> [HAVING </a:t>
            </a:r>
            <a:r>
              <a:rPr lang="en-US" sz="2400" i="1" dirty="0" smtClean="0">
                <a:solidFill>
                  <a:schemeClr val="bg1">
                    <a:lumMod val="75000"/>
                  </a:schemeClr>
                </a:solidFill>
                <a:latin typeface="Lucida Sans Typewriter" charset="0"/>
                <a:ea typeface="Osaka" charset="0"/>
                <a:cs typeface="Osaka" charset="0"/>
              </a:rPr>
              <a:t>&lt;predicate&gt;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Lucida Sans Typewriter" charset="0"/>
                <a:ea typeface="Osaka" charset="0"/>
                <a:cs typeface="Osaka" charset="0"/>
              </a:rPr>
              <a:t>]]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Lucida Sans Typewriter" charset="0"/>
                <a:ea typeface="Osaka" charset="0"/>
                <a:cs typeface="Osaka" charset="0"/>
              </a:rPr>
              <a:t>[ORDER BY </a:t>
            </a:r>
            <a:r>
              <a:rPr lang="en-US" sz="2400" i="1" dirty="0" smtClean="0">
                <a:solidFill>
                  <a:schemeClr val="bg1">
                    <a:lumMod val="75000"/>
                  </a:schemeClr>
                </a:solidFill>
                <a:latin typeface="Lucida Sans Typewriter" charset="0"/>
                <a:ea typeface="Osaka" charset="0"/>
                <a:cs typeface="Osaka" charset="0"/>
              </a:rPr>
              <a:t>&lt;column list&gt;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Lucida Sans Typewriter" charset="0"/>
                <a:ea typeface="Osaka" charset="0"/>
                <a:cs typeface="Osaka" charset="0"/>
              </a:rPr>
              <a:t>]</a:t>
            </a:r>
            <a:r>
              <a:rPr lang="en-US" sz="2400" dirty="0" smtClean="0">
                <a:solidFill>
                  <a:srgbClr val="45A4FA"/>
                </a:solidFill>
                <a:latin typeface="Lucida Sans Typewriter" charset="0"/>
                <a:ea typeface="Osaka" charset="0"/>
                <a:cs typeface="Osaka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solidFill>
                <a:srgbClr val="45A4FA"/>
              </a:solidFill>
              <a:latin typeface="Lucida Sans Typewriter" charset="0"/>
              <a:ea typeface="Osaka" charset="0"/>
              <a:cs typeface="Osaka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Remove duplicate tuples before outputting</a:t>
            </a: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988666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GROUP BY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45A4FC"/>
                </a:solidFill>
                <a:latin typeface="Lucida Sans Typewriter"/>
                <a:cs typeface="Lucida Sans Typewriter"/>
              </a:rPr>
              <a:t>SEL</a:t>
            </a:r>
            <a:r>
              <a:rPr lang="en-US" sz="2400" dirty="0" smtClean="0">
                <a:solidFill>
                  <a:srgbClr val="45A4FA"/>
                </a:solidFill>
                <a:latin typeface="Lucida Sans Typewriter"/>
                <a:cs typeface="Lucida Sans Typewriter"/>
              </a:rPr>
              <a:t>ECT</a:t>
            </a:r>
            <a:r>
              <a:rPr lang="en-US" sz="24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400" dirty="0" smtClean="0">
                <a:latin typeface="Lucida Sans Typewriter" charset="0"/>
                <a:ea typeface="Osaka" charset="0"/>
                <a:cs typeface="Osaka" charset="0"/>
              </a:rPr>
              <a:t>[</a:t>
            </a:r>
            <a:r>
              <a:rPr lang="en-US" sz="2400" dirty="0" smtClean="0">
                <a:solidFill>
                  <a:srgbClr val="45A4FA"/>
                </a:solidFill>
                <a:latin typeface="Lucida Sans Typewriter" charset="0"/>
                <a:ea typeface="Osaka" charset="0"/>
                <a:cs typeface="Osaka" charset="0"/>
              </a:rPr>
              <a:t>DISTINCT</a:t>
            </a:r>
            <a:r>
              <a:rPr lang="en-US" sz="2400" dirty="0" smtClean="0">
                <a:latin typeface="Lucida Sans Typewriter" charset="0"/>
                <a:ea typeface="Osaka" charset="0"/>
                <a:cs typeface="Osaka" charset="0"/>
              </a:rPr>
              <a:t>] </a:t>
            </a:r>
            <a:r>
              <a:rPr lang="en-US" sz="2400" i="1" dirty="0" smtClean="0">
                <a:solidFill>
                  <a:srgbClr val="000000"/>
                </a:solidFill>
                <a:latin typeface="Lucida Sans Typewriter" charset="0"/>
                <a:ea typeface="Osaka" charset="0"/>
                <a:cs typeface="Osaka" charset="0"/>
              </a:rPr>
              <a:t>&lt;column expression </a:t>
            </a:r>
            <a:r>
              <a:rPr lang="en-US" sz="2400" i="1" dirty="0" smtClean="0">
                <a:latin typeface="Lucida Sans Typewriter" charset="0"/>
                <a:ea typeface="Osaka" charset="0"/>
                <a:cs typeface="Osaka" charset="0"/>
              </a:rPr>
              <a:t>list&gt;</a:t>
            </a:r>
            <a:endParaRPr lang="en-US" sz="2400" dirty="0">
              <a:latin typeface="Lucida Sans Typewriter" charset="0"/>
              <a:ea typeface="Osaka" charset="0"/>
              <a:cs typeface="Osaka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Lucida Sans Typewriter" charset="0"/>
                <a:ea typeface="Osaka" charset="0"/>
                <a:cs typeface="Osaka" charset="0"/>
              </a:rPr>
              <a:t>FROM</a:t>
            </a:r>
            <a:r>
              <a:rPr lang="en-US" sz="2400" dirty="0" smtClean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400" i="1" dirty="0" smtClean="0">
                <a:latin typeface="Lucida Sans Typewriter" charset="0"/>
                <a:ea typeface="Osaka" charset="0"/>
                <a:cs typeface="Osaka" charset="0"/>
              </a:rPr>
              <a:t>&lt;single table&gt;</a:t>
            </a:r>
          </a:p>
          <a:p>
            <a:pPr marL="0" indent="0">
              <a:buNone/>
            </a:pPr>
            <a:r>
              <a:rPr lang="en-US" sz="2400" dirty="0" smtClean="0">
                <a:latin typeface="Lucida Sans Typewriter" charset="0"/>
                <a:ea typeface="Osaka" charset="0"/>
                <a:cs typeface="Osaka" charset="0"/>
              </a:rPr>
              <a:t>[</a:t>
            </a:r>
            <a:r>
              <a:rPr lang="en-US" sz="2400" dirty="0" smtClean="0">
                <a:solidFill>
                  <a:srgbClr val="45A4FA"/>
                </a:solidFill>
                <a:latin typeface="Lucida Sans Typewriter" charset="0"/>
                <a:ea typeface="Osaka" charset="0"/>
                <a:cs typeface="Osaka" charset="0"/>
              </a:rPr>
              <a:t>WHERE</a:t>
            </a:r>
            <a:r>
              <a:rPr lang="en-US" sz="2400" dirty="0" smtClean="0"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400" i="1" dirty="0" smtClean="0">
                <a:latin typeface="Lucida Sans Typewriter" charset="0"/>
                <a:ea typeface="Osaka" charset="0"/>
                <a:cs typeface="Osaka" charset="0"/>
              </a:rPr>
              <a:t>&lt;predicate&gt;</a:t>
            </a:r>
            <a:r>
              <a:rPr lang="en-US" sz="2400" dirty="0" smtClean="0">
                <a:latin typeface="Lucida Sans Typewriter" charset="0"/>
                <a:ea typeface="Osaka" charset="0"/>
                <a:cs typeface="Osaka" charset="0"/>
              </a:rPr>
              <a:t>]</a:t>
            </a:r>
          </a:p>
          <a:p>
            <a:pPr marL="0" indent="0">
              <a:buNone/>
            </a:pPr>
            <a:r>
              <a:rPr lang="en-US" sz="2400" dirty="0" smtClean="0">
                <a:latin typeface="Lucida Sans Typewriter" charset="0"/>
                <a:ea typeface="Osaka" charset="0"/>
                <a:cs typeface="Osaka" charset="0"/>
              </a:rPr>
              <a:t>[</a:t>
            </a:r>
            <a:r>
              <a:rPr lang="en-US" sz="2400" dirty="0" smtClean="0">
                <a:solidFill>
                  <a:srgbClr val="45A4FA"/>
                </a:solidFill>
                <a:latin typeface="Lucida Sans Typewriter" charset="0"/>
                <a:ea typeface="Osaka" charset="0"/>
                <a:cs typeface="Osaka" charset="0"/>
              </a:rPr>
              <a:t>GROUP BY </a:t>
            </a:r>
            <a:r>
              <a:rPr lang="en-US" sz="2400" i="1" dirty="0" smtClean="0">
                <a:latin typeface="Lucida Sans Typewriter" charset="0"/>
                <a:ea typeface="Osaka" charset="0"/>
                <a:cs typeface="Osaka" charset="0"/>
              </a:rPr>
              <a:t>&lt;column list&gt;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Lucida Sans Typewriter" charset="0"/>
                <a:ea typeface="Osaka" charset="0"/>
                <a:cs typeface="Osaka" charset="0"/>
              </a:rPr>
              <a:t> [HAVING </a:t>
            </a:r>
            <a:r>
              <a:rPr lang="en-US" sz="2400" i="1" dirty="0" smtClean="0">
                <a:solidFill>
                  <a:schemeClr val="bg1">
                    <a:lumMod val="75000"/>
                  </a:schemeClr>
                </a:solidFill>
                <a:latin typeface="Lucida Sans Typewriter" charset="0"/>
                <a:ea typeface="Osaka" charset="0"/>
                <a:cs typeface="Osaka" charset="0"/>
              </a:rPr>
              <a:t>&lt;predicate&gt;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Lucida Sans Typewriter" charset="0"/>
                <a:ea typeface="Osaka" charset="0"/>
                <a:cs typeface="Osaka" charset="0"/>
              </a:rPr>
              <a:t>]</a:t>
            </a:r>
            <a:r>
              <a:rPr lang="en-US" sz="2400" dirty="0" smtClean="0">
                <a:latin typeface="Lucida Sans Typewriter" charset="0"/>
                <a:ea typeface="Osaka" charset="0"/>
                <a:cs typeface="Osaka" charset="0"/>
              </a:rPr>
              <a:t>]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  <a:latin typeface="Lucida Sans Typewriter" charset="0"/>
              <a:ea typeface="Osaka" charset="0"/>
              <a:cs typeface="Osaka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Lucida Sans Typewriter" charset="0"/>
                <a:ea typeface="Osaka" charset="0"/>
                <a:cs typeface="Osaka" charset="0"/>
              </a:rPr>
              <a:t>[ORDER BY </a:t>
            </a:r>
            <a:r>
              <a:rPr lang="en-US" sz="2400" i="1" dirty="0" smtClean="0">
                <a:solidFill>
                  <a:schemeClr val="bg1">
                    <a:lumMod val="75000"/>
                  </a:schemeClr>
                </a:solidFill>
                <a:latin typeface="Lucida Sans Typewriter" charset="0"/>
                <a:ea typeface="Osaka" charset="0"/>
                <a:cs typeface="Osaka" charset="0"/>
              </a:rPr>
              <a:t>&lt;column list&gt;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Lucida Sans Typewriter" charset="0"/>
                <a:ea typeface="Osaka" charset="0"/>
                <a:cs typeface="Osaka" charset="0"/>
              </a:rPr>
              <a:t>]</a:t>
            </a:r>
            <a:r>
              <a:rPr lang="en-US" sz="2400" dirty="0" smtClean="0">
                <a:solidFill>
                  <a:srgbClr val="45A4FA"/>
                </a:solidFill>
                <a:latin typeface="Lucida Sans Typewriter" charset="0"/>
                <a:ea typeface="Osaka" charset="0"/>
                <a:cs typeface="Osaka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solidFill>
                <a:srgbClr val="45A4FA"/>
              </a:solidFill>
              <a:latin typeface="Lucida Sans Typewriter" charset="0"/>
              <a:ea typeface="Osaka" charset="0"/>
              <a:cs typeface="Osaka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Partition table into groups in GROUP BY predicate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Produces aggregate result for each group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Aggregates: AVG, SUM, COUNT, MAX, MIN</a:t>
            </a:r>
            <a:endParaRPr lang="en-US" sz="2400" dirty="0" smtClean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982232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HAVING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45A4FC"/>
                </a:solidFill>
                <a:latin typeface="Lucida Sans Typewriter"/>
                <a:cs typeface="Lucida Sans Typewriter"/>
              </a:rPr>
              <a:t>SEL</a:t>
            </a:r>
            <a:r>
              <a:rPr lang="en-US" sz="2400" dirty="0" smtClean="0">
                <a:solidFill>
                  <a:srgbClr val="45A4FA"/>
                </a:solidFill>
                <a:latin typeface="Lucida Sans Typewriter"/>
                <a:cs typeface="Lucida Sans Typewriter"/>
              </a:rPr>
              <a:t>ECT</a:t>
            </a:r>
            <a:r>
              <a:rPr lang="en-US" sz="24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400" dirty="0" smtClean="0">
                <a:latin typeface="Lucida Sans Typewriter" charset="0"/>
                <a:ea typeface="Osaka" charset="0"/>
                <a:cs typeface="Osaka" charset="0"/>
              </a:rPr>
              <a:t>[</a:t>
            </a:r>
            <a:r>
              <a:rPr lang="en-US" sz="2400" dirty="0" smtClean="0">
                <a:solidFill>
                  <a:srgbClr val="45A4FA"/>
                </a:solidFill>
                <a:latin typeface="Lucida Sans Typewriter" charset="0"/>
                <a:ea typeface="Osaka" charset="0"/>
                <a:cs typeface="Osaka" charset="0"/>
              </a:rPr>
              <a:t>DISTINCT</a:t>
            </a:r>
            <a:r>
              <a:rPr lang="en-US" sz="2400" dirty="0" smtClean="0">
                <a:latin typeface="Lucida Sans Typewriter" charset="0"/>
                <a:ea typeface="Osaka" charset="0"/>
                <a:cs typeface="Osaka" charset="0"/>
              </a:rPr>
              <a:t>] </a:t>
            </a:r>
            <a:r>
              <a:rPr lang="en-US" sz="2400" i="1" dirty="0" smtClean="0">
                <a:solidFill>
                  <a:srgbClr val="000000"/>
                </a:solidFill>
                <a:latin typeface="Lucida Sans Typewriter" charset="0"/>
                <a:ea typeface="Osaka" charset="0"/>
                <a:cs typeface="Osaka" charset="0"/>
              </a:rPr>
              <a:t>&lt;column expression </a:t>
            </a:r>
            <a:r>
              <a:rPr lang="en-US" sz="2400" i="1" dirty="0" smtClean="0">
                <a:latin typeface="Lucida Sans Typewriter" charset="0"/>
                <a:ea typeface="Osaka" charset="0"/>
                <a:cs typeface="Osaka" charset="0"/>
              </a:rPr>
              <a:t>list&gt;</a:t>
            </a:r>
            <a:endParaRPr lang="en-US" sz="2400" dirty="0">
              <a:latin typeface="Lucida Sans Typewriter" charset="0"/>
              <a:ea typeface="Osaka" charset="0"/>
              <a:cs typeface="Osaka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Lucida Sans Typewriter" charset="0"/>
                <a:ea typeface="Osaka" charset="0"/>
                <a:cs typeface="Osaka" charset="0"/>
              </a:rPr>
              <a:t>FROM</a:t>
            </a:r>
            <a:r>
              <a:rPr lang="en-US" sz="2400" dirty="0" smtClean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400" i="1" dirty="0" smtClean="0">
                <a:latin typeface="Lucida Sans Typewriter" charset="0"/>
                <a:ea typeface="Osaka" charset="0"/>
                <a:cs typeface="Osaka" charset="0"/>
              </a:rPr>
              <a:t>&lt;single table&gt;</a:t>
            </a:r>
          </a:p>
          <a:p>
            <a:pPr marL="0" indent="0">
              <a:buNone/>
            </a:pPr>
            <a:r>
              <a:rPr lang="en-US" sz="2400" dirty="0" smtClean="0">
                <a:latin typeface="Lucida Sans Typewriter" charset="0"/>
                <a:ea typeface="Osaka" charset="0"/>
                <a:cs typeface="Osaka" charset="0"/>
              </a:rPr>
              <a:t>[</a:t>
            </a:r>
            <a:r>
              <a:rPr lang="en-US" sz="2400" dirty="0" smtClean="0">
                <a:solidFill>
                  <a:srgbClr val="45A4FA"/>
                </a:solidFill>
                <a:latin typeface="Lucida Sans Typewriter" charset="0"/>
                <a:ea typeface="Osaka" charset="0"/>
                <a:cs typeface="Osaka" charset="0"/>
              </a:rPr>
              <a:t>WHERE</a:t>
            </a:r>
            <a:r>
              <a:rPr lang="en-US" sz="2400" dirty="0" smtClean="0"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400" i="1" dirty="0" smtClean="0">
                <a:latin typeface="Lucida Sans Typewriter" charset="0"/>
                <a:ea typeface="Osaka" charset="0"/>
                <a:cs typeface="Osaka" charset="0"/>
              </a:rPr>
              <a:t>&lt;predicate&gt;</a:t>
            </a:r>
            <a:r>
              <a:rPr lang="en-US" sz="2400" dirty="0" smtClean="0">
                <a:latin typeface="Lucida Sans Typewriter" charset="0"/>
                <a:ea typeface="Osaka" charset="0"/>
                <a:cs typeface="Osaka" charset="0"/>
              </a:rPr>
              <a:t>]</a:t>
            </a:r>
          </a:p>
          <a:p>
            <a:pPr marL="0" indent="0">
              <a:buNone/>
            </a:pPr>
            <a:r>
              <a:rPr lang="en-US" sz="2400" dirty="0" smtClean="0">
                <a:latin typeface="Lucida Sans Typewriter" charset="0"/>
                <a:ea typeface="Osaka" charset="0"/>
                <a:cs typeface="Osaka" charset="0"/>
              </a:rPr>
              <a:t>[</a:t>
            </a:r>
            <a:r>
              <a:rPr lang="en-US" sz="2400" dirty="0" smtClean="0">
                <a:solidFill>
                  <a:srgbClr val="45A4FA"/>
                </a:solidFill>
                <a:latin typeface="Lucida Sans Typewriter" charset="0"/>
                <a:ea typeface="Osaka" charset="0"/>
                <a:cs typeface="Osaka" charset="0"/>
              </a:rPr>
              <a:t>GROUP BY </a:t>
            </a:r>
            <a:r>
              <a:rPr lang="en-US" sz="2400" i="1" dirty="0" smtClean="0">
                <a:latin typeface="Lucida Sans Typewriter" charset="0"/>
                <a:ea typeface="Osaka" charset="0"/>
                <a:cs typeface="Osaka" charset="0"/>
              </a:rPr>
              <a:t>&lt;column list&gt;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400" dirty="0" smtClean="0">
                <a:latin typeface="Lucida Sans Typewriter" charset="0"/>
                <a:ea typeface="Osaka" charset="0"/>
                <a:cs typeface="Osaka" charset="0"/>
              </a:rPr>
              <a:t>[</a:t>
            </a:r>
            <a:r>
              <a:rPr lang="en-US" sz="2400" dirty="0" smtClean="0">
                <a:solidFill>
                  <a:srgbClr val="45A4FA"/>
                </a:solidFill>
                <a:latin typeface="Lucida Sans Typewriter" charset="0"/>
                <a:ea typeface="Osaka" charset="0"/>
                <a:cs typeface="Osaka" charset="0"/>
              </a:rPr>
              <a:t>HAVING</a:t>
            </a:r>
            <a:r>
              <a:rPr lang="en-US" sz="2400" dirty="0" smtClean="0"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400" i="1" dirty="0" smtClean="0">
                <a:latin typeface="Lucida Sans Typewriter" charset="0"/>
                <a:ea typeface="Osaka" charset="0"/>
                <a:cs typeface="Osaka" charset="0"/>
              </a:rPr>
              <a:t>&lt;predicate&gt;</a:t>
            </a:r>
            <a:r>
              <a:rPr lang="en-US" sz="2400" dirty="0" smtClean="0">
                <a:latin typeface="Lucida Sans Typewriter" charset="0"/>
                <a:ea typeface="Osaka" charset="0"/>
                <a:cs typeface="Osaka" charset="0"/>
              </a:rPr>
              <a:t>]]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  <a:latin typeface="Lucida Sans Typewriter" charset="0"/>
              <a:ea typeface="Osaka" charset="0"/>
              <a:cs typeface="Osaka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Lucida Sans Typewriter" charset="0"/>
                <a:ea typeface="Osaka" charset="0"/>
                <a:cs typeface="Osaka" charset="0"/>
              </a:rPr>
              <a:t>[ORDER BY </a:t>
            </a:r>
            <a:r>
              <a:rPr lang="en-US" sz="2400" i="1" dirty="0" smtClean="0">
                <a:solidFill>
                  <a:schemeClr val="bg1">
                    <a:lumMod val="75000"/>
                  </a:schemeClr>
                </a:solidFill>
                <a:latin typeface="Lucida Sans Typewriter" charset="0"/>
                <a:ea typeface="Osaka" charset="0"/>
                <a:cs typeface="Osaka" charset="0"/>
              </a:rPr>
              <a:t>&lt;column list&gt;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Lucida Sans Typewriter" charset="0"/>
                <a:ea typeface="Osaka" charset="0"/>
                <a:cs typeface="Osaka" charset="0"/>
              </a:rPr>
              <a:t>]</a:t>
            </a:r>
            <a:r>
              <a:rPr lang="en-US" sz="2400" dirty="0" smtClean="0">
                <a:solidFill>
                  <a:srgbClr val="45A4FA"/>
                </a:solidFill>
                <a:latin typeface="Lucida Sans Typewriter" charset="0"/>
                <a:ea typeface="Osaka" charset="0"/>
                <a:cs typeface="Osaka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solidFill>
                <a:srgbClr val="45A4FA"/>
              </a:solidFill>
              <a:latin typeface="Lucida Sans Typewriter" charset="0"/>
              <a:ea typeface="Osaka" charset="0"/>
              <a:cs typeface="Osaka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Keep only the tuples that satisfy the predicate in the HAVING clause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Can be used on aggregates or GROUP BY columns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Can ONLY be used with GROUP BY</a:t>
            </a: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993354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ORDER BY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45A4FC"/>
                </a:solidFill>
                <a:latin typeface="Lucida Sans Typewriter"/>
                <a:cs typeface="Lucida Sans Typewriter"/>
              </a:rPr>
              <a:t>SEL</a:t>
            </a:r>
            <a:r>
              <a:rPr lang="en-US" sz="2400" dirty="0" smtClean="0">
                <a:solidFill>
                  <a:srgbClr val="45A4FA"/>
                </a:solidFill>
                <a:latin typeface="Lucida Sans Typewriter"/>
                <a:cs typeface="Lucida Sans Typewriter"/>
              </a:rPr>
              <a:t>ECT</a:t>
            </a:r>
            <a:r>
              <a:rPr lang="en-US" sz="24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400" dirty="0" smtClean="0">
                <a:latin typeface="Lucida Sans Typewriter" charset="0"/>
                <a:ea typeface="Osaka" charset="0"/>
                <a:cs typeface="Osaka" charset="0"/>
              </a:rPr>
              <a:t>[</a:t>
            </a:r>
            <a:r>
              <a:rPr lang="en-US" sz="2400" dirty="0" smtClean="0">
                <a:solidFill>
                  <a:srgbClr val="45A4FA"/>
                </a:solidFill>
                <a:latin typeface="Lucida Sans Typewriter" charset="0"/>
                <a:ea typeface="Osaka" charset="0"/>
                <a:cs typeface="Osaka" charset="0"/>
              </a:rPr>
              <a:t>DISTINCT</a:t>
            </a:r>
            <a:r>
              <a:rPr lang="en-US" sz="2400" dirty="0" smtClean="0">
                <a:latin typeface="Lucida Sans Typewriter" charset="0"/>
                <a:ea typeface="Osaka" charset="0"/>
                <a:cs typeface="Osaka" charset="0"/>
              </a:rPr>
              <a:t>] </a:t>
            </a:r>
            <a:r>
              <a:rPr lang="en-US" sz="2400" i="1" dirty="0" smtClean="0">
                <a:solidFill>
                  <a:srgbClr val="000000"/>
                </a:solidFill>
                <a:latin typeface="Lucida Sans Typewriter" charset="0"/>
                <a:ea typeface="Osaka" charset="0"/>
                <a:cs typeface="Osaka" charset="0"/>
              </a:rPr>
              <a:t>&lt;column expression </a:t>
            </a:r>
            <a:r>
              <a:rPr lang="en-US" sz="2400" i="1" dirty="0" smtClean="0">
                <a:latin typeface="Lucida Sans Typewriter" charset="0"/>
                <a:ea typeface="Osaka" charset="0"/>
                <a:cs typeface="Osaka" charset="0"/>
              </a:rPr>
              <a:t>list&gt;</a:t>
            </a:r>
            <a:endParaRPr lang="en-US" sz="2400" dirty="0">
              <a:latin typeface="Lucida Sans Typewriter" charset="0"/>
              <a:ea typeface="Osaka" charset="0"/>
              <a:cs typeface="Osaka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Lucida Sans Typewriter" charset="0"/>
                <a:ea typeface="Osaka" charset="0"/>
                <a:cs typeface="Osaka" charset="0"/>
              </a:rPr>
              <a:t>FROM</a:t>
            </a:r>
            <a:r>
              <a:rPr lang="en-US" sz="2400" dirty="0" smtClean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400" i="1" dirty="0" smtClean="0">
                <a:latin typeface="Lucida Sans Typewriter" charset="0"/>
                <a:ea typeface="Osaka" charset="0"/>
                <a:cs typeface="Osaka" charset="0"/>
              </a:rPr>
              <a:t>&lt;single table&gt;</a:t>
            </a:r>
          </a:p>
          <a:p>
            <a:pPr marL="0" indent="0">
              <a:buNone/>
            </a:pPr>
            <a:r>
              <a:rPr lang="en-US" sz="2400" dirty="0" smtClean="0">
                <a:latin typeface="Lucida Sans Typewriter" charset="0"/>
                <a:ea typeface="Osaka" charset="0"/>
                <a:cs typeface="Osaka" charset="0"/>
              </a:rPr>
              <a:t>[</a:t>
            </a:r>
            <a:r>
              <a:rPr lang="en-US" sz="2400" dirty="0" smtClean="0">
                <a:solidFill>
                  <a:srgbClr val="45A4FA"/>
                </a:solidFill>
                <a:latin typeface="Lucida Sans Typewriter" charset="0"/>
                <a:ea typeface="Osaka" charset="0"/>
                <a:cs typeface="Osaka" charset="0"/>
              </a:rPr>
              <a:t>WHERE</a:t>
            </a:r>
            <a:r>
              <a:rPr lang="en-US" sz="2400" dirty="0" smtClean="0"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400" i="1" dirty="0" smtClean="0">
                <a:latin typeface="Lucida Sans Typewriter" charset="0"/>
                <a:ea typeface="Osaka" charset="0"/>
                <a:cs typeface="Osaka" charset="0"/>
              </a:rPr>
              <a:t>&lt;predicate&gt;</a:t>
            </a:r>
            <a:r>
              <a:rPr lang="en-US" sz="2400" dirty="0" smtClean="0">
                <a:latin typeface="Lucida Sans Typewriter" charset="0"/>
                <a:ea typeface="Osaka" charset="0"/>
                <a:cs typeface="Osaka" charset="0"/>
              </a:rPr>
              <a:t>]</a:t>
            </a:r>
          </a:p>
          <a:p>
            <a:pPr marL="0" indent="0">
              <a:buNone/>
            </a:pPr>
            <a:r>
              <a:rPr lang="en-US" sz="2400" dirty="0" smtClean="0">
                <a:latin typeface="Lucida Sans Typewriter" charset="0"/>
                <a:ea typeface="Osaka" charset="0"/>
                <a:cs typeface="Osaka" charset="0"/>
              </a:rPr>
              <a:t>[</a:t>
            </a:r>
            <a:r>
              <a:rPr lang="en-US" sz="2400" dirty="0" smtClean="0">
                <a:solidFill>
                  <a:srgbClr val="45A4FA"/>
                </a:solidFill>
                <a:latin typeface="Lucida Sans Typewriter" charset="0"/>
                <a:ea typeface="Osaka" charset="0"/>
                <a:cs typeface="Osaka" charset="0"/>
              </a:rPr>
              <a:t>GROUP BY </a:t>
            </a:r>
            <a:r>
              <a:rPr lang="en-US" sz="2400" i="1" dirty="0" smtClean="0">
                <a:latin typeface="Lucida Sans Typewriter" charset="0"/>
                <a:ea typeface="Osaka" charset="0"/>
                <a:cs typeface="Osaka" charset="0"/>
              </a:rPr>
              <a:t>&lt;column list&gt;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400" dirty="0" smtClean="0">
                <a:latin typeface="Lucida Sans Typewriter" charset="0"/>
                <a:ea typeface="Osaka" charset="0"/>
                <a:cs typeface="Osaka" charset="0"/>
              </a:rPr>
              <a:t>[</a:t>
            </a:r>
            <a:r>
              <a:rPr lang="en-US" sz="2400" dirty="0" smtClean="0">
                <a:solidFill>
                  <a:srgbClr val="45A4FA"/>
                </a:solidFill>
                <a:latin typeface="Lucida Sans Typewriter" charset="0"/>
                <a:ea typeface="Osaka" charset="0"/>
                <a:cs typeface="Osaka" charset="0"/>
              </a:rPr>
              <a:t>HAVING</a:t>
            </a:r>
            <a:r>
              <a:rPr lang="en-US" sz="2400" dirty="0" smtClean="0"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400" i="1" dirty="0" smtClean="0">
                <a:latin typeface="Lucida Sans Typewriter" charset="0"/>
                <a:ea typeface="Osaka" charset="0"/>
                <a:cs typeface="Osaka" charset="0"/>
              </a:rPr>
              <a:t>&lt;predicate&gt;</a:t>
            </a:r>
            <a:r>
              <a:rPr lang="en-US" sz="2400" dirty="0" smtClean="0">
                <a:latin typeface="Lucida Sans Typewriter" charset="0"/>
                <a:ea typeface="Osaka" charset="0"/>
                <a:cs typeface="Osaka" charset="0"/>
              </a:rPr>
              <a:t>]]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  <a:latin typeface="Lucida Sans Typewriter" charset="0"/>
              <a:ea typeface="Osaka" charset="0"/>
              <a:cs typeface="Osaka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Lucida Sans Typewriter" charset="0"/>
                <a:ea typeface="Osaka" charset="0"/>
                <a:cs typeface="Osaka" charset="0"/>
              </a:rPr>
              <a:t>[</a:t>
            </a:r>
            <a:r>
              <a:rPr lang="en-US" sz="2400" dirty="0" smtClean="0">
                <a:solidFill>
                  <a:srgbClr val="45A4FA"/>
                </a:solidFill>
                <a:latin typeface="Lucida Sans Typewriter" charset="0"/>
                <a:ea typeface="Osaka" charset="0"/>
                <a:cs typeface="Osaka" charset="0"/>
              </a:rPr>
              <a:t>ORDER BY </a:t>
            </a:r>
            <a:r>
              <a:rPr lang="en-US" sz="2400" i="1" dirty="0" smtClean="0">
                <a:latin typeface="Lucida Sans Typewriter" charset="0"/>
                <a:ea typeface="Osaka" charset="0"/>
                <a:cs typeface="Osaka" charset="0"/>
              </a:rPr>
              <a:t>&lt;column list&gt;</a:t>
            </a:r>
            <a:r>
              <a:rPr lang="en-US" sz="2400" dirty="0" smtClean="0">
                <a:latin typeface="Lucida Sans Typewriter" charset="0"/>
                <a:ea typeface="Osaka" charset="0"/>
                <a:cs typeface="Osaka" charset="0"/>
              </a:rPr>
              <a:t>]</a:t>
            </a:r>
            <a:r>
              <a:rPr lang="en-US" sz="2400" dirty="0" smtClean="0">
                <a:solidFill>
                  <a:srgbClr val="45A4FA"/>
                </a:solidFill>
                <a:latin typeface="Lucida Sans Typewriter" charset="0"/>
                <a:ea typeface="Osaka" charset="0"/>
                <a:cs typeface="Osaka" charset="0"/>
              </a:rPr>
              <a:t>;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Sorts results by columns from left to right</a:t>
            </a:r>
          </a:p>
          <a:p>
            <a:pPr lvl="1"/>
            <a:r>
              <a:rPr lang="en-US" sz="20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Students.age</a:t>
            </a:r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, </a:t>
            </a:r>
            <a:r>
              <a:rPr lang="en-US" sz="20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Students.name</a:t>
            </a:r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ASC for ascending [default], DESC for descending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Must refer to columns in output</a:t>
            </a: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4221806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</TotalTime>
  <Words>1049</Words>
  <Application>Microsoft Macintosh PowerPoint</Application>
  <PresentationFormat>On-screen Show (4:3)</PresentationFormat>
  <Paragraphs>189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CS186 Discussion 2</vt:lpstr>
      <vt:lpstr>Single-Table SQL</vt:lpstr>
      <vt:lpstr>Single-Table SQL</vt:lpstr>
      <vt:lpstr>SELECT FROM</vt:lpstr>
      <vt:lpstr>WHERE</vt:lpstr>
      <vt:lpstr>DISTINCT</vt:lpstr>
      <vt:lpstr>GROUP BY</vt:lpstr>
      <vt:lpstr>HAVING</vt:lpstr>
      <vt:lpstr>ORDER BY</vt:lpstr>
      <vt:lpstr>Other Clauses</vt:lpstr>
      <vt:lpstr>Worksheet #1-4</vt:lpstr>
      <vt:lpstr>Single-Table SQL Exercises</vt:lpstr>
      <vt:lpstr>Single-Table SQL Exercises</vt:lpstr>
      <vt:lpstr>Single-Table SQL Exercises</vt:lpstr>
      <vt:lpstr>Single-Table SQL Exercises</vt:lpstr>
      <vt:lpstr>Single-Table SQL Exercises</vt:lpstr>
      <vt:lpstr>Single-Table SQL Exercises</vt:lpstr>
      <vt:lpstr>Single-Table SQL Exercises</vt:lpstr>
      <vt:lpstr>Single-Table SQL Exercises</vt:lpstr>
      <vt:lpstr>Multi-Table SQL</vt:lpstr>
      <vt:lpstr>Single-Table SQL</vt:lpstr>
      <vt:lpstr>Multi-Table SQL</vt:lpstr>
      <vt:lpstr>Multi-Table SQL</vt:lpstr>
      <vt:lpstr>PowerPoint Presentation</vt:lpstr>
      <vt:lpstr>Worksheet #5-8</vt:lpstr>
      <vt:lpstr>Multi-Table SQL Exercises</vt:lpstr>
      <vt:lpstr>Multi-Table SQL Exercises</vt:lpstr>
      <vt:lpstr>Multi-Table SQL Exercises</vt:lpstr>
      <vt:lpstr>Multi-Table SQL Exercises</vt:lpstr>
      <vt:lpstr>Multi-Table SQL Exercises</vt:lpstr>
      <vt:lpstr>Multi-Table SQL Exercises</vt:lpstr>
      <vt:lpstr>Multi-Table SQL Exercises</vt:lpstr>
      <vt:lpstr>Multi-Table SQL Exercises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CS186 Discussion 2</dc:title>
  <dc:creator>Matthew Deng</dc:creator>
  <cp:lastModifiedBy>Matthew Deng</cp:lastModifiedBy>
  <cp:revision>14</cp:revision>
  <dcterms:created xsi:type="dcterms:W3CDTF">2015-09-09T16:03:04Z</dcterms:created>
  <dcterms:modified xsi:type="dcterms:W3CDTF">2015-09-09T19:25:10Z</dcterms:modified>
</cp:coreProperties>
</file>