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90" r:id="rId4"/>
    <p:sldId id="297" r:id="rId5"/>
    <p:sldId id="305" r:id="rId6"/>
    <p:sldId id="306" r:id="rId7"/>
    <p:sldId id="298" r:id="rId8"/>
    <p:sldId id="307" r:id="rId9"/>
    <p:sldId id="308" r:id="rId10"/>
    <p:sldId id="302" r:id="rId11"/>
    <p:sldId id="309" r:id="rId12"/>
    <p:sldId id="310" r:id="rId13"/>
    <p:sldId id="299" r:id="rId14"/>
    <p:sldId id="311" r:id="rId15"/>
    <p:sldId id="312" r:id="rId16"/>
    <p:sldId id="313" r:id="rId17"/>
    <p:sldId id="303" r:id="rId18"/>
    <p:sldId id="314" r:id="rId19"/>
    <p:sldId id="315" r:id="rId20"/>
    <p:sldId id="316" r:id="rId21"/>
    <p:sldId id="300" r:id="rId22"/>
    <p:sldId id="317" r:id="rId23"/>
    <p:sldId id="318" r:id="rId24"/>
    <p:sldId id="319" r:id="rId25"/>
    <p:sldId id="320" r:id="rId26"/>
    <p:sldId id="261" r:id="rId27"/>
    <p:sldId id="263" r:id="rId28"/>
    <p:sldId id="291" r:id="rId29"/>
    <p:sldId id="304" r:id="rId30"/>
    <p:sldId id="271" r:id="rId31"/>
    <p:sldId id="292" r:id="rId32"/>
    <p:sldId id="293" r:id="rId33"/>
    <p:sldId id="294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43A3-AB27-5E42-9CD2-B114C9F9F33E}" type="datetimeFigureOut">
              <a:rPr lang="en-US" smtClean="0"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7784D-2B03-CA4E-AF5E-287CA99A2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CS186 Discussion </a:t>
            </a:r>
            <a:r>
              <a:rPr lang="en-US" sz="6000" dirty="0" smtClean="0">
                <a:latin typeface="Helvetica Neue Light"/>
                <a:cs typeface="Helvetica Neue Light"/>
              </a:rPr>
              <a:t>3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78199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(Join Algorithms)</a:t>
            </a:r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endParaRPr lang="en-US" sz="2400" dirty="0" smtClean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Matthew Deng</a:t>
            </a:r>
          </a:p>
        </p:txBody>
      </p:sp>
    </p:spTree>
    <p:extLst>
      <p:ext uri="{BB962C8B-B14F-4D97-AF65-F5344CB8AC3E}">
        <p14:creationId xmlns:p14="http://schemas.microsoft.com/office/powerpoint/2010/main" val="203872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Chunk</a:t>
            </a:r>
            <a:r>
              <a:rPr lang="en-US" dirty="0" smtClean="0">
                <a:latin typeface="Helvetica Neue Light"/>
                <a:cs typeface="Helvetica Neue Light"/>
              </a:rPr>
              <a:t>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for chunk </a:t>
            </a:r>
            <a:r>
              <a:rPr lang="en-US" sz="2400" dirty="0" err="1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c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 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for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+ [R] / (B – 2)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9339" y="5417945"/>
            <a:ext cx="3540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B-2 pages in each chunk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235573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Chunk</a:t>
            </a:r>
            <a:r>
              <a:rPr lang="en-US" dirty="0" smtClean="0">
                <a:latin typeface="Helvetica Neue Light"/>
                <a:cs typeface="Helvetica Neue Light"/>
              </a:rPr>
              <a:t>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chunk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for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/ (B – 2)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9339" y="5417945"/>
            <a:ext cx="3540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B-2 pages in each chunk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199089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Chunk</a:t>
            </a:r>
            <a:r>
              <a:rPr lang="en-US" dirty="0" smtClean="0">
                <a:latin typeface="Helvetica Neue Light"/>
                <a:cs typeface="Helvetica Neue Light"/>
              </a:rPr>
              <a:t>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chunk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for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c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+ [R] / (B – 2)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9339" y="5417945"/>
            <a:ext cx="3540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B-2 pages in each chunk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52747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External Sort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Merge R and 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4 *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+ [S]) + [R] + [S]</a:t>
            </a:r>
          </a:p>
          <a:p>
            <a:pPr marL="0" indent="0" algn="ctr">
              <a:buNone/>
            </a:pP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= 5 </a:t>
            </a: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* ([R] + [S])</a:t>
            </a:r>
            <a:endParaRPr lang="en-US" sz="3600" dirty="0" smtClean="0"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89115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External Sort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Merge R and 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4 * 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([R]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[S]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+ 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5 </a:t>
            </a: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[S])</a:t>
            </a:r>
            <a:endParaRPr lang="en-US" sz="3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388126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Merge R and 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4 * ([R] + [S])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5 </a:t>
            </a: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[S])</a:t>
            </a:r>
            <a:endParaRPr lang="en-US" sz="3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351013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External Sort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Merge R and S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4 * ([R] + [S]) + 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5 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* ([R] + [S])</a:t>
            </a: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28013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Optimized 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1. Internal Sort 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2. Internal Sort 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3. Merge R and S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*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+ [S]) + 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</a:t>
            </a: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[S]) </a:t>
            </a:r>
            <a:endParaRPr lang="en-US" sz="3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3721768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Optimized 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1. Internal Sort 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2. Internal Sort 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3. Merge R and S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*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([R]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[S]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+ 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</a:t>
            </a: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[S]) </a:t>
            </a:r>
            <a:endParaRPr lang="en-US" sz="3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63773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Optimized 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1. Internal Sort 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2. Internal Sort 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3. Merge R and S</a:t>
            </a:r>
            <a:endParaRPr lang="en-US" sz="2400" dirty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* ([R] + [S])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</a:t>
            </a: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[S]) </a:t>
            </a:r>
            <a:endParaRPr lang="en-US" sz="36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188498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Join Algorithms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31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Optimized Sort Merge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1. Internal Sort R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2. Internal Sort 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(pass 0 only)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3. Merge R and S</a:t>
            </a:r>
            <a:endParaRPr lang="en-US" sz="2400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2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 * ([R] + [S]) + [R] + [S]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3 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* ([R] + [S]) </a:t>
            </a: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117104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Hash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Partition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Build Hash Table for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Stream and Probe S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 *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(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+ [S]) + [R] + [S]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* ([R] + [S]) </a:t>
            </a:r>
          </a:p>
          <a:p>
            <a:pPr marL="0" indent="0" algn="ctr">
              <a:buNone/>
            </a:pP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412144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Hash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Partition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Build Hash Table for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Stream and Probe S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2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([R]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[S]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) + [R] + [S]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* ([R] + [S]) </a:t>
            </a:r>
          </a:p>
          <a:p>
            <a:pPr marL="0" indent="0" algn="ctr">
              <a:buNone/>
            </a:pP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101026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Hash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Build Hash Table for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Stream and Probe S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 * ([R] + [S])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+ [S]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* ([R] + [S]) </a:t>
            </a:r>
          </a:p>
          <a:p>
            <a:pPr marL="0" indent="0" algn="ctr">
              <a:buNone/>
            </a:pP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2448364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Hash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Build Hash Table for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Stream and Probe S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 * ([R] + [S]) + [R]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[S]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3 * ([R] + [S]) </a:t>
            </a:r>
          </a:p>
          <a:p>
            <a:pPr marL="0" indent="0" algn="ctr">
              <a:buNone/>
            </a:pP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304210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Hash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Partition 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Build Hash Table for 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Stream and Probe S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2 * ([R] + [S]) + [R] + [S]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3 * ([R] + [S]) </a:t>
            </a:r>
          </a:p>
          <a:p>
            <a:pPr marL="0" indent="0" algn="ctr">
              <a:buNone/>
            </a:pPr>
            <a:endParaRPr lang="en-US" sz="3600" dirty="0" smtClean="0">
              <a:solidFill>
                <a:srgbClr val="45A4FA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283247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Join Algorithms Worksheet </a:t>
            </a:r>
            <a:r>
              <a:rPr lang="en-US" sz="6000" dirty="0" smtClean="0">
                <a:latin typeface="Helvetica Neue Light"/>
                <a:cs typeface="Helvetica Neue Light"/>
              </a:rPr>
              <a:t>#</a:t>
            </a:r>
            <a:r>
              <a:rPr lang="en-US" sz="6000" dirty="0" smtClean="0">
                <a:latin typeface="Helvetica Neue Light"/>
                <a:cs typeface="Helvetica Neue Light"/>
              </a:rPr>
              <a:t>1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06131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Describe </a:t>
            </a:r>
            <a:r>
              <a:rPr lang="en-US" sz="2400" dirty="0">
                <a:latin typeface="Helvetica Neue Light"/>
                <a:cs typeface="Helvetica Neue Light"/>
              </a:rPr>
              <a:t>when you would want to use a chunk nested loop join, a sort</a:t>
            </a:r>
            <a:r>
              <a:rPr lang="en-US" sz="2400" dirty="0" smtClean="0">
                <a:latin typeface="Helvetica Neue Light"/>
                <a:cs typeface="Helvetica Neue Light"/>
              </a:rPr>
              <a:t>-merge </a:t>
            </a:r>
            <a:r>
              <a:rPr lang="en-US" sz="2400" dirty="0">
                <a:latin typeface="Helvetica Neue Light"/>
                <a:cs typeface="Helvetica Neue Light"/>
              </a:rPr>
              <a:t>join and a hash join:</a:t>
            </a:r>
            <a:endParaRPr lang="en-US" sz="2400" dirty="0" smtClean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24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56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Helvetica Neue Light"/>
                <a:cs typeface="Helvetica Neue Light"/>
              </a:rPr>
              <a:t>Describe when you would want to use a chunk nested loop join, a sort-merge join and a hash join: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endParaRPr lang="en-US" sz="2400" dirty="0" smtClean="0">
              <a:latin typeface="Helvetica Neue Light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74372" y="4559346"/>
            <a:ext cx="3287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Helvetica Neue Light"/>
                <a:cs typeface="Helvetica Neue Light"/>
              </a:rPr>
              <a:t>Hash </a:t>
            </a:r>
            <a:r>
              <a:rPr lang="en-US" sz="2400" dirty="0">
                <a:latin typeface="Helvetica Neue Light"/>
                <a:cs typeface="Helvetica Neue Light"/>
              </a:rPr>
              <a:t>Join</a:t>
            </a:r>
            <a:r>
              <a:rPr lang="en-US" sz="2400" dirty="0" smtClean="0">
                <a:latin typeface="Helvetica Neue Light"/>
                <a:cs typeface="Helvetica Neue Light"/>
              </a:rPr>
              <a:t>:</a:t>
            </a:r>
            <a:endParaRPr lang="en-US" sz="2400" dirty="0">
              <a:latin typeface="Helvetica Neue Light"/>
              <a:cs typeface="Helvetica Neue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Hashing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Uneven Relations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Hybrid Hashing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1179" y="2975418"/>
            <a:ext cx="372380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 Light"/>
                <a:cs typeface="Helvetica Neue Light"/>
              </a:rPr>
              <a:t>Chunk Nested Loop Join: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Cartesian Product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Non-equality Predicate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3794" y="4559346"/>
            <a:ext cx="3278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 Neue Light"/>
                <a:cs typeface="Helvetica Neue Light"/>
              </a:rPr>
              <a:t>Sort Merge Join: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Sorting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Skewed Data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Helvetica Neue Light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Limited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Memory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786492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53891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Helvetica Neue Light"/>
                <a:cs typeface="Helvetica Neue Light"/>
              </a:rPr>
              <a:t>Join Algorithms Worksheet #</a:t>
            </a:r>
            <a:r>
              <a:rPr lang="en-US" sz="6000" dirty="0">
                <a:latin typeface="Helvetica Neue Light"/>
                <a:cs typeface="Helvetica Neue Light"/>
              </a:rPr>
              <a:t>2</a:t>
            </a:r>
            <a:endParaRPr lang="en-US" sz="6000" dirty="0">
              <a:latin typeface="Helvetica Neue Light"/>
              <a:cs typeface="Helvetica Neu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6859" y="4762718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335173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Cost Notation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R] = number of pages in Table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number of records per page of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number of records in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</a:t>
            </a:r>
            <a:r>
              <a:rPr lang="en-US" sz="36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36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3600" baseline="-250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* [R]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2758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[R] and [S</a:t>
            </a:r>
            <a:r>
              <a:rPr lang="en-US" sz="2400" dirty="0" smtClean="0">
                <a:latin typeface="Helvetica Neue Light"/>
                <a:cs typeface="Helvetica Neue Light"/>
              </a:rPr>
              <a:t>] where </a:t>
            </a:r>
            <a:r>
              <a:rPr lang="en-US" sz="2400" dirty="0">
                <a:latin typeface="Helvetica Neue Light"/>
                <a:cs typeface="Helvetica Neue Light"/>
              </a:rPr>
              <a:t>[R] is 100 pages and [S] is 50 pages. [R] holds 100 tuples per page </a:t>
            </a:r>
            <a:r>
              <a:rPr lang="en-US" sz="2400" dirty="0" smtClean="0">
                <a:latin typeface="Helvetica Neue Light"/>
                <a:cs typeface="Helvetica Neue Light"/>
              </a:rPr>
              <a:t>and </a:t>
            </a:r>
            <a:r>
              <a:rPr lang="en-US" sz="2400" dirty="0">
                <a:latin typeface="Helvetica Neue Light"/>
                <a:cs typeface="Helvetica Neue Light"/>
              </a:rPr>
              <a:t>[S] holds 50 tuples per </a:t>
            </a:r>
            <a:r>
              <a:rPr lang="en-US" sz="2400" dirty="0" smtClean="0">
                <a:latin typeface="Helvetica Neue Light"/>
                <a:cs typeface="Helvetica Neue Light"/>
              </a:rPr>
              <a:t>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How </a:t>
            </a:r>
            <a:r>
              <a:rPr lang="en-US" sz="2400" dirty="0">
                <a:latin typeface="Helvetica Neue Light"/>
                <a:cs typeface="Helvetica Neue Light"/>
              </a:rPr>
              <a:t>many disk reads are needed to perform a Simple Nested Loops join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8622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[R] and [S</a:t>
            </a:r>
            <a:r>
              <a:rPr lang="en-US" sz="2400" dirty="0" smtClean="0">
                <a:latin typeface="Helvetica Neue Light"/>
                <a:cs typeface="Helvetica Neue Light"/>
              </a:rPr>
              <a:t>] where </a:t>
            </a:r>
            <a:r>
              <a:rPr lang="en-US" sz="2400" dirty="0">
                <a:latin typeface="Helvetica Neue Light"/>
                <a:cs typeface="Helvetica Neue Light"/>
              </a:rPr>
              <a:t>[R] is 100 pages and [S] is 50 pages. [R] holds 100 tuples per page </a:t>
            </a:r>
            <a:r>
              <a:rPr lang="en-US" sz="2400" dirty="0" smtClean="0">
                <a:latin typeface="Helvetica Neue Light"/>
                <a:cs typeface="Helvetica Neue Light"/>
              </a:rPr>
              <a:t>and </a:t>
            </a:r>
            <a:r>
              <a:rPr lang="en-US" sz="2400" dirty="0">
                <a:latin typeface="Helvetica Neue Light"/>
                <a:cs typeface="Helvetica Neue Light"/>
              </a:rPr>
              <a:t>[S] holds 50 tuples per </a:t>
            </a:r>
            <a:r>
              <a:rPr lang="en-US" sz="2400" dirty="0" smtClean="0">
                <a:latin typeface="Helvetica Neue Light"/>
                <a:cs typeface="Helvetica Neue Light"/>
              </a:rPr>
              <a:t>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latin typeface="Helvetica Neue Light"/>
                <a:cs typeface="Helvetica Neue Light"/>
              </a:rPr>
              <a:t>How </a:t>
            </a:r>
            <a:r>
              <a:rPr lang="en-US" sz="2400" dirty="0">
                <a:latin typeface="Helvetica Neue Light"/>
                <a:cs typeface="Helvetica Neue Light"/>
              </a:rPr>
              <a:t>many disk reads are needed to perform a Simple Nested Loops join</a:t>
            </a:r>
            <a:r>
              <a:rPr lang="en-US" sz="2400" dirty="0" smtClean="0">
                <a:latin typeface="Helvetica Neue Light"/>
                <a:cs typeface="Helvetica Neue Light"/>
              </a:rPr>
              <a:t>?</a:t>
            </a:r>
          </a:p>
          <a:p>
            <a:pPr marL="0" indent="0">
              <a:buNone/>
            </a:pPr>
            <a:endParaRPr lang="en-US" sz="2400" dirty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Using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S as the outer relation yields the lowest I/O count.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cs typeface="Helvetica Neue Light"/>
              </a:rPr>
              <a:t>S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*[R]*[S] + [S] = 50*100*50 +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50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= 250050 I/O’s</a:t>
            </a:r>
            <a:endParaRPr lang="en-US" sz="2400" dirty="0">
              <a:solidFill>
                <a:srgbClr val="45A4FA"/>
              </a:solidFill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011562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[R] and [S</a:t>
            </a:r>
            <a:r>
              <a:rPr lang="en-US" sz="2400" dirty="0" smtClean="0">
                <a:latin typeface="Helvetica Neue Light"/>
                <a:cs typeface="Helvetica Neue Light"/>
              </a:rPr>
              <a:t>] where </a:t>
            </a:r>
            <a:r>
              <a:rPr lang="en-US" sz="2400" dirty="0">
                <a:latin typeface="Helvetica Neue Light"/>
                <a:cs typeface="Helvetica Neue Light"/>
              </a:rPr>
              <a:t>[R] is 100 pages and [S] is 50 pages. [R] holds 100 tuples per page </a:t>
            </a:r>
            <a:r>
              <a:rPr lang="en-US" sz="2400" dirty="0" smtClean="0">
                <a:latin typeface="Helvetica Neue Light"/>
                <a:cs typeface="Helvetica Neue Light"/>
              </a:rPr>
              <a:t>and </a:t>
            </a:r>
            <a:r>
              <a:rPr lang="en-US" sz="2400" dirty="0">
                <a:latin typeface="Helvetica Neue Light"/>
                <a:cs typeface="Helvetica Neue Light"/>
              </a:rPr>
              <a:t>[S] holds 50 tuples per </a:t>
            </a:r>
            <a:r>
              <a:rPr lang="en-US" sz="2400" dirty="0" smtClean="0">
                <a:latin typeface="Helvetica Neue Light"/>
                <a:cs typeface="Helvetica Neue Light"/>
              </a:rPr>
              <a:t>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How about a Sort Merge Join? (Utilize the optimized version</a:t>
            </a:r>
            <a:r>
              <a:rPr lang="en-US" sz="2400" dirty="0" smtClean="0">
                <a:latin typeface="Helvetica Neue Light"/>
                <a:cs typeface="Helvetica Neue Light"/>
              </a:rPr>
              <a:t>)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1077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[R] and [S</a:t>
            </a:r>
            <a:r>
              <a:rPr lang="en-US" sz="2400" dirty="0" smtClean="0">
                <a:latin typeface="Helvetica Neue Light"/>
                <a:cs typeface="Helvetica Neue Light"/>
              </a:rPr>
              <a:t>] where </a:t>
            </a:r>
            <a:r>
              <a:rPr lang="en-US" sz="2400" dirty="0">
                <a:latin typeface="Helvetica Neue Light"/>
                <a:cs typeface="Helvetica Neue Light"/>
              </a:rPr>
              <a:t>[R] is 100 pages and [S] is 50 pages. [R] holds 100 tuples per page </a:t>
            </a:r>
            <a:r>
              <a:rPr lang="en-US" sz="2400" dirty="0" smtClean="0">
                <a:latin typeface="Helvetica Neue Light"/>
                <a:cs typeface="Helvetica Neue Light"/>
              </a:rPr>
              <a:t>and </a:t>
            </a:r>
            <a:r>
              <a:rPr lang="en-US" sz="2400" dirty="0">
                <a:latin typeface="Helvetica Neue Light"/>
                <a:cs typeface="Helvetica Neue Light"/>
              </a:rPr>
              <a:t>[S] holds 50 tuples per </a:t>
            </a:r>
            <a:r>
              <a:rPr lang="en-US" sz="2400" dirty="0" smtClean="0">
                <a:latin typeface="Helvetica Neue Light"/>
                <a:cs typeface="Helvetica Neue Light"/>
              </a:rPr>
              <a:t>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How about a Sort Merge Join? (Utilize the optimized version)</a:t>
            </a:r>
          </a:p>
          <a:p>
            <a:pPr marL="0" indent="0">
              <a:buNone/>
            </a:pPr>
            <a:endParaRPr lang="fr-FR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fr-FR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3</a:t>
            </a:r>
            <a:r>
              <a:rPr lang="fr-FR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([R] + [S]) = 3*150 = 450 I/</a:t>
            </a:r>
            <a:r>
              <a:rPr lang="fr-FR" sz="2400" dirty="0" err="1">
                <a:solidFill>
                  <a:srgbClr val="45A4FA"/>
                </a:solidFill>
                <a:latin typeface="Helvetica Neue Light"/>
                <a:cs typeface="Helvetica Neue Light"/>
              </a:rPr>
              <a:t>O’s</a:t>
            </a:r>
            <a:endParaRPr lang="en-US" sz="2400" dirty="0">
              <a:solidFill>
                <a:srgbClr val="45A4FA"/>
              </a:solidFill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501041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1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[R] and [S</a:t>
            </a:r>
            <a:r>
              <a:rPr lang="en-US" sz="2400" dirty="0" smtClean="0">
                <a:latin typeface="Helvetica Neue Light"/>
                <a:cs typeface="Helvetica Neue Light"/>
              </a:rPr>
              <a:t>] where </a:t>
            </a:r>
            <a:r>
              <a:rPr lang="en-US" sz="2400" dirty="0">
                <a:latin typeface="Helvetica Neue Light"/>
                <a:cs typeface="Helvetica Neue Light"/>
              </a:rPr>
              <a:t>[R] is 100 pages and [S] is 50 pages. [R] holds 100 tuples per page </a:t>
            </a:r>
            <a:r>
              <a:rPr lang="en-US" sz="2400" dirty="0" smtClean="0">
                <a:latin typeface="Helvetica Neue Light"/>
                <a:cs typeface="Helvetica Neue Light"/>
              </a:rPr>
              <a:t>and </a:t>
            </a:r>
            <a:r>
              <a:rPr lang="en-US" sz="2400" dirty="0">
                <a:latin typeface="Helvetica Neue Light"/>
                <a:cs typeface="Helvetica Neue Light"/>
              </a:rPr>
              <a:t>[S] holds 50 tuples per </a:t>
            </a:r>
            <a:r>
              <a:rPr lang="en-US" sz="2400" dirty="0" smtClean="0">
                <a:latin typeface="Helvetica Neue Light"/>
                <a:cs typeface="Helvetica Neue Light"/>
              </a:rPr>
              <a:t>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How about a Hash Join? (Assume no recursive partitioning and ignore output costs</a:t>
            </a:r>
            <a:r>
              <a:rPr lang="en-US" sz="2400" dirty="0" smtClean="0">
                <a:latin typeface="Helvetica Neue Light"/>
                <a:cs typeface="Helvetica Neue Light"/>
              </a:rPr>
              <a:t>)</a:t>
            </a:r>
          </a:p>
          <a:p>
            <a:pPr marL="0" indent="0">
              <a:buNone/>
            </a:pPr>
            <a:endParaRPr lang="fr-FR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7951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Join Algorithms Exercises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2. We have 15 pages of memory, and we want to join two tables [R] and [S</a:t>
            </a:r>
            <a:r>
              <a:rPr lang="en-US" sz="2400" dirty="0" smtClean="0">
                <a:latin typeface="Helvetica Neue Light"/>
                <a:cs typeface="Helvetica Neue Light"/>
              </a:rPr>
              <a:t>] where </a:t>
            </a:r>
            <a:r>
              <a:rPr lang="en-US" sz="2400" dirty="0">
                <a:latin typeface="Helvetica Neue Light"/>
                <a:cs typeface="Helvetica Neue Light"/>
              </a:rPr>
              <a:t>[R] is 100 pages and [S] is 50 pages. [R] holds 100 tuples per page </a:t>
            </a:r>
            <a:r>
              <a:rPr lang="en-US" sz="2400" dirty="0" smtClean="0">
                <a:latin typeface="Helvetica Neue Light"/>
                <a:cs typeface="Helvetica Neue Light"/>
              </a:rPr>
              <a:t>and </a:t>
            </a:r>
            <a:r>
              <a:rPr lang="en-US" sz="2400" dirty="0">
                <a:latin typeface="Helvetica Neue Light"/>
                <a:cs typeface="Helvetica Neue Light"/>
              </a:rPr>
              <a:t>[S] holds 50 tuples per </a:t>
            </a:r>
            <a:r>
              <a:rPr lang="en-US" sz="2400" dirty="0" smtClean="0">
                <a:latin typeface="Helvetica Neue Light"/>
                <a:cs typeface="Helvetica Neue Light"/>
              </a:rPr>
              <a:t>page.</a:t>
            </a:r>
          </a:p>
          <a:p>
            <a:pPr marL="0" indent="0">
              <a:buNone/>
            </a:pPr>
            <a:endParaRPr lang="en-US" sz="2400" dirty="0" smtClean="0"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latin typeface="Helvetica Neue Light"/>
                <a:cs typeface="Helvetica Neue Light"/>
              </a:rPr>
              <a:t>How about a Hash Join? (Assume no recursive partitioning and ignore output costs</a:t>
            </a:r>
            <a:r>
              <a:rPr lang="en-US" sz="2400" dirty="0" smtClean="0">
                <a:latin typeface="Helvetica Neue Light"/>
                <a:cs typeface="Helvetica Neue Light"/>
              </a:rPr>
              <a:t>)</a:t>
            </a:r>
          </a:p>
          <a:p>
            <a:pPr marL="0" indent="0">
              <a:buNone/>
            </a:pPr>
            <a:endParaRPr lang="fr-FR" sz="2400" dirty="0" smtClean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Partitioning Phase: 2([R]+[S])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Matching Phase: [R]+[S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cs typeface="Helvetica Neue Light"/>
              </a:rPr>
              <a:t>]</a:t>
            </a:r>
            <a:endParaRPr lang="en-US" sz="2400" dirty="0">
              <a:solidFill>
                <a:srgbClr val="45A4FA"/>
              </a:solidFill>
              <a:latin typeface="Helvetica Neue Light"/>
              <a:cs typeface="Helvetica Neue Ligh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cs typeface="Helvetica Neue Light"/>
              </a:rPr>
              <a:t>Total = 3([R] + [S]) = 3* 150  =  450 I/O’s</a:t>
            </a:r>
            <a:endParaRPr lang="en-US" sz="2400" dirty="0">
              <a:solidFill>
                <a:srgbClr val="45A4FA"/>
              </a:solidFill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30651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Simple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or record r in R: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for record s in 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+ |R| * [</a:t>
            </a: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8997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Simple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or record r in R: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for record s in 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|R| * [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408675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Simple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or record r in R: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latin typeface="Helvetica Neue Light"/>
                <a:ea typeface="Osaka" charset="0"/>
                <a:cs typeface="Helvetica Neue Light"/>
              </a:rPr>
              <a:t>for record s in 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+ |R| * [</a:t>
            </a: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175045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Page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for page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 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for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+ [R]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556029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Page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 for 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latin typeface="Helvetica Neue Light"/>
                <a:ea typeface="Osaka" charset="0"/>
                <a:cs typeface="Helvetica Neue Light"/>
              </a:rPr>
              <a:t>] + 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[R]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406747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 Neue Light"/>
                <a:cs typeface="Helvetica Neue Light"/>
              </a:rPr>
              <a:t>Page Nested Loop Join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for 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for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page </a:t>
            </a:r>
            <a:r>
              <a:rPr lang="en-US" sz="24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in 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for record r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for record s in </a:t>
            </a:r>
            <a:r>
              <a:rPr lang="en-US" sz="24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sz="2400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if theta(r, s):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        add join(r, s) to result</a:t>
            </a:r>
          </a:p>
          <a:p>
            <a:pPr marL="0" indent="0">
              <a:buNone/>
            </a:pPr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[R</a:t>
            </a:r>
            <a:r>
              <a:rPr lang="en-US" sz="3600" dirty="0" smtClean="0">
                <a:solidFill>
                  <a:srgbClr val="45A4FA"/>
                </a:solidFill>
                <a:latin typeface="Helvetica Neue Light"/>
                <a:ea typeface="Osaka" charset="0"/>
                <a:cs typeface="Helvetica Neue Light"/>
              </a:rPr>
              <a:t>] + [R] * [S]</a:t>
            </a:r>
          </a:p>
          <a:p>
            <a:endParaRPr lang="en-US" sz="20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endParaRPr lang="en-US" sz="2400" dirty="0" smtClean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3506" y="1603682"/>
            <a:ext cx="39332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[R] = number of pages in Table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p</a:t>
            </a:r>
            <a:r>
              <a:rPr lang="en-US" baseline="-25000" dirty="0" err="1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 = number of records per page of </a:t>
            </a:r>
            <a:r>
              <a:rPr lang="en-US" dirty="0" smtClean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R</a:t>
            </a:r>
            <a:endParaRPr lang="en-US" dirty="0">
              <a:solidFill>
                <a:srgbClr val="000000"/>
              </a:solidFill>
              <a:latin typeface="Helvetica Neue Light"/>
              <a:ea typeface="Osaka" charset="0"/>
              <a:cs typeface="Helvetica Neue Light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 Light"/>
                <a:ea typeface="Osaka" charset="0"/>
                <a:cs typeface="Helvetica Neue Light"/>
              </a:rPr>
              <a:t>|R| = number of records in R</a:t>
            </a:r>
          </a:p>
        </p:txBody>
      </p:sp>
    </p:spTree>
    <p:extLst>
      <p:ext uri="{BB962C8B-B14F-4D97-AF65-F5344CB8AC3E}">
        <p14:creationId xmlns:p14="http://schemas.microsoft.com/office/powerpoint/2010/main" val="424932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</TotalTime>
  <Words>2323</Words>
  <Application>Microsoft Macintosh PowerPoint</Application>
  <PresentationFormat>On-screen Show (4:3)</PresentationFormat>
  <Paragraphs>351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CS186 Discussion 3</vt:lpstr>
      <vt:lpstr>Join Algorithms</vt:lpstr>
      <vt:lpstr>Cost Notation</vt:lpstr>
      <vt:lpstr>Simple Nested Loop Join</vt:lpstr>
      <vt:lpstr>Simple Nested Loop Join</vt:lpstr>
      <vt:lpstr>Simple Nested Loop Join</vt:lpstr>
      <vt:lpstr>Page Nested Loop Join</vt:lpstr>
      <vt:lpstr>Page Nested Loop Join</vt:lpstr>
      <vt:lpstr>Page Nested Loop Join</vt:lpstr>
      <vt:lpstr>Chunk Nested Loop Join</vt:lpstr>
      <vt:lpstr>Chunk Nested Loop Join</vt:lpstr>
      <vt:lpstr>Chunk Nested Loop Join</vt:lpstr>
      <vt:lpstr>Sort Merge Join</vt:lpstr>
      <vt:lpstr>Sort Merge Join</vt:lpstr>
      <vt:lpstr>Sort Merge Join</vt:lpstr>
      <vt:lpstr>Sort Merge Join</vt:lpstr>
      <vt:lpstr>Optimized Sort Merge Join</vt:lpstr>
      <vt:lpstr>Optimized Sort Merge Join</vt:lpstr>
      <vt:lpstr>Optimized Sort Merge Join</vt:lpstr>
      <vt:lpstr>Optimized Sort Merge Join</vt:lpstr>
      <vt:lpstr>Hash Join</vt:lpstr>
      <vt:lpstr>Hash Join</vt:lpstr>
      <vt:lpstr>Hash Join</vt:lpstr>
      <vt:lpstr>Hash Join</vt:lpstr>
      <vt:lpstr>Hash Join</vt:lpstr>
      <vt:lpstr>Join Algorithms Worksheet #1</vt:lpstr>
      <vt:lpstr>Join Algorithms Exercises</vt:lpstr>
      <vt:lpstr>Join Algorithms Exercises</vt:lpstr>
      <vt:lpstr>Join Algorithms Worksheet #2</vt:lpstr>
      <vt:lpstr>Join Algorithms Exercises</vt:lpstr>
      <vt:lpstr>Join Algorithms Exercises</vt:lpstr>
      <vt:lpstr>Join Algorithms Exercises</vt:lpstr>
      <vt:lpstr>Join Algorithms Exercises</vt:lpstr>
      <vt:lpstr>Join Algorithms Exercises</vt:lpstr>
      <vt:lpstr>Join Algorithms Exercises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CS186 Discussion 2</dc:title>
  <dc:creator>Matthew Deng</dc:creator>
  <cp:lastModifiedBy>Matthew Deng</cp:lastModifiedBy>
  <cp:revision>31</cp:revision>
  <dcterms:created xsi:type="dcterms:W3CDTF">2015-09-09T16:03:04Z</dcterms:created>
  <dcterms:modified xsi:type="dcterms:W3CDTF">2015-09-16T19:33:07Z</dcterms:modified>
</cp:coreProperties>
</file>