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310" r:id="rId4"/>
    <p:sldId id="341" r:id="rId5"/>
    <p:sldId id="342" r:id="rId6"/>
    <p:sldId id="343" r:id="rId7"/>
    <p:sldId id="344" r:id="rId8"/>
    <p:sldId id="345" r:id="rId9"/>
    <p:sldId id="347" r:id="rId10"/>
    <p:sldId id="346" r:id="rId11"/>
    <p:sldId id="261" r:id="rId12"/>
    <p:sldId id="314" r:id="rId13"/>
    <p:sldId id="315" r:id="rId14"/>
    <p:sldId id="316" r:id="rId15"/>
    <p:sldId id="319" r:id="rId16"/>
    <p:sldId id="317" r:id="rId17"/>
    <p:sldId id="318" r:id="rId18"/>
    <p:sldId id="320" r:id="rId19"/>
    <p:sldId id="321" r:id="rId20"/>
    <p:sldId id="322" r:id="rId21"/>
    <p:sldId id="323" r:id="rId22"/>
    <p:sldId id="351" r:id="rId23"/>
    <p:sldId id="353" r:id="rId24"/>
    <p:sldId id="354" r:id="rId25"/>
    <p:sldId id="355" r:id="rId26"/>
    <p:sldId id="356" r:id="rId27"/>
    <p:sldId id="324" r:id="rId28"/>
    <p:sldId id="326" r:id="rId29"/>
    <p:sldId id="330" r:id="rId30"/>
    <p:sldId id="327" r:id="rId31"/>
    <p:sldId id="331" r:id="rId32"/>
    <p:sldId id="332" r:id="rId33"/>
    <p:sldId id="328" r:id="rId34"/>
    <p:sldId id="329" r:id="rId35"/>
    <p:sldId id="333" r:id="rId36"/>
    <p:sldId id="348" r:id="rId37"/>
    <p:sldId id="349" r:id="rId38"/>
    <p:sldId id="350" r:id="rId39"/>
    <p:sldId id="325" r:id="rId40"/>
    <p:sldId id="334" r:id="rId41"/>
    <p:sldId id="335" r:id="rId42"/>
    <p:sldId id="336" r:id="rId43"/>
    <p:sldId id="337" r:id="rId44"/>
    <p:sldId id="339" r:id="rId45"/>
    <p:sldId id="338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43A3-AB27-5E42-9CD2-B114C9F9F33E}" type="datetimeFigureOut">
              <a:rPr lang="en-US" smtClean="0"/>
              <a:t>9/22/15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CS186 Discussion </a:t>
            </a:r>
            <a:r>
              <a:rPr lang="en-US" sz="6000" dirty="0" smtClean="0">
                <a:latin typeface="Helvetica Neue Light"/>
                <a:cs typeface="Helvetica Neue Light"/>
              </a:rPr>
              <a:t>4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78199"/>
            <a:ext cx="77724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(Buffer Management, Heap Files, File Organization)</a:t>
            </a:r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Matthew Deng</a:t>
            </a:r>
          </a:p>
        </p:txBody>
      </p:sp>
    </p:spTree>
    <p:extLst>
      <p:ext uri="{BB962C8B-B14F-4D97-AF65-F5344CB8AC3E}">
        <p14:creationId xmlns:p14="http://schemas.microsoft.com/office/powerpoint/2010/main" val="203872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Clock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Approximation for LRU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Use reference bits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Each page gets a second chance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Example: A, B, C, D, E, A, B, C, D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						Hit Rate: </a:t>
            </a:r>
            <a:r>
              <a:rPr lang="en-US" sz="20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0</a:t>
            </a:r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/9</a:t>
            </a:r>
            <a:endParaRPr lang="en-US" sz="1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687697"/>
              </p:ext>
            </p:extLst>
          </p:nvPr>
        </p:nvGraphicFramePr>
        <p:xfrm>
          <a:off x="2808508" y="3692516"/>
          <a:ext cx="391886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</a:tblGrid>
              <a:tr h="3059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286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Buffer Replacement</a:t>
            </a:r>
            <a:br>
              <a:rPr lang="en-US" sz="6000" dirty="0" smtClean="0">
                <a:latin typeface="Helvetica Neue Light"/>
                <a:cs typeface="Helvetica Neue Light"/>
              </a:rPr>
            </a:br>
            <a:r>
              <a:rPr lang="en-US" sz="6000" dirty="0" smtClean="0">
                <a:latin typeface="Helvetica Neue Light"/>
                <a:cs typeface="Helvetica Neue Light"/>
              </a:rPr>
              <a:t>Worksheet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613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Fill </a:t>
            </a:r>
            <a:r>
              <a:rPr lang="en-US" sz="2400" dirty="0">
                <a:latin typeface="Helvetica Neue Light"/>
                <a:cs typeface="Helvetica Neue Light"/>
              </a:rPr>
              <a:t>in the following tables for the given buffer replacement policies. You have 4 buffer pages, with the access </a:t>
            </a:r>
            <a:r>
              <a:rPr lang="en-US" sz="2400" dirty="0" smtClean="0">
                <a:latin typeface="Helvetica Neue Light"/>
                <a:cs typeface="Helvetica Neue Light"/>
              </a:rPr>
              <a:t>pattern    </a:t>
            </a:r>
            <a:r>
              <a:rPr lang="en-US" sz="2400" b="1" dirty="0" smtClean="0">
                <a:latin typeface="Helvetica Neue Light"/>
                <a:cs typeface="Helvetica Neue Light"/>
              </a:rPr>
              <a:t>A B C D A F A D G D G E D F</a:t>
            </a:r>
            <a:endParaRPr lang="en-US" sz="2400" b="1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1. Least Recently Used (LRU)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				Hit Rate: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22548"/>
              </p:ext>
            </p:extLst>
          </p:nvPr>
        </p:nvGraphicFramePr>
        <p:xfrm>
          <a:off x="1222855" y="4094371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48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Fill </a:t>
            </a:r>
            <a:r>
              <a:rPr lang="en-US" sz="2400" dirty="0">
                <a:latin typeface="Helvetica Neue Light"/>
                <a:cs typeface="Helvetica Neue Light"/>
              </a:rPr>
              <a:t>in the following tables for the given buffer replacement policies. You have 4 buffer pages, with the access </a:t>
            </a:r>
            <a:r>
              <a:rPr lang="en-US" sz="2400" dirty="0" smtClean="0">
                <a:latin typeface="Helvetica Neue Light"/>
                <a:cs typeface="Helvetica Neue Light"/>
              </a:rPr>
              <a:t>pattern    </a:t>
            </a:r>
            <a:r>
              <a:rPr lang="en-US" sz="2400" b="1" dirty="0" smtClean="0">
                <a:latin typeface="Helvetica Neue Light"/>
                <a:cs typeface="Helvetica Neue Light"/>
              </a:rPr>
              <a:t>A B C D A F A D G D G E D F</a:t>
            </a:r>
            <a:endParaRPr lang="en-US" sz="2400" b="1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1. Least Recently Used (LRU)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				Hit Rate: 6/14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753850"/>
              </p:ext>
            </p:extLst>
          </p:nvPr>
        </p:nvGraphicFramePr>
        <p:xfrm>
          <a:off x="1222855" y="4094371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Fill </a:t>
            </a:r>
            <a:r>
              <a:rPr lang="en-US" sz="2400" dirty="0">
                <a:latin typeface="Helvetica Neue Light"/>
                <a:cs typeface="Helvetica Neue Light"/>
              </a:rPr>
              <a:t>in the following tables for the given buffer replacement policies. You have 4 buffer pages, with the access </a:t>
            </a:r>
            <a:r>
              <a:rPr lang="en-US" sz="2400" dirty="0" smtClean="0">
                <a:latin typeface="Helvetica Neue Light"/>
                <a:cs typeface="Helvetica Neue Light"/>
              </a:rPr>
              <a:t>pattern    </a:t>
            </a:r>
            <a:r>
              <a:rPr lang="en-US" sz="2400" b="1" dirty="0" smtClean="0">
                <a:latin typeface="Helvetica Neue Light"/>
                <a:cs typeface="Helvetica Neue Light"/>
              </a:rPr>
              <a:t>A B C D A F A D G D G E D F</a:t>
            </a:r>
            <a:endParaRPr lang="en-US" sz="2400" b="1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2. Most Recently Used (MRU)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				Hit Rate: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20423"/>
              </p:ext>
            </p:extLst>
          </p:nvPr>
        </p:nvGraphicFramePr>
        <p:xfrm>
          <a:off x="1222855" y="4094371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83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Fill </a:t>
            </a:r>
            <a:r>
              <a:rPr lang="en-US" sz="2400" dirty="0">
                <a:latin typeface="Helvetica Neue Light"/>
                <a:cs typeface="Helvetica Neue Light"/>
              </a:rPr>
              <a:t>in the following tables for the given buffer replacement policies. You have 4 buffer pages, with the access </a:t>
            </a:r>
            <a:r>
              <a:rPr lang="en-US" sz="2400" dirty="0" smtClean="0">
                <a:latin typeface="Helvetica Neue Light"/>
                <a:cs typeface="Helvetica Neue Light"/>
              </a:rPr>
              <a:t>pattern    </a:t>
            </a:r>
            <a:r>
              <a:rPr lang="en-US" sz="2400" b="1" dirty="0" smtClean="0">
                <a:latin typeface="Helvetica Neue Light"/>
                <a:cs typeface="Helvetica Neue Light"/>
              </a:rPr>
              <a:t>A B C D A F A D G D G E D F</a:t>
            </a:r>
            <a:endParaRPr lang="en-US" sz="2400" b="1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2. Most Recently Used (MRU)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				Hit Rate: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2/14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10427"/>
              </p:ext>
            </p:extLst>
          </p:nvPr>
        </p:nvGraphicFramePr>
        <p:xfrm>
          <a:off x="1222855" y="4094371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23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Fill </a:t>
            </a:r>
            <a:r>
              <a:rPr lang="en-US" sz="2400" dirty="0">
                <a:latin typeface="Helvetica Neue Light"/>
                <a:cs typeface="Helvetica Neue Light"/>
              </a:rPr>
              <a:t>in the following tables for the given buffer replacement policies. You have 4 buffer pages, with the access </a:t>
            </a:r>
            <a:r>
              <a:rPr lang="en-US" sz="2400" dirty="0" smtClean="0">
                <a:latin typeface="Helvetica Neue Light"/>
                <a:cs typeface="Helvetica Neue Light"/>
              </a:rPr>
              <a:t>pattern    </a:t>
            </a:r>
            <a:r>
              <a:rPr lang="en-US" sz="2400" b="1" dirty="0" smtClean="0">
                <a:latin typeface="Helvetica Neue Light"/>
                <a:cs typeface="Helvetica Neue Light"/>
              </a:rPr>
              <a:t>A B C D A F A D G D G E D F</a:t>
            </a:r>
            <a:endParaRPr lang="en-US" sz="2400" b="1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3. Clock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				Hit Rate: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67571"/>
              </p:ext>
            </p:extLst>
          </p:nvPr>
        </p:nvGraphicFramePr>
        <p:xfrm>
          <a:off x="1222855" y="4094371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30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Fill </a:t>
            </a:r>
            <a:r>
              <a:rPr lang="en-US" sz="2400" dirty="0">
                <a:latin typeface="Helvetica Neue Light"/>
                <a:cs typeface="Helvetica Neue Light"/>
              </a:rPr>
              <a:t>in the following tables for the given buffer replacement policies. You have 4 buffer pages, with the access </a:t>
            </a:r>
            <a:r>
              <a:rPr lang="en-US" sz="2400" dirty="0" smtClean="0">
                <a:latin typeface="Helvetica Neue Light"/>
                <a:cs typeface="Helvetica Neue Light"/>
              </a:rPr>
              <a:t>pattern    </a:t>
            </a:r>
            <a:r>
              <a:rPr lang="en-US" sz="2400" b="1" dirty="0" smtClean="0">
                <a:latin typeface="Helvetica Neue Light"/>
                <a:cs typeface="Helvetica Neue Light"/>
              </a:rPr>
              <a:t>A B C D A F A D G D G E D F</a:t>
            </a:r>
            <a:endParaRPr lang="en-US" sz="2400" b="1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3. Clock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				Hit Rate: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4/14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34095"/>
              </p:ext>
            </p:extLst>
          </p:nvPr>
        </p:nvGraphicFramePr>
        <p:xfrm>
          <a:off x="1222855" y="4094371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G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When is LRU the worst possible replacement policy?</a:t>
            </a:r>
          </a:p>
        </p:txBody>
      </p:sp>
    </p:spTree>
    <p:extLst>
      <p:ext uri="{BB962C8B-B14F-4D97-AF65-F5344CB8AC3E}">
        <p14:creationId xmlns:p14="http://schemas.microsoft.com/office/powerpoint/2010/main" val="1097858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When is LRU the worst possible replacement policy?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		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Sequential Scans – Flooding</a:t>
            </a: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82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Buffer Management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Why would we use a clock replacement policy over LRU?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28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Replacement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Why would we use a clock replacement policy over LRU?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Efficiency (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Clock approximates LRU)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1436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Heap Files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2590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Record Formats: Fixed Length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u</a:t>
            </a:r>
            <a:r>
              <a:rPr lang="en-US" sz="2400" dirty="0" smtClean="0">
                <a:latin typeface="Helvetica Neue Light"/>
                <a:cs typeface="Helvetica Neue Light"/>
              </a:rPr>
              <a:t>se this when you can!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  <p:grpSp>
        <p:nvGrpSpPr>
          <p:cNvPr id="40" name="Group 10"/>
          <p:cNvGrpSpPr>
            <a:grpSpLocks/>
          </p:cNvGrpSpPr>
          <p:nvPr/>
        </p:nvGrpSpPr>
        <p:grpSpPr bwMode="auto">
          <a:xfrm>
            <a:off x="1835150" y="2520950"/>
            <a:ext cx="5486400" cy="749300"/>
            <a:chOff x="1156" y="1588"/>
            <a:chExt cx="3456" cy="472"/>
          </a:xfrm>
        </p:grpSpPr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1156" y="1588"/>
              <a:ext cx="864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2018" y="1588"/>
              <a:ext cx="864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2884" y="1588"/>
              <a:ext cx="864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3748" y="1588"/>
              <a:ext cx="864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" name="Line 11"/>
          <p:cNvSpPr>
            <a:spLocks noChangeShapeType="1"/>
          </p:cNvSpPr>
          <p:nvPr/>
        </p:nvSpPr>
        <p:spPr bwMode="auto">
          <a:xfrm flipH="1" flipV="1">
            <a:off x="1828800" y="3276600"/>
            <a:ext cx="1524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1430338" y="3863975"/>
            <a:ext cx="1838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Base address (B)</a:t>
            </a:r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2266950" y="2652713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charset="0"/>
              </a:rPr>
              <a:t>L1</a:t>
            </a: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 flipH="1">
            <a:off x="18288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27432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3562350" y="2652713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charset="0"/>
              </a:rPr>
              <a:t>L2</a:t>
            </a:r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4973638" y="2651125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charset="0"/>
              </a:rPr>
              <a:t>L3</a:t>
            </a:r>
          </a:p>
        </p:txBody>
      </p:sp>
      <p:sp>
        <p:nvSpPr>
          <p:cNvPr id="52" name="Rectangle 18"/>
          <p:cNvSpPr>
            <a:spLocks noChangeArrowheads="1"/>
          </p:cNvSpPr>
          <p:nvPr/>
        </p:nvSpPr>
        <p:spPr bwMode="auto">
          <a:xfrm>
            <a:off x="6381750" y="2651125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charset="0"/>
              </a:rPr>
              <a:t>L4</a:t>
            </a: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2249488" y="2043113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 New" charset="0"/>
              </a:rPr>
              <a:t>F1</a:t>
            </a:r>
          </a:p>
        </p:txBody>
      </p:sp>
      <p:sp>
        <p:nvSpPr>
          <p:cNvPr id="54" name="Rectangle 20"/>
          <p:cNvSpPr>
            <a:spLocks noChangeArrowheads="1"/>
          </p:cNvSpPr>
          <p:nvPr/>
        </p:nvSpPr>
        <p:spPr bwMode="auto">
          <a:xfrm>
            <a:off x="3562350" y="2043113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charset="0"/>
              </a:rPr>
              <a:t>F2</a:t>
            </a:r>
          </a:p>
        </p:txBody>
      </p:sp>
      <p:sp>
        <p:nvSpPr>
          <p:cNvPr id="55" name="Rectangle 21"/>
          <p:cNvSpPr>
            <a:spLocks noChangeArrowheads="1"/>
          </p:cNvSpPr>
          <p:nvPr/>
        </p:nvSpPr>
        <p:spPr bwMode="auto">
          <a:xfrm>
            <a:off x="4965700" y="2041525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charset="0"/>
              </a:rPr>
              <a:t>F3</a:t>
            </a: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6381750" y="2041525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charset="0"/>
              </a:rPr>
              <a:t>F4</a:t>
            </a:r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 flipH="1" flipV="1">
            <a:off x="4572000" y="3276600"/>
            <a:ext cx="1524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4021138" y="3862388"/>
            <a:ext cx="2212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/>
              <a:t>Address = B+L1+L2</a:t>
            </a:r>
          </a:p>
        </p:txBody>
      </p:sp>
    </p:spTree>
    <p:extLst>
      <p:ext uri="{BB962C8B-B14F-4D97-AF65-F5344CB8AC3E}">
        <p14:creationId xmlns:p14="http://schemas.microsoft.com/office/powerpoint/2010/main" val="267581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Record Formats: Variable Length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endParaRPr lang="en-US" sz="2400" dirty="0">
              <a:latin typeface="Helvetica Neue Light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s</a:t>
            </a:r>
            <a:r>
              <a:rPr lang="en-US" sz="2400" dirty="0" smtClean="0">
                <a:latin typeface="Helvetica Neue Light"/>
                <a:cs typeface="Helvetica Neue Light"/>
              </a:rPr>
              <a:t>ymbols can cause problems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52600" y="3230563"/>
            <a:ext cx="6000750" cy="1736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758950" y="1633538"/>
            <a:ext cx="6000750" cy="1349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946275" y="1881188"/>
            <a:ext cx="9906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943225" y="1874838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324225" y="1874838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4314825" y="1874838"/>
            <a:ext cx="1358900" cy="596900"/>
            <a:chOff x="2500" y="1492"/>
            <a:chExt cx="856" cy="376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2500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740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5686425" y="1874838"/>
            <a:ext cx="1358900" cy="596900"/>
            <a:chOff x="3364" y="1492"/>
            <a:chExt cx="856" cy="376"/>
          </a:xfrm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364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604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2994025" y="197802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365625" y="197802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5737225" y="19764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7058025" y="1874838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7108825" y="19764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$</a:t>
            </a: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1968500" y="2509838"/>
            <a:ext cx="548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1. Fields Delimited by Special Symbols</a:t>
            </a: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174875" y="1563688"/>
            <a:ext cx="452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F1                    F2                   F3                    F4</a:t>
            </a:r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3757613" y="3141663"/>
            <a:ext cx="337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F1             F2             F3             F4</a:t>
            </a:r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1952625" y="3475038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2333625" y="3475038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2714625" y="3475038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3095625" y="3475038"/>
            <a:ext cx="3683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3476625" y="3475038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4467225" y="3475038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5457825" y="3475038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38"/>
          <p:cNvSpPr>
            <a:spLocks noChangeArrowheads="1"/>
          </p:cNvSpPr>
          <p:nvPr/>
        </p:nvSpPr>
        <p:spPr bwMode="auto">
          <a:xfrm>
            <a:off x="6448425" y="3475038"/>
            <a:ext cx="977900" cy="596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46"/>
          <p:cNvSpPr>
            <a:spLocks noChangeArrowheads="1"/>
          </p:cNvSpPr>
          <p:nvPr/>
        </p:nvSpPr>
        <p:spPr bwMode="auto">
          <a:xfrm>
            <a:off x="2919413" y="4484688"/>
            <a:ext cx="3395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2. Array of Field Offsets</a:t>
            </a:r>
          </a:p>
        </p:txBody>
      </p:sp>
      <p:cxnSp>
        <p:nvCxnSpPr>
          <p:cNvPr id="32" name="AutoShape 49"/>
          <p:cNvCxnSpPr>
            <a:cxnSpLocks noChangeShapeType="1"/>
          </p:cNvCxnSpPr>
          <p:nvPr/>
        </p:nvCxnSpPr>
        <p:spPr bwMode="auto">
          <a:xfrm rot="5400000" flipH="1" flipV="1">
            <a:off x="2768600" y="3141663"/>
            <a:ext cx="76200" cy="1339850"/>
          </a:xfrm>
          <a:prstGeom prst="curvedConnector4">
            <a:avLst>
              <a:gd name="adj1" fmla="val 699995"/>
              <a:gd name="adj2" fmla="val 51421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51"/>
          <p:cNvCxnSpPr>
            <a:cxnSpLocks noChangeShapeType="1"/>
          </p:cNvCxnSpPr>
          <p:nvPr/>
        </p:nvCxnSpPr>
        <p:spPr bwMode="auto">
          <a:xfrm rot="5400000" flipH="1" flipV="1">
            <a:off x="3416300" y="2798763"/>
            <a:ext cx="76200" cy="2025650"/>
          </a:xfrm>
          <a:prstGeom prst="curvedConnector4">
            <a:avLst>
              <a:gd name="adj1" fmla="val -300000"/>
              <a:gd name="adj2" fmla="val 5094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53"/>
          <p:cNvCxnSpPr>
            <a:cxnSpLocks noChangeShapeType="1"/>
          </p:cNvCxnSpPr>
          <p:nvPr/>
        </p:nvCxnSpPr>
        <p:spPr bwMode="auto">
          <a:xfrm rot="5400000" flipH="1" flipV="1">
            <a:off x="4132263" y="2513013"/>
            <a:ext cx="65088" cy="2586037"/>
          </a:xfrm>
          <a:prstGeom prst="curvedConnector4">
            <a:avLst>
              <a:gd name="adj1" fmla="val -368292"/>
              <a:gd name="adj2" fmla="val 5125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55"/>
          <p:cNvCxnSpPr>
            <a:cxnSpLocks noChangeShapeType="1"/>
          </p:cNvCxnSpPr>
          <p:nvPr/>
        </p:nvCxnSpPr>
        <p:spPr bwMode="auto">
          <a:xfrm rot="5400000" flipH="1" flipV="1">
            <a:off x="4819650" y="2233613"/>
            <a:ext cx="76200" cy="3155950"/>
          </a:xfrm>
          <a:prstGeom prst="curvedConnector4">
            <a:avLst>
              <a:gd name="adj1" fmla="val -591667"/>
              <a:gd name="adj2" fmla="val 7706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56"/>
          <p:cNvSpPr>
            <a:spLocks noChangeArrowheads="1"/>
          </p:cNvSpPr>
          <p:nvPr/>
        </p:nvSpPr>
        <p:spPr bwMode="auto">
          <a:xfrm>
            <a:off x="2098675" y="3773488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57"/>
          <p:cNvSpPr>
            <a:spLocks noChangeArrowheads="1"/>
          </p:cNvSpPr>
          <p:nvPr/>
        </p:nvSpPr>
        <p:spPr bwMode="auto">
          <a:xfrm>
            <a:off x="2403475" y="3773488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58"/>
          <p:cNvSpPr>
            <a:spLocks noChangeArrowheads="1"/>
          </p:cNvSpPr>
          <p:nvPr/>
        </p:nvSpPr>
        <p:spPr bwMode="auto">
          <a:xfrm>
            <a:off x="2860675" y="3773488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59"/>
          <p:cNvSpPr>
            <a:spLocks noChangeArrowheads="1"/>
          </p:cNvSpPr>
          <p:nvPr/>
        </p:nvSpPr>
        <p:spPr bwMode="auto">
          <a:xfrm>
            <a:off x="3241675" y="3773488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2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Page Formats: Fixed Length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r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ecord id = &lt;page id, slot number&gt;</a:t>
            </a:r>
          </a:p>
          <a:p>
            <a:pPr marL="0" indent="0" algn="ctr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moving records in packed changes rid</a:t>
            </a:r>
          </a:p>
          <a:p>
            <a:pPr marL="0" indent="0" algn="ctr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free space in unpacked spread out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10881" y="1516900"/>
            <a:ext cx="3048000" cy="33877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 bwMode="auto">
          <a:xfrm>
            <a:off x="700881" y="1523250"/>
            <a:ext cx="3000375" cy="3397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endParaRPr lang="en-US"/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1824831" y="17264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1824831" y="19550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1824831" y="21836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24831" y="24122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824831" y="29456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1824831" y="3174250"/>
            <a:ext cx="1739900" cy="520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1824831" y="37076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3"/>
          <p:cNvSpPr>
            <a:spLocks noChangeShapeType="1"/>
          </p:cNvSpPr>
          <p:nvPr/>
        </p:nvSpPr>
        <p:spPr bwMode="auto">
          <a:xfrm>
            <a:off x="3037681" y="37013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5482431" y="17264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5482431" y="19550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5482431" y="21836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5482431" y="24122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5482431" y="29456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5482431" y="3174250"/>
            <a:ext cx="17399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5482431" y="37076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21"/>
          <p:cNvSpPr>
            <a:spLocks noChangeShapeType="1"/>
          </p:cNvSpPr>
          <p:nvPr/>
        </p:nvSpPr>
        <p:spPr bwMode="auto">
          <a:xfrm>
            <a:off x="6771481" y="37013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22"/>
          <p:cNvSpPr>
            <a:spLocks noChangeShapeType="1"/>
          </p:cNvSpPr>
          <p:nvPr/>
        </p:nvSpPr>
        <p:spPr bwMode="auto">
          <a:xfrm>
            <a:off x="7000081" y="37013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23"/>
          <p:cNvSpPr>
            <a:spLocks noChangeShapeType="1"/>
          </p:cNvSpPr>
          <p:nvPr/>
        </p:nvSpPr>
        <p:spPr bwMode="auto">
          <a:xfrm>
            <a:off x="6542881" y="37013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24"/>
          <p:cNvSpPr>
            <a:spLocks noChangeShapeType="1"/>
          </p:cNvSpPr>
          <p:nvPr/>
        </p:nvSpPr>
        <p:spPr bwMode="auto">
          <a:xfrm>
            <a:off x="6314281" y="37013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25"/>
          <p:cNvSpPr>
            <a:spLocks noChangeShapeType="1"/>
          </p:cNvSpPr>
          <p:nvPr/>
        </p:nvSpPr>
        <p:spPr bwMode="auto">
          <a:xfrm>
            <a:off x="5857081" y="37013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5628481" y="37013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>
            <a:off x="732631" y="1697875"/>
            <a:ext cx="74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1</a:t>
            </a:r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>
            <a:off x="732631" y="1926475"/>
            <a:ext cx="74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2</a:t>
            </a: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732631" y="2917075"/>
            <a:ext cx="817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N</a:t>
            </a:r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2409031" y="2345575"/>
            <a:ext cx="62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b="1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67" name="Rectangle 31"/>
          <p:cNvSpPr>
            <a:spLocks noChangeArrowheads="1"/>
          </p:cNvSpPr>
          <p:nvPr/>
        </p:nvSpPr>
        <p:spPr bwMode="auto">
          <a:xfrm>
            <a:off x="5990431" y="2343988"/>
            <a:ext cx="62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 b="1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3096419" y="38314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906419" y="3831475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754019" y="3831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296819" y="3833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5839619" y="38298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. . .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5534819" y="4212475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  ...    3  2  1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2029619" y="4517275"/>
            <a:ext cx="1144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PACKED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5153819" y="4591888"/>
            <a:ext cx="2516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UNPACKED, BITMAP</a:t>
            </a:r>
          </a:p>
        </p:txBody>
      </p:sp>
      <p:sp>
        <p:nvSpPr>
          <p:cNvPr id="76" name="Rectangle 40"/>
          <p:cNvSpPr>
            <a:spLocks noChangeArrowheads="1"/>
          </p:cNvSpPr>
          <p:nvPr/>
        </p:nvSpPr>
        <p:spPr bwMode="auto">
          <a:xfrm>
            <a:off x="4618831" y="1697875"/>
            <a:ext cx="74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1</a:t>
            </a:r>
          </a:p>
        </p:txBody>
      </p:sp>
      <p:sp>
        <p:nvSpPr>
          <p:cNvPr id="77" name="Rectangle 41"/>
          <p:cNvSpPr>
            <a:spLocks noChangeArrowheads="1"/>
          </p:cNvSpPr>
          <p:nvPr/>
        </p:nvSpPr>
        <p:spPr bwMode="auto">
          <a:xfrm>
            <a:off x="4618831" y="1926475"/>
            <a:ext cx="74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2</a:t>
            </a:r>
          </a:p>
        </p:txBody>
      </p:sp>
      <p:sp>
        <p:nvSpPr>
          <p:cNvPr id="78" name="Rectangle 42"/>
          <p:cNvSpPr>
            <a:spLocks noChangeArrowheads="1"/>
          </p:cNvSpPr>
          <p:nvPr/>
        </p:nvSpPr>
        <p:spPr bwMode="auto">
          <a:xfrm>
            <a:off x="4618831" y="2915488"/>
            <a:ext cx="817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N</a:t>
            </a:r>
          </a:p>
        </p:txBody>
      </p:sp>
      <p:sp>
        <p:nvSpPr>
          <p:cNvPr id="79" name="Rectangle 43"/>
          <p:cNvSpPr>
            <a:spLocks noChangeArrowheads="1"/>
          </p:cNvSpPr>
          <p:nvPr/>
        </p:nvSpPr>
        <p:spPr bwMode="auto">
          <a:xfrm>
            <a:off x="5482431" y="2183650"/>
            <a:ext cx="1739900" cy="215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44"/>
          <p:cNvSpPr>
            <a:spLocks noChangeArrowheads="1"/>
          </p:cNvSpPr>
          <p:nvPr/>
        </p:nvSpPr>
        <p:spPr bwMode="auto">
          <a:xfrm>
            <a:off x="3782219" y="2307475"/>
            <a:ext cx="766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Free</a:t>
            </a:r>
          </a:p>
          <a:p>
            <a:r>
              <a:rPr lang="en-US" sz="1800">
                <a:solidFill>
                  <a:schemeClr val="tx1"/>
                </a:solidFill>
              </a:rPr>
              <a:t>Space</a:t>
            </a:r>
          </a:p>
        </p:txBody>
      </p:sp>
      <p:sp>
        <p:nvSpPr>
          <p:cNvPr id="81" name="Rectangle 48"/>
          <p:cNvSpPr>
            <a:spLocks noChangeArrowheads="1"/>
          </p:cNvSpPr>
          <p:nvPr/>
        </p:nvSpPr>
        <p:spPr bwMode="auto">
          <a:xfrm>
            <a:off x="5482431" y="34790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49"/>
          <p:cNvSpPr>
            <a:spLocks noChangeArrowheads="1"/>
          </p:cNvSpPr>
          <p:nvPr/>
        </p:nvSpPr>
        <p:spPr bwMode="auto">
          <a:xfrm>
            <a:off x="4620419" y="3448888"/>
            <a:ext cx="842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Slot M</a:t>
            </a:r>
          </a:p>
        </p:txBody>
      </p:sp>
      <p:sp>
        <p:nvSpPr>
          <p:cNvPr id="83" name="Rectangle 50"/>
          <p:cNvSpPr>
            <a:spLocks noChangeArrowheads="1"/>
          </p:cNvSpPr>
          <p:nvPr/>
        </p:nvSpPr>
        <p:spPr bwMode="auto">
          <a:xfrm>
            <a:off x="6525419" y="3831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4" name="Rectangle 51"/>
          <p:cNvSpPr>
            <a:spLocks noChangeArrowheads="1"/>
          </p:cNvSpPr>
          <p:nvPr/>
        </p:nvSpPr>
        <p:spPr bwMode="auto">
          <a:xfrm>
            <a:off x="5611019" y="3831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5" name="Rectangle 52"/>
          <p:cNvSpPr>
            <a:spLocks noChangeArrowheads="1"/>
          </p:cNvSpPr>
          <p:nvPr/>
        </p:nvSpPr>
        <p:spPr bwMode="auto">
          <a:xfrm>
            <a:off x="3479006" y="4288675"/>
            <a:ext cx="1195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rgbClr val="0000FF"/>
                </a:solidFill>
              </a:rPr>
              <a:t>number </a:t>
            </a:r>
          </a:p>
          <a:p>
            <a:r>
              <a:rPr lang="en-US" sz="1800">
                <a:solidFill>
                  <a:srgbClr val="0000FF"/>
                </a:solidFill>
              </a:rPr>
              <a:t>of records</a:t>
            </a:r>
          </a:p>
        </p:txBody>
      </p:sp>
      <p:sp>
        <p:nvSpPr>
          <p:cNvPr id="86" name="Rectangle 54"/>
          <p:cNvSpPr>
            <a:spLocks noChangeArrowheads="1"/>
          </p:cNvSpPr>
          <p:nvPr/>
        </p:nvSpPr>
        <p:spPr bwMode="auto">
          <a:xfrm>
            <a:off x="7822406" y="4287088"/>
            <a:ext cx="982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rgbClr val="0000FF"/>
                </a:solidFill>
              </a:rPr>
              <a:t>number</a:t>
            </a:r>
          </a:p>
          <a:p>
            <a:r>
              <a:rPr lang="en-US" sz="1800">
                <a:solidFill>
                  <a:srgbClr val="0000FF"/>
                </a:solidFill>
              </a:rPr>
              <a:t>of slots</a:t>
            </a:r>
          </a:p>
        </p:txBody>
      </p:sp>
      <p:cxnSp>
        <p:nvCxnSpPr>
          <p:cNvPr id="87" name="AutoShape 56"/>
          <p:cNvCxnSpPr>
            <a:cxnSpLocks noChangeShapeType="1"/>
            <a:stCxn id="80" idx="2"/>
            <a:endCxn id="47" idx="3"/>
          </p:cNvCxnSpPr>
          <p:nvPr/>
        </p:nvCxnSpPr>
        <p:spPr bwMode="auto">
          <a:xfrm rot="5400000">
            <a:off x="3622675" y="2890881"/>
            <a:ext cx="485775" cy="60166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57"/>
          <p:cNvCxnSpPr>
            <a:cxnSpLocks noChangeShapeType="1"/>
            <a:stCxn id="80" idx="3"/>
            <a:endCxn id="79" idx="1"/>
          </p:cNvCxnSpPr>
          <p:nvPr/>
        </p:nvCxnSpPr>
        <p:spPr bwMode="auto">
          <a:xfrm flipV="1">
            <a:off x="4548981" y="2291600"/>
            <a:ext cx="933450" cy="3365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58"/>
          <p:cNvCxnSpPr>
            <a:cxnSpLocks noChangeShapeType="1"/>
            <a:stCxn id="80" idx="3"/>
            <a:endCxn id="55" idx="1"/>
          </p:cNvCxnSpPr>
          <p:nvPr/>
        </p:nvCxnSpPr>
        <p:spPr bwMode="auto">
          <a:xfrm>
            <a:off x="4548981" y="2628150"/>
            <a:ext cx="933450" cy="6921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59"/>
          <p:cNvCxnSpPr>
            <a:cxnSpLocks noChangeShapeType="1"/>
            <a:stCxn id="85" idx="0"/>
            <a:endCxn id="68" idx="3"/>
          </p:cNvCxnSpPr>
          <p:nvPr/>
        </p:nvCxnSpPr>
        <p:spPr bwMode="auto">
          <a:xfrm rot="5400000" flipH="1">
            <a:off x="3637757" y="3848937"/>
            <a:ext cx="273050" cy="606425"/>
          </a:xfrm>
          <a:prstGeom prst="curvedConnector2">
            <a:avLst/>
          </a:prstGeom>
          <a:noFill/>
          <a:ln w="12700">
            <a:solidFill>
              <a:srgbClr val="063DE8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60"/>
          <p:cNvCxnSpPr>
            <a:cxnSpLocks noChangeShapeType="1"/>
            <a:stCxn id="86" idx="0"/>
            <a:endCxn id="69" idx="3"/>
          </p:cNvCxnSpPr>
          <p:nvPr/>
        </p:nvCxnSpPr>
        <p:spPr bwMode="auto">
          <a:xfrm rot="5400000" flipH="1">
            <a:off x="7674768" y="3647326"/>
            <a:ext cx="271463" cy="1008062"/>
          </a:xfrm>
          <a:prstGeom prst="curvedConnector2">
            <a:avLst/>
          </a:prstGeom>
          <a:noFill/>
          <a:ln w="12700">
            <a:solidFill>
              <a:srgbClr val="063DE8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5334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Page Formats: Variable Length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 algn="ctr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can move records without changing rid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1003300" y="1533525"/>
            <a:ext cx="7061200" cy="302577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7"/>
          <p:cNvSpPr>
            <a:spLocks noChangeArrowheads="1"/>
          </p:cNvSpPr>
          <p:nvPr/>
        </p:nvSpPr>
        <p:spPr bwMode="auto">
          <a:xfrm>
            <a:off x="6610350" y="1703388"/>
            <a:ext cx="796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Page i</a:t>
            </a:r>
          </a:p>
        </p:txBody>
      </p:sp>
      <p:sp>
        <p:nvSpPr>
          <p:cNvPr id="94" name="Rectangle 8"/>
          <p:cNvSpPr>
            <a:spLocks noChangeArrowheads="1"/>
          </p:cNvSpPr>
          <p:nvPr/>
        </p:nvSpPr>
        <p:spPr bwMode="auto">
          <a:xfrm>
            <a:off x="1377950" y="1798638"/>
            <a:ext cx="1968500" cy="25876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9"/>
          <p:cNvSpPr>
            <a:spLocks noChangeArrowheads="1"/>
          </p:cNvSpPr>
          <p:nvPr/>
        </p:nvSpPr>
        <p:spPr bwMode="auto">
          <a:xfrm>
            <a:off x="3587750" y="2476500"/>
            <a:ext cx="1663700" cy="25876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10"/>
          <p:cNvSpPr>
            <a:spLocks noChangeArrowheads="1"/>
          </p:cNvSpPr>
          <p:nvPr/>
        </p:nvSpPr>
        <p:spPr bwMode="auto">
          <a:xfrm>
            <a:off x="5035550" y="2951163"/>
            <a:ext cx="2501900" cy="25876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auto">
          <a:xfrm>
            <a:off x="996950" y="3290888"/>
            <a:ext cx="7073900" cy="127476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12"/>
          <p:cNvSpPr>
            <a:spLocks noChangeArrowheads="1"/>
          </p:cNvSpPr>
          <p:nvPr/>
        </p:nvSpPr>
        <p:spPr bwMode="auto">
          <a:xfrm>
            <a:off x="1276350" y="1501775"/>
            <a:ext cx="1262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Rid = (i,N)</a:t>
            </a:r>
          </a:p>
        </p:txBody>
      </p:sp>
      <p:sp>
        <p:nvSpPr>
          <p:cNvPr id="99" name="Rectangle 13"/>
          <p:cNvSpPr>
            <a:spLocks noChangeArrowheads="1"/>
          </p:cNvSpPr>
          <p:nvPr/>
        </p:nvSpPr>
        <p:spPr bwMode="auto">
          <a:xfrm>
            <a:off x="3486150" y="2181225"/>
            <a:ext cx="1185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Rid = (i,2)</a:t>
            </a:r>
          </a:p>
        </p:txBody>
      </p:sp>
      <p:sp>
        <p:nvSpPr>
          <p:cNvPr id="100" name="Rectangle 14"/>
          <p:cNvSpPr>
            <a:spLocks noChangeArrowheads="1"/>
          </p:cNvSpPr>
          <p:nvPr/>
        </p:nvSpPr>
        <p:spPr bwMode="auto">
          <a:xfrm>
            <a:off x="5238750" y="2654300"/>
            <a:ext cx="1185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Rid = (i,1)</a:t>
            </a:r>
          </a:p>
        </p:txBody>
      </p:sp>
      <p:sp useBgFill="1">
        <p:nvSpPr>
          <p:cNvPr id="101" name="Rectangle 15"/>
          <p:cNvSpPr>
            <a:spLocks noChangeArrowheads="1"/>
          </p:cNvSpPr>
          <p:nvPr/>
        </p:nvSpPr>
        <p:spPr bwMode="auto">
          <a:xfrm>
            <a:off x="7550150" y="4171950"/>
            <a:ext cx="5207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02" name="Rectangle 16"/>
          <p:cNvSpPr>
            <a:spLocks noChangeArrowheads="1"/>
          </p:cNvSpPr>
          <p:nvPr/>
        </p:nvSpPr>
        <p:spPr bwMode="auto">
          <a:xfrm>
            <a:off x="64071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03" name="Rectangle 17"/>
          <p:cNvSpPr>
            <a:spLocks noChangeArrowheads="1"/>
          </p:cNvSpPr>
          <p:nvPr/>
        </p:nvSpPr>
        <p:spPr bwMode="auto">
          <a:xfrm>
            <a:off x="7016750" y="4171950"/>
            <a:ext cx="5207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04" name="Rectangle 18"/>
          <p:cNvSpPr>
            <a:spLocks noChangeArrowheads="1"/>
          </p:cNvSpPr>
          <p:nvPr/>
        </p:nvSpPr>
        <p:spPr bwMode="auto">
          <a:xfrm>
            <a:off x="57975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05" name="Rectangle 19"/>
          <p:cNvSpPr>
            <a:spLocks noChangeArrowheads="1"/>
          </p:cNvSpPr>
          <p:nvPr/>
        </p:nvSpPr>
        <p:spPr bwMode="auto">
          <a:xfrm>
            <a:off x="4654550" y="4171950"/>
            <a:ext cx="11303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106" name="Rectangle 20"/>
          <p:cNvSpPr>
            <a:spLocks noChangeArrowheads="1"/>
          </p:cNvSpPr>
          <p:nvPr/>
        </p:nvSpPr>
        <p:spPr bwMode="auto">
          <a:xfrm>
            <a:off x="40449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Rectangle 21"/>
          <p:cNvSpPr>
            <a:spLocks noChangeArrowheads="1"/>
          </p:cNvSpPr>
          <p:nvPr/>
        </p:nvSpPr>
        <p:spPr bwMode="auto">
          <a:xfrm>
            <a:off x="8061325" y="4243388"/>
            <a:ext cx="8397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063DE8"/>
                </a:solidFill>
              </a:rPr>
              <a:t>Pointer</a:t>
            </a:r>
          </a:p>
          <a:p>
            <a:r>
              <a:rPr lang="en-US" sz="1600">
                <a:solidFill>
                  <a:srgbClr val="063DE8"/>
                </a:solidFill>
              </a:rPr>
              <a:t>to start</a:t>
            </a:r>
          </a:p>
          <a:p>
            <a:r>
              <a:rPr lang="en-US" sz="1600">
                <a:solidFill>
                  <a:srgbClr val="063DE8"/>
                </a:solidFill>
              </a:rPr>
              <a:t>of free</a:t>
            </a:r>
          </a:p>
          <a:p>
            <a:r>
              <a:rPr lang="en-US" sz="1600">
                <a:solidFill>
                  <a:srgbClr val="063DE8"/>
                </a:solidFill>
              </a:rPr>
              <a:t>space</a:t>
            </a:r>
          </a:p>
        </p:txBody>
      </p:sp>
      <p:sp>
        <p:nvSpPr>
          <p:cNvPr id="108" name="Rectangle 22"/>
          <p:cNvSpPr>
            <a:spLocks noChangeArrowheads="1"/>
          </p:cNvSpPr>
          <p:nvPr/>
        </p:nvSpPr>
        <p:spPr bwMode="auto">
          <a:xfrm>
            <a:off x="4630738" y="5157788"/>
            <a:ext cx="1716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SLOT DIRECTORY</a:t>
            </a:r>
          </a:p>
        </p:txBody>
      </p:sp>
      <p:grpSp>
        <p:nvGrpSpPr>
          <p:cNvPr id="109" name="Group 26"/>
          <p:cNvGrpSpPr>
            <a:grpSpLocks/>
          </p:cNvGrpSpPr>
          <p:nvPr/>
        </p:nvGrpSpPr>
        <p:grpSpPr bwMode="auto">
          <a:xfrm>
            <a:off x="4038600" y="4800600"/>
            <a:ext cx="2895600" cy="304800"/>
            <a:chOff x="2544" y="3024"/>
            <a:chExt cx="1824" cy="192"/>
          </a:xfrm>
        </p:grpSpPr>
        <p:sp>
          <p:nvSpPr>
            <p:cNvPr id="110" name="Line 23"/>
            <p:cNvSpPr>
              <a:spLocks noChangeShapeType="1"/>
            </p:cNvSpPr>
            <p:nvPr/>
          </p:nvSpPr>
          <p:spPr bwMode="auto">
            <a:xfrm>
              <a:off x="2544" y="3024"/>
              <a:ext cx="384" cy="192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24"/>
            <p:cNvSpPr>
              <a:spLocks noChangeShapeType="1"/>
            </p:cNvSpPr>
            <p:nvPr/>
          </p:nvSpPr>
          <p:spPr bwMode="auto">
            <a:xfrm>
              <a:off x="2928" y="3216"/>
              <a:ext cx="1104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25"/>
            <p:cNvSpPr>
              <a:spLocks noChangeShapeType="1"/>
            </p:cNvSpPr>
            <p:nvPr/>
          </p:nvSpPr>
          <p:spPr bwMode="auto">
            <a:xfrm flipH="1">
              <a:off x="4032" y="3024"/>
              <a:ext cx="336" cy="192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" name="Rectangle 27"/>
          <p:cNvSpPr>
            <a:spLocks noChangeArrowheads="1"/>
          </p:cNvSpPr>
          <p:nvPr/>
        </p:nvSpPr>
        <p:spPr bwMode="auto">
          <a:xfrm>
            <a:off x="4175125" y="4549775"/>
            <a:ext cx="271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N</a:t>
            </a:r>
            <a:r>
              <a:rPr lang="en-US" sz="1800">
                <a:solidFill>
                  <a:schemeClr val="tx2"/>
                </a:solidFill>
              </a:rPr>
              <a:t>           . . .            2         1</a:t>
            </a:r>
          </a:p>
        </p:txBody>
      </p:sp>
      <p:sp>
        <p:nvSpPr>
          <p:cNvPr id="114" name="Rectangle 31"/>
          <p:cNvSpPr>
            <a:spLocks noChangeArrowheads="1"/>
          </p:cNvSpPr>
          <p:nvPr/>
        </p:nvSpPr>
        <p:spPr bwMode="auto">
          <a:xfrm>
            <a:off x="4098925" y="42465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15" name="Rectangle 32"/>
          <p:cNvSpPr>
            <a:spLocks noChangeArrowheads="1"/>
          </p:cNvSpPr>
          <p:nvPr/>
        </p:nvSpPr>
        <p:spPr bwMode="auto">
          <a:xfrm>
            <a:off x="5851525" y="42449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116" name="Rectangle 33"/>
          <p:cNvSpPr>
            <a:spLocks noChangeArrowheads="1"/>
          </p:cNvSpPr>
          <p:nvPr/>
        </p:nvSpPr>
        <p:spPr bwMode="auto">
          <a:xfrm>
            <a:off x="6461125" y="42449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24</a:t>
            </a:r>
          </a:p>
        </p:txBody>
      </p:sp>
      <p:sp>
        <p:nvSpPr>
          <p:cNvPr id="117" name="Arc 34"/>
          <p:cNvSpPr>
            <a:spLocks/>
          </p:cNvSpPr>
          <p:nvPr/>
        </p:nvSpPr>
        <p:spPr bwMode="auto">
          <a:xfrm>
            <a:off x="687388" y="3278188"/>
            <a:ext cx="304800" cy="304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4"/>
                  <a:pt x="9602" y="61"/>
                  <a:pt x="2148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4"/>
                  <a:pt x="9602" y="61"/>
                  <a:pt x="21488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ectangle 36"/>
          <p:cNvSpPr>
            <a:spLocks noChangeArrowheads="1"/>
          </p:cNvSpPr>
          <p:nvPr/>
        </p:nvSpPr>
        <p:spPr bwMode="auto">
          <a:xfrm>
            <a:off x="7070725" y="4221163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N</a:t>
            </a:r>
          </a:p>
        </p:txBody>
      </p:sp>
      <p:sp>
        <p:nvSpPr>
          <p:cNvPr id="119" name="Rectangle 37"/>
          <p:cNvSpPr>
            <a:spLocks noChangeArrowheads="1"/>
          </p:cNvSpPr>
          <p:nvPr/>
        </p:nvSpPr>
        <p:spPr bwMode="auto">
          <a:xfrm>
            <a:off x="6918325" y="4602163"/>
            <a:ext cx="912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# slots</a:t>
            </a:r>
          </a:p>
        </p:txBody>
      </p:sp>
      <p:cxnSp>
        <p:nvCxnSpPr>
          <p:cNvPr id="120" name="AutoShape 38"/>
          <p:cNvCxnSpPr>
            <a:cxnSpLocks noChangeShapeType="1"/>
            <a:stCxn id="121" idx="1"/>
            <a:endCxn id="117" idx="0"/>
          </p:cNvCxnSpPr>
          <p:nvPr/>
        </p:nvCxnSpPr>
        <p:spPr bwMode="auto">
          <a:xfrm rot="5400000" flipH="1">
            <a:off x="3849688" y="420688"/>
            <a:ext cx="771525" cy="7096125"/>
          </a:xfrm>
          <a:prstGeom prst="curvedConnector3">
            <a:avLst>
              <a:gd name="adj1" fmla="val 50616"/>
            </a:avLst>
          </a:prstGeom>
          <a:noFill/>
          <a:ln w="12700">
            <a:solidFill>
              <a:srgbClr val="063DE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" name="Oval 39"/>
          <p:cNvSpPr>
            <a:spLocks noChangeArrowheads="1"/>
          </p:cNvSpPr>
          <p:nvPr/>
        </p:nvSpPr>
        <p:spPr bwMode="auto">
          <a:xfrm>
            <a:off x="7772400" y="4343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2" name="AutoShape 41"/>
          <p:cNvCxnSpPr>
            <a:cxnSpLocks noChangeShapeType="1"/>
            <a:stCxn id="116" idx="0"/>
            <a:endCxn id="96" idx="1"/>
          </p:cNvCxnSpPr>
          <p:nvPr/>
        </p:nvCxnSpPr>
        <p:spPr bwMode="auto">
          <a:xfrm rot="5400000" flipH="1">
            <a:off x="5269706" y="2847182"/>
            <a:ext cx="1163637" cy="1631950"/>
          </a:xfrm>
          <a:prstGeom prst="curvedConnector4">
            <a:avLst>
              <a:gd name="adj1" fmla="val 44477"/>
              <a:gd name="adj2" fmla="val 11400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42"/>
          <p:cNvCxnSpPr>
            <a:cxnSpLocks noChangeShapeType="1"/>
            <a:stCxn id="115" idx="0"/>
            <a:endCxn id="95" idx="1"/>
          </p:cNvCxnSpPr>
          <p:nvPr/>
        </p:nvCxnSpPr>
        <p:spPr bwMode="auto">
          <a:xfrm rot="5400000" flipH="1">
            <a:off x="4003675" y="2190750"/>
            <a:ext cx="1638300" cy="2470150"/>
          </a:xfrm>
          <a:prstGeom prst="curvedConnector4">
            <a:avLst>
              <a:gd name="adj1" fmla="val 46028"/>
              <a:gd name="adj2" fmla="val 109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AutoShape 43"/>
          <p:cNvCxnSpPr>
            <a:cxnSpLocks noChangeShapeType="1"/>
            <a:stCxn id="114" idx="0"/>
            <a:endCxn id="94" idx="1"/>
          </p:cNvCxnSpPr>
          <p:nvPr/>
        </p:nvCxnSpPr>
        <p:spPr bwMode="auto">
          <a:xfrm rot="5400000" flipH="1">
            <a:off x="1682750" y="1624013"/>
            <a:ext cx="2317750" cy="2927350"/>
          </a:xfrm>
          <a:prstGeom prst="curvedConnector4">
            <a:avLst>
              <a:gd name="adj1" fmla="val 47190"/>
              <a:gd name="adj2" fmla="val 10781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8957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Heap Files</a:t>
            </a:r>
            <a:br>
              <a:rPr lang="en-US" sz="6000" dirty="0" smtClean="0">
                <a:latin typeface="Helvetica Neue Light"/>
                <a:cs typeface="Helvetica Neue Light"/>
              </a:rPr>
            </a:br>
            <a:r>
              <a:rPr lang="en-US" sz="6000" dirty="0" smtClean="0">
                <a:latin typeface="Helvetica Neue Light"/>
                <a:cs typeface="Helvetica Neue Light"/>
              </a:rPr>
              <a:t>Worksheet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40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Heap Files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1.	What can we do to support variable length records (over 	fixed length records)?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5324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Heap Files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1.	What can we do to support variable length records (over 	fixed length records)?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Delimit with special symbols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or use an array of field offsets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248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Buffer Management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Buffer pool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In-memory cache for database tables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Not all data can fit in memory at once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Which data should we keep?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Buffer replacement policies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Least Recently Used (LRU)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Most Recently Used (MRU)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Clock</a:t>
            </a:r>
          </a:p>
          <a:p>
            <a:pPr lvl="1"/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52747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Heap Files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2.	What are the advantages and disadvantages of using 	slotted pages or bitmaps versus tightly packing records 	together?</a:t>
            </a:r>
          </a:p>
        </p:txBody>
      </p:sp>
    </p:spTree>
    <p:extLst>
      <p:ext uri="{BB962C8B-B14F-4D97-AF65-F5344CB8AC3E}">
        <p14:creationId xmlns:p14="http://schemas.microsoft.com/office/powerpoint/2010/main" val="187020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Heap Files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2.	What are the advantages and disadvantages of using 	slotted pages or bitmaps versus tightly packing records 	together?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advantages: can move records without changing rid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		    supports variable length records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disadvantages: needs a page directory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030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Heap Files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3.	You have a slotted page with 80 bytes of free space, and 	it costs 4 bytes to store a directory entry.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a. What is the size of the largest record you can insert?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0554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Heap Files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3.	You have a slotted page with 80 bytes of free space, and 	it costs 4 bytes to store a directory entry.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a. What is the size of the largest record you can insert?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80 – 4 = 76 bytes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677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Heap Files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3.	You have a slotted page with 80 bytes of free space, and 	it costs 4 bytes to store a directory entry.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b. At most, how many 1 byte large records can you insert?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025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Heap Files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3.	You have a slotted page with 80 bytes of free space, and 	it costs 4 bytes to store a directory entry.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	b. At most, how many 1 byte large records can you insert?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80 / (4 + 1) = 16 records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962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File Organization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834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File Organization</a:t>
            </a:r>
            <a:endParaRPr lang="en-US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058064"/>
              </p:ext>
            </p:extLst>
          </p:nvPr>
        </p:nvGraphicFramePr>
        <p:xfrm>
          <a:off x="981993" y="2057877"/>
          <a:ext cx="7175103" cy="2335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1701"/>
                <a:gridCol w="2391701"/>
                <a:gridCol w="2391701"/>
              </a:tblGrid>
              <a:tr h="2597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 File</a:t>
                      </a:r>
                      <a:endParaRPr lang="en-US" dirty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Scan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Equality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87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File Organization</a:t>
            </a:r>
            <a:endParaRPr lang="en-US" dirty="0">
              <a:latin typeface="Helvetica Neue Light"/>
              <a:cs typeface="Helvetica Neue Ligh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76163"/>
              </p:ext>
            </p:extLst>
          </p:nvPr>
        </p:nvGraphicFramePr>
        <p:xfrm>
          <a:off x="981993" y="2057877"/>
          <a:ext cx="7175103" cy="2335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1701"/>
                <a:gridCol w="2391701"/>
                <a:gridCol w="2391701"/>
              </a:tblGrid>
              <a:tr h="2597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Sorted File</a:t>
                      </a:r>
                      <a:endParaRPr lang="en-US" dirty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Scan 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Equality</a:t>
                      </a:r>
                      <a:r>
                        <a:rPr lang="en-US" baseline="0" dirty="0" smtClean="0"/>
                        <a:t>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</a:t>
                      </a:r>
                      <a:endParaRPr lang="en-US" dirty="0" smtClean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Range 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 + </a:t>
                      </a:r>
                      <a:r>
                        <a:rPr lang="en-US" baseline="0" dirty="0" err="1" smtClean="0"/>
                        <a:t>num_matches</a:t>
                      </a:r>
                      <a:endParaRPr lang="en-US" dirty="0" smtClean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Insertion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 + 2 * .5B</a:t>
                      </a:r>
                      <a:endParaRPr lang="en-US" dirty="0"/>
                    </a:p>
                  </a:txBody>
                  <a:tcPr/>
                </a:tc>
              </a:tr>
              <a:tr h="3939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.5B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/>
                        <a:t>(B) + 2 * .5B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65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File Organization Worksheet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9481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Least Recently Used (LRU)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Evict page that has been least recently used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Must keep track of when pages were used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Prone to sequential flooding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Example: A, B, C, D, E, A, B, C, D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						Hit Rate:</a:t>
            </a:r>
            <a:endParaRPr lang="en-US" sz="1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13410"/>
              </p:ext>
            </p:extLst>
          </p:nvPr>
        </p:nvGraphicFramePr>
        <p:xfrm>
          <a:off x="2808508" y="3692516"/>
          <a:ext cx="391886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</a:tblGrid>
              <a:tr h="3059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58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File Organization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table Enrolled(</a:t>
            </a:r>
            <a:r>
              <a:rPr lang="en-US" sz="2400" dirty="0" err="1" smtClean="0">
                <a:latin typeface="Helvetica Neue Light"/>
                <a:cs typeface="Helvetica Neue Light"/>
              </a:rPr>
              <a:t>sid</a:t>
            </a:r>
            <a:r>
              <a:rPr lang="en-US" sz="2400" dirty="0" smtClean="0">
                <a:latin typeface="Helvetica Neue Light"/>
                <a:cs typeface="Helvetica Neue Light"/>
              </a:rPr>
              <a:t>, course, grade) with 6,000 tuples spread evenly over 500 pages, and the query </a:t>
            </a:r>
            <a:r>
              <a:rPr lang="en-US" sz="2400" dirty="0" smtClean="0">
                <a:latin typeface="Courier New"/>
                <a:cs typeface="Courier New"/>
              </a:rPr>
              <a:t>SELECT * FROM Enrolled WHERE </a:t>
            </a:r>
            <a:r>
              <a:rPr lang="en-US" sz="2400" dirty="0" err="1" smtClean="0">
                <a:latin typeface="Courier New"/>
                <a:cs typeface="Courier New"/>
              </a:rPr>
              <a:t>sid</a:t>
            </a:r>
            <a:r>
              <a:rPr lang="en-US" sz="2400" dirty="0" smtClean="0">
                <a:latin typeface="Courier New"/>
                <a:cs typeface="Courier New"/>
              </a:rPr>
              <a:t> &gt; 4500</a:t>
            </a:r>
            <a:r>
              <a:rPr lang="en-US" sz="2400" dirty="0" smtClean="0">
                <a:latin typeface="Helvetica Neue Light"/>
                <a:cs typeface="Helvetica Neue Light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a. How many I/</a:t>
            </a:r>
            <a:r>
              <a:rPr lang="en-US" sz="2400" dirty="0" err="1" smtClean="0">
                <a:latin typeface="Helvetica Neue Light"/>
                <a:cs typeface="Helvetica Neue Light"/>
              </a:rPr>
              <a:t>Os</a:t>
            </a:r>
            <a:r>
              <a:rPr lang="en-US" sz="2400" dirty="0" smtClean="0">
                <a:latin typeface="Helvetica Neue Light"/>
                <a:cs typeface="Helvetica Neue Light"/>
              </a:rPr>
              <a:t> would this query take if the table was stored in a heap file?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1133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File Organization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table Enrolled(</a:t>
            </a:r>
            <a:r>
              <a:rPr lang="en-US" sz="2400" dirty="0" err="1" smtClean="0">
                <a:latin typeface="Helvetica Neue Light"/>
                <a:cs typeface="Helvetica Neue Light"/>
              </a:rPr>
              <a:t>sid</a:t>
            </a:r>
            <a:r>
              <a:rPr lang="en-US" sz="2400" dirty="0" smtClean="0">
                <a:latin typeface="Helvetica Neue Light"/>
                <a:cs typeface="Helvetica Neue Light"/>
              </a:rPr>
              <a:t>, course, grade) with 6,000 tuples spread evenly over 500 pages, and the query </a:t>
            </a:r>
            <a:r>
              <a:rPr lang="en-US" sz="2400" dirty="0" smtClean="0">
                <a:latin typeface="Courier New"/>
                <a:cs typeface="Courier New"/>
              </a:rPr>
              <a:t>SELECT * FROM Enrolled WHERE </a:t>
            </a:r>
            <a:r>
              <a:rPr lang="en-US" sz="2400" dirty="0" err="1" smtClean="0">
                <a:latin typeface="Courier New"/>
                <a:cs typeface="Courier New"/>
              </a:rPr>
              <a:t>sid</a:t>
            </a:r>
            <a:r>
              <a:rPr lang="en-US" sz="2400" dirty="0" smtClean="0">
                <a:latin typeface="Courier New"/>
                <a:cs typeface="Courier New"/>
              </a:rPr>
              <a:t> &gt; 4500</a:t>
            </a:r>
            <a:r>
              <a:rPr lang="en-US" sz="2400" dirty="0" smtClean="0">
                <a:latin typeface="Helvetica Neue Light"/>
                <a:cs typeface="Helvetica Neue Light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a. How many I/</a:t>
            </a:r>
            <a:r>
              <a:rPr lang="en-US" sz="2400" dirty="0" err="1" smtClean="0">
                <a:latin typeface="Helvetica Neue Light"/>
                <a:cs typeface="Helvetica Neue Light"/>
              </a:rPr>
              <a:t>Os</a:t>
            </a:r>
            <a:r>
              <a:rPr lang="en-US" sz="2400" dirty="0" smtClean="0">
                <a:latin typeface="Helvetica Neue Light"/>
                <a:cs typeface="Helvetica Neue Light"/>
              </a:rPr>
              <a:t> would this query take if the table was stored in a heap file?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I/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Os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= B = 500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689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File Organization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table Enrolled(</a:t>
            </a:r>
            <a:r>
              <a:rPr lang="en-US" sz="2400" dirty="0" err="1" smtClean="0">
                <a:latin typeface="Helvetica Neue Light"/>
                <a:cs typeface="Helvetica Neue Light"/>
              </a:rPr>
              <a:t>sid</a:t>
            </a:r>
            <a:r>
              <a:rPr lang="en-US" sz="2400" dirty="0" smtClean="0">
                <a:latin typeface="Helvetica Neue Light"/>
                <a:cs typeface="Helvetica Neue Light"/>
              </a:rPr>
              <a:t>, course, grade) with 6,000 tuples spread evenly over 500 pages, and the query </a:t>
            </a:r>
            <a:r>
              <a:rPr lang="en-US" sz="2400" dirty="0" smtClean="0">
                <a:latin typeface="Courier New"/>
                <a:cs typeface="Courier New"/>
              </a:rPr>
              <a:t>SELECT * FROM Enrolled WHERE </a:t>
            </a:r>
            <a:r>
              <a:rPr lang="en-US" sz="2400" dirty="0" err="1" smtClean="0">
                <a:latin typeface="Courier New"/>
                <a:cs typeface="Courier New"/>
              </a:rPr>
              <a:t>sid</a:t>
            </a:r>
            <a:r>
              <a:rPr lang="en-US" sz="2400" dirty="0" smtClean="0">
                <a:latin typeface="Courier New"/>
                <a:cs typeface="Courier New"/>
              </a:rPr>
              <a:t> &gt; 4500</a:t>
            </a:r>
            <a:r>
              <a:rPr lang="en-US" sz="2400" dirty="0" smtClean="0">
                <a:latin typeface="Helvetica Neue Light"/>
                <a:cs typeface="Helvetica Neue Light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b. If the table was stored in a file sorted on grade?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42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File Organization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table Enrolled(</a:t>
            </a:r>
            <a:r>
              <a:rPr lang="en-US" sz="2400" dirty="0" err="1" smtClean="0">
                <a:latin typeface="Helvetica Neue Light"/>
                <a:cs typeface="Helvetica Neue Light"/>
              </a:rPr>
              <a:t>sid</a:t>
            </a:r>
            <a:r>
              <a:rPr lang="en-US" sz="2400" dirty="0" smtClean="0">
                <a:latin typeface="Helvetica Neue Light"/>
                <a:cs typeface="Helvetica Neue Light"/>
              </a:rPr>
              <a:t>, course, grade) with 6,000 tuples spread evenly over 500 pages, and the query </a:t>
            </a:r>
            <a:r>
              <a:rPr lang="en-US" sz="2400" dirty="0" smtClean="0">
                <a:latin typeface="Courier New"/>
                <a:cs typeface="Courier New"/>
              </a:rPr>
              <a:t>SELECT * FROM Enrolled WHERE </a:t>
            </a:r>
            <a:r>
              <a:rPr lang="en-US" sz="2400" dirty="0" err="1" smtClean="0">
                <a:latin typeface="Courier New"/>
                <a:cs typeface="Courier New"/>
              </a:rPr>
              <a:t>sid</a:t>
            </a:r>
            <a:r>
              <a:rPr lang="en-US" sz="2400" dirty="0" smtClean="0">
                <a:latin typeface="Courier New"/>
                <a:cs typeface="Courier New"/>
              </a:rPr>
              <a:t> &gt; 4500</a:t>
            </a:r>
            <a:r>
              <a:rPr lang="en-US" sz="2400" dirty="0" smtClean="0">
                <a:latin typeface="Helvetica Neue Light"/>
                <a:cs typeface="Helvetica Neue Light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b. If the table was stored in a file sorted on grade?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I/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Os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= B = 500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322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File Organization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table Enrolled(</a:t>
            </a:r>
            <a:r>
              <a:rPr lang="en-US" sz="2400" dirty="0" err="1" smtClean="0">
                <a:latin typeface="Helvetica Neue Light"/>
                <a:cs typeface="Helvetica Neue Light"/>
              </a:rPr>
              <a:t>sid</a:t>
            </a:r>
            <a:r>
              <a:rPr lang="en-US" sz="2400" dirty="0" smtClean="0">
                <a:latin typeface="Helvetica Neue Light"/>
                <a:cs typeface="Helvetica Neue Light"/>
              </a:rPr>
              <a:t>, course, grade) with 6,000 tuples spread evenly over 500 pages, and the query </a:t>
            </a:r>
            <a:r>
              <a:rPr lang="en-US" sz="2400" dirty="0" smtClean="0">
                <a:latin typeface="Courier New"/>
                <a:cs typeface="Courier New"/>
              </a:rPr>
              <a:t>SELECT * FROM Enrolled WHERE </a:t>
            </a:r>
            <a:r>
              <a:rPr lang="en-US" sz="2400" dirty="0" err="1" smtClean="0">
                <a:latin typeface="Courier New"/>
                <a:cs typeface="Courier New"/>
              </a:rPr>
              <a:t>sid</a:t>
            </a:r>
            <a:r>
              <a:rPr lang="en-US" sz="2400" dirty="0" smtClean="0">
                <a:latin typeface="Courier New"/>
                <a:cs typeface="Courier New"/>
              </a:rPr>
              <a:t> &gt; 4500</a:t>
            </a:r>
            <a:r>
              <a:rPr lang="en-US" sz="2400" dirty="0" smtClean="0">
                <a:latin typeface="Helvetica Neue Light"/>
                <a:cs typeface="Helvetica Neue Light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c. If the table was stored in a file sorted on </a:t>
            </a:r>
            <a:r>
              <a:rPr lang="en-US" sz="2400" dirty="0" err="1" smtClean="0">
                <a:latin typeface="Helvetica Neue Light"/>
                <a:cs typeface="Helvetica Neue Light"/>
              </a:rPr>
              <a:t>sid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9036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File Organization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3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Consider the table Enrolled(</a:t>
            </a:r>
            <a:r>
              <a:rPr lang="en-US" sz="2400" dirty="0" err="1" smtClean="0">
                <a:latin typeface="Helvetica Neue Light"/>
                <a:cs typeface="Helvetica Neue Light"/>
              </a:rPr>
              <a:t>sid</a:t>
            </a:r>
            <a:r>
              <a:rPr lang="en-US" sz="2400" dirty="0" smtClean="0">
                <a:latin typeface="Helvetica Neue Light"/>
                <a:cs typeface="Helvetica Neue Light"/>
              </a:rPr>
              <a:t>, course, grade) with 6,000 tuples spread evenly over 500 pages, and the query </a:t>
            </a:r>
            <a:r>
              <a:rPr lang="en-US" sz="2400" dirty="0" smtClean="0">
                <a:latin typeface="Courier New"/>
                <a:cs typeface="Courier New"/>
              </a:rPr>
              <a:t>SELECT * FROM Enrolled WHERE </a:t>
            </a:r>
            <a:r>
              <a:rPr lang="en-US" sz="2400" dirty="0" err="1" smtClean="0">
                <a:latin typeface="Courier New"/>
                <a:cs typeface="Courier New"/>
              </a:rPr>
              <a:t>sid</a:t>
            </a:r>
            <a:r>
              <a:rPr lang="en-US" sz="2400" dirty="0" smtClean="0">
                <a:latin typeface="Courier New"/>
                <a:cs typeface="Courier New"/>
              </a:rPr>
              <a:t> &gt; 4500</a:t>
            </a:r>
            <a:r>
              <a:rPr lang="en-US" sz="2400" dirty="0" smtClean="0">
                <a:latin typeface="Helvetica Neue Light"/>
                <a:cs typeface="Helvetica Neue Light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c. If the table was stored in a file sorted on </a:t>
            </a:r>
            <a:r>
              <a:rPr lang="en-US" sz="2400" dirty="0" err="1" smtClean="0">
                <a:latin typeface="Helvetica Neue Light"/>
                <a:cs typeface="Helvetica Neue Light"/>
              </a:rPr>
              <a:t>sid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I/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Os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 = log</a:t>
            </a:r>
            <a:r>
              <a:rPr lang="en-US" sz="2400" baseline="-250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2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(B) + [# matching pages]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  = log</a:t>
            </a:r>
            <a:r>
              <a:rPr lang="en-US" sz="2400" baseline="-250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2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(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500) + 500/4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		  = 134</a:t>
            </a:r>
          </a:p>
          <a:p>
            <a:pPr marL="0" indent="0">
              <a:buNone/>
            </a:pP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Or…	I/OS = B = 125</a:t>
            </a:r>
            <a:endParaRPr lang="en-US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303790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Least Recently Used (LRU)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Evict page that has been least recently used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Must keep track of when pages were used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Prone to sequential flooding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Example: A, B, C, D, E, A, B, C, D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						Hit Rate: </a:t>
            </a:r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0/9</a:t>
            </a:r>
            <a:endParaRPr lang="en-US" sz="1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910775"/>
              </p:ext>
            </p:extLst>
          </p:nvPr>
        </p:nvGraphicFramePr>
        <p:xfrm>
          <a:off x="2808508" y="3692516"/>
          <a:ext cx="391886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</a:tblGrid>
              <a:tr h="3059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93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Most Recently (LRU)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Evict page that has been most recently used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Must keep track of when pages were used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Solves sequential flooding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Example: A, B, C, D, E, A, B, C, D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						Hit Rate:</a:t>
            </a:r>
            <a:endParaRPr lang="en-US" sz="1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887099"/>
              </p:ext>
            </p:extLst>
          </p:nvPr>
        </p:nvGraphicFramePr>
        <p:xfrm>
          <a:off x="2808508" y="3692516"/>
          <a:ext cx="391886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</a:tblGrid>
              <a:tr h="3059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1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Most Recently (LRU)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Evict page that has been most recently used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Must keep track of when pages were used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Solves sequential flooding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Example: A, B, C, D, E, A, B, C, D</a:t>
            </a: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						Hit Rate: </a:t>
            </a:r>
            <a:r>
              <a:rPr lang="en-US" sz="20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3/9</a:t>
            </a:r>
            <a:endParaRPr lang="en-US" sz="1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15996"/>
              </p:ext>
            </p:extLst>
          </p:nvPr>
        </p:nvGraphicFramePr>
        <p:xfrm>
          <a:off x="2808508" y="3692516"/>
          <a:ext cx="391886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</a:tblGrid>
              <a:tr h="3059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*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45A4FA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59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Clock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Approximation for LRU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Use reference bits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Each page gets a second chance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Example: A, B, C, D, E, A, B, C, D</a:t>
            </a: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						Hit Rate:</a:t>
            </a:r>
            <a:endParaRPr lang="en-US" sz="1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73585"/>
              </p:ext>
            </p:extLst>
          </p:nvPr>
        </p:nvGraphicFramePr>
        <p:xfrm>
          <a:off x="2808508" y="3692516"/>
          <a:ext cx="391886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  <a:gridCol w="391886"/>
              </a:tblGrid>
              <a:tr h="3059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45A4F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92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Clock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if HIT: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reference bit = 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while reference bit != 0: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reference bit = 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move hand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replace page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reference bit = 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  <a:ea typeface="Osaka" charset="0"/>
                <a:cs typeface="Courier New"/>
              </a:rPr>
              <a:t>move hand</a:t>
            </a:r>
            <a:endParaRPr lang="en-US" sz="2000" dirty="0" smtClean="0">
              <a:solidFill>
                <a:srgbClr val="000000"/>
              </a:solidFill>
              <a:latin typeface="Courier New"/>
              <a:ea typeface="Osaka" charset="0"/>
              <a:cs typeface="Courier New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37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2171</TotalTime>
  <Words>1388</Words>
  <Application>Microsoft Macintosh PowerPoint</Application>
  <PresentationFormat>On-screen Show (4:3)</PresentationFormat>
  <Paragraphs>522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CS186 Discussion 4</vt:lpstr>
      <vt:lpstr>Buffer Management</vt:lpstr>
      <vt:lpstr>Buffer Management</vt:lpstr>
      <vt:lpstr>Least Recently Used (LRU)</vt:lpstr>
      <vt:lpstr>Least Recently Used (LRU)</vt:lpstr>
      <vt:lpstr>Most Recently (LRU)</vt:lpstr>
      <vt:lpstr>Most Recently (LRU)</vt:lpstr>
      <vt:lpstr>Clock</vt:lpstr>
      <vt:lpstr>Clock</vt:lpstr>
      <vt:lpstr>Clock</vt:lpstr>
      <vt:lpstr>Buffer Replacement Worksheet</vt:lpstr>
      <vt:lpstr>Buffer Replacement Exercises</vt:lpstr>
      <vt:lpstr>Buffer Replacement Exercises</vt:lpstr>
      <vt:lpstr>Buffer Replacement Exercises</vt:lpstr>
      <vt:lpstr>Buffer Replacement Exercises</vt:lpstr>
      <vt:lpstr>Buffer Replacement Exercises</vt:lpstr>
      <vt:lpstr>Buffer Replacement Exercises</vt:lpstr>
      <vt:lpstr>Buffer Replacement Exercises</vt:lpstr>
      <vt:lpstr>Buffer Replacement Exercises</vt:lpstr>
      <vt:lpstr>Buffer Replacement Exercises</vt:lpstr>
      <vt:lpstr>Buffer Replacement Exercises</vt:lpstr>
      <vt:lpstr>Heap Files</vt:lpstr>
      <vt:lpstr>Record Formats: Fixed Length</vt:lpstr>
      <vt:lpstr>Record Formats: Variable Length</vt:lpstr>
      <vt:lpstr>Page Formats: Fixed Length</vt:lpstr>
      <vt:lpstr>Page Formats: Variable Length</vt:lpstr>
      <vt:lpstr>Heap Files Worksheet</vt:lpstr>
      <vt:lpstr>Heap Files Exercises</vt:lpstr>
      <vt:lpstr>Heap Files Exercises</vt:lpstr>
      <vt:lpstr>Heap Files Exercises</vt:lpstr>
      <vt:lpstr>Heap Files Exercises</vt:lpstr>
      <vt:lpstr>Heap Files Exercises</vt:lpstr>
      <vt:lpstr>Heap Files Exercises</vt:lpstr>
      <vt:lpstr>Heap Files Exercises</vt:lpstr>
      <vt:lpstr>Heap Files Exercises</vt:lpstr>
      <vt:lpstr>File Organization</vt:lpstr>
      <vt:lpstr>File Organization</vt:lpstr>
      <vt:lpstr>File Organization</vt:lpstr>
      <vt:lpstr>File Organization Worksheet</vt:lpstr>
      <vt:lpstr>File Organization Exercises</vt:lpstr>
      <vt:lpstr>File Organization Exercises</vt:lpstr>
      <vt:lpstr>File Organization Exercises</vt:lpstr>
      <vt:lpstr>File Organization Exercises</vt:lpstr>
      <vt:lpstr>File Organization Exercises</vt:lpstr>
      <vt:lpstr>File Organization 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CS186 Discussion 2</dc:title>
  <dc:creator>Matthew Deng</dc:creator>
  <cp:lastModifiedBy>Matthew Deng</cp:lastModifiedBy>
  <cp:revision>54</cp:revision>
  <dcterms:created xsi:type="dcterms:W3CDTF">2015-09-09T16:03:04Z</dcterms:created>
  <dcterms:modified xsi:type="dcterms:W3CDTF">2015-09-23T19:01:36Z</dcterms:modified>
</cp:coreProperties>
</file>