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32"/>
  </p:notesMasterIdLst>
  <p:sldIdLst>
    <p:sldId id="281" r:id="rId2"/>
    <p:sldId id="258" r:id="rId3"/>
    <p:sldId id="257" r:id="rId4"/>
    <p:sldId id="271" r:id="rId5"/>
    <p:sldId id="272" r:id="rId6"/>
    <p:sldId id="273" r:id="rId7"/>
    <p:sldId id="274" r:id="rId8"/>
    <p:sldId id="275" r:id="rId9"/>
    <p:sldId id="276" r:id="rId10"/>
    <p:sldId id="277" r:id="rId11"/>
    <p:sldId id="278" r:id="rId12"/>
    <p:sldId id="279" r:id="rId13"/>
    <p:sldId id="280" r:id="rId14"/>
    <p:sldId id="270" r:id="rId15"/>
    <p:sldId id="282" r:id="rId16"/>
    <p:sldId id="283" r:id="rId17"/>
    <p:sldId id="284" r:id="rId18"/>
    <p:sldId id="285" r:id="rId19"/>
    <p:sldId id="286" r:id="rId20"/>
    <p:sldId id="287" r:id="rId21"/>
    <p:sldId id="288" r:id="rId22"/>
    <p:sldId id="290" r:id="rId23"/>
    <p:sldId id="292" r:id="rId24"/>
    <p:sldId id="293" r:id="rId25"/>
    <p:sldId id="295" r:id="rId26"/>
    <p:sldId id="294" r:id="rId27"/>
    <p:sldId id="299" r:id="rId28"/>
    <p:sldId id="296" r:id="rId29"/>
    <p:sldId id="298" r:id="rId30"/>
    <p:sldId id="30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249" autoAdjust="0"/>
  </p:normalViewPr>
  <p:slideViewPr>
    <p:cSldViewPr snapToGrid="0">
      <p:cViewPr varScale="1">
        <p:scale>
          <a:sx n="73" d="100"/>
          <a:sy n="73" d="100"/>
        </p:scale>
        <p:origin x="1224" y="60"/>
      </p:cViewPr>
      <p:guideLst/>
    </p:cSldViewPr>
  </p:slideViewPr>
  <p:notesTextViewPr>
    <p:cViewPr>
      <p:scale>
        <a:sx n="3" d="2"/>
        <a:sy n="3" d="2"/>
      </p:scale>
      <p:origin x="0" y="-28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CE326-4323-4101-B8F2-5CB645A13E45}" type="datetimeFigureOut">
              <a:rPr lang="en-US" smtClean="0"/>
              <a:t>6/12/2023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4C657-4DEA-45AD-A4BA-DB238AE913CB}" type="slidenum">
              <a:rPr lang="en-US" smtClean="0"/>
              <a:t>‹#›</a:t>
            </a:fld>
            <a:endParaRPr lang="en-US" dirty="0"/>
          </a:p>
        </p:txBody>
      </p:sp>
    </p:spTree>
    <p:extLst>
      <p:ext uri="{BB962C8B-B14F-4D97-AF65-F5344CB8AC3E}">
        <p14:creationId xmlns:p14="http://schemas.microsoft.com/office/powerpoint/2010/main" val="3836033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36EF11-3855-4F3E-8F86-57324EAFA1DC}" type="slidenum">
              <a:rPr lang="en-US" smtClean="0"/>
              <a:t>9</a:t>
            </a:fld>
            <a:endParaRPr lang="en-US" dirty="0"/>
          </a:p>
        </p:txBody>
      </p:sp>
    </p:spTree>
    <p:extLst>
      <p:ext uri="{BB962C8B-B14F-4D97-AF65-F5344CB8AC3E}">
        <p14:creationId xmlns:p14="http://schemas.microsoft.com/office/powerpoint/2010/main" val="2289833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performed one more run, this time the data was cleaned: everything lowercase,  special characters and stop words were removed. Lemmatization was also performed.</a:t>
            </a:r>
          </a:p>
          <a:p>
            <a:endParaRPr lang="en-US" dirty="0"/>
          </a:p>
          <a:p>
            <a:r>
              <a:rPr lang="en-US" dirty="0"/>
              <a:t>Surprisingly, the results were worse than before. One explanation could be that the loss of stop words and the lemmatization of words back to their root form caused the model to lose some of its ability properly classify the sentiment of our sample data. It makes sense that this happened because these models take context into consideration. It relies on self attention, which is a key innovation allowing the model to focus on different parts of the input sequence – the model is able to capture dependencies between words in a sentence assigning weights in each. </a:t>
            </a:r>
          </a:p>
          <a:p>
            <a:endParaRPr lang="en-US" dirty="0"/>
          </a:p>
          <a:p>
            <a:r>
              <a:rPr lang="en-US" dirty="0"/>
              <a:t>By changing the formatting of our data, we hindered its ability to detect things such as ! and “ ” which are often used to convey meaning and feelings.  It may have had difficulty telling where the sentence started or ended. Lemmatization reduced words to their root causing them to lose contextual meaning as well.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2025369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performed one more run, this time the data was cleaned: everything lowercase,  special characters and stop words were removed. Lemmatization was also performed.</a:t>
            </a:r>
          </a:p>
          <a:p>
            <a:endParaRPr lang="en-US" dirty="0"/>
          </a:p>
          <a:p>
            <a:r>
              <a:rPr lang="en-US" dirty="0"/>
              <a:t>Surprisingly, the results were worse than before. One explanation could be that the loss of stop words and the lemmatization of words back to their root form caused the model to lose some of its ability properly classify the sentiment of our sample data. It makes sense that this happened because these models take context into consideration. It relies on self attention, which is a key innovation allowing the model to focus on different parts of the input sequence – the model is able to capture dependencies between words in a sentence assigning weights in each. </a:t>
            </a:r>
          </a:p>
          <a:p>
            <a:endParaRPr lang="en-US" dirty="0"/>
          </a:p>
          <a:p>
            <a:r>
              <a:rPr lang="en-US" dirty="0"/>
              <a:t>By changing the formatting of our data, we hindered its ability to detect things such as ! and “ ” which are often used to convey meaning and feelings.  It may have had difficulty telling where the sentence started or ended. Lemmatization reduced words to their root causing them to lose contextual meaning as well.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2870485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Precision: the ability of a classifier not to label a negative sample as positive. </a:t>
            </a:r>
          </a:p>
          <a:p>
            <a:pPr lvl="1"/>
            <a:r>
              <a:rPr lang="en-US" sz="1200" dirty="0"/>
              <a:t>It is the ratio of correctly predicted positive observations to the total predicted positives. </a:t>
            </a:r>
          </a:p>
          <a:p>
            <a:pPr lvl="1"/>
            <a:r>
              <a:rPr lang="en-US" sz="1200" dirty="0"/>
              <a:t>High precision relates to the low false-positive rate. It is defined as Precision = TP/(TP+FP) where TP is the number of true positives and FP is the number of false positives.</a:t>
            </a:r>
          </a:p>
          <a:p>
            <a:endParaRPr lang="en-US" sz="1400" dirty="0"/>
          </a:p>
          <a:p>
            <a:r>
              <a:rPr lang="en-US" sz="1400" dirty="0"/>
              <a:t>Recall (Sensitivity): the ability of a classifier to find all the positive instances. </a:t>
            </a:r>
          </a:p>
          <a:p>
            <a:pPr lvl="1"/>
            <a:r>
              <a:rPr lang="en-US" sz="1200" dirty="0"/>
              <a:t>For each class, it is defined as the ratio of true positives to the sum of true positives and false negatives. </a:t>
            </a:r>
          </a:p>
          <a:p>
            <a:pPr lvl="1"/>
            <a:r>
              <a:rPr lang="en-US" sz="1200" dirty="0"/>
              <a:t>It is defined as Recall = TP/(TP+FN) where TP is the number of true positives and FN is the number of false negatives.</a:t>
            </a:r>
          </a:p>
          <a:p>
            <a:endParaRPr lang="en-US" sz="1400" dirty="0"/>
          </a:p>
          <a:p>
            <a:r>
              <a:rPr lang="en-US" sz="1400" dirty="0"/>
              <a:t>F1-score: the weighted average of Precision and Recall. </a:t>
            </a:r>
          </a:p>
          <a:p>
            <a:pPr lvl="1"/>
            <a:r>
              <a:rPr lang="en-US" sz="1200" dirty="0"/>
              <a:t>It tries to find the balance between precision and recall. </a:t>
            </a:r>
          </a:p>
          <a:p>
            <a:pPr lvl="1"/>
            <a:r>
              <a:rPr lang="en-US" sz="1200" dirty="0"/>
              <a:t>It is defined as F1 Score = 2*(Recall * Precision) / (Recall + Precision).</a:t>
            </a:r>
          </a:p>
          <a:p>
            <a:endParaRPr lang="en-US" sz="1200" dirty="0"/>
          </a:p>
          <a:p>
            <a:r>
              <a:rPr lang="en-US" sz="1400" dirty="0"/>
              <a:t>Support: the number of actual occurrences of the class in the specified dataset.</a:t>
            </a:r>
          </a:p>
          <a:p>
            <a:pPr lvl="1"/>
            <a:r>
              <a:rPr lang="en-US" sz="1200" dirty="0"/>
              <a:t>Imbalanced support in the training data may indicate structural weaknesses in the reported scores of the classifier and could indicate the need for stratified sampling or rebalancing.</a:t>
            </a:r>
          </a:p>
        </p:txBody>
      </p:sp>
      <p:sp>
        <p:nvSpPr>
          <p:cNvPr id="4" name="Slide Number Placeholder 3"/>
          <p:cNvSpPr>
            <a:spLocks noGrp="1"/>
          </p:cNvSpPr>
          <p:nvPr>
            <p:ph type="sldNum" sz="quarter" idx="5"/>
          </p:nvPr>
        </p:nvSpPr>
        <p:spPr/>
        <p:txBody>
          <a:bodyPr/>
          <a:lstStyle/>
          <a:p>
            <a:fld id="{22289C57-55D7-40A4-A101-E74FAC7A092B}" type="slidenum">
              <a:rPr lang="en-US" smtClean="0"/>
              <a:t>26</a:t>
            </a:fld>
            <a:endParaRPr lang="en-US" dirty="0"/>
          </a:p>
        </p:txBody>
      </p:sp>
    </p:spTree>
    <p:extLst>
      <p:ext uri="{BB962C8B-B14F-4D97-AF65-F5344CB8AC3E}">
        <p14:creationId xmlns:p14="http://schemas.microsoft.com/office/powerpoint/2010/main" val="1173022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Precision: the ability of a classifier not to label a negative sample as positive. </a:t>
            </a:r>
          </a:p>
          <a:p>
            <a:pPr lvl="1"/>
            <a:r>
              <a:rPr lang="en-US" sz="1200" dirty="0"/>
              <a:t>It is the ratio of correctly predicted positive observations to the total predicted positives. </a:t>
            </a:r>
          </a:p>
          <a:p>
            <a:pPr lvl="1"/>
            <a:r>
              <a:rPr lang="en-US" sz="1200" dirty="0"/>
              <a:t>High precision relates to the low false-positive rate. It is defined as Precision = TP/(TP+FP) where TP is the number of true positives and FP is the number of false positives.</a:t>
            </a:r>
          </a:p>
          <a:p>
            <a:endParaRPr lang="en-US" sz="1400" dirty="0"/>
          </a:p>
          <a:p>
            <a:r>
              <a:rPr lang="en-US" sz="1400" dirty="0"/>
              <a:t>Recall (Sensitivity): the ability of a classifier to find all the positive instances. </a:t>
            </a:r>
          </a:p>
          <a:p>
            <a:pPr lvl="1"/>
            <a:r>
              <a:rPr lang="en-US" sz="1200" dirty="0"/>
              <a:t>For each class, it is defined as the ratio of true positives to the sum of true positives and false negatives. </a:t>
            </a:r>
          </a:p>
          <a:p>
            <a:pPr lvl="1"/>
            <a:r>
              <a:rPr lang="en-US" sz="1200" dirty="0"/>
              <a:t>It is defined as Recall = TP/(TP+FN) where TP is the number of true positives and FN is the number of false negatives.</a:t>
            </a:r>
          </a:p>
          <a:p>
            <a:endParaRPr lang="en-US" sz="1400" dirty="0"/>
          </a:p>
          <a:p>
            <a:r>
              <a:rPr lang="en-US" sz="1400" dirty="0"/>
              <a:t>F1-score: the weighted average of Precision and Recall. </a:t>
            </a:r>
          </a:p>
          <a:p>
            <a:pPr lvl="1"/>
            <a:r>
              <a:rPr lang="en-US" sz="1200" dirty="0"/>
              <a:t>It tries to find the balance between precision and recall. </a:t>
            </a:r>
          </a:p>
          <a:p>
            <a:pPr lvl="1"/>
            <a:r>
              <a:rPr lang="en-US" sz="1200" dirty="0"/>
              <a:t>It is defined as F1 Score = 2*(Recall * Precision) / (Recall + Precision).</a:t>
            </a:r>
          </a:p>
          <a:p>
            <a:endParaRPr lang="en-US" sz="1200" dirty="0"/>
          </a:p>
          <a:p>
            <a:r>
              <a:rPr lang="en-US" sz="1400" dirty="0"/>
              <a:t>Support: the number of actual occurrences of the class in the specified dataset.</a:t>
            </a:r>
          </a:p>
          <a:p>
            <a:pPr lvl="1"/>
            <a:r>
              <a:rPr lang="en-US" sz="1200" dirty="0"/>
              <a:t>Imbalanced support in the training data may indicate structural weaknesses in the reported scores of the classifier and could indicate the need for stratified sampling or rebalancing.</a:t>
            </a:r>
          </a:p>
        </p:txBody>
      </p:sp>
      <p:sp>
        <p:nvSpPr>
          <p:cNvPr id="4" name="Slide Number Placeholder 3"/>
          <p:cNvSpPr>
            <a:spLocks noGrp="1"/>
          </p:cNvSpPr>
          <p:nvPr>
            <p:ph type="sldNum" sz="quarter" idx="5"/>
          </p:nvPr>
        </p:nvSpPr>
        <p:spPr/>
        <p:txBody>
          <a:bodyPr/>
          <a:lstStyle/>
          <a:p>
            <a:fld id="{22289C57-55D7-40A4-A101-E74FAC7A092B}" type="slidenum">
              <a:rPr lang="en-US" smtClean="0"/>
              <a:t>27</a:t>
            </a:fld>
            <a:endParaRPr lang="en-US" dirty="0"/>
          </a:p>
        </p:txBody>
      </p:sp>
    </p:spTree>
    <p:extLst>
      <p:ext uri="{BB962C8B-B14F-4D97-AF65-F5344CB8AC3E}">
        <p14:creationId xmlns:p14="http://schemas.microsoft.com/office/powerpoint/2010/main" val="1365683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28</a:t>
            </a:fld>
            <a:endParaRPr lang="en-US" dirty="0"/>
          </a:p>
        </p:txBody>
      </p:sp>
    </p:spTree>
    <p:extLst>
      <p:ext uri="{BB962C8B-B14F-4D97-AF65-F5344CB8AC3E}">
        <p14:creationId xmlns:p14="http://schemas.microsoft.com/office/powerpoint/2010/main" val="3298512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to running additional tests and models with our Movie Reviews dataset, we performed some pre-processing techniques that we believe would improve the model's ability to classify the sentiment of the movie reviews. </a:t>
            </a:r>
          </a:p>
          <a:p>
            <a:endParaRPr lang="en-US" dirty="0"/>
          </a:p>
          <a:p>
            <a:r>
              <a:rPr lang="en-US" dirty="0"/>
              <a:t>The column containing the reviews was converted to lowercase,  and punctuations as well as special characters were removed. Additionally, we used nltk’s stop-words module to remove common words that don’t add meaning and don’t help with our task. We also performed lemmatization, as we believed this would improve the model’s ability to perform the classification as it increases consistency and reduces dimensionally by reducing the overall number of unique words.</a:t>
            </a:r>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2382254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Support Vector Machine with a linear kernel was used to classify our data. The data was divited into 80-20 train test splits. It also used the TF-IDF vectorizer to transform the text into a format that the SVM can understand. </a:t>
            </a:r>
          </a:p>
          <a:p>
            <a:endParaRPr lang="en-US" dirty="0"/>
          </a:p>
          <a:p>
            <a:r>
              <a:rPr lang="en-US" dirty="0"/>
              <a:t>The TF_IDF stands for "Term Frequency-Inverse Document Frequency“. It’s essentially a numerical statistic that is widely used in data retrieval and text mining, which aims to highlight terms that are both frequent and rare within a document collection.</a:t>
            </a:r>
          </a:p>
          <a:p>
            <a:endParaRPr lang="en-US" dirty="0"/>
          </a:p>
          <a:p>
            <a:r>
              <a:rPr lang="en-US" dirty="0"/>
              <a:t>TF-IDF is calculated based on two main components: term frequency (TF) and inverse document frequency (IDF)</a:t>
            </a:r>
          </a:p>
          <a:p>
            <a:endParaRPr lang="en-US" dirty="0"/>
          </a:p>
          <a:p>
            <a:r>
              <a:rPr lang="en-US" dirty="0"/>
              <a:t>TF = (Number of occurrences of a term in a document) / (Total number of terms in the document)</a:t>
            </a:r>
          </a:p>
          <a:p>
            <a:r>
              <a:rPr lang="en-US" dirty="0"/>
              <a:t>IDF = log((Total number of documents in the collection) / (Number of documents containing the term))</a:t>
            </a:r>
          </a:p>
          <a:p>
            <a:endParaRPr lang="en-US" dirty="0"/>
          </a:p>
          <a:p>
            <a:r>
              <a:rPr lang="en-US" dirty="0"/>
              <a:t>TF-IDF = TF * IDF</a:t>
            </a:r>
          </a:p>
          <a:p>
            <a:endParaRPr lang="en-US" dirty="0"/>
          </a:p>
          <a:p>
            <a:r>
              <a:rPr lang="en-US" dirty="0"/>
              <a:t>Without getting too deep into the math,</a:t>
            </a:r>
          </a:p>
          <a:p>
            <a:endParaRPr lang="en-US" dirty="0"/>
          </a:p>
          <a:p>
            <a:r>
              <a:rPr lang="en-US" dirty="0"/>
              <a:t>The resulting TF-IDF score reflects the importance of a term within a specific document in relation to the entire collection of documents. Higher values indicate that the term is more significant to the document.</a:t>
            </a:r>
          </a:p>
          <a:p>
            <a:endParaRPr lang="en-US" dirty="0"/>
          </a:p>
          <a:p>
            <a:r>
              <a:rPr lang="en-US" dirty="0"/>
              <a:t>Overall, this run of the model produced a classification accuracy of 66.98 with labels 1,0 and 2 performing best as shown in the confusion matrix heatmap.</a:t>
            </a:r>
          </a:p>
          <a:p>
            <a:endParaRPr lang="en-US" dirty="0"/>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59777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pre-processing and feature extraction methods were used while using the Random Forest model. </a:t>
            </a:r>
            <a:r>
              <a:rPr lang="en-US" sz="1800" dirty="0">
                <a:effectLst/>
                <a:latin typeface="Calibri" panose="020F0502020204030204" pitchFamily="34" charset="0"/>
                <a:ea typeface="Times New Roman" panose="02020603050405020304" pitchFamily="18" charset="0"/>
              </a:rPr>
              <a:t>.  The concept behind Random Forest is to create an ensemble of decision trees, where each tree is trained on a random subset of the training data and uses a random subset of features. This randomness injects diversity into the individual trees, reducing the risk of overfitting and improving the model's generalization</a:t>
            </a:r>
            <a:r>
              <a:rPr lang="en-US" dirty="0"/>
              <a:t>.</a:t>
            </a:r>
          </a:p>
          <a:p>
            <a:endParaRPr lang="en-US" dirty="0"/>
          </a:p>
          <a:p>
            <a:r>
              <a:rPr lang="en-US" dirty="0"/>
              <a:t>The strength of Random Forest lies in its ability to handle complex relationships between features and class labels while mitigating the risk of overfitting. By aggregating predictions from multiple decision trees, the ensemble method reduces the impact of individual trees' biases and errors, leading to more robust and accurate sentiment analysis results. </a:t>
            </a:r>
          </a:p>
          <a:p>
            <a:endParaRPr lang="en-US" dirty="0"/>
          </a:p>
          <a:p>
            <a:r>
              <a:rPr lang="en-US" sz="1800" dirty="0">
                <a:effectLst/>
                <a:latin typeface="Calibri" panose="020F0502020204030204" pitchFamily="34" charset="0"/>
                <a:ea typeface="Times New Roman" panose="02020603050405020304" pitchFamily="18" charset="0"/>
              </a:rPr>
              <a:t>Overall, model delivered an accuracy score of 68.12%. The heatmap plot shows that labels 1, 0 and 2 had the highest rates of accuracy, while 4 had the worst.</a:t>
            </a:r>
          </a:p>
          <a:p>
            <a:endParaRPr lang="en-US" sz="1800" dirty="0">
              <a:effectLst/>
              <a:latin typeface="Calibri" panose="020F0502020204030204" pitchFamily="34" charset="0"/>
            </a:endParaRPr>
          </a:p>
          <a:p>
            <a:r>
              <a:rPr lang="en-US" sz="1800" dirty="0">
                <a:effectLst/>
                <a:latin typeface="Calibri" panose="020F0502020204030204" pitchFamily="34" charset="0"/>
              </a:rPr>
              <a:t>It should be noted that all of these models took several hours to run, so any modifications would have been difficult to implement. </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610165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spirit of learning more about other techniques available, we looked into the Hugging Face’s BERT model. BERT, short for Bidirectional Encoder Representations from Transformers, is a transformer-based model introduced by Google in 2018. It is designed to learn contextual representations of words and sentences by leveraging bidirectional training on a large corpus of text data.</a:t>
            </a:r>
          </a:p>
          <a:p>
            <a:endParaRPr lang="en-US" dirty="0"/>
          </a:p>
          <a:p>
            <a:r>
              <a:rPr lang="en-US" dirty="0"/>
              <a:t>The key innovation of BERT lies in its ability to capture the contextual information of words by considering the entire surrounding context. Unlike traditional models that process words sequentially, BERT uses a transformer architecture, which allows for parallel processing and capturing dependencies among words in both directions.</a:t>
            </a:r>
          </a:p>
          <a:p>
            <a:endParaRPr lang="en-US" dirty="0"/>
          </a:p>
          <a:p>
            <a:r>
              <a:rPr lang="en-US" dirty="0"/>
              <a:t>BERT is pre-trained using two unsupervised learning tasks:</a:t>
            </a:r>
          </a:p>
          <a:p>
            <a:r>
              <a:rPr lang="en-US" dirty="0"/>
              <a:t> </a:t>
            </a:r>
          </a:p>
          <a:p>
            <a:pPr>
              <a:buFont typeface="+mj-lt"/>
              <a:buAutoNum type="arabicPeriod"/>
            </a:pPr>
            <a:r>
              <a:rPr lang="en-US" b="1" dirty="0"/>
              <a:t>Masked Language Modeling (MLM)</a:t>
            </a:r>
            <a:r>
              <a:rPr lang="en-US" dirty="0"/>
              <a:t>: In this task, input sentences are randomly masked, and the model is trained to predict the masked words based on the surrounding context. By learning to fill in the masked words, BERT gains a deep understanding of the relationships between words in a sentence.</a:t>
            </a:r>
          </a:p>
          <a:p>
            <a:pPr>
              <a:buFont typeface="+mj-lt"/>
              <a:buAutoNum type="arabicPeriod"/>
            </a:pPr>
            <a:endParaRPr lang="en-US" dirty="0"/>
          </a:p>
          <a:p>
            <a:pPr>
              <a:buFont typeface="+mj-lt"/>
              <a:buAutoNum type="arabicPeriod"/>
            </a:pPr>
            <a:r>
              <a:rPr lang="en-US" b="1" dirty="0"/>
              <a:t>Next Sentence Prediction (NSP)</a:t>
            </a:r>
            <a:r>
              <a:rPr lang="en-US" dirty="0"/>
              <a:t>: BERT also learns to predict whether two input sentences appear consecutively or are randomly sampled from different parts of the corpus. This enables the model to capture sentence-level relationships and understand the flow of information between sentences.</a:t>
            </a:r>
          </a:p>
          <a:p>
            <a:pPr>
              <a:buFont typeface="+mj-lt"/>
              <a:buAutoNum type="arabicPeriod"/>
            </a:pPr>
            <a:endParaRPr lang="en-US" dirty="0"/>
          </a:p>
          <a:p>
            <a:pPr>
              <a:buFont typeface="+mj-lt"/>
              <a:buNone/>
            </a:pPr>
            <a:r>
              <a:rPr lang="en-US" dirty="0"/>
              <a:t>You must be asking yourselves – with such a powerful model, why is the performance so low? The most obvious reason is that this mode was run without any pre-processing and also the size of our dataset is probably the main reason as these models are usually trained in much larger datasets.</a:t>
            </a:r>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1332566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performed one more run, this time the data was cleaned: everything lowercase,  special characters and stop words were removed. Lemmatization was also performed.</a:t>
            </a:r>
          </a:p>
          <a:p>
            <a:endParaRPr lang="en-US" dirty="0"/>
          </a:p>
          <a:p>
            <a:r>
              <a:rPr lang="en-US" dirty="0"/>
              <a:t>Surprisingly, the results were worse than before. One explanation could be that the loss of stop words and the lemmatization of words back to their root form caused the model to lose some of its ability properly classify the sentiment of our sample data. It makes sense that this happened because these models take context into consideration. It relies on self attention, which is a key innovation allowing the model to focus on different parts of the input sequence – the model is able to capture dependencies between words in a sentence assigning weights in each. </a:t>
            </a:r>
          </a:p>
          <a:p>
            <a:endParaRPr lang="en-US" dirty="0"/>
          </a:p>
          <a:p>
            <a:r>
              <a:rPr lang="en-US" dirty="0"/>
              <a:t>By changing the formatting of our data, we hindered its ability to detect things such as ! and “ ” which are often used to convey meaning and feelings.  It may have had difficulty telling where the sentence started or ended. Lemmatization reduced words to their root causing them to lose contextual meaning as well.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165620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experimented with something called Auto NLP which is a machine learning tool that allows you to train your model without code. You basically upload your dataset and select the parameters such as the target variable and whether or not the data would require binary or multi-class classification. In our case we selected the Sentiment to be the target var and multi-class since the sentiment is classified into 5 different levels ranging from negative, neutral to negative. </a:t>
            </a:r>
          </a:p>
          <a:p>
            <a:endParaRPr lang="en-US" dirty="0"/>
          </a:p>
          <a:p>
            <a:r>
              <a:rPr lang="en-US" dirty="0"/>
              <a:t>It was all fine and good, but the prices range wildly. This is not a free service, but we were curious to see how much better the transformer architecture would work with our data compared to our SVM and Ensemble models. </a:t>
            </a:r>
          </a:p>
          <a:p>
            <a:endParaRPr lang="en-US" dirty="0"/>
          </a:p>
          <a:p>
            <a:r>
              <a:rPr lang="en-US" dirty="0"/>
              <a:t>There was also another catch, we could only upload 3000 rows of data. </a:t>
            </a:r>
          </a:p>
          <a:p>
            <a:r>
              <a:rPr lang="en-US" dirty="0"/>
              <a:t>We then selected a pre-trained model called “Sentiment140”. This model was trained to identify sentiment in 1.6 million tweets. We ran our sample data against this model and the results were slightly better than everything we had so far. Which speaks to the capabilities of these types of models. It this with unprocessed and limited data.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2825351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416547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performed one more run, this time the data was cleaned: everything lowercase,  special characters and stop words were removed. Lemmatization was also performed.</a:t>
            </a:r>
          </a:p>
          <a:p>
            <a:endParaRPr lang="en-US" dirty="0"/>
          </a:p>
          <a:p>
            <a:r>
              <a:rPr lang="en-US" dirty="0"/>
              <a:t>Surprisingly, the results were worse than before. One explanation could be that the loss of stop words and the lemmatization of words back to their root form caused the model to lose some of its ability properly classify the sentiment of our sample data. It makes sense that this happened because these models take context into consideration. It relies on self attention, which is a key innovation allowing the model to focus on different parts of the input sequence – the model is able to capture dependencies between words in a sentence assigning weights in each. </a:t>
            </a:r>
          </a:p>
          <a:p>
            <a:endParaRPr lang="en-US" dirty="0"/>
          </a:p>
          <a:p>
            <a:r>
              <a:rPr lang="en-US" dirty="0"/>
              <a:t>By changing the formatting of our data, we hindered its ability to detect things such as ! and “ ” which are often used to convey meaning and feelings.  It may have had difficulty telling where the sentence started or ended. Lemmatization reduced words to their root causing them to lose contextual meaning as well.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2560125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F31CEB-CBFD-4692-A15B-183CC30484D3}"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8DF81F-3DE4-48D3-ADF0-034591B5D85E}" type="slidenum">
              <a:rPr lang="en-US" smtClean="0"/>
              <a:t>‹#›</a:t>
            </a:fld>
            <a:endParaRPr lang="en-US" dirty="0"/>
          </a:p>
        </p:txBody>
      </p:sp>
    </p:spTree>
    <p:extLst>
      <p:ext uri="{BB962C8B-B14F-4D97-AF65-F5344CB8AC3E}">
        <p14:creationId xmlns:p14="http://schemas.microsoft.com/office/powerpoint/2010/main" val="3188110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F31CEB-CBFD-4692-A15B-183CC30484D3}"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8DF81F-3DE4-48D3-ADF0-034591B5D85E}" type="slidenum">
              <a:rPr lang="en-US" smtClean="0"/>
              <a:t>‹#›</a:t>
            </a:fld>
            <a:endParaRPr lang="en-US" dirty="0"/>
          </a:p>
        </p:txBody>
      </p:sp>
    </p:spTree>
    <p:extLst>
      <p:ext uri="{BB962C8B-B14F-4D97-AF65-F5344CB8AC3E}">
        <p14:creationId xmlns:p14="http://schemas.microsoft.com/office/powerpoint/2010/main" val="335714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F31CEB-CBFD-4692-A15B-183CC30484D3}"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8DF81F-3DE4-48D3-ADF0-034591B5D85E}" type="slidenum">
              <a:rPr lang="en-US" smtClean="0"/>
              <a:t>‹#›</a:t>
            </a:fld>
            <a:endParaRPr lang="en-US" dirty="0"/>
          </a:p>
        </p:txBody>
      </p:sp>
    </p:spTree>
    <p:extLst>
      <p:ext uri="{BB962C8B-B14F-4D97-AF65-F5344CB8AC3E}">
        <p14:creationId xmlns:p14="http://schemas.microsoft.com/office/powerpoint/2010/main" val="3568681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F31CEB-CBFD-4692-A15B-183CC30484D3}"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8DF81F-3DE4-48D3-ADF0-034591B5D85E}"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4984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F31CEB-CBFD-4692-A15B-183CC30484D3}"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8DF81F-3DE4-48D3-ADF0-034591B5D85E}" type="slidenum">
              <a:rPr lang="en-US" smtClean="0"/>
              <a:t>‹#›</a:t>
            </a:fld>
            <a:endParaRPr lang="en-US" dirty="0"/>
          </a:p>
        </p:txBody>
      </p:sp>
    </p:spTree>
    <p:extLst>
      <p:ext uri="{BB962C8B-B14F-4D97-AF65-F5344CB8AC3E}">
        <p14:creationId xmlns:p14="http://schemas.microsoft.com/office/powerpoint/2010/main" val="892911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F31CEB-CBFD-4692-A15B-183CC30484D3}" type="datetimeFigureOut">
              <a:rPr lang="en-US" smtClean="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8DF81F-3DE4-48D3-ADF0-034591B5D85E}" type="slidenum">
              <a:rPr lang="en-US" smtClean="0"/>
              <a:t>‹#›</a:t>
            </a:fld>
            <a:endParaRPr lang="en-US" dirty="0"/>
          </a:p>
        </p:txBody>
      </p:sp>
    </p:spTree>
    <p:extLst>
      <p:ext uri="{BB962C8B-B14F-4D97-AF65-F5344CB8AC3E}">
        <p14:creationId xmlns:p14="http://schemas.microsoft.com/office/powerpoint/2010/main" val="2638909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F31CEB-CBFD-4692-A15B-183CC30484D3}" type="datetimeFigureOut">
              <a:rPr lang="en-US" smtClean="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8DF81F-3DE4-48D3-ADF0-034591B5D85E}" type="slidenum">
              <a:rPr lang="en-US" smtClean="0"/>
              <a:t>‹#›</a:t>
            </a:fld>
            <a:endParaRPr lang="en-US" dirty="0"/>
          </a:p>
        </p:txBody>
      </p:sp>
    </p:spTree>
    <p:extLst>
      <p:ext uri="{BB962C8B-B14F-4D97-AF65-F5344CB8AC3E}">
        <p14:creationId xmlns:p14="http://schemas.microsoft.com/office/powerpoint/2010/main" val="178651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F31CEB-CBFD-4692-A15B-183CC30484D3}"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8DF81F-3DE4-48D3-ADF0-034591B5D85E}" type="slidenum">
              <a:rPr lang="en-US" smtClean="0"/>
              <a:t>‹#›</a:t>
            </a:fld>
            <a:endParaRPr lang="en-US" dirty="0"/>
          </a:p>
        </p:txBody>
      </p:sp>
    </p:spTree>
    <p:extLst>
      <p:ext uri="{BB962C8B-B14F-4D97-AF65-F5344CB8AC3E}">
        <p14:creationId xmlns:p14="http://schemas.microsoft.com/office/powerpoint/2010/main" val="634888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F31CEB-CBFD-4692-A15B-183CC30484D3}"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8DF81F-3DE4-48D3-ADF0-034591B5D85E}" type="slidenum">
              <a:rPr lang="en-US" smtClean="0"/>
              <a:t>‹#›</a:t>
            </a:fld>
            <a:endParaRPr lang="en-US" dirty="0"/>
          </a:p>
        </p:txBody>
      </p:sp>
    </p:spTree>
    <p:extLst>
      <p:ext uri="{BB962C8B-B14F-4D97-AF65-F5344CB8AC3E}">
        <p14:creationId xmlns:p14="http://schemas.microsoft.com/office/powerpoint/2010/main" val="4271267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04598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F31CEB-CBFD-4692-A15B-183CC30484D3}"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8DF81F-3DE4-48D3-ADF0-034591B5D85E}" type="slidenum">
              <a:rPr lang="en-US" smtClean="0"/>
              <a:t>‹#›</a:t>
            </a:fld>
            <a:endParaRPr lang="en-US" dirty="0"/>
          </a:p>
        </p:txBody>
      </p:sp>
    </p:spTree>
    <p:extLst>
      <p:ext uri="{BB962C8B-B14F-4D97-AF65-F5344CB8AC3E}">
        <p14:creationId xmlns:p14="http://schemas.microsoft.com/office/powerpoint/2010/main" val="101356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F31CEB-CBFD-4692-A15B-183CC30484D3}"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8DF81F-3DE4-48D3-ADF0-034591B5D85E}" type="slidenum">
              <a:rPr lang="en-US" smtClean="0"/>
              <a:t>‹#›</a:t>
            </a:fld>
            <a:endParaRPr lang="en-US" dirty="0"/>
          </a:p>
        </p:txBody>
      </p:sp>
    </p:spTree>
    <p:extLst>
      <p:ext uri="{BB962C8B-B14F-4D97-AF65-F5344CB8AC3E}">
        <p14:creationId xmlns:p14="http://schemas.microsoft.com/office/powerpoint/2010/main" val="324353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F31CEB-CBFD-4692-A15B-183CC30484D3}"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8DF81F-3DE4-48D3-ADF0-034591B5D85E}" type="slidenum">
              <a:rPr lang="en-US" smtClean="0"/>
              <a:t>‹#›</a:t>
            </a:fld>
            <a:endParaRPr lang="en-US" dirty="0"/>
          </a:p>
        </p:txBody>
      </p:sp>
    </p:spTree>
    <p:extLst>
      <p:ext uri="{BB962C8B-B14F-4D97-AF65-F5344CB8AC3E}">
        <p14:creationId xmlns:p14="http://schemas.microsoft.com/office/powerpoint/2010/main" val="4134658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F31CEB-CBFD-4692-A15B-183CC30484D3}" type="datetimeFigureOut">
              <a:rPr lang="en-US" smtClean="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8DF81F-3DE4-48D3-ADF0-034591B5D85E}" type="slidenum">
              <a:rPr lang="en-US" smtClean="0"/>
              <a:t>‹#›</a:t>
            </a:fld>
            <a:endParaRPr lang="en-US" dirty="0"/>
          </a:p>
        </p:txBody>
      </p:sp>
    </p:spTree>
    <p:extLst>
      <p:ext uri="{BB962C8B-B14F-4D97-AF65-F5344CB8AC3E}">
        <p14:creationId xmlns:p14="http://schemas.microsoft.com/office/powerpoint/2010/main" val="116749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F31CEB-CBFD-4692-A15B-183CC30484D3}" type="datetimeFigureOut">
              <a:rPr lang="en-US" smtClean="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8DF81F-3DE4-48D3-ADF0-034591B5D85E}" type="slidenum">
              <a:rPr lang="en-US" smtClean="0"/>
              <a:t>‹#›</a:t>
            </a:fld>
            <a:endParaRPr lang="en-US" dirty="0"/>
          </a:p>
        </p:txBody>
      </p:sp>
    </p:spTree>
    <p:extLst>
      <p:ext uri="{BB962C8B-B14F-4D97-AF65-F5344CB8AC3E}">
        <p14:creationId xmlns:p14="http://schemas.microsoft.com/office/powerpoint/2010/main" val="191916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31CEB-CBFD-4692-A15B-183CC30484D3}" type="datetimeFigureOut">
              <a:rPr lang="en-US" smtClean="0"/>
              <a:t>6/12/2023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8DF81F-3DE4-48D3-ADF0-034591B5D85E}" type="slidenum">
              <a:rPr lang="en-US" smtClean="0"/>
              <a:t>‹#›</a:t>
            </a:fld>
            <a:endParaRPr lang="en-US" dirty="0"/>
          </a:p>
        </p:txBody>
      </p:sp>
    </p:spTree>
    <p:extLst>
      <p:ext uri="{BB962C8B-B14F-4D97-AF65-F5344CB8AC3E}">
        <p14:creationId xmlns:p14="http://schemas.microsoft.com/office/powerpoint/2010/main" val="2344155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F31CEB-CBFD-4692-A15B-183CC30484D3}"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8DF81F-3DE4-48D3-ADF0-034591B5D85E}" type="slidenum">
              <a:rPr lang="en-US" smtClean="0"/>
              <a:t>‹#›</a:t>
            </a:fld>
            <a:endParaRPr lang="en-US" dirty="0"/>
          </a:p>
        </p:txBody>
      </p:sp>
    </p:spTree>
    <p:extLst>
      <p:ext uri="{BB962C8B-B14F-4D97-AF65-F5344CB8AC3E}">
        <p14:creationId xmlns:p14="http://schemas.microsoft.com/office/powerpoint/2010/main" val="3231572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F31CEB-CBFD-4692-A15B-183CC30484D3}"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8DF81F-3DE4-48D3-ADF0-034591B5D85E}" type="slidenum">
              <a:rPr lang="en-US" smtClean="0"/>
              <a:t>‹#›</a:t>
            </a:fld>
            <a:endParaRPr lang="en-US" dirty="0"/>
          </a:p>
        </p:txBody>
      </p:sp>
    </p:spTree>
    <p:extLst>
      <p:ext uri="{BB962C8B-B14F-4D97-AF65-F5344CB8AC3E}">
        <p14:creationId xmlns:p14="http://schemas.microsoft.com/office/powerpoint/2010/main" val="342233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AF31CEB-CBFD-4692-A15B-183CC30484D3}" type="datetimeFigureOut">
              <a:rPr lang="en-US" smtClean="0"/>
              <a:t>6/12/2023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8DF81F-3DE4-48D3-ADF0-034591B5D85E}" type="slidenum">
              <a:rPr lang="en-US" smtClean="0"/>
              <a:t>‹#›</a:t>
            </a:fld>
            <a:endParaRPr lang="en-US" dirty="0"/>
          </a:p>
        </p:txBody>
      </p:sp>
    </p:spTree>
    <p:extLst>
      <p:ext uri="{BB962C8B-B14F-4D97-AF65-F5344CB8AC3E}">
        <p14:creationId xmlns:p14="http://schemas.microsoft.com/office/powerpoint/2010/main" val="485656720"/>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14F7-43E3-BEE2-6465-ED9AF09A2618}"/>
              </a:ext>
            </a:extLst>
          </p:cNvPr>
          <p:cNvSpPr>
            <a:spLocks noGrp="1"/>
          </p:cNvSpPr>
          <p:nvPr>
            <p:ph type="ctrTitle"/>
          </p:nvPr>
        </p:nvSpPr>
        <p:spPr>
          <a:xfrm>
            <a:off x="609600" y="1166191"/>
            <a:ext cx="10787270" cy="2398644"/>
          </a:xfrm>
        </p:spPr>
        <p:style>
          <a:lnRef idx="2">
            <a:schemeClr val="accent2">
              <a:shade val="15000"/>
            </a:schemeClr>
          </a:lnRef>
          <a:fillRef idx="1">
            <a:schemeClr val="accent2"/>
          </a:fillRef>
          <a:effectRef idx="0">
            <a:schemeClr val="accent2"/>
          </a:effectRef>
          <a:fontRef idx="minor">
            <a:schemeClr val="lt1"/>
          </a:fontRef>
        </p:style>
        <p:txBody>
          <a:bodyPr/>
          <a:lstStyle/>
          <a:p>
            <a:r>
              <a:rPr lang="en-US" dirty="0">
                <a:effectLst>
                  <a:outerShdw blurRad="38100" dist="38100" dir="2700000" algn="tl">
                    <a:srgbClr val="000000">
                      <a:alpha val="43137"/>
                    </a:srgbClr>
                  </a:outerShdw>
                </a:effectLst>
              </a:rPr>
              <a:t>Kaggle Movie Reviews Sentiment Analysis</a:t>
            </a:r>
          </a:p>
        </p:txBody>
      </p:sp>
      <p:sp>
        <p:nvSpPr>
          <p:cNvPr id="3" name="Subtitle 2">
            <a:extLst>
              <a:ext uri="{FF2B5EF4-FFF2-40B4-BE49-F238E27FC236}">
                <a16:creationId xmlns:a16="http://schemas.microsoft.com/office/drawing/2014/main" id="{99EE59ED-2FC1-AD5B-0F89-E91934D0B5D4}"/>
              </a:ext>
            </a:extLst>
          </p:cNvPr>
          <p:cNvSpPr>
            <a:spLocks noGrp="1"/>
          </p:cNvSpPr>
          <p:nvPr>
            <p:ph type="subTitle" idx="1"/>
          </p:nvPr>
        </p:nvSpPr>
        <p:spPr>
          <a:xfrm>
            <a:off x="1524000" y="4479235"/>
            <a:ext cx="9144000" cy="901147"/>
          </a:xfrm>
        </p:spPr>
        <p:txBody>
          <a:bodyPr/>
          <a:lstStyle/>
          <a:p>
            <a:r>
              <a:rPr lang="en-US" dirty="0">
                <a:effectLst>
                  <a:outerShdw blurRad="38100" dist="38100" dir="2700000" algn="tl">
                    <a:srgbClr val="000000">
                      <a:alpha val="43137"/>
                    </a:srgbClr>
                  </a:outerShdw>
                </a:effectLst>
              </a:rPr>
              <a:t>Bryan D’amico, Matthew Smith and Sintia Stabel</a:t>
            </a: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8998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917E-3F6F-1522-8336-693FDB77B1A9}"/>
              </a:ext>
            </a:extLst>
          </p:cNvPr>
          <p:cNvSpPr>
            <a:spLocks noGrp="1"/>
          </p:cNvSpPr>
          <p:nvPr>
            <p:ph type="title"/>
          </p:nvPr>
        </p:nvSpPr>
        <p:spPr>
          <a:xfrm>
            <a:off x="1156851" y="637762"/>
            <a:ext cx="9888496" cy="900131"/>
          </a:xfrm>
        </p:spPr>
        <p:txBody>
          <a:bodyPr anchor="t">
            <a:normAutofit/>
          </a:bodyPr>
          <a:lstStyle/>
          <a:p>
            <a:r>
              <a:rPr lang="en-US" sz="4000" dirty="0">
                <a:solidFill>
                  <a:schemeClr val="tx1"/>
                </a:solidFill>
              </a:rPr>
              <a:t>Experiment 8: Parts of Speech</a:t>
            </a:r>
          </a:p>
        </p:txBody>
      </p:sp>
      <p:sp>
        <p:nvSpPr>
          <p:cNvPr id="3" name="Content Placeholder 2">
            <a:extLst>
              <a:ext uri="{FF2B5EF4-FFF2-40B4-BE49-F238E27FC236}">
                <a16:creationId xmlns:a16="http://schemas.microsoft.com/office/drawing/2014/main" id="{F1331502-EEC1-ACF6-8FB5-5700394F41AF}"/>
              </a:ext>
            </a:extLst>
          </p:cNvPr>
          <p:cNvSpPr>
            <a:spLocks noGrp="1"/>
          </p:cNvSpPr>
          <p:nvPr>
            <p:ph idx="1"/>
          </p:nvPr>
        </p:nvSpPr>
        <p:spPr>
          <a:xfrm>
            <a:off x="88900" y="1739041"/>
            <a:ext cx="12103090" cy="630909"/>
          </a:xfrm>
        </p:spPr>
        <p:txBody>
          <a:bodyPr>
            <a:normAutofit fontScale="85000" lnSpcReduction="20000"/>
          </a:bodyPr>
          <a:lstStyle/>
          <a:p>
            <a:pPr marL="0" indent="0" defTabSz="859536">
              <a:spcBef>
                <a:spcPts val="940"/>
              </a:spcBef>
              <a:buNone/>
            </a:pPr>
            <a:r>
              <a:rPr lang="en-US" sz="2632" b="1" kern="1200" dirty="0">
                <a:solidFill>
                  <a:schemeClr val="tx1"/>
                </a:solidFill>
                <a:latin typeface="+mn-lt"/>
                <a:ea typeface="+mn-ea"/>
                <a:cs typeface="+mn-cs"/>
              </a:rPr>
              <a:t>Features</a:t>
            </a:r>
            <a:r>
              <a:rPr lang="en-US" sz="2632" kern="1200" dirty="0">
                <a:solidFill>
                  <a:schemeClr val="tx1"/>
                </a:solidFill>
                <a:latin typeface="+mn-lt"/>
                <a:ea typeface="+mn-ea"/>
                <a:cs typeface="+mn-cs"/>
              </a:rPr>
              <a:t>: Identifying presence or absence of 2000 most common word </a:t>
            </a:r>
            <a:r>
              <a:rPr lang="en-US" sz="2632" dirty="0"/>
              <a:t>tokens along with counts of nouns, verbs, adjectives, and adverbs</a:t>
            </a:r>
            <a:endParaRPr lang="en-US" sz="2632" kern="1200" dirty="0">
              <a:solidFill>
                <a:schemeClr val="tx1"/>
              </a:solidFill>
              <a:latin typeface="+mn-lt"/>
              <a:ea typeface="+mn-ea"/>
              <a:cs typeface="+mn-cs"/>
            </a:endParaRPr>
          </a:p>
        </p:txBody>
      </p:sp>
      <p:sp>
        <p:nvSpPr>
          <p:cNvPr id="4" name="TextBox 3">
            <a:extLst>
              <a:ext uri="{FF2B5EF4-FFF2-40B4-BE49-F238E27FC236}">
                <a16:creationId xmlns:a16="http://schemas.microsoft.com/office/drawing/2014/main" id="{08E308FC-4F5C-C4BF-6D42-B278061B5C53}"/>
              </a:ext>
            </a:extLst>
          </p:cNvPr>
          <p:cNvSpPr txBox="1"/>
          <p:nvPr/>
        </p:nvSpPr>
        <p:spPr>
          <a:xfrm>
            <a:off x="873180" y="2314030"/>
            <a:ext cx="3125599"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Five Sentiment Reviews</a:t>
            </a:r>
            <a:endParaRPr lang="en-US" sz="2400" dirty="0"/>
          </a:p>
        </p:txBody>
      </p:sp>
      <p:sp>
        <p:nvSpPr>
          <p:cNvPr id="5" name="TextBox 4">
            <a:extLst>
              <a:ext uri="{FF2B5EF4-FFF2-40B4-BE49-F238E27FC236}">
                <a16:creationId xmlns:a16="http://schemas.microsoft.com/office/drawing/2014/main" id="{4154205E-ADDD-AC1D-AF04-CD9F450D78D3}"/>
              </a:ext>
            </a:extLst>
          </p:cNvPr>
          <p:cNvSpPr txBox="1"/>
          <p:nvPr/>
        </p:nvSpPr>
        <p:spPr>
          <a:xfrm>
            <a:off x="7971429" y="2314029"/>
            <a:ext cx="3347391"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Three Sentiment Reviews</a:t>
            </a:r>
            <a:endParaRPr lang="en-US" sz="2400" dirty="0"/>
          </a:p>
        </p:txBody>
      </p:sp>
      <p:sp>
        <p:nvSpPr>
          <p:cNvPr id="14" name="TextBox 13">
            <a:extLst>
              <a:ext uri="{FF2B5EF4-FFF2-40B4-BE49-F238E27FC236}">
                <a16:creationId xmlns:a16="http://schemas.microsoft.com/office/drawing/2014/main" id="{E0F71AAC-AC03-676E-28C1-4B2A9A4C2DD6}"/>
              </a:ext>
            </a:extLst>
          </p:cNvPr>
          <p:cNvSpPr txBox="1"/>
          <p:nvPr/>
        </p:nvSpPr>
        <p:spPr>
          <a:xfrm>
            <a:off x="236627" y="6035572"/>
            <a:ext cx="11764246" cy="923330"/>
          </a:xfrm>
          <a:prstGeom prst="rect">
            <a:avLst/>
          </a:prstGeom>
          <a:noFill/>
        </p:spPr>
        <p:txBody>
          <a:bodyPr wrap="none" rtlCol="0">
            <a:spAutoFit/>
          </a:bodyPr>
          <a:lstStyle/>
          <a:p>
            <a:r>
              <a:rPr lang="en-US" dirty="0"/>
              <a:t>Similar performance to all other classifiers, besides word subjectivity. When applied to five sentiment reviews, better </a:t>
            </a:r>
          </a:p>
          <a:p>
            <a:r>
              <a:rPr lang="en-US" dirty="0"/>
              <a:t>performance with neutral reviews, although worse with negative reviews. Performance against three sentiment reviews still</a:t>
            </a:r>
          </a:p>
          <a:p>
            <a:r>
              <a:rPr lang="en-US" dirty="0"/>
              <a:t>highlights weakness in relation to neutral reviews.</a:t>
            </a:r>
          </a:p>
        </p:txBody>
      </p:sp>
      <p:sp>
        <p:nvSpPr>
          <p:cNvPr id="15" name="TextBox 14">
            <a:extLst>
              <a:ext uri="{FF2B5EF4-FFF2-40B4-BE49-F238E27FC236}">
                <a16:creationId xmlns:a16="http://schemas.microsoft.com/office/drawing/2014/main" id="{FEE6BA15-005F-B608-64A0-88B9D64D3EDC}"/>
              </a:ext>
            </a:extLst>
          </p:cNvPr>
          <p:cNvSpPr txBox="1"/>
          <p:nvPr/>
        </p:nvSpPr>
        <p:spPr>
          <a:xfrm>
            <a:off x="88900" y="2830003"/>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6" name="TextBox 15">
            <a:extLst>
              <a:ext uri="{FF2B5EF4-FFF2-40B4-BE49-F238E27FC236}">
                <a16:creationId xmlns:a16="http://schemas.microsoft.com/office/drawing/2014/main" id="{23A6AF96-E87D-DAAF-B9C8-4594EA09C043}"/>
              </a:ext>
            </a:extLst>
          </p:cNvPr>
          <p:cNvSpPr txBox="1"/>
          <p:nvPr/>
        </p:nvSpPr>
        <p:spPr>
          <a:xfrm>
            <a:off x="2346120" y="2889114"/>
            <a:ext cx="2395271" cy="369332"/>
          </a:xfrm>
          <a:prstGeom prst="rect">
            <a:avLst/>
          </a:prstGeom>
          <a:noFill/>
        </p:spPr>
        <p:txBody>
          <a:bodyPr wrap="none" rtlCol="0">
            <a:spAutoFit/>
          </a:bodyPr>
          <a:lstStyle/>
          <a:p>
            <a:r>
              <a:rPr lang="en-US" dirty="0"/>
              <a:t>10-fold Cross Validation</a:t>
            </a:r>
          </a:p>
        </p:txBody>
      </p:sp>
      <p:sp>
        <p:nvSpPr>
          <p:cNvPr id="17" name="TextBox 16">
            <a:extLst>
              <a:ext uri="{FF2B5EF4-FFF2-40B4-BE49-F238E27FC236}">
                <a16:creationId xmlns:a16="http://schemas.microsoft.com/office/drawing/2014/main" id="{7EABAC12-5F34-BBFD-84D5-89D8567C537A}"/>
              </a:ext>
            </a:extLst>
          </p:cNvPr>
          <p:cNvSpPr txBox="1"/>
          <p:nvPr/>
        </p:nvSpPr>
        <p:spPr>
          <a:xfrm>
            <a:off x="88900" y="4649262"/>
            <a:ext cx="1913088" cy="369332"/>
          </a:xfrm>
          <a:prstGeom prst="rect">
            <a:avLst/>
          </a:prstGeom>
          <a:noFill/>
        </p:spPr>
        <p:txBody>
          <a:bodyPr wrap="none" rtlCol="0">
            <a:spAutoFit/>
          </a:bodyPr>
          <a:lstStyle/>
          <a:p>
            <a:r>
              <a:rPr lang="en-US" dirty="0"/>
              <a:t>Additional Metrics</a:t>
            </a:r>
          </a:p>
        </p:txBody>
      </p:sp>
      <p:sp>
        <p:nvSpPr>
          <p:cNvPr id="18" name="TextBox 17">
            <a:extLst>
              <a:ext uri="{FF2B5EF4-FFF2-40B4-BE49-F238E27FC236}">
                <a16:creationId xmlns:a16="http://schemas.microsoft.com/office/drawing/2014/main" id="{77073E31-AD55-53ED-35E5-354E29A0E323}"/>
              </a:ext>
            </a:extLst>
          </p:cNvPr>
          <p:cNvSpPr txBox="1"/>
          <p:nvPr/>
        </p:nvSpPr>
        <p:spPr>
          <a:xfrm>
            <a:off x="7175369" y="2889114"/>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9" name="TextBox 18">
            <a:extLst>
              <a:ext uri="{FF2B5EF4-FFF2-40B4-BE49-F238E27FC236}">
                <a16:creationId xmlns:a16="http://schemas.microsoft.com/office/drawing/2014/main" id="{6492B3A9-3B9F-62B9-A2C3-E5E3E690231E}"/>
              </a:ext>
            </a:extLst>
          </p:cNvPr>
          <p:cNvSpPr txBox="1"/>
          <p:nvPr/>
        </p:nvSpPr>
        <p:spPr>
          <a:xfrm>
            <a:off x="9489187" y="2879837"/>
            <a:ext cx="2395271" cy="369332"/>
          </a:xfrm>
          <a:prstGeom prst="rect">
            <a:avLst/>
          </a:prstGeom>
          <a:noFill/>
        </p:spPr>
        <p:txBody>
          <a:bodyPr wrap="none" rtlCol="0">
            <a:spAutoFit/>
          </a:bodyPr>
          <a:lstStyle/>
          <a:p>
            <a:r>
              <a:rPr lang="en-US" dirty="0"/>
              <a:t>10-fold Cross Validation</a:t>
            </a:r>
          </a:p>
        </p:txBody>
      </p:sp>
      <p:sp>
        <p:nvSpPr>
          <p:cNvPr id="20" name="TextBox 19">
            <a:extLst>
              <a:ext uri="{FF2B5EF4-FFF2-40B4-BE49-F238E27FC236}">
                <a16:creationId xmlns:a16="http://schemas.microsoft.com/office/drawing/2014/main" id="{525B35A4-0B7F-C0E0-DC33-F0BC27A2FC82}"/>
              </a:ext>
            </a:extLst>
          </p:cNvPr>
          <p:cNvSpPr txBox="1"/>
          <p:nvPr/>
        </p:nvSpPr>
        <p:spPr>
          <a:xfrm>
            <a:off x="7175369" y="4649262"/>
            <a:ext cx="1913088" cy="369332"/>
          </a:xfrm>
          <a:prstGeom prst="rect">
            <a:avLst/>
          </a:prstGeom>
          <a:noFill/>
        </p:spPr>
        <p:txBody>
          <a:bodyPr wrap="none" rtlCol="0">
            <a:spAutoFit/>
          </a:bodyPr>
          <a:lstStyle/>
          <a:p>
            <a:r>
              <a:rPr lang="en-US" dirty="0"/>
              <a:t>Additional Metrics</a:t>
            </a:r>
          </a:p>
        </p:txBody>
      </p:sp>
      <p:sp>
        <p:nvSpPr>
          <p:cNvPr id="6" name="Rectangle 5">
            <a:extLst>
              <a:ext uri="{FF2B5EF4-FFF2-40B4-BE49-F238E27FC236}">
                <a16:creationId xmlns:a16="http://schemas.microsoft.com/office/drawing/2014/main" id="{F1A0EC30-C7BB-CD0E-E04C-1BFCF561FA01}"/>
              </a:ext>
            </a:extLst>
          </p:cNvPr>
          <p:cNvSpPr/>
          <p:nvPr/>
        </p:nvSpPr>
        <p:spPr>
          <a:xfrm>
            <a:off x="88900" y="3414778"/>
            <a:ext cx="1913088" cy="12160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1650FA1-58D1-6865-D805-3E1BFC660529}"/>
              </a:ext>
            </a:extLst>
          </p:cNvPr>
          <p:cNvSpPr/>
          <p:nvPr/>
        </p:nvSpPr>
        <p:spPr>
          <a:xfrm>
            <a:off x="2542784" y="3258446"/>
            <a:ext cx="2091846" cy="16032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B10F968C-7E69-717B-D379-6BBBE2523931}"/>
              </a:ext>
            </a:extLst>
          </p:cNvPr>
          <p:cNvSpPr/>
          <p:nvPr/>
        </p:nvSpPr>
        <p:spPr>
          <a:xfrm>
            <a:off x="9645114" y="3235395"/>
            <a:ext cx="2091846" cy="16032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font, number, white&#10;&#10;Description automatically generated">
            <a:extLst>
              <a:ext uri="{FF2B5EF4-FFF2-40B4-BE49-F238E27FC236}">
                <a16:creationId xmlns:a16="http://schemas.microsoft.com/office/drawing/2014/main" id="{246606B9-4679-7988-FB6E-F11BB0D54B23}"/>
              </a:ext>
            </a:extLst>
          </p:cNvPr>
          <p:cNvPicPr>
            <a:picLocks noChangeAspect="1"/>
          </p:cNvPicPr>
          <p:nvPr/>
        </p:nvPicPr>
        <p:blipFill>
          <a:blip r:embed="rId2"/>
          <a:stretch>
            <a:fillRect/>
          </a:stretch>
        </p:blipFill>
        <p:spPr>
          <a:xfrm>
            <a:off x="75018" y="3385659"/>
            <a:ext cx="2012736" cy="1309876"/>
          </a:xfrm>
          <a:prstGeom prst="rect">
            <a:avLst/>
          </a:prstGeom>
        </p:spPr>
      </p:pic>
      <p:pic>
        <p:nvPicPr>
          <p:cNvPr id="12" name="Picture 11" descr="A picture containing text, font, screenshot, white&#10;&#10;Description automatically generated">
            <a:extLst>
              <a:ext uri="{FF2B5EF4-FFF2-40B4-BE49-F238E27FC236}">
                <a16:creationId xmlns:a16="http://schemas.microsoft.com/office/drawing/2014/main" id="{BDB11833-7A42-1D6D-A85C-7B478D2FFECB}"/>
              </a:ext>
            </a:extLst>
          </p:cNvPr>
          <p:cNvPicPr>
            <a:picLocks noChangeAspect="1"/>
          </p:cNvPicPr>
          <p:nvPr/>
        </p:nvPicPr>
        <p:blipFill>
          <a:blip r:embed="rId3"/>
          <a:stretch>
            <a:fillRect/>
          </a:stretch>
        </p:blipFill>
        <p:spPr>
          <a:xfrm>
            <a:off x="2519328" y="3224043"/>
            <a:ext cx="2351962" cy="1707589"/>
          </a:xfrm>
          <a:prstGeom prst="rect">
            <a:avLst/>
          </a:prstGeom>
        </p:spPr>
      </p:pic>
      <p:pic>
        <p:nvPicPr>
          <p:cNvPr id="24" name="Picture 23" descr="A picture containing text, font, screenshot, receipt&#10;&#10;Description automatically generated">
            <a:extLst>
              <a:ext uri="{FF2B5EF4-FFF2-40B4-BE49-F238E27FC236}">
                <a16:creationId xmlns:a16="http://schemas.microsoft.com/office/drawing/2014/main" id="{8010375B-0184-B155-A0AB-9005CF9FDD17}"/>
              </a:ext>
            </a:extLst>
          </p:cNvPr>
          <p:cNvPicPr>
            <a:picLocks noChangeAspect="1"/>
          </p:cNvPicPr>
          <p:nvPr/>
        </p:nvPicPr>
        <p:blipFill>
          <a:blip r:embed="rId4"/>
          <a:stretch>
            <a:fillRect/>
          </a:stretch>
        </p:blipFill>
        <p:spPr>
          <a:xfrm>
            <a:off x="91503" y="5060823"/>
            <a:ext cx="3128903" cy="979931"/>
          </a:xfrm>
          <a:prstGeom prst="rect">
            <a:avLst/>
          </a:prstGeom>
        </p:spPr>
      </p:pic>
      <p:pic>
        <p:nvPicPr>
          <p:cNvPr id="28" name="Picture 27" descr="A picture containing text, font, white, receipt&#10;&#10;Description automatically generated">
            <a:extLst>
              <a:ext uri="{FF2B5EF4-FFF2-40B4-BE49-F238E27FC236}">
                <a16:creationId xmlns:a16="http://schemas.microsoft.com/office/drawing/2014/main" id="{2AD842EE-9443-80B0-ECBF-F5736DB85B43}"/>
              </a:ext>
            </a:extLst>
          </p:cNvPr>
          <p:cNvPicPr>
            <a:picLocks noChangeAspect="1"/>
          </p:cNvPicPr>
          <p:nvPr/>
        </p:nvPicPr>
        <p:blipFill>
          <a:blip r:embed="rId5"/>
          <a:stretch>
            <a:fillRect/>
          </a:stretch>
        </p:blipFill>
        <p:spPr>
          <a:xfrm>
            <a:off x="7193698" y="3428999"/>
            <a:ext cx="2288142" cy="1162231"/>
          </a:xfrm>
          <a:prstGeom prst="rect">
            <a:avLst/>
          </a:prstGeom>
        </p:spPr>
      </p:pic>
      <p:pic>
        <p:nvPicPr>
          <p:cNvPr id="30" name="Picture 29" descr="A picture containing text, font, screenshot, white&#10;&#10;Description automatically generated">
            <a:extLst>
              <a:ext uri="{FF2B5EF4-FFF2-40B4-BE49-F238E27FC236}">
                <a16:creationId xmlns:a16="http://schemas.microsoft.com/office/drawing/2014/main" id="{98862A60-7DD3-4686-C545-812321233F16}"/>
              </a:ext>
            </a:extLst>
          </p:cNvPr>
          <p:cNvPicPr>
            <a:picLocks noChangeAspect="1"/>
          </p:cNvPicPr>
          <p:nvPr/>
        </p:nvPicPr>
        <p:blipFill>
          <a:blip r:embed="rId6"/>
          <a:stretch>
            <a:fillRect/>
          </a:stretch>
        </p:blipFill>
        <p:spPr>
          <a:xfrm>
            <a:off x="9587576" y="3194058"/>
            <a:ext cx="2288141" cy="1736391"/>
          </a:xfrm>
          <a:prstGeom prst="rect">
            <a:avLst/>
          </a:prstGeom>
        </p:spPr>
      </p:pic>
      <p:pic>
        <p:nvPicPr>
          <p:cNvPr id="32" name="Picture 31" descr="A close-up of numbers&#10;&#10;Description automatically generated with low confidence">
            <a:extLst>
              <a:ext uri="{FF2B5EF4-FFF2-40B4-BE49-F238E27FC236}">
                <a16:creationId xmlns:a16="http://schemas.microsoft.com/office/drawing/2014/main" id="{79657AA9-6E17-DFFD-A022-2962C3E357F8}"/>
              </a:ext>
            </a:extLst>
          </p:cNvPr>
          <p:cNvPicPr>
            <a:picLocks noChangeAspect="1"/>
          </p:cNvPicPr>
          <p:nvPr/>
        </p:nvPicPr>
        <p:blipFill>
          <a:blip r:embed="rId7"/>
          <a:stretch>
            <a:fillRect/>
          </a:stretch>
        </p:blipFill>
        <p:spPr>
          <a:xfrm>
            <a:off x="7182667" y="5098686"/>
            <a:ext cx="3862680" cy="835174"/>
          </a:xfrm>
          <a:prstGeom prst="rect">
            <a:avLst/>
          </a:prstGeom>
        </p:spPr>
      </p:pic>
    </p:spTree>
    <p:extLst>
      <p:ext uri="{BB962C8B-B14F-4D97-AF65-F5344CB8AC3E}">
        <p14:creationId xmlns:p14="http://schemas.microsoft.com/office/powerpoint/2010/main" val="203544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917E-3F6F-1522-8336-693FDB77B1A9}"/>
              </a:ext>
            </a:extLst>
          </p:cNvPr>
          <p:cNvSpPr>
            <a:spLocks noGrp="1"/>
          </p:cNvSpPr>
          <p:nvPr>
            <p:ph type="title"/>
          </p:nvPr>
        </p:nvSpPr>
        <p:spPr>
          <a:xfrm>
            <a:off x="1156851" y="637762"/>
            <a:ext cx="9888496" cy="900131"/>
          </a:xfrm>
        </p:spPr>
        <p:txBody>
          <a:bodyPr anchor="t">
            <a:normAutofit/>
          </a:bodyPr>
          <a:lstStyle/>
          <a:p>
            <a:r>
              <a:rPr lang="en-US" sz="4000" dirty="0">
                <a:solidFill>
                  <a:schemeClr val="tx1"/>
                </a:solidFill>
              </a:rPr>
              <a:t>Experiment 9: TextBlob Sentiment Analysis </a:t>
            </a:r>
          </a:p>
        </p:txBody>
      </p:sp>
      <p:sp>
        <p:nvSpPr>
          <p:cNvPr id="3" name="Content Placeholder 2">
            <a:extLst>
              <a:ext uri="{FF2B5EF4-FFF2-40B4-BE49-F238E27FC236}">
                <a16:creationId xmlns:a16="http://schemas.microsoft.com/office/drawing/2014/main" id="{F1331502-EEC1-ACF6-8FB5-5700394F41AF}"/>
              </a:ext>
            </a:extLst>
          </p:cNvPr>
          <p:cNvSpPr>
            <a:spLocks noGrp="1"/>
          </p:cNvSpPr>
          <p:nvPr>
            <p:ph idx="1"/>
          </p:nvPr>
        </p:nvSpPr>
        <p:spPr>
          <a:xfrm>
            <a:off x="186847" y="2018441"/>
            <a:ext cx="10160000" cy="4481197"/>
          </a:xfrm>
        </p:spPr>
        <p:txBody>
          <a:bodyPr>
            <a:normAutofit fontScale="77500" lnSpcReduction="20000"/>
          </a:bodyPr>
          <a:lstStyle/>
          <a:p>
            <a:pPr defTabSz="859536">
              <a:spcBef>
                <a:spcPts val="940"/>
              </a:spcBef>
            </a:pPr>
            <a:r>
              <a:rPr lang="en-US" sz="2632" dirty="0"/>
              <a:t>TextBlob package converts strings to blob objects</a:t>
            </a:r>
          </a:p>
          <a:p>
            <a:pPr lvl="1" defTabSz="859536">
              <a:spcBef>
                <a:spcPts val="940"/>
              </a:spcBef>
            </a:pPr>
            <a:r>
              <a:rPr lang="en-US" sz="2232" kern="1200" dirty="0">
                <a:solidFill>
                  <a:schemeClr val="tx1"/>
                </a:solidFill>
                <a:latin typeface="+mn-lt"/>
                <a:ea typeface="+mn-ea"/>
                <a:cs typeface="+mn-cs"/>
              </a:rPr>
              <a:t>Contain </a:t>
            </a:r>
            <a:r>
              <a:rPr lang="en-US" sz="2232" dirty="0"/>
              <a:t>many pieces of information such as parts of speech tags and phrases, subjectivity and polarity scores</a:t>
            </a:r>
          </a:p>
          <a:p>
            <a:pPr defTabSz="859536">
              <a:spcBef>
                <a:spcPts val="940"/>
              </a:spcBef>
            </a:pPr>
            <a:r>
              <a:rPr lang="en-US" sz="2632" kern="1200" dirty="0">
                <a:solidFill>
                  <a:schemeClr val="tx1"/>
                </a:solidFill>
                <a:latin typeface="+mn-lt"/>
                <a:ea typeface="+mn-ea"/>
                <a:cs typeface="+mn-cs"/>
              </a:rPr>
              <a:t>No processing required</a:t>
            </a:r>
          </a:p>
          <a:p>
            <a:pPr lvl="1" defTabSz="859536">
              <a:spcBef>
                <a:spcPts val="940"/>
              </a:spcBef>
            </a:pPr>
            <a:r>
              <a:rPr lang="en-US" sz="2232" dirty="0"/>
              <a:t>Raw text strings are given to the TextBlob conversion function</a:t>
            </a:r>
          </a:p>
          <a:p>
            <a:pPr defTabSz="859536">
              <a:spcBef>
                <a:spcPts val="940"/>
              </a:spcBef>
            </a:pPr>
            <a:r>
              <a:rPr lang="en-US" sz="2632" kern="1200" dirty="0">
                <a:solidFill>
                  <a:schemeClr val="tx1"/>
                </a:solidFill>
                <a:latin typeface="+mn-lt"/>
                <a:ea typeface="+mn-ea"/>
                <a:cs typeface="+mn-cs"/>
              </a:rPr>
              <a:t>TextBlob sentiment scores were compared to three </a:t>
            </a:r>
            <a:r>
              <a:rPr lang="en-US" sz="2632" dirty="0"/>
              <a:t>sentiment labels</a:t>
            </a:r>
          </a:p>
          <a:p>
            <a:pPr lvl="1" defTabSz="859536">
              <a:spcBef>
                <a:spcPts val="940"/>
              </a:spcBef>
            </a:pPr>
            <a:r>
              <a:rPr lang="en-US" sz="2232" kern="1200" dirty="0">
                <a:solidFill>
                  <a:schemeClr val="tx1"/>
                </a:solidFill>
                <a:latin typeface="+mn-lt"/>
                <a:ea typeface="+mn-ea"/>
                <a:cs typeface="+mn-cs"/>
              </a:rPr>
              <a:t>TextBlob score greater than 0</a:t>
            </a:r>
            <a:r>
              <a:rPr lang="en-US" sz="2232" dirty="0"/>
              <a:t>.05 and positive sentiment is a match</a:t>
            </a:r>
          </a:p>
          <a:p>
            <a:pPr lvl="1" defTabSz="859536">
              <a:spcBef>
                <a:spcPts val="940"/>
              </a:spcBef>
            </a:pPr>
            <a:r>
              <a:rPr lang="en-US" sz="2232" kern="1200" dirty="0">
                <a:solidFill>
                  <a:schemeClr val="tx1"/>
                </a:solidFill>
                <a:latin typeface="+mn-lt"/>
                <a:ea typeface="+mn-ea"/>
                <a:cs typeface="+mn-cs"/>
              </a:rPr>
              <a:t>TextBlob score between -0.05 and 0.05 and neutral sentiment is a match</a:t>
            </a:r>
          </a:p>
          <a:p>
            <a:pPr lvl="1" defTabSz="859536">
              <a:spcBef>
                <a:spcPts val="940"/>
              </a:spcBef>
            </a:pPr>
            <a:r>
              <a:rPr lang="en-US" sz="2232" dirty="0"/>
              <a:t>TextBlob score less than -0.05 and negative sentiment is a match</a:t>
            </a:r>
          </a:p>
          <a:p>
            <a:pPr defTabSz="859536">
              <a:spcBef>
                <a:spcPts val="940"/>
              </a:spcBef>
            </a:pPr>
            <a:r>
              <a:rPr lang="en-US" sz="2632" kern="1200" dirty="0">
                <a:solidFill>
                  <a:schemeClr val="tx1"/>
                </a:solidFill>
                <a:latin typeface="+mn-lt"/>
                <a:ea typeface="+mn-ea"/>
                <a:cs typeface="+mn-cs"/>
              </a:rPr>
              <a:t>Number of matches determined “accuracy”</a:t>
            </a:r>
          </a:p>
          <a:p>
            <a:pPr defTabSz="859536">
              <a:spcBef>
                <a:spcPts val="940"/>
              </a:spcBef>
            </a:pPr>
            <a:r>
              <a:rPr lang="en-US" sz="2632" dirty="0"/>
              <a:t>Surprised to find match accuracy was the same as Naïve Bayes classifiers accuracies</a:t>
            </a:r>
            <a:endParaRPr lang="en-US" sz="2632" kern="1200" dirty="0">
              <a:solidFill>
                <a:schemeClr val="tx1"/>
              </a:solidFill>
              <a:latin typeface="+mn-lt"/>
              <a:ea typeface="+mn-ea"/>
              <a:cs typeface="+mn-cs"/>
            </a:endParaRPr>
          </a:p>
        </p:txBody>
      </p:sp>
      <p:pic>
        <p:nvPicPr>
          <p:cNvPr id="8" name="Picture 7" descr="A picture containing text, font, white, receipt&#10;&#10;Description automatically generated">
            <a:extLst>
              <a:ext uri="{FF2B5EF4-FFF2-40B4-BE49-F238E27FC236}">
                <a16:creationId xmlns:a16="http://schemas.microsoft.com/office/drawing/2014/main" id="{2B14967D-7DDA-3636-86A5-2A50A3CC30BA}"/>
              </a:ext>
            </a:extLst>
          </p:cNvPr>
          <p:cNvPicPr>
            <a:picLocks noChangeAspect="1"/>
          </p:cNvPicPr>
          <p:nvPr/>
        </p:nvPicPr>
        <p:blipFill rotWithShape="1">
          <a:blip r:embed="rId2"/>
          <a:srcRect r="39926"/>
          <a:stretch/>
        </p:blipFill>
        <p:spPr>
          <a:xfrm>
            <a:off x="8893567" y="4274746"/>
            <a:ext cx="3280253" cy="1028241"/>
          </a:xfrm>
          <a:prstGeom prst="rect">
            <a:avLst/>
          </a:prstGeom>
        </p:spPr>
      </p:pic>
    </p:spTree>
    <p:extLst>
      <p:ext uri="{BB962C8B-B14F-4D97-AF65-F5344CB8AC3E}">
        <p14:creationId xmlns:p14="http://schemas.microsoft.com/office/powerpoint/2010/main" val="2589660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917E-3F6F-1522-8336-693FDB77B1A9}"/>
              </a:ext>
            </a:extLst>
          </p:cNvPr>
          <p:cNvSpPr>
            <a:spLocks noGrp="1"/>
          </p:cNvSpPr>
          <p:nvPr>
            <p:ph type="title"/>
          </p:nvPr>
        </p:nvSpPr>
        <p:spPr>
          <a:xfrm>
            <a:off x="1156851" y="637762"/>
            <a:ext cx="9888496" cy="900131"/>
          </a:xfrm>
        </p:spPr>
        <p:txBody>
          <a:bodyPr anchor="t">
            <a:normAutofit/>
          </a:bodyPr>
          <a:lstStyle/>
          <a:p>
            <a:r>
              <a:rPr lang="en-US" sz="4000" dirty="0">
                <a:solidFill>
                  <a:schemeClr val="tx1"/>
                </a:solidFill>
              </a:rPr>
              <a:t>Experiment 10: Multiple Feature Sets</a:t>
            </a:r>
          </a:p>
        </p:txBody>
      </p:sp>
      <p:sp>
        <p:nvSpPr>
          <p:cNvPr id="3" name="Content Placeholder 2">
            <a:extLst>
              <a:ext uri="{FF2B5EF4-FFF2-40B4-BE49-F238E27FC236}">
                <a16:creationId xmlns:a16="http://schemas.microsoft.com/office/drawing/2014/main" id="{F1331502-EEC1-ACF6-8FB5-5700394F41AF}"/>
              </a:ext>
            </a:extLst>
          </p:cNvPr>
          <p:cNvSpPr>
            <a:spLocks noGrp="1"/>
          </p:cNvSpPr>
          <p:nvPr>
            <p:ph idx="1"/>
          </p:nvPr>
        </p:nvSpPr>
        <p:spPr>
          <a:xfrm>
            <a:off x="88900" y="1739041"/>
            <a:ext cx="12103090" cy="630909"/>
          </a:xfrm>
        </p:spPr>
        <p:txBody>
          <a:bodyPr>
            <a:normAutofit fontScale="85000" lnSpcReduction="10000"/>
          </a:bodyPr>
          <a:lstStyle/>
          <a:p>
            <a:pPr marL="0" indent="0" defTabSz="859536">
              <a:spcBef>
                <a:spcPts val="940"/>
              </a:spcBef>
              <a:buNone/>
            </a:pPr>
            <a:r>
              <a:rPr lang="en-US" sz="2632" b="1" kern="1200" dirty="0">
                <a:solidFill>
                  <a:schemeClr val="tx1"/>
                </a:solidFill>
                <a:latin typeface="+mn-lt"/>
                <a:ea typeface="+mn-ea"/>
                <a:cs typeface="+mn-cs"/>
              </a:rPr>
              <a:t>Features</a:t>
            </a:r>
            <a:r>
              <a:rPr lang="en-US" sz="2632" kern="1200" dirty="0">
                <a:solidFill>
                  <a:schemeClr val="tx1"/>
                </a:solidFill>
                <a:latin typeface="+mn-lt"/>
                <a:ea typeface="+mn-ea"/>
                <a:cs typeface="+mn-cs"/>
              </a:rPr>
              <a:t>: Bag of Words + Extended Negation Words + Part of Speech Tags + Word Subjectivity</a:t>
            </a:r>
          </a:p>
        </p:txBody>
      </p:sp>
      <p:sp>
        <p:nvSpPr>
          <p:cNvPr id="4" name="TextBox 3">
            <a:extLst>
              <a:ext uri="{FF2B5EF4-FFF2-40B4-BE49-F238E27FC236}">
                <a16:creationId xmlns:a16="http://schemas.microsoft.com/office/drawing/2014/main" id="{08E308FC-4F5C-C4BF-6D42-B278061B5C53}"/>
              </a:ext>
            </a:extLst>
          </p:cNvPr>
          <p:cNvSpPr txBox="1"/>
          <p:nvPr/>
        </p:nvSpPr>
        <p:spPr>
          <a:xfrm>
            <a:off x="873180" y="2314030"/>
            <a:ext cx="3125599"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Five Sentiment Reviews</a:t>
            </a:r>
            <a:endParaRPr lang="en-US" sz="2400" dirty="0"/>
          </a:p>
        </p:txBody>
      </p:sp>
      <p:sp>
        <p:nvSpPr>
          <p:cNvPr id="5" name="TextBox 4">
            <a:extLst>
              <a:ext uri="{FF2B5EF4-FFF2-40B4-BE49-F238E27FC236}">
                <a16:creationId xmlns:a16="http://schemas.microsoft.com/office/drawing/2014/main" id="{4154205E-ADDD-AC1D-AF04-CD9F450D78D3}"/>
              </a:ext>
            </a:extLst>
          </p:cNvPr>
          <p:cNvSpPr txBox="1"/>
          <p:nvPr/>
        </p:nvSpPr>
        <p:spPr>
          <a:xfrm>
            <a:off x="7971429" y="2314029"/>
            <a:ext cx="3347391"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Three Sentiment Reviews</a:t>
            </a:r>
            <a:endParaRPr lang="en-US" sz="2400" dirty="0"/>
          </a:p>
        </p:txBody>
      </p:sp>
      <p:sp>
        <p:nvSpPr>
          <p:cNvPr id="14" name="TextBox 13">
            <a:extLst>
              <a:ext uri="{FF2B5EF4-FFF2-40B4-BE49-F238E27FC236}">
                <a16:creationId xmlns:a16="http://schemas.microsoft.com/office/drawing/2014/main" id="{E0F71AAC-AC03-676E-28C1-4B2A9A4C2DD6}"/>
              </a:ext>
            </a:extLst>
          </p:cNvPr>
          <p:cNvSpPr txBox="1"/>
          <p:nvPr/>
        </p:nvSpPr>
        <p:spPr>
          <a:xfrm>
            <a:off x="236627" y="6035572"/>
            <a:ext cx="11658256" cy="646331"/>
          </a:xfrm>
          <a:prstGeom prst="rect">
            <a:avLst/>
          </a:prstGeom>
          <a:noFill/>
        </p:spPr>
        <p:txBody>
          <a:bodyPr wrap="none" rtlCol="0">
            <a:spAutoFit/>
          </a:bodyPr>
          <a:lstStyle/>
          <a:p>
            <a:r>
              <a:rPr lang="en-US" dirty="0"/>
              <a:t>Quantity does not equal quality. More features did not result in a more informed classifier. Performance was roughly equal</a:t>
            </a:r>
          </a:p>
          <a:p>
            <a:r>
              <a:rPr lang="en-US" dirty="0"/>
              <a:t>to any of the classifiers using one of the feature sets. Slight improvement in dealing with neutral reviews.</a:t>
            </a:r>
          </a:p>
        </p:txBody>
      </p:sp>
      <p:sp>
        <p:nvSpPr>
          <p:cNvPr id="15" name="TextBox 14">
            <a:extLst>
              <a:ext uri="{FF2B5EF4-FFF2-40B4-BE49-F238E27FC236}">
                <a16:creationId xmlns:a16="http://schemas.microsoft.com/office/drawing/2014/main" id="{FEE6BA15-005F-B608-64A0-88B9D64D3EDC}"/>
              </a:ext>
            </a:extLst>
          </p:cNvPr>
          <p:cNvSpPr txBox="1"/>
          <p:nvPr/>
        </p:nvSpPr>
        <p:spPr>
          <a:xfrm>
            <a:off x="88900" y="2830003"/>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6" name="TextBox 15">
            <a:extLst>
              <a:ext uri="{FF2B5EF4-FFF2-40B4-BE49-F238E27FC236}">
                <a16:creationId xmlns:a16="http://schemas.microsoft.com/office/drawing/2014/main" id="{23A6AF96-E87D-DAAF-B9C8-4594EA09C043}"/>
              </a:ext>
            </a:extLst>
          </p:cNvPr>
          <p:cNvSpPr txBox="1"/>
          <p:nvPr/>
        </p:nvSpPr>
        <p:spPr>
          <a:xfrm>
            <a:off x="2346120" y="2889114"/>
            <a:ext cx="2395271" cy="369332"/>
          </a:xfrm>
          <a:prstGeom prst="rect">
            <a:avLst/>
          </a:prstGeom>
          <a:noFill/>
        </p:spPr>
        <p:txBody>
          <a:bodyPr wrap="none" rtlCol="0">
            <a:spAutoFit/>
          </a:bodyPr>
          <a:lstStyle/>
          <a:p>
            <a:r>
              <a:rPr lang="en-US" dirty="0"/>
              <a:t>10-fold Cross Validation</a:t>
            </a:r>
          </a:p>
        </p:txBody>
      </p:sp>
      <p:sp>
        <p:nvSpPr>
          <p:cNvPr id="17" name="TextBox 16">
            <a:extLst>
              <a:ext uri="{FF2B5EF4-FFF2-40B4-BE49-F238E27FC236}">
                <a16:creationId xmlns:a16="http://schemas.microsoft.com/office/drawing/2014/main" id="{7EABAC12-5F34-BBFD-84D5-89D8567C537A}"/>
              </a:ext>
            </a:extLst>
          </p:cNvPr>
          <p:cNvSpPr txBox="1"/>
          <p:nvPr/>
        </p:nvSpPr>
        <p:spPr>
          <a:xfrm>
            <a:off x="88900" y="4649262"/>
            <a:ext cx="1913088" cy="369332"/>
          </a:xfrm>
          <a:prstGeom prst="rect">
            <a:avLst/>
          </a:prstGeom>
          <a:noFill/>
        </p:spPr>
        <p:txBody>
          <a:bodyPr wrap="none" rtlCol="0">
            <a:spAutoFit/>
          </a:bodyPr>
          <a:lstStyle/>
          <a:p>
            <a:r>
              <a:rPr lang="en-US" dirty="0"/>
              <a:t>Additional Metrics</a:t>
            </a:r>
          </a:p>
        </p:txBody>
      </p:sp>
      <p:sp>
        <p:nvSpPr>
          <p:cNvPr id="18" name="TextBox 17">
            <a:extLst>
              <a:ext uri="{FF2B5EF4-FFF2-40B4-BE49-F238E27FC236}">
                <a16:creationId xmlns:a16="http://schemas.microsoft.com/office/drawing/2014/main" id="{77073E31-AD55-53ED-35E5-354E29A0E323}"/>
              </a:ext>
            </a:extLst>
          </p:cNvPr>
          <p:cNvSpPr txBox="1"/>
          <p:nvPr/>
        </p:nvSpPr>
        <p:spPr>
          <a:xfrm>
            <a:off x="7175369" y="2889114"/>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9" name="TextBox 18">
            <a:extLst>
              <a:ext uri="{FF2B5EF4-FFF2-40B4-BE49-F238E27FC236}">
                <a16:creationId xmlns:a16="http://schemas.microsoft.com/office/drawing/2014/main" id="{6492B3A9-3B9F-62B9-A2C3-E5E3E690231E}"/>
              </a:ext>
            </a:extLst>
          </p:cNvPr>
          <p:cNvSpPr txBox="1"/>
          <p:nvPr/>
        </p:nvSpPr>
        <p:spPr>
          <a:xfrm>
            <a:off x="9489187" y="2879837"/>
            <a:ext cx="2395271" cy="369332"/>
          </a:xfrm>
          <a:prstGeom prst="rect">
            <a:avLst/>
          </a:prstGeom>
          <a:noFill/>
        </p:spPr>
        <p:txBody>
          <a:bodyPr wrap="none" rtlCol="0">
            <a:spAutoFit/>
          </a:bodyPr>
          <a:lstStyle/>
          <a:p>
            <a:r>
              <a:rPr lang="en-US" dirty="0"/>
              <a:t>10-fold Cross Validation</a:t>
            </a:r>
          </a:p>
        </p:txBody>
      </p:sp>
      <p:sp>
        <p:nvSpPr>
          <p:cNvPr id="20" name="TextBox 19">
            <a:extLst>
              <a:ext uri="{FF2B5EF4-FFF2-40B4-BE49-F238E27FC236}">
                <a16:creationId xmlns:a16="http://schemas.microsoft.com/office/drawing/2014/main" id="{525B35A4-0B7F-C0E0-DC33-F0BC27A2FC82}"/>
              </a:ext>
            </a:extLst>
          </p:cNvPr>
          <p:cNvSpPr txBox="1"/>
          <p:nvPr/>
        </p:nvSpPr>
        <p:spPr>
          <a:xfrm>
            <a:off x="7175369" y="4649262"/>
            <a:ext cx="1913088" cy="369332"/>
          </a:xfrm>
          <a:prstGeom prst="rect">
            <a:avLst/>
          </a:prstGeom>
          <a:noFill/>
        </p:spPr>
        <p:txBody>
          <a:bodyPr wrap="none" rtlCol="0">
            <a:spAutoFit/>
          </a:bodyPr>
          <a:lstStyle/>
          <a:p>
            <a:r>
              <a:rPr lang="en-US" dirty="0"/>
              <a:t>Additional Metrics</a:t>
            </a:r>
          </a:p>
        </p:txBody>
      </p:sp>
      <p:sp>
        <p:nvSpPr>
          <p:cNvPr id="6" name="Rectangle 5">
            <a:extLst>
              <a:ext uri="{FF2B5EF4-FFF2-40B4-BE49-F238E27FC236}">
                <a16:creationId xmlns:a16="http://schemas.microsoft.com/office/drawing/2014/main" id="{F1A0EC30-C7BB-CD0E-E04C-1BFCF561FA01}"/>
              </a:ext>
            </a:extLst>
          </p:cNvPr>
          <p:cNvSpPr/>
          <p:nvPr/>
        </p:nvSpPr>
        <p:spPr>
          <a:xfrm>
            <a:off x="88900" y="3414778"/>
            <a:ext cx="1913088" cy="12160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1650FA1-58D1-6865-D805-3E1BFC660529}"/>
              </a:ext>
            </a:extLst>
          </p:cNvPr>
          <p:cNvSpPr/>
          <p:nvPr/>
        </p:nvSpPr>
        <p:spPr>
          <a:xfrm>
            <a:off x="2542784" y="3258446"/>
            <a:ext cx="2091846" cy="16032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1739FDB-CAFC-9A71-8243-52093DF841B5}"/>
              </a:ext>
            </a:extLst>
          </p:cNvPr>
          <p:cNvSpPr/>
          <p:nvPr/>
        </p:nvSpPr>
        <p:spPr>
          <a:xfrm>
            <a:off x="88900" y="5018594"/>
            <a:ext cx="3042607" cy="101697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B10F968C-7E69-717B-D379-6BBBE2523931}"/>
              </a:ext>
            </a:extLst>
          </p:cNvPr>
          <p:cNvSpPr/>
          <p:nvPr/>
        </p:nvSpPr>
        <p:spPr>
          <a:xfrm>
            <a:off x="9645114" y="3235395"/>
            <a:ext cx="2091846" cy="16032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font, white, receipt&#10;&#10;Description automatically generated">
            <a:extLst>
              <a:ext uri="{FF2B5EF4-FFF2-40B4-BE49-F238E27FC236}">
                <a16:creationId xmlns:a16="http://schemas.microsoft.com/office/drawing/2014/main" id="{69974C56-759E-83B2-C58F-DE9BA910ABA3}"/>
              </a:ext>
            </a:extLst>
          </p:cNvPr>
          <p:cNvPicPr>
            <a:picLocks noChangeAspect="1"/>
          </p:cNvPicPr>
          <p:nvPr/>
        </p:nvPicPr>
        <p:blipFill>
          <a:blip r:embed="rId2"/>
          <a:stretch>
            <a:fillRect/>
          </a:stretch>
        </p:blipFill>
        <p:spPr>
          <a:xfrm>
            <a:off x="100157" y="3364014"/>
            <a:ext cx="2006239" cy="1285247"/>
          </a:xfrm>
          <a:prstGeom prst="rect">
            <a:avLst/>
          </a:prstGeom>
        </p:spPr>
      </p:pic>
      <p:pic>
        <p:nvPicPr>
          <p:cNvPr id="12" name="Picture 11" descr="A picture containing text, font, screenshot, white&#10;&#10;Description automatically generated">
            <a:extLst>
              <a:ext uri="{FF2B5EF4-FFF2-40B4-BE49-F238E27FC236}">
                <a16:creationId xmlns:a16="http://schemas.microsoft.com/office/drawing/2014/main" id="{F93F90C6-1B4F-ADFF-C540-87A2EA76E25B}"/>
              </a:ext>
            </a:extLst>
          </p:cNvPr>
          <p:cNvPicPr>
            <a:picLocks noChangeAspect="1"/>
          </p:cNvPicPr>
          <p:nvPr/>
        </p:nvPicPr>
        <p:blipFill>
          <a:blip r:embed="rId3"/>
          <a:stretch>
            <a:fillRect/>
          </a:stretch>
        </p:blipFill>
        <p:spPr>
          <a:xfrm>
            <a:off x="2462365" y="3237319"/>
            <a:ext cx="2279026" cy="1677616"/>
          </a:xfrm>
          <a:prstGeom prst="rect">
            <a:avLst/>
          </a:prstGeom>
        </p:spPr>
      </p:pic>
      <p:pic>
        <p:nvPicPr>
          <p:cNvPr id="24" name="Picture 23" descr="A picture containing text, receipt, font, screenshot&#10;&#10;Description automatically generated">
            <a:extLst>
              <a:ext uri="{FF2B5EF4-FFF2-40B4-BE49-F238E27FC236}">
                <a16:creationId xmlns:a16="http://schemas.microsoft.com/office/drawing/2014/main" id="{2CC53775-F9EA-F089-C4E2-806C20E8D658}"/>
              </a:ext>
            </a:extLst>
          </p:cNvPr>
          <p:cNvPicPr>
            <a:picLocks noChangeAspect="1"/>
          </p:cNvPicPr>
          <p:nvPr/>
        </p:nvPicPr>
        <p:blipFill>
          <a:blip r:embed="rId4"/>
          <a:stretch>
            <a:fillRect/>
          </a:stretch>
        </p:blipFill>
        <p:spPr>
          <a:xfrm>
            <a:off x="88620" y="5011608"/>
            <a:ext cx="3543310" cy="1047753"/>
          </a:xfrm>
          <a:prstGeom prst="rect">
            <a:avLst/>
          </a:prstGeom>
        </p:spPr>
      </p:pic>
      <p:pic>
        <p:nvPicPr>
          <p:cNvPr id="28" name="Picture 27" descr="A picture containing text, font, receipt, white&#10;&#10;Description automatically generated">
            <a:extLst>
              <a:ext uri="{FF2B5EF4-FFF2-40B4-BE49-F238E27FC236}">
                <a16:creationId xmlns:a16="http://schemas.microsoft.com/office/drawing/2014/main" id="{1EC091BF-EE09-BCA2-23A9-C86ACC3A5ED3}"/>
              </a:ext>
            </a:extLst>
          </p:cNvPr>
          <p:cNvPicPr>
            <a:picLocks noChangeAspect="1"/>
          </p:cNvPicPr>
          <p:nvPr/>
        </p:nvPicPr>
        <p:blipFill>
          <a:blip r:embed="rId5"/>
          <a:stretch>
            <a:fillRect/>
          </a:stretch>
        </p:blipFill>
        <p:spPr>
          <a:xfrm>
            <a:off x="7103559" y="3411012"/>
            <a:ext cx="2400298" cy="1238249"/>
          </a:xfrm>
          <a:prstGeom prst="rect">
            <a:avLst/>
          </a:prstGeom>
        </p:spPr>
      </p:pic>
      <p:pic>
        <p:nvPicPr>
          <p:cNvPr id="30" name="Picture 29" descr="A picture containing text, font, screenshot, white&#10;&#10;Description automatically generated">
            <a:extLst>
              <a:ext uri="{FF2B5EF4-FFF2-40B4-BE49-F238E27FC236}">
                <a16:creationId xmlns:a16="http://schemas.microsoft.com/office/drawing/2014/main" id="{BE06487C-4629-1D7E-AD60-AEC9E3A71229}"/>
              </a:ext>
            </a:extLst>
          </p:cNvPr>
          <p:cNvPicPr>
            <a:picLocks noChangeAspect="1"/>
          </p:cNvPicPr>
          <p:nvPr/>
        </p:nvPicPr>
        <p:blipFill>
          <a:blip r:embed="rId6"/>
          <a:stretch>
            <a:fillRect/>
          </a:stretch>
        </p:blipFill>
        <p:spPr>
          <a:xfrm>
            <a:off x="9582935" y="3187219"/>
            <a:ext cx="2286342" cy="1674504"/>
          </a:xfrm>
          <a:prstGeom prst="rect">
            <a:avLst/>
          </a:prstGeom>
        </p:spPr>
      </p:pic>
      <p:pic>
        <p:nvPicPr>
          <p:cNvPr id="32" name="Picture 31" descr="A close-up of numbers&#10;&#10;Description automatically generated with low confidence">
            <a:extLst>
              <a:ext uri="{FF2B5EF4-FFF2-40B4-BE49-F238E27FC236}">
                <a16:creationId xmlns:a16="http://schemas.microsoft.com/office/drawing/2014/main" id="{8B97F6B9-BD99-0C2F-8080-9EE6FAB5EE33}"/>
              </a:ext>
            </a:extLst>
          </p:cNvPr>
          <p:cNvPicPr>
            <a:picLocks noChangeAspect="1"/>
          </p:cNvPicPr>
          <p:nvPr/>
        </p:nvPicPr>
        <p:blipFill>
          <a:blip r:embed="rId7"/>
          <a:stretch>
            <a:fillRect/>
          </a:stretch>
        </p:blipFill>
        <p:spPr>
          <a:xfrm>
            <a:off x="7175369" y="5066797"/>
            <a:ext cx="4051326" cy="835988"/>
          </a:xfrm>
          <a:prstGeom prst="rect">
            <a:avLst/>
          </a:prstGeom>
        </p:spPr>
      </p:pic>
    </p:spTree>
    <p:extLst>
      <p:ext uri="{BB962C8B-B14F-4D97-AF65-F5344CB8AC3E}">
        <p14:creationId xmlns:p14="http://schemas.microsoft.com/office/powerpoint/2010/main" val="995592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917E-3F6F-1522-8336-693FDB77B1A9}"/>
              </a:ext>
            </a:extLst>
          </p:cNvPr>
          <p:cNvSpPr>
            <a:spLocks noGrp="1"/>
          </p:cNvSpPr>
          <p:nvPr>
            <p:ph type="title"/>
          </p:nvPr>
        </p:nvSpPr>
        <p:spPr>
          <a:xfrm>
            <a:off x="1156851" y="637762"/>
            <a:ext cx="9888496" cy="900131"/>
          </a:xfrm>
        </p:spPr>
        <p:txBody>
          <a:bodyPr anchor="t">
            <a:normAutofit/>
          </a:bodyPr>
          <a:lstStyle/>
          <a:p>
            <a:r>
              <a:rPr lang="en-US" sz="4000" dirty="0">
                <a:solidFill>
                  <a:schemeClr val="tx1"/>
                </a:solidFill>
              </a:rPr>
              <a:t>Experiment 11: Two Sentiment Analysis</a:t>
            </a:r>
          </a:p>
        </p:txBody>
      </p:sp>
      <p:sp>
        <p:nvSpPr>
          <p:cNvPr id="3" name="Content Placeholder 2">
            <a:extLst>
              <a:ext uri="{FF2B5EF4-FFF2-40B4-BE49-F238E27FC236}">
                <a16:creationId xmlns:a16="http://schemas.microsoft.com/office/drawing/2014/main" id="{F1331502-EEC1-ACF6-8FB5-5700394F41AF}"/>
              </a:ext>
            </a:extLst>
          </p:cNvPr>
          <p:cNvSpPr>
            <a:spLocks noGrp="1"/>
          </p:cNvSpPr>
          <p:nvPr>
            <p:ph idx="1"/>
          </p:nvPr>
        </p:nvSpPr>
        <p:spPr>
          <a:xfrm>
            <a:off x="88900" y="1739041"/>
            <a:ext cx="7093778" cy="5118959"/>
          </a:xfrm>
        </p:spPr>
        <p:txBody>
          <a:bodyPr>
            <a:normAutofit/>
          </a:bodyPr>
          <a:lstStyle/>
          <a:p>
            <a:pPr defTabSz="859536">
              <a:spcBef>
                <a:spcPts val="940"/>
              </a:spcBef>
            </a:pPr>
            <a:r>
              <a:rPr lang="en-US" sz="2632" dirty="0"/>
              <a:t>Want to see performance when weakest aspect removed</a:t>
            </a:r>
          </a:p>
          <a:p>
            <a:pPr defTabSz="859536">
              <a:spcBef>
                <a:spcPts val="940"/>
              </a:spcBef>
            </a:pPr>
            <a:r>
              <a:rPr lang="en-US" sz="2632" dirty="0"/>
              <a:t>Three sentiment review data was filtered to remove all neutral reviews</a:t>
            </a:r>
          </a:p>
          <a:p>
            <a:pPr defTabSz="859536">
              <a:spcBef>
                <a:spcPts val="940"/>
              </a:spcBef>
            </a:pPr>
            <a:r>
              <a:rPr lang="en-US" sz="2632" kern="1200" dirty="0">
                <a:solidFill>
                  <a:schemeClr val="tx1"/>
                </a:solidFill>
                <a:latin typeface="+mn-lt"/>
                <a:ea typeface="+mn-ea"/>
                <a:cs typeface="+mn-cs"/>
              </a:rPr>
              <a:t>Full data processing applied</a:t>
            </a:r>
          </a:p>
          <a:p>
            <a:pPr lvl="1" defTabSz="859536">
              <a:spcBef>
                <a:spcPts val="940"/>
              </a:spcBef>
            </a:pPr>
            <a:r>
              <a:rPr lang="en-US" sz="2232" dirty="0"/>
              <a:t>Tokenization, lower case, lemmatization</a:t>
            </a:r>
          </a:p>
          <a:p>
            <a:pPr defTabSz="859536">
              <a:spcBef>
                <a:spcPts val="940"/>
              </a:spcBef>
            </a:pPr>
            <a:r>
              <a:rPr lang="en-US" sz="2632" dirty="0"/>
              <a:t>Applied best performing classifier – word subjectivity features</a:t>
            </a:r>
          </a:p>
          <a:p>
            <a:pPr defTabSz="859536">
              <a:spcBef>
                <a:spcPts val="940"/>
              </a:spcBef>
            </a:pPr>
            <a:r>
              <a:rPr lang="en-US" sz="2632" kern="1200" dirty="0">
                <a:solidFill>
                  <a:schemeClr val="tx1"/>
                </a:solidFill>
                <a:latin typeface="+mn-lt"/>
                <a:ea typeface="+mn-ea"/>
                <a:cs typeface="+mn-cs"/>
              </a:rPr>
              <a:t>Classifier performed m</a:t>
            </a:r>
            <a:r>
              <a:rPr lang="en-US" sz="2632" dirty="0"/>
              <a:t>uch better</a:t>
            </a:r>
          </a:p>
          <a:p>
            <a:pPr defTabSz="859536">
              <a:spcBef>
                <a:spcPts val="940"/>
              </a:spcBef>
            </a:pPr>
            <a:endParaRPr lang="en-US" sz="2632" kern="1200" dirty="0">
              <a:solidFill>
                <a:schemeClr val="tx1"/>
              </a:solidFill>
              <a:latin typeface="+mn-lt"/>
              <a:ea typeface="+mn-ea"/>
              <a:cs typeface="+mn-cs"/>
            </a:endParaRPr>
          </a:p>
        </p:txBody>
      </p:sp>
      <p:sp>
        <p:nvSpPr>
          <p:cNvPr id="18" name="TextBox 17">
            <a:extLst>
              <a:ext uri="{FF2B5EF4-FFF2-40B4-BE49-F238E27FC236}">
                <a16:creationId xmlns:a16="http://schemas.microsoft.com/office/drawing/2014/main" id="{77073E31-AD55-53ED-35E5-354E29A0E323}"/>
              </a:ext>
            </a:extLst>
          </p:cNvPr>
          <p:cNvSpPr txBox="1"/>
          <p:nvPr/>
        </p:nvSpPr>
        <p:spPr>
          <a:xfrm>
            <a:off x="7175369" y="2889114"/>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9" name="TextBox 18">
            <a:extLst>
              <a:ext uri="{FF2B5EF4-FFF2-40B4-BE49-F238E27FC236}">
                <a16:creationId xmlns:a16="http://schemas.microsoft.com/office/drawing/2014/main" id="{6492B3A9-3B9F-62B9-A2C3-E5E3E690231E}"/>
              </a:ext>
            </a:extLst>
          </p:cNvPr>
          <p:cNvSpPr txBox="1"/>
          <p:nvPr/>
        </p:nvSpPr>
        <p:spPr>
          <a:xfrm>
            <a:off x="9489187" y="2879837"/>
            <a:ext cx="2395271" cy="369332"/>
          </a:xfrm>
          <a:prstGeom prst="rect">
            <a:avLst/>
          </a:prstGeom>
          <a:noFill/>
        </p:spPr>
        <p:txBody>
          <a:bodyPr wrap="none" rtlCol="0">
            <a:spAutoFit/>
          </a:bodyPr>
          <a:lstStyle/>
          <a:p>
            <a:r>
              <a:rPr lang="en-US" dirty="0"/>
              <a:t>10-fold Cross Validation</a:t>
            </a:r>
          </a:p>
        </p:txBody>
      </p:sp>
      <p:sp>
        <p:nvSpPr>
          <p:cNvPr id="20" name="TextBox 19">
            <a:extLst>
              <a:ext uri="{FF2B5EF4-FFF2-40B4-BE49-F238E27FC236}">
                <a16:creationId xmlns:a16="http://schemas.microsoft.com/office/drawing/2014/main" id="{525B35A4-0B7F-C0E0-DC33-F0BC27A2FC82}"/>
              </a:ext>
            </a:extLst>
          </p:cNvPr>
          <p:cNvSpPr txBox="1"/>
          <p:nvPr/>
        </p:nvSpPr>
        <p:spPr>
          <a:xfrm>
            <a:off x="7175369" y="4649262"/>
            <a:ext cx="1913088" cy="369332"/>
          </a:xfrm>
          <a:prstGeom prst="rect">
            <a:avLst/>
          </a:prstGeom>
          <a:noFill/>
        </p:spPr>
        <p:txBody>
          <a:bodyPr wrap="none" rtlCol="0">
            <a:spAutoFit/>
          </a:bodyPr>
          <a:lstStyle/>
          <a:p>
            <a:r>
              <a:rPr lang="en-US" dirty="0"/>
              <a:t>Additional Metrics</a:t>
            </a:r>
          </a:p>
        </p:txBody>
      </p:sp>
      <p:sp>
        <p:nvSpPr>
          <p:cNvPr id="25" name="Rectangle 24">
            <a:extLst>
              <a:ext uri="{FF2B5EF4-FFF2-40B4-BE49-F238E27FC236}">
                <a16:creationId xmlns:a16="http://schemas.microsoft.com/office/drawing/2014/main" id="{B10F968C-7E69-717B-D379-6BBBE2523931}"/>
              </a:ext>
            </a:extLst>
          </p:cNvPr>
          <p:cNvSpPr/>
          <p:nvPr/>
        </p:nvSpPr>
        <p:spPr>
          <a:xfrm>
            <a:off x="9645114" y="3235395"/>
            <a:ext cx="2091846" cy="16032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text, font, receipt, white&#10;&#10;Description automatically generated">
            <a:extLst>
              <a:ext uri="{FF2B5EF4-FFF2-40B4-BE49-F238E27FC236}">
                <a16:creationId xmlns:a16="http://schemas.microsoft.com/office/drawing/2014/main" id="{7E02B2A1-1680-AA3D-1403-0380B46DAD85}"/>
              </a:ext>
            </a:extLst>
          </p:cNvPr>
          <p:cNvPicPr>
            <a:picLocks noChangeAspect="1"/>
          </p:cNvPicPr>
          <p:nvPr/>
        </p:nvPicPr>
        <p:blipFill>
          <a:blip r:embed="rId2"/>
          <a:stretch>
            <a:fillRect/>
          </a:stretch>
        </p:blipFill>
        <p:spPr>
          <a:xfrm>
            <a:off x="7220197" y="3485520"/>
            <a:ext cx="2342681" cy="1016978"/>
          </a:xfrm>
          <a:prstGeom prst="rect">
            <a:avLst/>
          </a:prstGeom>
        </p:spPr>
      </p:pic>
      <p:pic>
        <p:nvPicPr>
          <p:cNvPr id="22" name="Picture 21" descr="A picture containing text, font, screenshot, white&#10;&#10;Description automatically generated">
            <a:extLst>
              <a:ext uri="{FF2B5EF4-FFF2-40B4-BE49-F238E27FC236}">
                <a16:creationId xmlns:a16="http://schemas.microsoft.com/office/drawing/2014/main" id="{83420C60-23C7-F16B-8DDB-78A8717BE14F}"/>
              </a:ext>
            </a:extLst>
          </p:cNvPr>
          <p:cNvPicPr>
            <a:picLocks noChangeAspect="1"/>
          </p:cNvPicPr>
          <p:nvPr/>
        </p:nvPicPr>
        <p:blipFill>
          <a:blip r:embed="rId3"/>
          <a:stretch>
            <a:fillRect/>
          </a:stretch>
        </p:blipFill>
        <p:spPr>
          <a:xfrm>
            <a:off x="9645104" y="3229127"/>
            <a:ext cx="2117534" cy="1603276"/>
          </a:xfrm>
          <a:prstGeom prst="rect">
            <a:avLst/>
          </a:prstGeom>
        </p:spPr>
      </p:pic>
      <p:pic>
        <p:nvPicPr>
          <p:cNvPr id="26" name="Picture 25" descr="A close-up of numbers&#10;&#10;Description automatically generated with low confidence">
            <a:extLst>
              <a:ext uri="{FF2B5EF4-FFF2-40B4-BE49-F238E27FC236}">
                <a16:creationId xmlns:a16="http://schemas.microsoft.com/office/drawing/2014/main" id="{F11E5EC3-2743-11A0-26FC-F66FD86D7156}"/>
              </a:ext>
            </a:extLst>
          </p:cNvPr>
          <p:cNvPicPr>
            <a:picLocks noChangeAspect="1"/>
          </p:cNvPicPr>
          <p:nvPr/>
        </p:nvPicPr>
        <p:blipFill>
          <a:blip r:embed="rId4"/>
          <a:stretch>
            <a:fillRect/>
          </a:stretch>
        </p:blipFill>
        <p:spPr>
          <a:xfrm>
            <a:off x="7189987" y="5091667"/>
            <a:ext cx="4434170" cy="762868"/>
          </a:xfrm>
          <a:prstGeom prst="rect">
            <a:avLst/>
          </a:prstGeom>
        </p:spPr>
      </p:pic>
    </p:spTree>
    <p:extLst>
      <p:ext uri="{BB962C8B-B14F-4D97-AF65-F5344CB8AC3E}">
        <p14:creationId xmlns:p14="http://schemas.microsoft.com/office/powerpoint/2010/main" val="2836261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917E-3F6F-1522-8336-693FDB77B1A9}"/>
              </a:ext>
            </a:extLst>
          </p:cNvPr>
          <p:cNvSpPr>
            <a:spLocks noGrp="1"/>
          </p:cNvSpPr>
          <p:nvPr>
            <p:ph type="title"/>
          </p:nvPr>
        </p:nvSpPr>
        <p:spPr>
          <a:xfrm>
            <a:off x="1014141" y="1450655"/>
            <a:ext cx="3932030" cy="3956690"/>
          </a:xfrm>
        </p:spPr>
        <p:txBody>
          <a:bodyPr anchor="ctr">
            <a:normAutofit/>
          </a:bodyPr>
          <a:lstStyle/>
          <a:p>
            <a:r>
              <a:rPr lang="en-US" sz="5600" dirty="0">
                <a:solidFill>
                  <a:schemeClr val="tx1"/>
                </a:solidFill>
              </a:rPr>
              <a:t>NLTK Analysis Conclusions</a:t>
            </a:r>
          </a:p>
        </p:txBody>
      </p:sp>
      <p:sp>
        <p:nvSpPr>
          <p:cNvPr id="3" name="Content Placeholder 2">
            <a:extLst>
              <a:ext uri="{FF2B5EF4-FFF2-40B4-BE49-F238E27FC236}">
                <a16:creationId xmlns:a16="http://schemas.microsoft.com/office/drawing/2014/main" id="{F1331502-EEC1-ACF6-8FB5-5700394F41AF}"/>
              </a:ext>
            </a:extLst>
          </p:cNvPr>
          <p:cNvSpPr>
            <a:spLocks noGrp="1"/>
          </p:cNvSpPr>
          <p:nvPr>
            <p:ph idx="1"/>
          </p:nvPr>
        </p:nvSpPr>
        <p:spPr>
          <a:xfrm>
            <a:off x="5474525" y="130625"/>
            <a:ext cx="6614555" cy="6857997"/>
          </a:xfrm>
        </p:spPr>
        <p:txBody>
          <a:bodyPr anchor="ctr">
            <a:normAutofit/>
          </a:bodyPr>
          <a:lstStyle/>
          <a:p>
            <a:r>
              <a:rPr lang="en-US" sz="2400" dirty="0">
                <a:solidFill>
                  <a:schemeClr val="tx1"/>
                </a:solidFill>
              </a:rPr>
              <a:t>Feature sets did not provide informative enough training data for the Naïve Bayes classifier to handle this task</a:t>
            </a:r>
          </a:p>
          <a:p>
            <a:r>
              <a:rPr lang="en-US" sz="2400" dirty="0">
                <a:solidFill>
                  <a:schemeClr val="tx1"/>
                </a:solidFill>
              </a:rPr>
              <a:t>These methods may not be equipped to handle analyses with several sentiments</a:t>
            </a:r>
          </a:p>
          <a:p>
            <a:pPr lvl="1"/>
            <a:r>
              <a:rPr lang="en-US" sz="2000" dirty="0">
                <a:solidFill>
                  <a:schemeClr val="tx1"/>
                </a:solidFill>
              </a:rPr>
              <a:t>Five sentiment review performance was always quite poor</a:t>
            </a:r>
          </a:p>
          <a:p>
            <a:r>
              <a:rPr lang="en-US" sz="2400" dirty="0">
                <a:solidFill>
                  <a:schemeClr val="tx1"/>
                </a:solidFill>
              </a:rPr>
              <a:t>Even a pre-trained model had low accuracy</a:t>
            </a:r>
          </a:p>
          <a:p>
            <a:r>
              <a:rPr lang="en-US" sz="2400" dirty="0">
                <a:solidFill>
                  <a:schemeClr val="tx1"/>
                </a:solidFill>
              </a:rPr>
              <a:t>Potential issue with the way the reviews were tagged</a:t>
            </a:r>
          </a:p>
          <a:p>
            <a:pPr lvl="1"/>
            <a:r>
              <a:rPr lang="en-US" sz="2000" dirty="0">
                <a:solidFill>
                  <a:schemeClr val="tx1"/>
                </a:solidFill>
              </a:rPr>
              <a:t>Even humans will disagree on sentiment (somewhat positive vs. positive)</a:t>
            </a:r>
          </a:p>
          <a:p>
            <a:r>
              <a:rPr lang="en-US" sz="2400" dirty="0">
                <a:solidFill>
                  <a:schemeClr val="tx1"/>
                </a:solidFill>
              </a:rPr>
              <a:t>Best suited for a binary classification</a:t>
            </a:r>
          </a:p>
          <a:p>
            <a:pPr lvl="1"/>
            <a:r>
              <a:rPr lang="en-US" sz="2000" dirty="0">
                <a:solidFill>
                  <a:schemeClr val="tx1"/>
                </a:solidFill>
              </a:rPr>
              <a:t>Removing neutral reviews showed large performance gains</a:t>
            </a:r>
          </a:p>
        </p:txBody>
      </p:sp>
    </p:spTree>
    <p:extLst>
      <p:ext uri="{BB962C8B-B14F-4D97-AF65-F5344CB8AC3E}">
        <p14:creationId xmlns:p14="http://schemas.microsoft.com/office/powerpoint/2010/main" val="2149430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D2EA9480-0147-F0E4-A3B8-0D1B05E13AAD}"/>
              </a:ext>
            </a:extLst>
          </p:cNvPr>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Data preparation</a:t>
            </a:r>
          </a:p>
        </p:txBody>
      </p:sp>
      <p:sp>
        <p:nvSpPr>
          <p:cNvPr id="3" name="Text Placeholder 2">
            <a:extLst>
              <a:ext uri="{FF2B5EF4-FFF2-40B4-BE49-F238E27FC236}">
                <a16:creationId xmlns:a16="http://schemas.microsoft.com/office/drawing/2014/main" id="{B745FD27-9163-BCE9-21A2-83EB5E9AF260}"/>
              </a:ext>
            </a:extLst>
          </p:cNvPr>
          <p:cNvSpPr>
            <a:spLocks noGrp="1"/>
          </p:cNvSpPr>
          <p:nvPr>
            <p:ph type="body" sz="quarter" idx="13"/>
          </p:nvPr>
        </p:nvSpPr>
        <p:spPr/>
        <p:txBody>
          <a:bodyPr>
            <a:normAutofit/>
          </a:bodyPr>
          <a:lstStyle/>
          <a:p>
            <a:r>
              <a:rPr lang="en-US" sz="2400" dirty="0">
                <a:effectLst>
                  <a:outerShdw blurRad="38100" dist="38100" dir="2700000" algn="tl">
                    <a:srgbClr val="000000">
                      <a:alpha val="43137"/>
                    </a:srgbClr>
                  </a:outerShdw>
                </a:effectLst>
              </a:rPr>
              <a:t>Lowercase</a:t>
            </a:r>
          </a:p>
        </p:txBody>
      </p:sp>
      <p:sp>
        <p:nvSpPr>
          <p:cNvPr id="4" name="Text Placeholder 3">
            <a:extLst>
              <a:ext uri="{FF2B5EF4-FFF2-40B4-BE49-F238E27FC236}">
                <a16:creationId xmlns:a16="http://schemas.microsoft.com/office/drawing/2014/main" id="{EBED97FD-AF6E-968F-DF4B-95638963ED05}"/>
              </a:ext>
            </a:extLst>
          </p:cNvPr>
          <p:cNvSpPr>
            <a:spLocks noGrp="1"/>
          </p:cNvSpPr>
          <p:nvPr>
            <p:ph type="body" sz="quarter" idx="14"/>
          </p:nvPr>
        </p:nvSpPr>
        <p:spPr/>
        <p:txBody>
          <a:bodyPr>
            <a:normAutofit/>
          </a:bodyPr>
          <a:lstStyle/>
          <a:p>
            <a:r>
              <a:rPr lang="en-US" sz="2400" dirty="0">
                <a:effectLst>
                  <a:outerShdw blurRad="38100" dist="38100" dir="2700000" algn="tl">
                    <a:srgbClr val="000000">
                      <a:alpha val="43137"/>
                    </a:srgbClr>
                  </a:outerShdw>
                </a:effectLst>
              </a:rPr>
              <a:t>Punctuation</a:t>
            </a:r>
          </a:p>
        </p:txBody>
      </p:sp>
      <p:sp>
        <p:nvSpPr>
          <p:cNvPr id="5" name="Text Placeholder 4">
            <a:extLst>
              <a:ext uri="{FF2B5EF4-FFF2-40B4-BE49-F238E27FC236}">
                <a16:creationId xmlns:a16="http://schemas.microsoft.com/office/drawing/2014/main" id="{705308FD-9196-3F93-61E1-884653B1D6E4}"/>
              </a:ext>
            </a:extLst>
          </p:cNvPr>
          <p:cNvSpPr>
            <a:spLocks noGrp="1"/>
          </p:cNvSpPr>
          <p:nvPr>
            <p:ph type="body" sz="quarter" idx="15"/>
          </p:nvPr>
        </p:nvSpPr>
        <p:spPr/>
        <p:txBody>
          <a:bodyPr>
            <a:normAutofit/>
          </a:bodyPr>
          <a:lstStyle/>
          <a:p>
            <a:r>
              <a:rPr lang="en-US" sz="2400" dirty="0">
                <a:effectLst>
                  <a:outerShdw blurRad="38100" dist="38100" dir="2700000" algn="tl">
                    <a:srgbClr val="000000">
                      <a:alpha val="43137"/>
                    </a:srgbClr>
                  </a:outerShdw>
                </a:effectLst>
              </a:rPr>
              <a:t>Stopwords</a:t>
            </a:r>
          </a:p>
        </p:txBody>
      </p:sp>
      <p:sp>
        <p:nvSpPr>
          <p:cNvPr id="6" name="Text Placeholder 5">
            <a:extLst>
              <a:ext uri="{FF2B5EF4-FFF2-40B4-BE49-F238E27FC236}">
                <a16:creationId xmlns:a16="http://schemas.microsoft.com/office/drawing/2014/main" id="{0E6D9949-FA16-DDA5-429C-8B2722F6A35B}"/>
              </a:ext>
            </a:extLst>
          </p:cNvPr>
          <p:cNvSpPr>
            <a:spLocks noGrp="1"/>
          </p:cNvSpPr>
          <p:nvPr>
            <p:ph type="body" sz="quarter" idx="16"/>
          </p:nvPr>
        </p:nvSpPr>
        <p:spPr/>
        <p:txBody>
          <a:bodyPr>
            <a:normAutofit/>
          </a:bodyPr>
          <a:lstStyle/>
          <a:p>
            <a:r>
              <a:rPr lang="en-US" sz="2400" dirty="0">
                <a:effectLst>
                  <a:outerShdw blurRad="38100" dist="38100" dir="2700000" algn="tl">
                    <a:srgbClr val="000000">
                      <a:alpha val="43137"/>
                    </a:srgbClr>
                  </a:outerShdw>
                </a:effectLst>
              </a:rPr>
              <a:t>Lematization</a:t>
            </a:r>
          </a:p>
        </p:txBody>
      </p:sp>
      <p:sp>
        <p:nvSpPr>
          <p:cNvPr id="7" name="Text Placeholder 6">
            <a:extLst>
              <a:ext uri="{FF2B5EF4-FFF2-40B4-BE49-F238E27FC236}">
                <a16:creationId xmlns:a16="http://schemas.microsoft.com/office/drawing/2014/main" id="{EF873940-C2B9-D90B-4178-FD81BC4F79BE}"/>
              </a:ext>
            </a:extLst>
          </p:cNvPr>
          <p:cNvSpPr>
            <a:spLocks noGrp="1"/>
          </p:cNvSpPr>
          <p:nvPr>
            <p:ph type="body" sz="quarter" idx="17"/>
          </p:nvPr>
        </p:nvSpPr>
        <p:spPr/>
        <p:txBody>
          <a:bodyPr>
            <a:normAutofit/>
          </a:bodyPr>
          <a:lstStyle/>
          <a:p>
            <a:r>
              <a:rPr lang="en-US" dirty="0"/>
              <a:t># Convert text to lowercase</a:t>
            </a:r>
          </a:p>
          <a:p>
            <a:r>
              <a:rPr lang="en-US" dirty="0"/>
              <a:t>def preprocess_text(text):</a:t>
            </a:r>
          </a:p>
          <a:p>
            <a:r>
              <a:rPr lang="en-US" dirty="0"/>
              <a:t>   text = text.lower()</a:t>
            </a:r>
          </a:p>
        </p:txBody>
      </p:sp>
      <p:sp>
        <p:nvSpPr>
          <p:cNvPr id="8" name="Text Placeholder 7">
            <a:extLst>
              <a:ext uri="{FF2B5EF4-FFF2-40B4-BE49-F238E27FC236}">
                <a16:creationId xmlns:a16="http://schemas.microsoft.com/office/drawing/2014/main" id="{F69D2F27-4036-EE3D-8B03-6A2B8BB89C1D}"/>
              </a:ext>
            </a:extLst>
          </p:cNvPr>
          <p:cNvSpPr>
            <a:spLocks noGrp="1"/>
          </p:cNvSpPr>
          <p:nvPr>
            <p:ph type="body" sz="quarter" idx="18"/>
          </p:nvPr>
        </p:nvSpPr>
        <p:spPr/>
        <p:txBody>
          <a:bodyPr/>
          <a:lstStyle/>
          <a:p>
            <a:r>
              <a:rPr lang="en-US" dirty="0"/>
              <a:t># Remove special characters and punctuation</a:t>
            </a:r>
          </a:p>
          <a:p>
            <a:r>
              <a:rPr lang="en-US" dirty="0"/>
              <a:t>    text = re.sub(r'[^\w\s]', '', text)</a:t>
            </a:r>
          </a:p>
          <a:p>
            <a:endParaRPr lang="en-US" dirty="0"/>
          </a:p>
        </p:txBody>
      </p:sp>
      <p:sp>
        <p:nvSpPr>
          <p:cNvPr id="9" name="Text Placeholder 8">
            <a:extLst>
              <a:ext uri="{FF2B5EF4-FFF2-40B4-BE49-F238E27FC236}">
                <a16:creationId xmlns:a16="http://schemas.microsoft.com/office/drawing/2014/main" id="{256F2513-B730-DB54-9510-DA7FAAE7529B}"/>
              </a:ext>
            </a:extLst>
          </p:cNvPr>
          <p:cNvSpPr>
            <a:spLocks noGrp="1"/>
          </p:cNvSpPr>
          <p:nvPr>
            <p:ph type="body" sz="quarter" idx="19"/>
          </p:nvPr>
        </p:nvSpPr>
        <p:spPr>
          <a:xfrm>
            <a:off x="5576938" y="3660422"/>
            <a:ext cx="5276506" cy="1105814"/>
          </a:xfrm>
        </p:spPr>
        <p:txBody>
          <a:bodyPr>
            <a:normAutofit lnSpcReduction="10000"/>
          </a:bodyPr>
          <a:lstStyle/>
          <a:p>
            <a:r>
              <a:rPr lang="en-US" dirty="0"/>
              <a:t># Remove stopwords</a:t>
            </a:r>
          </a:p>
          <a:p>
            <a:r>
              <a:rPr lang="en-US" dirty="0"/>
              <a:t>    stop_words = set(stopwords.words('english'))</a:t>
            </a:r>
          </a:p>
          <a:p>
            <a:r>
              <a:rPr lang="en-US" dirty="0"/>
              <a:t>    tokens = [token for token in tokens if token not in stop_words]</a:t>
            </a:r>
          </a:p>
        </p:txBody>
      </p:sp>
      <p:sp>
        <p:nvSpPr>
          <p:cNvPr id="10" name="Text Placeholder 9">
            <a:extLst>
              <a:ext uri="{FF2B5EF4-FFF2-40B4-BE49-F238E27FC236}">
                <a16:creationId xmlns:a16="http://schemas.microsoft.com/office/drawing/2014/main" id="{870B1FA8-9DA9-AC93-77E2-A7894CAD8386}"/>
              </a:ext>
            </a:extLst>
          </p:cNvPr>
          <p:cNvSpPr>
            <a:spLocks noGrp="1"/>
          </p:cNvSpPr>
          <p:nvPr>
            <p:ph type="body" sz="quarter" idx="20"/>
          </p:nvPr>
        </p:nvSpPr>
        <p:spPr/>
        <p:txBody>
          <a:bodyPr>
            <a:normAutofit fontScale="92500"/>
          </a:bodyPr>
          <a:lstStyle/>
          <a:p>
            <a:r>
              <a:rPr lang="en-US" dirty="0"/>
              <a:t># Lemmatize the tokens</a:t>
            </a:r>
          </a:p>
          <a:p>
            <a:r>
              <a:rPr lang="en-US" dirty="0"/>
              <a:t>    lemmatizer = WordNetLemmatizer()</a:t>
            </a:r>
          </a:p>
          <a:p>
            <a:r>
              <a:rPr lang="en-US" dirty="0"/>
              <a:t>    tokens = [lemmatizer.lemmatize(token) for token in tokens]</a:t>
            </a:r>
          </a:p>
        </p:txBody>
      </p:sp>
    </p:spTree>
    <p:extLst>
      <p:ext uri="{BB962C8B-B14F-4D97-AF65-F5344CB8AC3E}">
        <p14:creationId xmlns:p14="http://schemas.microsoft.com/office/powerpoint/2010/main" val="2250186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EA9D99-A399-A996-314E-A7951A0BC164}"/>
              </a:ext>
            </a:extLst>
          </p:cNvPr>
          <p:cNvSpPr>
            <a:spLocks noGrp="1"/>
          </p:cNvSpPr>
          <p:nvPr>
            <p:ph type="body" idx="1"/>
          </p:nvPr>
        </p:nvSpPr>
        <p:spPr>
          <a:xfrm>
            <a:off x="385872" y="1675484"/>
            <a:ext cx="5360504" cy="456250"/>
          </a:xfrm>
        </p:spPr>
        <p:txBody>
          <a:bodyPr>
            <a:normAutofit/>
          </a:bodyPr>
          <a:lstStyle/>
          <a:p>
            <a:r>
              <a:rPr lang="en-US" sz="1800" b="0" dirty="0">
                <a:effectLst>
                  <a:outerShdw blurRad="38100" dist="38100" dir="2700000" algn="tl">
                    <a:srgbClr val="000000">
                      <a:alpha val="43137"/>
                    </a:srgbClr>
                  </a:outerShdw>
                </a:effectLst>
                <a:latin typeface="Abadi" panose="020B0604020104020204" pitchFamily="34" charset="0"/>
              </a:rPr>
              <a:t>Sklearn TfidfVectorizer - feature extraction</a:t>
            </a:r>
          </a:p>
        </p:txBody>
      </p:sp>
      <p:sp>
        <p:nvSpPr>
          <p:cNvPr id="6" name="Content Placeholder 10">
            <a:extLst>
              <a:ext uri="{FF2B5EF4-FFF2-40B4-BE49-F238E27FC236}">
                <a16:creationId xmlns:a16="http://schemas.microsoft.com/office/drawing/2014/main" id="{3D29CC07-589A-22DE-4EB2-1ABD8F4EAEA4}"/>
              </a:ext>
            </a:extLst>
          </p:cNvPr>
          <p:cNvSpPr>
            <a:spLocks noGrp="1"/>
          </p:cNvSpPr>
          <p:nvPr>
            <p:ph sz="half" idx="2"/>
          </p:nvPr>
        </p:nvSpPr>
        <p:spPr>
          <a:xfrm>
            <a:off x="913795" y="2227169"/>
            <a:ext cx="5044177" cy="3378200"/>
          </a:xfrm>
        </p:spPr>
        <p:txBody>
          <a:bodyPr>
            <a:noAutofit/>
          </a:bodyPr>
          <a:lstStyle/>
          <a:p>
            <a:pPr marL="0" indent="0">
              <a:buNone/>
            </a:pPr>
            <a:r>
              <a:rPr lang="en-US" sz="1400" dirty="0">
                <a:latin typeface="Abadi" panose="020B0604020104020204" pitchFamily="34" charset="0"/>
              </a:rPr>
              <a:t># Define the TF-IDF vectorizer</a:t>
            </a:r>
          </a:p>
          <a:p>
            <a:pPr marL="0" indent="0">
              <a:buNone/>
            </a:pPr>
            <a:r>
              <a:rPr lang="en-US" sz="1400" dirty="0">
                <a:latin typeface="Abadi" panose="020B0604020104020204" pitchFamily="34" charset="0"/>
              </a:rPr>
              <a:t>vectorizer = TfidfVectorizer()</a:t>
            </a:r>
          </a:p>
          <a:p>
            <a:pPr marL="0" indent="0">
              <a:buNone/>
            </a:pPr>
            <a:r>
              <a:rPr lang="en-US" sz="1400" dirty="0">
                <a:latin typeface="Abadi" panose="020B0604020104020204" pitchFamily="34" charset="0"/>
              </a:rPr>
              <a:t># Transform the text data</a:t>
            </a:r>
          </a:p>
          <a:p>
            <a:pPr marL="0" indent="0">
              <a:buNone/>
            </a:pPr>
            <a:r>
              <a:rPr lang="en-US" sz="1400" dirty="0">
                <a:latin typeface="Abadi" panose="020B0604020104020204" pitchFamily="34" charset="0"/>
              </a:rPr>
              <a:t>train_x = vectorizer.fit_transform(train_df['processed_text'])</a:t>
            </a:r>
          </a:p>
          <a:p>
            <a:pPr marL="0" indent="0">
              <a:buNone/>
            </a:pPr>
            <a:r>
              <a:rPr lang="en-US" sz="1400" dirty="0">
                <a:latin typeface="Abadi" panose="020B0604020104020204" pitchFamily="34" charset="0"/>
              </a:rPr>
              <a:t>test_x = vectorizer.transform(test_df['processed_text'])</a:t>
            </a:r>
          </a:p>
          <a:p>
            <a:pPr marL="0" indent="0">
              <a:buNone/>
            </a:pPr>
            <a:r>
              <a:rPr lang="en-US" sz="1400" dirty="0">
                <a:latin typeface="Abadi" panose="020B0604020104020204" pitchFamily="34" charset="0"/>
              </a:rPr>
              <a:t># Define the labels</a:t>
            </a:r>
          </a:p>
          <a:p>
            <a:pPr marL="0" indent="0">
              <a:buNone/>
            </a:pPr>
            <a:r>
              <a:rPr lang="en-US" sz="1400" dirty="0">
                <a:latin typeface="Abadi" panose="020B0604020104020204" pitchFamily="34" charset="0"/>
              </a:rPr>
              <a:t>train_y = train_df['Sentiment']</a:t>
            </a:r>
          </a:p>
          <a:p>
            <a:pPr marL="0" indent="0">
              <a:buNone/>
            </a:pPr>
            <a:r>
              <a:rPr lang="en-US" sz="1400" dirty="0">
                <a:latin typeface="Abadi" panose="020B0604020104020204" pitchFamily="34" charset="0"/>
              </a:rPr>
              <a:t>test_y = test_df['Sentiment']</a:t>
            </a:r>
          </a:p>
          <a:p>
            <a:pPr marL="0" indent="0">
              <a:buNone/>
            </a:pPr>
            <a:r>
              <a:rPr lang="en-US" sz="1400" dirty="0">
                <a:latin typeface="Abadi" panose="020B0604020104020204" pitchFamily="34" charset="0"/>
              </a:rPr>
              <a:t># Train the SVM classifier</a:t>
            </a:r>
          </a:p>
          <a:p>
            <a:pPr marL="0" indent="0">
              <a:buNone/>
            </a:pPr>
            <a:r>
              <a:rPr lang="en-US" sz="1400" dirty="0">
                <a:latin typeface="Abadi" panose="020B0604020104020204" pitchFamily="34" charset="0"/>
              </a:rPr>
              <a:t>classifier = svm.SVC(kernel='linear')</a:t>
            </a:r>
          </a:p>
          <a:p>
            <a:pPr marL="0" indent="0">
              <a:buNone/>
            </a:pPr>
            <a:r>
              <a:rPr lang="en-US" sz="1400" dirty="0">
                <a:latin typeface="Abadi" panose="020B0604020104020204" pitchFamily="34" charset="0"/>
              </a:rPr>
              <a:t>classifier.fit(train_x, train_y)</a:t>
            </a:r>
          </a:p>
        </p:txBody>
      </p:sp>
      <p:sp>
        <p:nvSpPr>
          <p:cNvPr id="14" name="Rectangle 1">
            <a:extLst>
              <a:ext uri="{FF2B5EF4-FFF2-40B4-BE49-F238E27FC236}">
                <a16:creationId xmlns:a16="http://schemas.microsoft.com/office/drawing/2014/main" id="{E2EBCAEF-23B1-E7E7-CFFE-D592D08F4D23}"/>
              </a:ext>
            </a:extLst>
          </p:cNvPr>
          <p:cNvSpPr>
            <a:spLocks noGrp="1" noChangeArrowheads="1"/>
          </p:cNvSpPr>
          <p:nvPr>
            <p:ph type="body" sz="quarter" idx="3"/>
          </p:nvPr>
        </p:nvSpPr>
        <p:spPr bwMode="auto">
          <a:xfrm>
            <a:off x="7478976" y="1544759"/>
            <a:ext cx="23903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badi" panose="020B0604020104020204" pitchFamily="34" charset="0"/>
              </a:rPr>
              <a:t>Accuracy: 66.98% </a:t>
            </a:r>
          </a:p>
        </p:txBody>
      </p:sp>
      <p:pic>
        <p:nvPicPr>
          <p:cNvPr id="13" name="Content Placeholder 12">
            <a:extLst>
              <a:ext uri="{FF2B5EF4-FFF2-40B4-BE49-F238E27FC236}">
                <a16:creationId xmlns:a16="http://schemas.microsoft.com/office/drawing/2014/main" id="{48539231-6527-821B-4617-094B768A46AD}"/>
              </a:ext>
            </a:extLst>
          </p:cNvPr>
          <p:cNvPicPr>
            <a:picLocks noGrp="1" noChangeAspect="1"/>
          </p:cNvPicPr>
          <p:nvPr>
            <p:ph sz="quarter" idx="4"/>
          </p:nvPr>
        </p:nvPicPr>
        <p:blipFill>
          <a:blip r:embed="rId3"/>
          <a:stretch>
            <a:fillRect/>
          </a:stretch>
        </p:blipFill>
        <p:spPr>
          <a:xfrm>
            <a:off x="6324981" y="1956538"/>
            <a:ext cx="4565802" cy="3884290"/>
          </a:xfrm>
          <a:prstGeom prst="rect">
            <a:avLst/>
          </a:prstGeom>
          <a:ln>
            <a:noFill/>
          </a:ln>
          <a:effectLst>
            <a:outerShdw blurRad="292100" dist="139700" dir="2700000" algn="tl" rotWithShape="0">
              <a:srgbClr val="333333">
                <a:alpha val="65000"/>
              </a:srgbClr>
            </a:outerShdw>
          </a:effectLst>
        </p:spPr>
      </p:pic>
      <p:sp>
        <p:nvSpPr>
          <p:cNvPr id="11" name="Title 10">
            <a:extLst>
              <a:ext uri="{FF2B5EF4-FFF2-40B4-BE49-F238E27FC236}">
                <a16:creationId xmlns:a16="http://schemas.microsoft.com/office/drawing/2014/main" id="{D1A520EE-7B47-A252-DF93-A0BD69E510A7}"/>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SVM – SVC linear Classifier</a:t>
            </a:r>
            <a:endParaRPr lang="en-US" dirty="0"/>
          </a:p>
        </p:txBody>
      </p:sp>
    </p:spTree>
    <p:extLst>
      <p:ext uri="{BB962C8B-B14F-4D97-AF65-F5344CB8AC3E}">
        <p14:creationId xmlns:p14="http://schemas.microsoft.com/office/powerpoint/2010/main" val="1965216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EA9D99-A399-A996-314E-A7951A0BC164}"/>
              </a:ext>
            </a:extLst>
          </p:cNvPr>
          <p:cNvSpPr>
            <a:spLocks noGrp="1"/>
          </p:cNvSpPr>
          <p:nvPr>
            <p:ph type="body" idx="1"/>
          </p:nvPr>
        </p:nvSpPr>
        <p:spPr>
          <a:xfrm>
            <a:off x="339969" y="1440695"/>
            <a:ext cx="5451231" cy="652712"/>
          </a:xfrm>
        </p:spPr>
        <p:txBody>
          <a:bodyPr/>
          <a:lstStyle/>
          <a:p>
            <a:r>
              <a:rPr lang="en-US" sz="1800" b="0" dirty="0">
                <a:effectLst>
                  <a:outerShdw blurRad="38100" dist="38100" dir="2700000" algn="tl">
                    <a:srgbClr val="000000">
                      <a:alpha val="43137"/>
                    </a:srgbClr>
                  </a:outerShdw>
                </a:effectLst>
                <a:latin typeface="Abadi" panose="020B0604020104020204" pitchFamily="34" charset="0"/>
              </a:rPr>
              <a:t>Sklearn TfidfVectorizer - feature extraction</a:t>
            </a:r>
          </a:p>
        </p:txBody>
      </p:sp>
      <p:sp>
        <p:nvSpPr>
          <p:cNvPr id="11" name="Content Placeholder 10">
            <a:extLst>
              <a:ext uri="{FF2B5EF4-FFF2-40B4-BE49-F238E27FC236}">
                <a16:creationId xmlns:a16="http://schemas.microsoft.com/office/drawing/2014/main" id="{EBD09D01-54C0-95E7-B6AF-C4D518A62FD3}"/>
              </a:ext>
            </a:extLst>
          </p:cNvPr>
          <p:cNvSpPr>
            <a:spLocks noGrp="1"/>
          </p:cNvSpPr>
          <p:nvPr>
            <p:ph sz="half" idx="2"/>
          </p:nvPr>
        </p:nvSpPr>
        <p:spPr>
          <a:xfrm>
            <a:off x="924444" y="2093407"/>
            <a:ext cx="5451231" cy="3844128"/>
          </a:xfrm>
        </p:spPr>
        <p:txBody>
          <a:bodyPr>
            <a:noAutofit/>
          </a:bodyPr>
          <a:lstStyle/>
          <a:p>
            <a:pPr marL="0" indent="0">
              <a:buNone/>
            </a:pPr>
            <a:r>
              <a:rPr lang="en-US" sz="1400" dirty="0">
                <a:latin typeface="Abadi" panose="020B0604020104020204" pitchFamily="34" charset="0"/>
              </a:rPr>
              <a:t># Define the TF-IDF vectorizer</a:t>
            </a:r>
          </a:p>
          <a:p>
            <a:pPr marL="0" indent="0">
              <a:buNone/>
            </a:pPr>
            <a:r>
              <a:rPr lang="en-US" sz="1400" dirty="0">
                <a:latin typeface="Abadi" panose="020B0604020104020204" pitchFamily="34" charset="0"/>
              </a:rPr>
              <a:t>vectorizer = TfidfVectorizer()</a:t>
            </a:r>
          </a:p>
          <a:p>
            <a:pPr marL="0" indent="0">
              <a:buNone/>
            </a:pPr>
            <a:r>
              <a:rPr lang="en-US" sz="1400" dirty="0">
                <a:latin typeface="Abadi" panose="020B0604020104020204" pitchFamily="34" charset="0"/>
              </a:rPr>
              <a:t># Transform the text data</a:t>
            </a:r>
          </a:p>
          <a:p>
            <a:pPr marL="0" indent="0">
              <a:buNone/>
            </a:pPr>
            <a:r>
              <a:rPr lang="en-US" sz="1400" dirty="0">
                <a:latin typeface="Abadi" panose="020B0604020104020204" pitchFamily="34" charset="0"/>
              </a:rPr>
              <a:t>train_x = vectorizer.fit_transform(train_df['processed_text'])</a:t>
            </a:r>
          </a:p>
          <a:p>
            <a:pPr marL="0" indent="0">
              <a:buNone/>
            </a:pPr>
            <a:r>
              <a:rPr lang="en-US" sz="1400" dirty="0">
                <a:latin typeface="Abadi" panose="020B0604020104020204" pitchFamily="34" charset="0"/>
              </a:rPr>
              <a:t>test_x = vectorizer.transform(test_df['processed_text'])</a:t>
            </a:r>
          </a:p>
          <a:p>
            <a:pPr marL="0" indent="0">
              <a:buNone/>
            </a:pPr>
            <a:r>
              <a:rPr lang="en-US" sz="1400" dirty="0">
                <a:latin typeface="Abadi" panose="020B0604020104020204" pitchFamily="34" charset="0"/>
              </a:rPr>
              <a:t># Define the labels</a:t>
            </a:r>
          </a:p>
          <a:p>
            <a:pPr marL="0" indent="0">
              <a:buNone/>
            </a:pPr>
            <a:r>
              <a:rPr lang="en-US" sz="1400" dirty="0">
                <a:latin typeface="Abadi" panose="020B0604020104020204" pitchFamily="34" charset="0"/>
              </a:rPr>
              <a:t>train_y = train_df['Sentiment']</a:t>
            </a:r>
          </a:p>
          <a:p>
            <a:pPr marL="0" indent="0">
              <a:buNone/>
            </a:pPr>
            <a:r>
              <a:rPr lang="en-US" sz="1400" dirty="0">
                <a:latin typeface="Abadi" panose="020B0604020104020204" pitchFamily="34" charset="0"/>
              </a:rPr>
              <a:t>test_y = test_df['Sentiment’]</a:t>
            </a:r>
          </a:p>
          <a:p>
            <a:pPr marL="0" indent="0">
              <a:buNone/>
            </a:pPr>
            <a:r>
              <a:rPr lang="en-US" sz="1400" dirty="0">
                <a:latin typeface="Abadi" panose="020B0604020104020204" pitchFamily="34" charset="0"/>
              </a:rPr>
              <a:t># Train the Random Forest classifier</a:t>
            </a:r>
          </a:p>
          <a:p>
            <a:pPr marL="0" indent="0">
              <a:buNone/>
            </a:pPr>
            <a:r>
              <a:rPr lang="en-US" sz="1400" dirty="0">
                <a:latin typeface="Abadi" panose="020B0604020104020204" pitchFamily="34" charset="0"/>
              </a:rPr>
              <a:t>classifier = RandomForestClassifier(n_estimators=100, random_state=42)</a:t>
            </a:r>
          </a:p>
          <a:p>
            <a:pPr marL="0" indent="0">
              <a:buNone/>
            </a:pPr>
            <a:r>
              <a:rPr lang="en-US" sz="1400" dirty="0">
                <a:latin typeface="Abadi" panose="020B0604020104020204" pitchFamily="34" charset="0"/>
              </a:rPr>
              <a:t>classifier.fit(train_x, train_y)</a:t>
            </a:r>
          </a:p>
        </p:txBody>
      </p:sp>
      <p:sp>
        <p:nvSpPr>
          <p:cNvPr id="14" name="Rectangle 1">
            <a:extLst>
              <a:ext uri="{FF2B5EF4-FFF2-40B4-BE49-F238E27FC236}">
                <a16:creationId xmlns:a16="http://schemas.microsoft.com/office/drawing/2014/main" id="{E2EBCAEF-23B1-E7E7-CFFE-D592D08F4D23}"/>
              </a:ext>
            </a:extLst>
          </p:cNvPr>
          <p:cNvSpPr>
            <a:spLocks noGrp="1" noChangeArrowheads="1"/>
          </p:cNvSpPr>
          <p:nvPr>
            <p:ph type="body" sz="quarter" idx="3"/>
          </p:nvPr>
        </p:nvSpPr>
        <p:spPr bwMode="auto">
          <a:xfrm>
            <a:off x="7478976" y="1636861"/>
            <a:ext cx="23903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badi" panose="020B0604020104020204" pitchFamily="34" charset="0"/>
              </a:rPr>
              <a:t>Accuracy: 68.12% </a:t>
            </a:r>
          </a:p>
        </p:txBody>
      </p:sp>
      <p:pic>
        <p:nvPicPr>
          <p:cNvPr id="10" name="Picture 9">
            <a:extLst>
              <a:ext uri="{FF2B5EF4-FFF2-40B4-BE49-F238E27FC236}">
                <a16:creationId xmlns:a16="http://schemas.microsoft.com/office/drawing/2014/main" id="{4BF9394D-4247-50DA-2662-F84BA8E4408F}"/>
              </a:ext>
            </a:extLst>
          </p:cNvPr>
          <p:cNvPicPr>
            <a:picLocks noChangeAspect="1"/>
          </p:cNvPicPr>
          <p:nvPr/>
        </p:nvPicPr>
        <p:blipFill>
          <a:blip r:embed="rId3"/>
          <a:stretch>
            <a:fillRect/>
          </a:stretch>
        </p:blipFill>
        <p:spPr>
          <a:xfrm>
            <a:off x="6325790" y="2006193"/>
            <a:ext cx="4624086" cy="3806238"/>
          </a:xfrm>
          <a:prstGeom prst="rect">
            <a:avLst/>
          </a:prstGeom>
          <a:ln>
            <a:noFill/>
          </a:ln>
          <a:effectLst>
            <a:outerShdw blurRad="292100" dist="139700" dir="2700000" algn="tl" rotWithShape="0">
              <a:srgbClr val="333333">
                <a:alpha val="65000"/>
              </a:srgbClr>
            </a:outerShdw>
          </a:effectLst>
        </p:spPr>
      </p:pic>
      <p:sp>
        <p:nvSpPr>
          <p:cNvPr id="5" name="Title 4">
            <a:extLst>
              <a:ext uri="{FF2B5EF4-FFF2-40B4-BE49-F238E27FC236}">
                <a16:creationId xmlns:a16="http://schemas.microsoft.com/office/drawing/2014/main" id="{FE6A741E-B99E-F202-42D2-806A2604C897}"/>
              </a:ext>
            </a:extLst>
          </p:cNvPr>
          <p:cNvSpPr>
            <a:spLocks noGrp="1"/>
          </p:cNvSpPr>
          <p:nvPr>
            <p:ph type="title"/>
          </p:nvPr>
        </p:nvSpPr>
        <p:spPr>
          <a:xfrm>
            <a:off x="919119" y="426638"/>
            <a:ext cx="10353762" cy="970450"/>
          </a:xfrm>
        </p:spPr>
        <p:txBody>
          <a:bodyPr/>
          <a:lstStyle/>
          <a:p>
            <a:r>
              <a:rPr lang="en-US" dirty="0">
                <a:effectLst>
                  <a:outerShdw blurRad="38100" dist="38100" dir="2700000" algn="tl">
                    <a:srgbClr val="000000">
                      <a:alpha val="43137"/>
                    </a:srgbClr>
                  </a:outerShdw>
                </a:effectLst>
              </a:rPr>
              <a:t>Random forest – Sklearn Ensemble Classifier</a:t>
            </a:r>
            <a:endParaRPr lang="en-US" dirty="0"/>
          </a:p>
        </p:txBody>
      </p:sp>
    </p:spTree>
    <p:extLst>
      <p:ext uri="{BB962C8B-B14F-4D97-AF65-F5344CB8AC3E}">
        <p14:creationId xmlns:p14="http://schemas.microsoft.com/office/powerpoint/2010/main" val="3430944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2">
            <a:extLst>
              <a:ext uri="{FF2B5EF4-FFF2-40B4-BE49-F238E27FC236}">
                <a16:creationId xmlns:a16="http://schemas.microsoft.com/office/drawing/2014/main" id="{455F0AF0-7654-DE97-3874-36391B50E4C4}"/>
              </a:ext>
            </a:extLst>
          </p:cNvPr>
          <p:cNvSpPr>
            <a:spLocks noGrp="1"/>
          </p:cNvSpPr>
          <p:nvPr>
            <p:ph type="body" idx="1"/>
          </p:nvPr>
        </p:nvSpPr>
        <p:spPr>
          <a:xfrm>
            <a:off x="913795" y="1369949"/>
            <a:ext cx="5282390" cy="552199"/>
          </a:xfrm>
        </p:spPr>
        <p:txBody>
          <a:bodyPr/>
          <a:lstStyle/>
          <a:p>
            <a:pPr algn="ctr"/>
            <a:r>
              <a:rPr lang="en-US" dirty="0"/>
              <a:t>Accuracy 46.48%</a:t>
            </a:r>
          </a:p>
        </p:txBody>
      </p:sp>
      <p:sp>
        <p:nvSpPr>
          <p:cNvPr id="23" name="Content Placeholder 2">
            <a:extLst>
              <a:ext uri="{FF2B5EF4-FFF2-40B4-BE49-F238E27FC236}">
                <a16:creationId xmlns:a16="http://schemas.microsoft.com/office/drawing/2014/main" id="{60F76E60-D9B9-4379-34CE-B5AD043E6345}"/>
              </a:ext>
            </a:extLst>
          </p:cNvPr>
          <p:cNvSpPr>
            <a:spLocks noGrp="1"/>
          </p:cNvSpPr>
          <p:nvPr>
            <p:ph sz="half" idx="2"/>
          </p:nvPr>
        </p:nvSpPr>
        <p:spPr>
          <a:xfrm>
            <a:off x="6819637" y="1689902"/>
            <a:ext cx="4918974" cy="4666448"/>
          </a:xfrm>
        </p:spPr>
        <p:txBody>
          <a:bodyPr>
            <a:noAutofit/>
          </a:bodyPr>
          <a:lstStyle/>
          <a:p>
            <a:pPr marL="0" indent="0">
              <a:lnSpc>
                <a:spcPct val="90000"/>
              </a:lnSpc>
              <a:buNone/>
            </a:pPr>
            <a:r>
              <a:rPr lang="en-US" sz="1400" dirty="0">
                <a:latin typeface="Abadi" panose="020B0604020104020204" pitchFamily="34" charset="0"/>
              </a:rPr>
              <a:t># Instantiate the tokenizer and sentiment analysis model</a:t>
            </a:r>
          </a:p>
          <a:p>
            <a:pPr marL="0" indent="0">
              <a:lnSpc>
                <a:spcPct val="90000"/>
              </a:lnSpc>
              <a:buNone/>
            </a:pPr>
            <a:r>
              <a:rPr lang="en-US" sz="1400" dirty="0">
                <a:latin typeface="Abadi" panose="020B0604020104020204" pitchFamily="34" charset="0"/>
              </a:rPr>
              <a:t>tokenize = BertTokenizer.from_pretrained("bert-base-uncased")</a:t>
            </a:r>
          </a:p>
          <a:p>
            <a:pPr marL="0" indent="0">
              <a:lnSpc>
                <a:spcPct val="90000"/>
              </a:lnSpc>
              <a:buNone/>
            </a:pPr>
            <a:r>
              <a:rPr lang="en-US" sz="1400" dirty="0">
                <a:latin typeface="Abadi" panose="020B0604020104020204" pitchFamily="34" charset="0"/>
              </a:rPr>
              <a:t>model = BertForSequenceClassification.from_pretrained("bert-base-uncased", num_labels=4)</a:t>
            </a:r>
          </a:p>
          <a:p>
            <a:pPr marL="0" indent="0">
              <a:lnSpc>
                <a:spcPct val="90000"/>
              </a:lnSpc>
              <a:buNone/>
            </a:pPr>
            <a:r>
              <a:rPr lang="en-US" sz="1400" dirty="0">
                <a:latin typeface="Abadi" panose="020B0604020104020204" pitchFamily="34" charset="0"/>
              </a:rPr>
              <a:t> # Create input tensors</a:t>
            </a:r>
          </a:p>
          <a:p>
            <a:pPr marL="0" indent="0">
              <a:lnSpc>
                <a:spcPct val="90000"/>
              </a:lnSpc>
              <a:buNone/>
            </a:pPr>
            <a:r>
              <a:rPr lang="en-US" sz="1400" dirty="0">
                <a:latin typeface="Abadi" panose="020B0604020104020204" pitchFamily="34" charset="0"/>
              </a:rPr>
              <a:t>    inputs = {</a:t>
            </a:r>
          </a:p>
          <a:p>
            <a:pPr marL="0" indent="0">
              <a:lnSpc>
                <a:spcPct val="90000"/>
              </a:lnSpc>
              <a:buNone/>
            </a:pPr>
            <a:r>
              <a:rPr lang="en-US" sz="1400" dirty="0">
                <a:latin typeface="Abadi" panose="020B0604020104020204" pitchFamily="34" charset="0"/>
              </a:rPr>
              <a:t>        "input_ids": torch.tensor([input_ids]),</a:t>
            </a:r>
          </a:p>
          <a:p>
            <a:pPr marL="0" indent="0">
              <a:lnSpc>
                <a:spcPct val="90000"/>
              </a:lnSpc>
              <a:buNone/>
            </a:pPr>
            <a:r>
              <a:rPr lang="en-US" sz="1400" dirty="0">
                <a:latin typeface="Abadi" panose="020B0604020104020204" pitchFamily="34" charset="0"/>
              </a:rPr>
              <a:t>        "attention_mask": torch.tensor([[1] * len(input_ids)])    }</a:t>
            </a:r>
          </a:p>
          <a:p>
            <a:pPr marL="0" indent="0">
              <a:lnSpc>
                <a:spcPct val="90000"/>
              </a:lnSpc>
              <a:buNone/>
            </a:pPr>
            <a:r>
              <a:rPr lang="en-US" sz="1400" dirty="0">
                <a:latin typeface="Abadi" panose="020B0604020104020204" pitchFamily="34" charset="0"/>
              </a:rPr>
              <a:t>        # Perform sentiment analysis</a:t>
            </a:r>
          </a:p>
          <a:p>
            <a:pPr marL="0" indent="0">
              <a:lnSpc>
                <a:spcPct val="90000"/>
              </a:lnSpc>
              <a:buNone/>
            </a:pPr>
            <a:r>
              <a:rPr lang="en-US" sz="1400" dirty="0">
                <a:latin typeface="Abadi" panose="020B0604020104020204" pitchFamily="34" charset="0"/>
              </a:rPr>
              <a:t>    outputs = model(**inputs)</a:t>
            </a:r>
          </a:p>
          <a:p>
            <a:pPr marL="0" indent="0">
              <a:lnSpc>
                <a:spcPct val="90000"/>
              </a:lnSpc>
              <a:buNone/>
            </a:pPr>
            <a:r>
              <a:rPr lang="en-US" sz="1400" dirty="0">
                <a:latin typeface="Abadi" panose="020B0604020104020204" pitchFamily="34" charset="0"/>
              </a:rPr>
              <a:t>    logits = outputs.logits</a:t>
            </a:r>
          </a:p>
          <a:p>
            <a:pPr marL="0" indent="0">
              <a:lnSpc>
                <a:spcPct val="90000"/>
              </a:lnSpc>
              <a:buNone/>
            </a:pPr>
            <a:r>
              <a:rPr lang="en-US" sz="1400" dirty="0">
                <a:latin typeface="Abadi" panose="020B0604020104020204" pitchFamily="34" charset="0"/>
              </a:rPr>
              <a:t>    predicted_label = torch.argmax(logits).item()</a:t>
            </a:r>
          </a:p>
          <a:p>
            <a:pPr marL="0" indent="0">
              <a:lnSpc>
                <a:spcPct val="90000"/>
              </a:lnSpc>
              <a:buNone/>
            </a:pPr>
            <a:r>
              <a:rPr lang="en-US" sz="1400" dirty="0">
                <a:latin typeface="Abadi" panose="020B0604020104020204" pitchFamily="34" charset="0"/>
              </a:rPr>
              <a:t>    predicted_sentiments.append(predicted_label)</a:t>
            </a:r>
          </a:p>
        </p:txBody>
      </p:sp>
      <p:sp>
        <p:nvSpPr>
          <p:cNvPr id="5" name="Footer Placeholder 4">
            <a:extLst>
              <a:ext uri="{FF2B5EF4-FFF2-40B4-BE49-F238E27FC236}">
                <a16:creationId xmlns:a16="http://schemas.microsoft.com/office/drawing/2014/main" id="{A6EF99BD-DB83-C2DA-588D-F76F43FACA44}"/>
              </a:ext>
            </a:extLst>
          </p:cNvPr>
          <p:cNvSpPr>
            <a:spLocks noGrp="1"/>
          </p:cNvSpPr>
          <p:nvPr>
            <p:ph type="ftr" sz="quarter" idx="11"/>
          </p:nvPr>
        </p:nvSpPr>
        <p:spPr/>
        <p:txBody>
          <a:bodyPr anchor="ctr">
            <a:normAutofit/>
          </a:bodyPr>
          <a:lstStyle/>
          <a:p>
            <a:pPr>
              <a:spcAft>
                <a:spcPts val="600"/>
              </a:spcAft>
            </a:pPr>
            <a:r>
              <a:rPr lang="en-US" dirty="0"/>
              <a:t>PRESENTATION TITLE</a:t>
            </a:r>
          </a:p>
        </p:txBody>
      </p:sp>
      <p:pic>
        <p:nvPicPr>
          <p:cNvPr id="7" name="Picture 6">
            <a:extLst>
              <a:ext uri="{FF2B5EF4-FFF2-40B4-BE49-F238E27FC236}">
                <a16:creationId xmlns:a16="http://schemas.microsoft.com/office/drawing/2014/main" id="{566051D7-D385-6E51-8230-E4BF769E934A}"/>
              </a:ext>
            </a:extLst>
          </p:cNvPr>
          <p:cNvPicPr>
            <a:picLocks noChangeAspect="1"/>
          </p:cNvPicPr>
          <p:nvPr/>
        </p:nvPicPr>
        <p:blipFill>
          <a:blip r:embed="rId3"/>
          <a:stretch>
            <a:fillRect/>
          </a:stretch>
        </p:blipFill>
        <p:spPr>
          <a:xfrm>
            <a:off x="453389" y="1942391"/>
            <a:ext cx="5909048" cy="4326252"/>
          </a:xfrm>
          <a:prstGeom prst="rect">
            <a:avLst/>
          </a:prstGeom>
          <a:ln>
            <a:noFill/>
          </a:ln>
          <a:effectLst>
            <a:outerShdw blurRad="292100" dist="139700" dir="2700000" algn="tl" rotWithShape="0">
              <a:srgbClr val="333333">
                <a:alpha val="65000"/>
              </a:srgbClr>
            </a:outerShdw>
          </a:effectLst>
        </p:spPr>
      </p:pic>
      <p:sp>
        <p:nvSpPr>
          <p:cNvPr id="8" name="Title 7">
            <a:extLst>
              <a:ext uri="{FF2B5EF4-FFF2-40B4-BE49-F238E27FC236}">
                <a16:creationId xmlns:a16="http://schemas.microsoft.com/office/drawing/2014/main" id="{BBEAF1D7-3CD5-690D-8BBF-88F8E181515F}"/>
              </a:ext>
            </a:extLst>
          </p:cNvPr>
          <p:cNvSpPr>
            <a:spLocks noGrp="1"/>
          </p:cNvSpPr>
          <p:nvPr>
            <p:ph type="title"/>
          </p:nvPr>
        </p:nvSpPr>
        <p:spPr>
          <a:xfrm>
            <a:off x="913795" y="476595"/>
            <a:ext cx="10353762" cy="970450"/>
          </a:xfrm>
        </p:spPr>
        <p:txBody>
          <a:bodyPr/>
          <a:lstStyle/>
          <a:p>
            <a:r>
              <a:rPr lang="en-US" dirty="0">
                <a:effectLst>
                  <a:outerShdw blurRad="38100" dist="38100" dir="2700000" algn="tl">
                    <a:srgbClr val="000000">
                      <a:alpha val="43137"/>
                    </a:srgbClr>
                  </a:outerShdw>
                </a:effectLst>
              </a:rPr>
              <a:t>Hugging Face – Bert Sentiment Analysis</a:t>
            </a:r>
            <a:endParaRPr lang="en-US" dirty="0"/>
          </a:p>
        </p:txBody>
      </p:sp>
    </p:spTree>
    <p:extLst>
      <p:ext uri="{BB962C8B-B14F-4D97-AF65-F5344CB8AC3E}">
        <p14:creationId xmlns:p14="http://schemas.microsoft.com/office/powerpoint/2010/main" val="2408555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88EE59-7506-EA72-BC9B-10FB1D59EBAF}"/>
              </a:ext>
            </a:extLst>
          </p:cNvPr>
          <p:cNvSpPr>
            <a:spLocks noGrp="1"/>
          </p:cNvSpPr>
          <p:nvPr>
            <p:ph type="dt" sz="half" idx="10"/>
          </p:nvPr>
        </p:nvSpPr>
        <p:spPr>
          <a:xfrm>
            <a:off x="1333500" y="6356350"/>
            <a:ext cx="985157" cy="365125"/>
          </a:xfrm>
        </p:spPr>
        <p:txBody>
          <a:bodyPr anchor="ctr">
            <a:normAutofit/>
          </a:bodyPr>
          <a:lstStyle/>
          <a:p>
            <a:pPr>
              <a:spcAft>
                <a:spcPts val="600"/>
              </a:spcAft>
            </a:pPr>
            <a:r>
              <a:rPr lang="en-US" dirty="0"/>
              <a:t>20XX</a:t>
            </a:r>
          </a:p>
        </p:txBody>
      </p:sp>
      <p:sp>
        <p:nvSpPr>
          <p:cNvPr id="5" name="Footer Placeholder 4">
            <a:extLst>
              <a:ext uri="{FF2B5EF4-FFF2-40B4-BE49-F238E27FC236}">
                <a16:creationId xmlns:a16="http://schemas.microsoft.com/office/drawing/2014/main" id="{62BD1F3D-FB19-3738-9F12-90654CBDD0E0}"/>
              </a:ext>
            </a:extLst>
          </p:cNvPr>
          <p:cNvSpPr>
            <a:spLocks noGrp="1"/>
          </p:cNvSpPr>
          <p:nvPr>
            <p:ph type="ftr" sz="quarter" idx="11"/>
          </p:nvPr>
        </p:nvSpPr>
        <p:spPr>
          <a:xfrm>
            <a:off x="2669886" y="6356349"/>
            <a:ext cx="2482842" cy="365125"/>
          </a:xfrm>
        </p:spPr>
        <p:txBody>
          <a:bodyPr anchor="ctr">
            <a:normAutofit/>
          </a:bodyPr>
          <a:lstStyle/>
          <a:p>
            <a:pPr>
              <a:spcAft>
                <a:spcPts val="600"/>
              </a:spcAft>
            </a:pPr>
            <a:r>
              <a:rPr lang="en-US" dirty="0"/>
              <a:t>PRESENTATION TITLE</a:t>
            </a:r>
          </a:p>
        </p:txBody>
      </p:sp>
      <p:sp>
        <p:nvSpPr>
          <p:cNvPr id="6" name="Slide Number Placeholder 5">
            <a:extLst>
              <a:ext uri="{FF2B5EF4-FFF2-40B4-BE49-F238E27FC236}">
                <a16:creationId xmlns:a16="http://schemas.microsoft.com/office/drawing/2014/main" id="{E7DB6E51-D68C-EFD5-5CC3-808A5E8AC850}"/>
              </a:ext>
            </a:extLst>
          </p:cNvPr>
          <p:cNvSpPr>
            <a:spLocks noGrp="1"/>
          </p:cNvSpPr>
          <p:nvPr>
            <p:ph type="sldNum" sz="quarter" idx="12"/>
          </p:nvPr>
        </p:nvSpPr>
        <p:spPr>
          <a:xfrm>
            <a:off x="5536305" y="6356350"/>
            <a:ext cx="987552" cy="365125"/>
          </a:xfrm>
        </p:spPr>
        <p:txBody>
          <a:bodyPr anchor="ctr">
            <a:normAutofit/>
          </a:bodyPr>
          <a:lstStyle/>
          <a:p>
            <a:pPr>
              <a:spcAft>
                <a:spcPts val="600"/>
              </a:spcAft>
            </a:pPr>
            <a:fld id="{A49DFD55-3C28-40EF-9E31-A92D2E4017FF}" type="slidenum">
              <a:rPr lang="en-US" smtClean="0"/>
              <a:pPr>
                <a:spcAft>
                  <a:spcPts val="600"/>
                </a:spcAft>
              </a:pPr>
              <a:t>19</a:t>
            </a:fld>
            <a:endParaRPr lang="en-US" dirty="0"/>
          </a:p>
        </p:txBody>
      </p:sp>
      <p:pic>
        <p:nvPicPr>
          <p:cNvPr id="14" name="Picture 13">
            <a:extLst>
              <a:ext uri="{FF2B5EF4-FFF2-40B4-BE49-F238E27FC236}">
                <a16:creationId xmlns:a16="http://schemas.microsoft.com/office/drawing/2014/main" id="{D686DBBD-DDB5-C24F-A0A2-91B58BDE4ED6}"/>
              </a:ext>
            </a:extLst>
          </p:cNvPr>
          <p:cNvPicPr>
            <a:picLocks noChangeAspect="1"/>
          </p:cNvPicPr>
          <p:nvPr/>
        </p:nvPicPr>
        <p:blipFill>
          <a:blip r:embed="rId3"/>
          <a:stretch>
            <a:fillRect/>
          </a:stretch>
        </p:blipFill>
        <p:spPr>
          <a:xfrm>
            <a:off x="3005185" y="1904787"/>
            <a:ext cx="5802923" cy="2543530"/>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CCBF6447-F132-3E10-B403-4D70954C0B00}"/>
              </a:ext>
            </a:extLst>
          </p:cNvPr>
          <p:cNvPicPr>
            <a:picLocks noChangeAspect="1"/>
          </p:cNvPicPr>
          <p:nvPr/>
        </p:nvPicPr>
        <p:blipFill>
          <a:blip r:embed="rId4"/>
          <a:stretch>
            <a:fillRect/>
          </a:stretch>
        </p:blipFill>
        <p:spPr>
          <a:xfrm>
            <a:off x="1826078" y="4892674"/>
            <a:ext cx="9126224" cy="1019317"/>
          </a:xfrm>
          <a:prstGeom prst="rect">
            <a:avLst/>
          </a:prstGeom>
          <a:ln>
            <a:noFill/>
          </a:ln>
          <a:effectLst>
            <a:outerShdw blurRad="292100" dist="139700" dir="2700000" algn="tl" rotWithShape="0">
              <a:srgbClr val="333333">
                <a:alpha val="65000"/>
              </a:srgbClr>
            </a:outerShdw>
          </a:effectLst>
        </p:spPr>
      </p:pic>
      <p:sp>
        <p:nvSpPr>
          <p:cNvPr id="7" name="Title 6">
            <a:extLst>
              <a:ext uri="{FF2B5EF4-FFF2-40B4-BE49-F238E27FC236}">
                <a16:creationId xmlns:a16="http://schemas.microsoft.com/office/drawing/2014/main" id="{00F71A20-FE59-DF74-AD24-839C7374DD39}"/>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Hugging face – Auto Train BETA</a:t>
            </a:r>
            <a:endParaRPr lang="en-US" dirty="0"/>
          </a:p>
        </p:txBody>
      </p:sp>
    </p:spTree>
    <p:extLst>
      <p:ext uri="{BB962C8B-B14F-4D97-AF65-F5344CB8AC3E}">
        <p14:creationId xmlns:p14="http://schemas.microsoft.com/office/powerpoint/2010/main" val="71611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185D-E554-847F-983E-15536EC44F79}"/>
              </a:ext>
            </a:extLst>
          </p:cNvPr>
          <p:cNvSpPr>
            <a:spLocks noGrp="1"/>
          </p:cNvSpPr>
          <p:nvPr>
            <p:ph type="title"/>
          </p:nvPr>
        </p:nvSpPr>
        <p:spPr>
          <a:xfrm>
            <a:off x="888635" y="1450655"/>
            <a:ext cx="4370659" cy="3956690"/>
          </a:xfrm>
        </p:spPr>
        <p:txBody>
          <a:bodyPr anchor="ctr">
            <a:normAutofit/>
          </a:bodyPr>
          <a:lstStyle/>
          <a:p>
            <a:r>
              <a:rPr lang="en-US" sz="6800" dirty="0"/>
              <a:t>Traditional NLTK Analysis</a:t>
            </a:r>
          </a:p>
        </p:txBody>
      </p:sp>
      <p:sp>
        <p:nvSpPr>
          <p:cNvPr id="3" name="Content Placeholder 2">
            <a:extLst>
              <a:ext uri="{FF2B5EF4-FFF2-40B4-BE49-F238E27FC236}">
                <a16:creationId xmlns:a16="http://schemas.microsoft.com/office/drawing/2014/main" id="{9A887058-2C82-34B5-DEC7-31ABD47510C8}"/>
              </a:ext>
            </a:extLst>
          </p:cNvPr>
          <p:cNvSpPr>
            <a:spLocks noGrp="1"/>
          </p:cNvSpPr>
          <p:nvPr>
            <p:ph idx="1"/>
          </p:nvPr>
        </p:nvSpPr>
        <p:spPr>
          <a:xfrm>
            <a:off x="5384800" y="174177"/>
            <a:ext cx="6618514" cy="6574966"/>
          </a:xfrm>
        </p:spPr>
        <p:txBody>
          <a:bodyPr anchor="ctr">
            <a:normAutofit/>
          </a:bodyPr>
          <a:lstStyle/>
          <a:p>
            <a:r>
              <a:rPr lang="en-US" sz="2400" dirty="0"/>
              <a:t>Attempt to classify the sentiment of the reviews by creating feature sets to train the NLTK Naïve Bayes classifier on</a:t>
            </a:r>
          </a:p>
          <a:p>
            <a:r>
              <a:rPr lang="en-US" sz="2400" dirty="0"/>
              <a:t>Data Processing</a:t>
            </a:r>
          </a:p>
          <a:p>
            <a:pPr lvl="1"/>
            <a:r>
              <a:rPr lang="en-US" sz="2000" dirty="0"/>
              <a:t>Extract unique full reviews from Kaggle data set</a:t>
            </a:r>
          </a:p>
          <a:p>
            <a:pPr lvl="1"/>
            <a:r>
              <a:rPr lang="en-US" sz="2000" dirty="0"/>
              <a:t>Create two new sets of reviews</a:t>
            </a:r>
          </a:p>
          <a:p>
            <a:pPr lvl="2"/>
            <a:r>
              <a:rPr lang="en-US" sz="1800" dirty="0"/>
              <a:t>Reviews with original sentiment labels (0-4)</a:t>
            </a:r>
          </a:p>
          <a:p>
            <a:pPr lvl="2"/>
            <a:r>
              <a:rPr lang="en-US" sz="1800" dirty="0"/>
              <a:t>Reviews with modified sentiment labels (1-3)</a:t>
            </a:r>
          </a:p>
          <a:p>
            <a:pPr lvl="1"/>
            <a:r>
              <a:rPr lang="en-US" sz="2000" dirty="0"/>
              <a:t>Tokenization</a:t>
            </a:r>
          </a:p>
          <a:p>
            <a:pPr lvl="1"/>
            <a:r>
              <a:rPr lang="en-US" sz="2000" dirty="0"/>
              <a:t>Lower-case</a:t>
            </a:r>
          </a:p>
          <a:p>
            <a:pPr lvl="1"/>
            <a:r>
              <a:rPr lang="en-US" sz="2000" dirty="0"/>
              <a:t>Lemmatization</a:t>
            </a:r>
          </a:p>
          <a:p>
            <a:pPr lvl="1"/>
            <a:r>
              <a:rPr lang="en-US" sz="2000" dirty="0"/>
              <a:t>Randomization in preparation for training and testing</a:t>
            </a:r>
          </a:p>
        </p:txBody>
      </p:sp>
    </p:spTree>
    <p:extLst>
      <p:ext uri="{BB962C8B-B14F-4D97-AF65-F5344CB8AC3E}">
        <p14:creationId xmlns:p14="http://schemas.microsoft.com/office/powerpoint/2010/main" val="243368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88EE59-7506-EA72-BC9B-10FB1D59EBAF}"/>
              </a:ext>
            </a:extLst>
          </p:cNvPr>
          <p:cNvSpPr>
            <a:spLocks noGrp="1"/>
          </p:cNvSpPr>
          <p:nvPr>
            <p:ph type="dt" sz="half" idx="10"/>
          </p:nvPr>
        </p:nvSpPr>
        <p:spPr>
          <a:xfrm>
            <a:off x="1333500" y="6356350"/>
            <a:ext cx="985157" cy="365125"/>
          </a:xfrm>
        </p:spPr>
        <p:txBody>
          <a:bodyPr anchor="ctr">
            <a:normAutofit/>
          </a:bodyPr>
          <a:lstStyle/>
          <a:p>
            <a:pPr>
              <a:spcAft>
                <a:spcPts val="600"/>
              </a:spcAft>
            </a:pPr>
            <a:r>
              <a:rPr lang="en-US" dirty="0"/>
              <a:t>20XX</a:t>
            </a:r>
          </a:p>
        </p:txBody>
      </p:sp>
      <p:sp>
        <p:nvSpPr>
          <p:cNvPr id="5" name="Footer Placeholder 4">
            <a:extLst>
              <a:ext uri="{FF2B5EF4-FFF2-40B4-BE49-F238E27FC236}">
                <a16:creationId xmlns:a16="http://schemas.microsoft.com/office/drawing/2014/main" id="{62BD1F3D-FB19-3738-9F12-90654CBDD0E0}"/>
              </a:ext>
            </a:extLst>
          </p:cNvPr>
          <p:cNvSpPr>
            <a:spLocks noGrp="1"/>
          </p:cNvSpPr>
          <p:nvPr>
            <p:ph type="ftr" sz="quarter" idx="11"/>
          </p:nvPr>
        </p:nvSpPr>
        <p:spPr>
          <a:xfrm>
            <a:off x="2669886" y="6356349"/>
            <a:ext cx="2482842" cy="365125"/>
          </a:xfrm>
        </p:spPr>
        <p:txBody>
          <a:bodyPr anchor="ctr">
            <a:normAutofit/>
          </a:bodyPr>
          <a:lstStyle/>
          <a:p>
            <a:pPr>
              <a:spcAft>
                <a:spcPts val="600"/>
              </a:spcAft>
            </a:pPr>
            <a:r>
              <a:rPr lang="en-US" dirty="0"/>
              <a:t>PRESENTATION TITLE</a:t>
            </a:r>
          </a:p>
        </p:txBody>
      </p:sp>
      <p:sp>
        <p:nvSpPr>
          <p:cNvPr id="6" name="Slide Number Placeholder 5">
            <a:extLst>
              <a:ext uri="{FF2B5EF4-FFF2-40B4-BE49-F238E27FC236}">
                <a16:creationId xmlns:a16="http://schemas.microsoft.com/office/drawing/2014/main" id="{E7DB6E51-D68C-EFD5-5CC3-808A5E8AC850}"/>
              </a:ext>
            </a:extLst>
          </p:cNvPr>
          <p:cNvSpPr>
            <a:spLocks noGrp="1"/>
          </p:cNvSpPr>
          <p:nvPr>
            <p:ph type="sldNum" sz="quarter" idx="12"/>
          </p:nvPr>
        </p:nvSpPr>
        <p:spPr>
          <a:xfrm>
            <a:off x="5536305" y="6356350"/>
            <a:ext cx="987552" cy="365125"/>
          </a:xfrm>
        </p:spPr>
        <p:txBody>
          <a:bodyPr anchor="ctr">
            <a:normAutofit/>
          </a:bodyPr>
          <a:lstStyle/>
          <a:p>
            <a:pPr>
              <a:spcAft>
                <a:spcPts val="600"/>
              </a:spcAft>
            </a:pPr>
            <a:fld id="{A49DFD55-3C28-40EF-9E31-A92D2E4017FF}" type="slidenum">
              <a:rPr lang="en-US" smtClean="0"/>
              <a:pPr>
                <a:spcAft>
                  <a:spcPts val="600"/>
                </a:spcAft>
              </a:pPr>
              <a:t>20</a:t>
            </a:fld>
            <a:endParaRPr lang="en-US" dirty="0"/>
          </a:p>
        </p:txBody>
      </p:sp>
      <p:pic>
        <p:nvPicPr>
          <p:cNvPr id="3" name="Picture 2">
            <a:extLst>
              <a:ext uri="{FF2B5EF4-FFF2-40B4-BE49-F238E27FC236}">
                <a16:creationId xmlns:a16="http://schemas.microsoft.com/office/drawing/2014/main" id="{0FF0C67E-5220-F0E9-CD46-BEC32AF45D99}"/>
              </a:ext>
            </a:extLst>
          </p:cNvPr>
          <p:cNvPicPr>
            <a:picLocks noChangeAspect="1"/>
          </p:cNvPicPr>
          <p:nvPr/>
        </p:nvPicPr>
        <p:blipFill>
          <a:blip r:embed="rId3"/>
          <a:stretch>
            <a:fillRect/>
          </a:stretch>
        </p:blipFill>
        <p:spPr>
          <a:xfrm>
            <a:off x="2945249" y="1820281"/>
            <a:ext cx="6639852" cy="220058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6FB1481-E5D9-83D6-269B-A6AFCC9E1B6F}"/>
              </a:ext>
            </a:extLst>
          </p:cNvPr>
          <p:cNvPicPr>
            <a:picLocks noChangeAspect="1"/>
          </p:cNvPicPr>
          <p:nvPr/>
        </p:nvPicPr>
        <p:blipFill>
          <a:blip r:embed="rId4"/>
          <a:stretch>
            <a:fillRect/>
          </a:stretch>
        </p:blipFill>
        <p:spPr>
          <a:xfrm>
            <a:off x="1694835" y="4678947"/>
            <a:ext cx="8802328" cy="1019317"/>
          </a:xfrm>
          <a:prstGeom prst="rect">
            <a:avLst/>
          </a:prstGeom>
          <a:ln>
            <a:noFill/>
          </a:ln>
          <a:effectLst>
            <a:outerShdw blurRad="292100" dist="139700" dir="2700000" algn="tl" rotWithShape="0">
              <a:srgbClr val="333333">
                <a:alpha val="65000"/>
              </a:srgbClr>
            </a:outerShdw>
          </a:effectLst>
        </p:spPr>
      </p:pic>
      <p:sp>
        <p:nvSpPr>
          <p:cNvPr id="9" name="Title 8">
            <a:extLst>
              <a:ext uri="{FF2B5EF4-FFF2-40B4-BE49-F238E27FC236}">
                <a16:creationId xmlns:a16="http://schemas.microsoft.com/office/drawing/2014/main" id="{460BA4CD-2385-EC90-D90A-E8ACA15DF41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Hugging face – Auto Train Pre-Processed</a:t>
            </a:r>
            <a:endParaRPr lang="en-US" dirty="0"/>
          </a:p>
        </p:txBody>
      </p:sp>
    </p:spTree>
    <p:extLst>
      <p:ext uri="{BB962C8B-B14F-4D97-AF65-F5344CB8AC3E}">
        <p14:creationId xmlns:p14="http://schemas.microsoft.com/office/powerpoint/2010/main" val="1942946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88EE59-7506-EA72-BC9B-10FB1D59EBAF}"/>
              </a:ext>
            </a:extLst>
          </p:cNvPr>
          <p:cNvSpPr>
            <a:spLocks noGrp="1"/>
          </p:cNvSpPr>
          <p:nvPr>
            <p:ph type="dt" sz="half" idx="10"/>
          </p:nvPr>
        </p:nvSpPr>
        <p:spPr>
          <a:xfrm>
            <a:off x="1333500" y="6356350"/>
            <a:ext cx="985157" cy="365125"/>
          </a:xfrm>
        </p:spPr>
        <p:txBody>
          <a:bodyPr anchor="ctr">
            <a:normAutofit/>
          </a:bodyPr>
          <a:lstStyle/>
          <a:p>
            <a:pPr>
              <a:spcAft>
                <a:spcPts val="600"/>
              </a:spcAft>
            </a:pPr>
            <a:r>
              <a:rPr lang="en-US" dirty="0"/>
              <a:t>20XX</a:t>
            </a:r>
          </a:p>
        </p:txBody>
      </p:sp>
      <p:sp>
        <p:nvSpPr>
          <p:cNvPr id="5" name="Footer Placeholder 4">
            <a:extLst>
              <a:ext uri="{FF2B5EF4-FFF2-40B4-BE49-F238E27FC236}">
                <a16:creationId xmlns:a16="http://schemas.microsoft.com/office/drawing/2014/main" id="{62BD1F3D-FB19-3738-9F12-90654CBDD0E0}"/>
              </a:ext>
            </a:extLst>
          </p:cNvPr>
          <p:cNvSpPr>
            <a:spLocks noGrp="1"/>
          </p:cNvSpPr>
          <p:nvPr>
            <p:ph type="ftr" sz="quarter" idx="11"/>
          </p:nvPr>
        </p:nvSpPr>
        <p:spPr>
          <a:xfrm>
            <a:off x="2669886" y="6356349"/>
            <a:ext cx="2482842" cy="365125"/>
          </a:xfrm>
        </p:spPr>
        <p:txBody>
          <a:bodyPr anchor="ctr">
            <a:normAutofit/>
          </a:bodyPr>
          <a:lstStyle/>
          <a:p>
            <a:pPr>
              <a:spcAft>
                <a:spcPts val="600"/>
              </a:spcAft>
            </a:pPr>
            <a:r>
              <a:rPr lang="en-US" dirty="0"/>
              <a:t>PRESENTATION TITLE</a:t>
            </a:r>
          </a:p>
        </p:txBody>
      </p:sp>
      <p:sp>
        <p:nvSpPr>
          <p:cNvPr id="6" name="Slide Number Placeholder 5">
            <a:extLst>
              <a:ext uri="{FF2B5EF4-FFF2-40B4-BE49-F238E27FC236}">
                <a16:creationId xmlns:a16="http://schemas.microsoft.com/office/drawing/2014/main" id="{E7DB6E51-D68C-EFD5-5CC3-808A5E8AC850}"/>
              </a:ext>
            </a:extLst>
          </p:cNvPr>
          <p:cNvSpPr>
            <a:spLocks noGrp="1"/>
          </p:cNvSpPr>
          <p:nvPr>
            <p:ph type="sldNum" sz="quarter" idx="12"/>
          </p:nvPr>
        </p:nvSpPr>
        <p:spPr>
          <a:xfrm>
            <a:off x="5536305" y="6356350"/>
            <a:ext cx="987552" cy="365125"/>
          </a:xfrm>
        </p:spPr>
        <p:txBody>
          <a:bodyPr anchor="ctr">
            <a:normAutofit/>
          </a:bodyPr>
          <a:lstStyle/>
          <a:p>
            <a:pPr>
              <a:spcAft>
                <a:spcPts val="600"/>
              </a:spcAft>
            </a:pPr>
            <a:fld id="{A49DFD55-3C28-40EF-9E31-A92D2E4017FF}" type="slidenum">
              <a:rPr lang="en-US" smtClean="0"/>
              <a:pPr>
                <a:spcAft>
                  <a:spcPts val="600"/>
                </a:spcAft>
              </a:pPr>
              <a:t>21</a:t>
            </a:fld>
            <a:endParaRPr lang="en-US" dirty="0"/>
          </a:p>
        </p:txBody>
      </p:sp>
      <p:sp>
        <p:nvSpPr>
          <p:cNvPr id="8" name="TextBox 7">
            <a:extLst>
              <a:ext uri="{FF2B5EF4-FFF2-40B4-BE49-F238E27FC236}">
                <a16:creationId xmlns:a16="http://schemas.microsoft.com/office/drawing/2014/main" id="{C996349A-4FC1-6B74-2C8C-E68817986028}"/>
              </a:ext>
            </a:extLst>
          </p:cNvPr>
          <p:cNvSpPr txBox="1"/>
          <p:nvPr/>
        </p:nvSpPr>
        <p:spPr>
          <a:xfrm>
            <a:off x="1333500" y="1524000"/>
            <a:ext cx="10005060" cy="4247317"/>
          </a:xfrm>
          <a:prstGeom prst="rect">
            <a:avLst/>
          </a:prstGeom>
          <a:noFill/>
        </p:spPr>
        <p:txBody>
          <a:bodyPr wrap="square" rtlCol="0">
            <a:spAutoFit/>
          </a:bodyPr>
          <a:lstStyle/>
          <a:p>
            <a:pPr marL="285750" indent="-285750">
              <a:buFont typeface="Arial" panose="020B0604020202020204" pitchFamily="34" charset="0"/>
              <a:buChar char="•"/>
            </a:pPr>
            <a:r>
              <a:rPr lang="en-US" sz="2700" dirty="0">
                <a:effectLst>
                  <a:outerShdw blurRad="38100" dist="38100" dir="2700000" algn="tl">
                    <a:srgbClr val="000000">
                      <a:alpha val="43137"/>
                    </a:srgbClr>
                  </a:outerShdw>
                </a:effectLst>
              </a:rPr>
              <a:t>SVM and Random Forest produced similar accuracy results 63-68% accuracy</a:t>
            </a:r>
          </a:p>
          <a:p>
            <a:pPr marL="285750" indent="-285750">
              <a:buFont typeface="Arial" panose="020B0604020202020204" pitchFamily="34" charset="0"/>
              <a:buChar char="•"/>
            </a:pPr>
            <a:r>
              <a:rPr lang="en-US" sz="2700" dirty="0">
                <a:effectLst>
                  <a:outerShdw blurRad="38100" dist="38100" dir="2700000" algn="tl">
                    <a:srgbClr val="000000">
                      <a:alpha val="43137"/>
                    </a:srgbClr>
                  </a:outerShdw>
                </a:effectLst>
              </a:rPr>
              <a:t>NLP Models take a long time to train and consume a lot of computing power</a:t>
            </a:r>
          </a:p>
          <a:p>
            <a:pPr marL="285750" indent="-285750">
              <a:buFont typeface="Arial" panose="020B0604020202020204" pitchFamily="34" charset="0"/>
              <a:buChar char="•"/>
            </a:pPr>
            <a:r>
              <a:rPr lang="en-US" sz="2700" dirty="0">
                <a:effectLst>
                  <a:outerShdw blurRad="38100" dist="38100" dir="2700000" algn="tl">
                    <a:srgbClr val="000000">
                      <a:alpha val="43137"/>
                    </a:srgbClr>
                  </a:outerShdw>
                </a:effectLst>
              </a:rPr>
              <a:t>NLP Models require massive amounts of data to be trained properly</a:t>
            </a:r>
          </a:p>
          <a:p>
            <a:pPr marL="285750" indent="-285750">
              <a:buFont typeface="Arial" panose="020B0604020202020204" pitchFamily="34" charset="0"/>
              <a:buChar char="•"/>
            </a:pPr>
            <a:r>
              <a:rPr lang="en-US" sz="2700" dirty="0">
                <a:effectLst>
                  <a:outerShdw blurRad="38100" dist="38100" dir="2700000" algn="tl">
                    <a:srgbClr val="000000">
                      <a:alpha val="43137"/>
                    </a:srgbClr>
                  </a:outerShdw>
                </a:effectLst>
              </a:rPr>
              <a:t>Data pre-processing is not helpful in every situation – Transformer architecture being a prime example</a:t>
            </a:r>
          </a:p>
          <a:p>
            <a:pPr marL="285750" indent="-285750">
              <a:buFont typeface="Arial" panose="020B0604020202020204" pitchFamily="34" charset="0"/>
              <a:buChar char="•"/>
            </a:pPr>
            <a:r>
              <a:rPr lang="en-US" sz="2700" dirty="0">
                <a:effectLst>
                  <a:outerShdw blurRad="38100" dist="38100" dir="2700000" algn="tl">
                    <a:srgbClr val="000000">
                      <a:alpha val="43137"/>
                    </a:srgbClr>
                  </a:outerShdw>
                </a:effectLst>
              </a:rPr>
              <a:t>Architectures like BERT and Auto NLP do not benefit from lemmatization, special character removal, and stop word removal because they play a role in context</a:t>
            </a:r>
          </a:p>
        </p:txBody>
      </p:sp>
      <p:sp>
        <p:nvSpPr>
          <p:cNvPr id="7" name="Title 6">
            <a:extLst>
              <a:ext uri="{FF2B5EF4-FFF2-40B4-BE49-F238E27FC236}">
                <a16:creationId xmlns:a16="http://schemas.microsoft.com/office/drawing/2014/main" id="{024D0628-0A51-C6E6-65FE-842C47AA330E}"/>
              </a:ext>
            </a:extLst>
          </p:cNvPr>
          <p:cNvSpPr>
            <a:spLocks noGrp="1"/>
          </p:cNvSpPr>
          <p:nvPr>
            <p:ph type="title"/>
          </p:nvPr>
        </p:nvSpPr>
        <p:spPr>
          <a:xfrm>
            <a:off x="919119" y="331694"/>
            <a:ext cx="10353762" cy="970450"/>
          </a:xfrm>
        </p:spPr>
        <p:txBody>
          <a:bodyPr/>
          <a:lstStyle/>
          <a:p>
            <a:r>
              <a:rPr lang="en-US" dirty="0">
                <a:effectLst>
                  <a:outerShdw blurRad="38100" dist="38100" dir="2700000" algn="tl">
                    <a:srgbClr val="000000">
                      <a:alpha val="43137"/>
                    </a:srgbClr>
                  </a:outerShdw>
                </a:effectLst>
              </a:rPr>
              <a:t>Conclusions - Additional Models</a:t>
            </a:r>
            <a:endParaRPr lang="en-US" dirty="0"/>
          </a:p>
        </p:txBody>
      </p:sp>
    </p:spTree>
    <p:extLst>
      <p:ext uri="{BB962C8B-B14F-4D97-AF65-F5344CB8AC3E}">
        <p14:creationId xmlns:p14="http://schemas.microsoft.com/office/powerpoint/2010/main" val="3229098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88EE59-7506-EA72-BC9B-10FB1D59EBAF}"/>
              </a:ext>
            </a:extLst>
          </p:cNvPr>
          <p:cNvSpPr>
            <a:spLocks noGrp="1"/>
          </p:cNvSpPr>
          <p:nvPr>
            <p:ph type="dt" sz="half" idx="10"/>
          </p:nvPr>
        </p:nvSpPr>
        <p:spPr>
          <a:xfrm>
            <a:off x="1333500" y="6356350"/>
            <a:ext cx="985157" cy="365125"/>
          </a:xfrm>
        </p:spPr>
        <p:txBody>
          <a:bodyPr anchor="ctr">
            <a:normAutofit/>
          </a:bodyPr>
          <a:lstStyle/>
          <a:p>
            <a:pPr>
              <a:spcAft>
                <a:spcPts val="600"/>
              </a:spcAft>
            </a:pPr>
            <a:r>
              <a:rPr lang="en-US" dirty="0"/>
              <a:t>20XX</a:t>
            </a:r>
          </a:p>
        </p:txBody>
      </p:sp>
      <p:sp>
        <p:nvSpPr>
          <p:cNvPr id="5" name="Footer Placeholder 4">
            <a:extLst>
              <a:ext uri="{FF2B5EF4-FFF2-40B4-BE49-F238E27FC236}">
                <a16:creationId xmlns:a16="http://schemas.microsoft.com/office/drawing/2014/main" id="{62BD1F3D-FB19-3738-9F12-90654CBDD0E0}"/>
              </a:ext>
            </a:extLst>
          </p:cNvPr>
          <p:cNvSpPr>
            <a:spLocks noGrp="1"/>
          </p:cNvSpPr>
          <p:nvPr>
            <p:ph type="ftr" sz="quarter" idx="11"/>
          </p:nvPr>
        </p:nvSpPr>
        <p:spPr>
          <a:xfrm>
            <a:off x="2669886" y="6356349"/>
            <a:ext cx="2482842" cy="365125"/>
          </a:xfrm>
        </p:spPr>
        <p:txBody>
          <a:bodyPr anchor="ctr">
            <a:normAutofit/>
          </a:bodyPr>
          <a:lstStyle/>
          <a:p>
            <a:pPr>
              <a:spcAft>
                <a:spcPts val="600"/>
              </a:spcAft>
            </a:pPr>
            <a:r>
              <a:rPr lang="en-US" dirty="0"/>
              <a:t>PRESENTATION TITLE</a:t>
            </a:r>
          </a:p>
        </p:txBody>
      </p:sp>
      <p:sp>
        <p:nvSpPr>
          <p:cNvPr id="6" name="Slide Number Placeholder 5">
            <a:extLst>
              <a:ext uri="{FF2B5EF4-FFF2-40B4-BE49-F238E27FC236}">
                <a16:creationId xmlns:a16="http://schemas.microsoft.com/office/drawing/2014/main" id="{E7DB6E51-D68C-EFD5-5CC3-808A5E8AC850}"/>
              </a:ext>
            </a:extLst>
          </p:cNvPr>
          <p:cNvSpPr>
            <a:spLocks noGrp="1"/>
          </p:cNvSpPr>
          <p:nvPr>
            <p:ph type="sldNum" sz="quarter" idx="12"/>
          </p:nvPr>
        </p:nvSpPr>
        <p:spPr>
          <a:xfrm>
            <a:off x="5536305" y="6356350"/>
            <a:ext cx="987552" cy="365125"/>
          </a:xfrm>
        </p:spPr>
        <p:txBody>
          <a:bodyPr anchor="ctr">
            <a:normAutofit/>
          </a:bodyPr>
          <a:lstStyle/>
          <a:p>
            <a:pPr>
              <a:spcAft>
                <a:spcPts val="600"/>
              </a:spcAft>
            </a:pPr>
            <a:fld id="{A49DFD55-3C28-40EF-9E31-A92D2E4017FF}" type="slidenum">
              <a:rPr lang="en-US" smtClean="0"/>
              <a:pPr>
                <a:spcAft>
                  <a:spcPts val="600"/>
                </a:spcAft>
              </a:pPr>
              <a:t>22</a:t>
            </a:fld>
            <a:endParaRPr lang="en-US" dirty="0"/>
          </a:p>
        </p:txBody>
      </p:sp>
      <p:sp>
        <p:nvSpPr>
          <p:cNvPr id="7" name="Title 1">
            <a:extLst>
              <a:ext uri="{FF2B5EF4-FFF2-40B4-BE49-F238E27FC236}">
                <a16:creationId xmlns:a16="http://schemas.microsoft.com/office/drawing/2014/main" id="{CF1E4F27-0FA1-C440-EBD9-45F6877F5A33}"/>
              </a:ext>
            </a:extLst>
          </p:cNvPr>
          <p:cNvSpPr txBox="1">
            <a:spLocks/>
          </p:cNvSpPr>
          <p:nvPr/>
        </p:nvSpPr>
        <p:spPr>
          <a:xfrm>
            <a:off x="1085833" y="516310"/>
            <a:ext cx="9888496" cy="9001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Word Embeddings</a:t>
            </a:r>
          </a:p>
        </p:txBody>
      </p:sp>
      <p:sp>
        <p:nvSpPr>
          <p:cNvPr id="8" name="TextBox 7">
            <a:extLst>
              <a:ext uri="{FF2B5EF4-FFF2-40B4-BE49-F238E27FC236}">
                <a16:creationId xmlns:a16="http://schemas.microsoft.com/office/drawing/2014/main" id="{7C7D9D7D-2DA1-80C6-FFC0-AD1F24E45368}"/>
              </a:ext>
            </a:extLst>
          </p:cNvPr>
          <p:cNvSpPr txBox="1"/>
          <p:nvPr/>
        </p:nvSpPr>
        <p:spPr>
          <a:xfrm>
            <a:off x="401171" y="1416441"/>
            <a:ext cx="6199094" cy="646331"/>
          </a:xfrm>
          <a:prstGeom prst="rect">
            <a:avLst/>
          </a:prstGeom>
          <a:noFill/>
        </p:spPr>
        <p:txBody>
          <a:bodyPr wrap="square">
            <a:spAutoFit/>
          </a:bodyPr>
          <a:lstStyle/>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
        <p:nvSpPr>
          <p:cNvPr id="9" name="TextBox 8">
            <a:extLst>
              <a:ext uri="{FF2B5EF4-FFF2-40B4-BE49-F238E27FC236}">
                <a16:creationId xmlns:a16="http://schemas.microsoft.com/office/drawing/2014/main" id="{E5F26520-1388-79DD-F1C2-4ADA850699EA}"/>
              </a:ext>
            </a:extLst>
          </p:cNvPr>
          <p:cNvSpPr txBox="1"/>
          <p:nvPr/>
        </p:nvSpPr>
        <p:spPr>
          <a:xfrm>
            <a:off x="895725" y="1571415"/>
            <a:ext cx="10005060" cy="3000821"/>
          </a:xfrm>
          <a:prstGeom prst="rect">
            <a:avLst/>
          </a:prstGeom>
          <a:noFill/>
        </p:spPr>
        <p:txBody>
          <a:bodyPr wrap="square" rtlCol="0">
            <a:spAutoFit/>
          </a:bodyPr>
          <a:lstStyle/>
          <a:p>
            <a:r>
              <a:rPr lang="en-US" sz="2700" dirty="0">
                <a:effectLst>
                  <a:outerShdw blurRad="38100" dist="38100" dir="2700000" algn="tl">
                    <a:srgbClr val="000000">
                      <a:alpha val="43137"/>
                    </a:srgbClr>
                  </a:outerShdw>
                </a:effectLst>
              </a:rPr>
              <a:t>Using the </a:t>
            </a:r>
            <a:r>
              <a:rPr lang="en-US" sz="2700" dirty="0">
                <a:solidFill>
                  <a:srgbClr val="FFC000"/>
                </a:solidFill>
                <a:effectLst>
                  <a:outerShdw blurRad="38100" dist="38100" dir="2700000" algn="tl">
                    <a:srgbClr val="000000">
                      <a:alpha val="43137"/>
                    </a:srgbClr>
                  </a:outerShdw>
                </a:effectLst>
              </a:rPr>
              <a:t>`gensim` </a:t>
            </a:r>
            <a:r>
              <a:rPr lang="en-US" sz="2700" dirty="0">
                <a:effectLst>
                  <a:outerShdw blurRad="38100" dist="38100" dir="2700000" algn="tl">
                    <a:srgbClr val="000000">
                      <a:alpha val="43137"/>
                    </a:srgbClr>
                  </a:outerShdw>
                </a:effectLst>
              </a:rPr>
              <a:t>package to extract word embeddings. </a:t>
            </a:r>
          </a:p>
          <a:p>
            <a:endParaRPr lang="en-US" sz="2700" dirty="0">
              <a:effectLst>
                <a:outerShdw blurRad="38100" dist="38100" dir="2700000" algn="tl">
                  <a:srgbClr val="000000">
                    <a:alpha val="43137"/>
                  </a:srgbClr>
                </a:outerShdw>
              </a:effectLst>
            </a:endParaRPr>
          </a:p>
          <a:p>
            <a:pPr marL="457200" indent="-457200">
              <a:buFontTx/>
              <a:buChar char="-"/>
            </a:pPr>
            <a:r>
              <a:rPr lang="en-US" sz="2700" dirty="0">
                <a:effectLst>
                  <a:outerShdw blurRad="38100" dist="38100" dir="2700000" algn="tl">
                    <a:srgbClr val="000000">
                      <a:alpha val="43137"/>
                    </a:srgbClr>
                  </a:outerShdw>
                </a:effectLst>
              </a:rPr>
              <a:t>Can determine which words have similar context or meaning with others in a body of text.</a:t>
            </a:r>
          </a:p>
          <a:p>
            <a:pPr marL="457200" indent="-457200">
              <a:buFontTx/>
              <a:buChar char="-"/>
            </a:pPr>
            <a:endParaRPr lang="en-US" sz="2700" dirty="0">
              <a:effectLst>
                <a:outerShdw blurRad="38100" dist="38100" dir="2700000" algn="tl">
                  <a:srgbClr val="000000">
                    <a:alpha val="43137"/>
                  </a:srgbClr>
                </a:outerShdw>
              </a:effectLst>
            </a:endParaRPr>
          </a:p>
          <a:p>
            <a:pPr marL="457200" indent="-457200">
              <a:buFontTx/>
              <a:buChar char="-"/>
            </a:pPr>
            <a:r>
              <a:rPr lang="en-US" sz="2700" dirty="0">
                <a:effectLst>
                  <a:outerShdw blurRad="38100" dist="38100" dir="2700000" algn="tl">
                    <a:srgbClr val="000000">
                      <a:alpha val="43137"/>
                    </a:srgbClr>
                  </a:outerShdw>
                </a:effectLst>
              </a:rPr>
              <a:t>In this case, we show how bigrams of words show similar word embedding vectors with one another.</a:t>
            </a:r>
          </a:p>
        </p:txBody>
      </p:sp>
    </p:spTree>
    <p:extLst>
      <p:ext uri="{BB962C8B-B14F-4D97-AF65-F5344CB8AC3E}">
        <p14:creationId xmlns:p14="http://schemas.microsoft.com/office/powerpoint/2010/main" val="1849246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C7D9D7D-2DA1-80C6-FFC0-AD1F24E45368}"/>
              </a:ext>
            </a:extLst>
          </p:cNvPr>
          <p:cNvSpPr txBox="1"/>
          <p:nvPr/>
        </p:nvSpPr>
        <p:spPr>
          <a:xfrm>
            <a:off x="401171" y="1416441"/>
            <a:ext cx="6199094" cy="646331"/>
          </a:xfrm>
          <a:prstGeom prst="rect">
            <a:avLst/>
          </a:prstGeom>
          <a:noFill/>
        </p:spPr>
        <p:txBody>
          <a:bodyPr wrap="square">
            <a:spAutoFit/>
          </a:bodyPr>
          <a:lstStyle/>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B5FE22B7-32D5-7B04-0D9E-4D583BA54D03}"/>
              </a:ext>
            </a:extLst>
          </p:cNvPr>
          <p:cNvPicPr>
            <a:picLocks noChangeAspect="1"/>
          </p:cNvPicPr>
          <p:nvPr/>
        </p:nvPicPr>
        <p:blipFill>
          <a:blip r:embed="rId3"/>
          <a:stretch>
            <a:fillRect/>
          </a:stretch>
        </p:blipFill>
        <p:spPr>
          <a:xfrm>
            <a:off x="570870" y="172708"/>
            <a:ext cx="11219959" cy="5268851"/>
          </a:xfrm>
          <a:prstGeom prst="rect">
            <a:avLst/>
          </a:prstGeom>
        </p:spPr>
      </p:pic>
      <p:sp>
        <p:nvSpPr>
          <p:cNvPr id="10" name="TextBox 9">
            <a:extLst>
              <a:ext uri="{FF2B5EF4-FFF2-40B4-BE49-F238E27FC236}">
                <a16:creationId xmlns:a16="http://schemas.microsoft.com/office/drawing/2014/main" id="{D66F9F4E-25AD-8961-2BA6-799C6B2BF71D}"/>
              </a:ext>
            </a:extLst>
          </p:cNvPr>
          <p:cNvSpPr txBox="1"/>
          <p:nvPr/>
        </p:nvSpPr>
        <p:spPr>
          <a:xfrm>
            <a:off x="3500718" y="5693790"/>
            <a:ext cx="5854045" cy="646331"/>
          </a:xfrm>
          <a:prstGeom prst="rect">
            <a:avLst/>
          </a:prstGeom>
          <a:noFill/>
        </p:spPr>
        <p:txBody>
          <a:bodyPr wrap="square" rtlCol="0">
            <a:spAutoFit/>
          </a:bodyPr>
          <a:lstStyle/>
          <a:p>
            <a:r>
              <a:rPr lang="en-US" dirty="0"/>
              <a:t>Edge weight = the importance, frequency, or probability of transitioning to one work to the next in a bigram</a:t>
            </a:r>
          </a:p>
        </p:txBody>
      </p:sp>
      <p:sp>
        <p:nvSpPr>
          <p:cNvPr id="11" name="Oval 10">
            <a:extLst>
              <a:ext uri="{FF2B5EF4-FFF2-40B4-BE49-F238E27FC236}">
                <a16:creationId xmlns:a16="http://schemas.microsoft.com/office/drawing/2014/main" id="{449598C3-DA0D-7AC0-3B5C-387C77E3C8CA}"/>
              </a:ext>
            </a:extLst>
          </p:cNvPr>
          <p:cNvSpPr/>
          <p:nvPr/>
        </p:nvSpPr>
        <p:spPr>
          <a:xfrm>
            <a:off x="5769204" y="424205"/>
            <a:ext cx="744718" cy="6463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F4E05C5C-76C9-837C-EF73-6AC34445C9AF}"/>
              </a:ext>
            </a:extLst>
          </p:cNvPr>
          <p:cNvSpPr/>
          <p:nvPr/>
        </p:nvSpPr>
        <p:spPr>
          <a:xfrm>
            <a:off x="1461155" y="1093275"/>
            <a:ext cx="991386" cy="1056036"/>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A1112684-0619-8B6A-A0D3-07641058114E}"/>
              </a:ext>
            </a:extLst>
          </p:cNvPr>
          <p:cNvSpPr/>
          <p:nvPr/>
        </p:nvSpPr>
        <p:spPr>
          <a:xfrm>
            <a:off x="7505308" y="517879"/>
            <a:ext cx="648878" cy="478232"/>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8C1E16CB-9075-C1C2-ECEE-7375C27C860B}"/>
              </a:ext>
            </a:extLst>
          </p:cNvPr>
          <p:cNvSpPr/>
          <p:nvPr/>
        </p:nvSpPr>
        <p:spPr>
          <a:xfrm>
            <a:off x="10391481" y="2678188"/>
            <a:ext cx="648878" cy="478232"/>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7057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0DF4C8-7C3A-F37A-D6A7-5817973E5A06}"/>
              </a:ext>
            </a:extLst>
          </p:cNvPr>
          <p:cNvSpPr txBox="1"/>
          <p:nvPr/>
        </p:nvSpPr>
        <p:spPr>
          <a:xfrm>
            <a:off x="8024750" y="425605"/>
            <a:ext cx="3528766" cy="5016758"/>
          </a:xfrm>
          <a:prstGeom prst="rect">
            <a:avLst/>
          </a:prstGeom>
          <a:noFill/>
        </p:spPr>
        <p:txBody>
          <a:bodyPr wrap="square" rtlCol="0">
            <a:spAutoFit/>
          </a:bodyPr>
          <a:lstStyle/>
          <a:p>
            <a:r>
              <a:rPr lang="en-US" sz="1600" dirty="0">
                <a:effectLst>
                  <a:outerShdw blurRad="38100" dist="38100" dir="2700000" algn="tl">
                    <a:srgbClr val="000000">
                      <a:alpha val="43137"/>
                    </a:srgbClr>
                  </a:outerShdw>
                </a:effectLst>
              </a:rPr>
              <a:t>Word vectors are vectors/lists of floats that are the result of the ML model capturing the semantic features of the words in context of the training corpus.</a:t>
            </a:r>
          </a:p>
          <a:p>
            <a:endParaRPr lang="en-US" sz="1600" dirty="0">
              <a:effectLst>
                <a:outerShdw blurRad="38100" dist="38100" dir="2700000" algn="tl">
                  <a:srgbClr val="000000">
                    <a:alpha val="43137"/>
                  </a:srgbClr>
                </a:outerShdw>
              </a:effectLst>
            </a:endParaRPr>
          </a:p>
          <a:p>
            <a:endParaRPr lang="en-US" sz="1600" dirty="0">
              <a:effectLst>
                <a:outerShdw blurRad="38100" dist="38100" dir="2700000" algn="tl">
                  <a:srgbClr val="000000">
                    <a:alpha val="43137"/>
                  </a:srgbClr>
                </a:outerShdw>
              </a:effectLst>
            </a:endParaRPr>
          </a:p>
          <a:p>
            <a:endParaRPr lang="en-US" sz="1600" dirty="0">
              <a:effectLst>
                <a:outerShdw blurRad="38100" dist="38100" dir="2700000" algn="tl">
                  <a:srgbClr val="000000">
                    <a:alpha val="43137"/>
                  </a:srgbClr>
                </a:outerShdw>
              </a:effectLst>
            </a:endParaRPr>
          </a:p>
          <a:p>
            <a:r>
              <a:rPr lang="en-US" sz="1600" dirty="0">
                <a:effectLst>
                  <a:outerShdw blurRad="38100" dist="38100" dir="2700000" algn="tl">
                    <a:srgbClr val="000000">
                      <a:alpha val="43137"/>
                    </a:srgbClr>
                  </a:outerShdw>
                </a:effectLst>
              </a:rPr>
              <a:t>Interpreting individual dimensions of a word vector isn't straightforward or intuitive, because these numbers aren't associated with clearly identifiable properties of words.</a:t>
            </a:r>
          </a:p>
          <a:p>
            <a:endParaRPr lang="en-US" sz="1600" dirty="0">
              <a:effectLst>
                <a:outerShdw blurRad="38100" dist="38100" dir="2700000" algn="tl">
                  <a:srgbClr val="000000">
                    <a:alpha val="43137"/>
                  </a:srgbClr>
                </a:outerShdw>
              </a:effectLst>
            </a:endParaRPr>
          </a:p>
          <a:p>
            <a:endParaRPr lang="en-US" sz="1600" dirty="0">
              <a:effectLst>
                <a:outerShdw blurRad="38100" dist="38100" dir="2700000" algn="tl">
                  <a:srgbClr val="000000">
                    <a:alpha val="43137"/>
                  </a:srgbClr>
                </a:outerShdw>
              </a:effectLst>
            </a:endParaRPr>
          </a:p>
          <a:p>
            <a:endParaRPr lang="en-US" sz="1600" dirty="0">
              <a:effectLst>
                <a:outerShdw blurRad="38100" dist="38100" dir="2700000" algn="tl">
                  <a:srgbClr val="000000">
                    <a:alpha val="43137"/>
                  </a:srgbClr>
                </a:outerShdw>
              </a:effectLst>
            </a:endParaRPr>
          </a:p>
          <a:p>
            <a:r>
              <a:rPr lang="en-US" sz="1600" dirty="0">
                <a:effectLst>
                  <a:outerShdw blurRad="38100" dist="38100" dir="2700000" algn="tl">
                    <a:srgbClr val="000000">
                      <a:alpha val="43137"/>
                    </a:srgbClr>
                  </a:outerShdw>
                </a:effectLst>
              </a:rPr>
              <a:t>In this example (for expandability) we chose words that are bigrams with each other (and not) to show to differences in the word vectors.</a:t>
            </a:r>
          </a:p>
        </p:txBody>
      </p:sp>
      <p:pic>
        <p:nvPicPr>
          <p:cNvPr id="7" name="Picture 6">
            <a:extLst>
              <a:ext uri="{FF2B5EF4-FFF2-40B4-BE49-F238E27FC236}">
                <a16:creationId xmlns:a16="http://schemas.microsoft.com/office/drawing/2014/main" id="{B5AFA998-DF38-8493-2140-4718FD6FA85E}"/>
              </a:ext>
            </a:extLst>
          </p:cNvPr>
          <p:cNvPicPr>
            <a:picLocks noChangeAspect="1"/>
          </p:cNvPicPr>
          <p:nvPr/>
        </p:nvPicPr>
        <p:blipFill>
          <a:blip r:embed="rId3"/>
          <a:stretch>
            <a:fillRect/>
          </a:stretch>
        </p:blipFill>
        <p:spPr>
          <a:xfrm>
            <a:off x="1345375" y="130446"/>
            <a:ext cx="5394695" cy="4417325"/>
          </a:xfrm>
          <a:prstGeom prst="rect">
            <a:avLst/>
          </a:prstGeom>
        </p:spPr>
      </p:pic>
      <p:sp>
        <p:nvSpPr>
          <p:cNvPr id="15" name="TextBox 14">
            <a:extLst>
              <a:ext uri="{FF2B5EF4-FFF2-40B4-BE49-F238E27FC236}">
                <a16:creationId xmlns:a16="http://schemas.microsoft.com/office/drawing/2014/main" id="{6DF9E431-EF34-F718-7525-85BC87774C80}"/>
              </a:ext>
            </a:extLst>
          </p:cNvPr>
          <p:cNvSpPr txBox="1"/>
          <p:nvPr/>
        </p:nvSpPr>
        <p:spPr>
          <a:xfrm>
            <a:off x="1231075" y="5055602"/>
            <a:ext cx="6096000" cy="1546577"/>
          </a:xfrm>
          <a:prstGeom prst="rect">
            <a:avLst/>
          </a:prstGeom>
          <a:noFill/>
        </p:spPr>
        <p:txBody>
          <a:bodyPr wrap="square">
            <a:spAutoFit/>
          </a:bodyPr>
          <a:lstStyle/>
          <a:p>
            <a:r>
              <a:rPr lang="en-US" sz="1050" b="0" i="0" dirty="0">
                <a:solidFill>
                  <a:srgbClr val="CCCCCC"/>
                </a:solidFill>
                <a:effectLst/>
                <a:latin typeface="Consolas" panose="020B0609020204030204" pitchFamily="49" charset="0"/>
              </a:rPr>
              <a:t>[-6.7992467e-01 8.9688659e-01 -2.5406939e-01 7.9326826e-01 1.7226592e-01 -1.3030788e+00 7.6043135e-01 2.5170207e+00 -1.5367763e+00 -9.6420509e-01 -2.9269642e-01 -1.5140722e+00 -4.6345305e-01 2.0598622e-01 4.2727703e-01 -3.6553320e-01 9.6964747e-01 -7.7319992e-01 -2.9792199e-01 -1.9511813e+00 4.4024709e-01 6.1488414e-01 1.4786688e+00 -8.4639961e-01 1.0157923e-01 -1.7117431e-03 -9.0585536e-01 -6.9817954e-01 -9.1863269e-01 1.3165778e-01 1.9572090e+00 -9.0508752e-02 2.3910373e-01 -2.2383986e+00 -3.9571920e-01 1.7079108e+00 5.9104568e-01 -1.0500346e+00 -6.9620162e-01 -1.5526249e+00 2.6991202e-02 -1.6042304e+00...]</a:t>
            </a:r>
            <a:endParaRPr lang="en-US" sz="1050" dirty="0"/>
          </a:p>
        </p:txBody>
      </p:sp>
      <p:sp>
        <p:nvSpPr>
          <p:cNvPr id="16" name="TextBox 15">
            <a:extLst>
              <a:ext uri="{FF2B5EF4-FFF2-40B4-BE49-F238E27FC236}">
                <a16:creationId xmlns:a16="http://schemas.microsoft.com/office/drawing/2014/main" id="{38C23E52-FFD4-2F3A-FDC7-FA441315B8B5}"/>
              </a:ext>
            </a:extLst>
          </p:cNvPr>
          <p:cNvSpPr txBox="1"/>
          <p:nvPr/>
        </p:nvSpPr>
        <p:spPr>
          <a:xfrm>
            <a:off x="2090675" y="4717048"/>
            <a:ext cx="3528766" cy="338554"/>
          </a:xfrm>
          <a:prstGeom prst="rect">
            <a:avLst/>
          </a:prstGeom>
          <a:noFill/>
        </p:spPr>
        <p:txBody>
          <a:bodyPr wrap="square" rtlCol="0">
            <a:spAutoFit/>
          </a:bodyPr>
          <a:lstStyle/>
          <a:p>
            <a:pPr algn="ctr"/>
            <a:r>
              <a:rPr lang="en-US" sz="1600" dirty="0">
                <a:effectLst>
                  <a:outerShdw blurRad="38100" dist="38100" dir="2700000" algn="tl">
                    <a:srgbClr val="000000">
                      <a:alpha val="43137"/>
                    </a:srgbClr>
                  </a:outerShdw>
                </a:effectLst>
              </a:rPr>
              <a:t>“Feels” Vector</a:t>
            </a:r>
          </a:p>
        </p:txBody>
      </p:sp>
    </p:spTree>
    <p:extLst>
      <p:ext uri="{BB962C8B-B14F-4D97-AF65-F5344CB8AC3E}">
        <p14:creationId xmlns:p14="http://schemas.microsoft.com/office/powerpoint/2010/main" val="1532805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A54B1D-1457-968C-71D5-7980E57231C5}"/>
              </a:ext>
            </a:extLst>
          </p:cNvPr>
          <p:cNvPicPr>
            <a:picLocks noChangeAspect="1"/>
          </p:cNvPicPr>
          <p:nvPr/>
        </p:nvPicPr>
        <p:blipFill>
          <a:blip r:embed="rId2"/>
          <a:stretch>
            <a:fillRect/>
          </a:stretch>
        </p:blipFill>
        <p:spPr>
          <a:xfrm>
            <a:off x="97295" y="106033"/>
            <a:ext cx="8942292" cy="4199267"/>
          </a:xfrm>
          <a:prstGeom prst="rect">
            <a:avLst/>
          </a:prstGeom>
        </p:spPr>
      </p:pic>
      <p:pic>
        <p:nvPicPr>
          <p:cNvPr id="5" name="Picture 4">
            <a:extLst>
              <a:ext uri="{FF2B5EF4-FFF2-40B4-BE49-F238E27FC236}">
                <a16:creationId xmlns:a16="http://schemas.microsoft.com/office/drawing/2014/main" id="{A4D1D13B-1F9D-41DB-47E4-D76B9DA23BC8}"/>
              </a:ext>
            </a:extLst>
          </p:cNvPr>
          <p:cNvPicPr>
            <a:picLocks noChangeAspect="1"/>
          </p:cNvPicPr>
          <p:nvPr/>
        </p:nvPicPr>
        <p:blipFill>
          <a:blip r:embed="rId3"/>
          <a:stretch>
            <a:fillRect/>
          </a:stretch>
        </p:blipFill>
        <p:spPr>
          <a:xfrm>
            <a:off x="7800293" y="3190875"/>
            <a:ext cx="4078011" cy="3443156"/>
          </a:xfrm>
          <a:prstGeom prst="rect">
            <a:avLst/>
          </a:prstGeom>
          <a:ln>
            <a:solidFill>
              <a:schemeClr val="bg1"/>
            </a:solidFill>
          </a:ln>
        </p:spPr>
      </p:pic>
      <p:sp>
        <p:nvSpPr>
          <p:cNvPr id="7" name="Oval 6">
            <a:extLst>
              <a:ext uri="{FF2B5EF4-FFF2-40B4-BE49-F238E27FC236}">
                <a16:creationId xmlns:a16="http://schemas.microsoft.com/office/drawing/2014/main" id="{B009C101-4290-FE8E-AFD3-3527960E1F73}"/>
              </a:ext>
            </a:extLst>
          </p:cNvPr>
          <p:cNvSpPr/>
          <p:nvPr/>
        </p:nvSpPr>
        <p:spPr>
          <a:xfrm>
            <a:off x="4279133" y="348006"/>
            <a:ext cx="578617" cy="423520"/>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7D717363-CE88-3A08-285E-06538A0E35AB}"/>
              </a:ext>
            </a:extLst>
          </p:cNvPr>
          <p:cNvSpPr/>
          <p:nvPr/>
        </p:nvSpPr>
        <p:spPr>
          <a:xfrm>
            <a:off x="5425691" y="3217240"/>
            <a:ext cx="578617" cy="423520"/>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24925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FFF40-8FE6-A07D-334A-78DE9AF1156D}"/>
              </a:ext>
            </a:extLst>
          </p:cNvPr>
          <p:cNvSpPr txBox="1"/>
          <p:nvPr/>
        </p:nvSpPr>
        <p:spPr>
          <a:xfrm>
            <a:off x="884043" y="1683436"/>
            <a:ext cx="5977557" cy="4562719"/>
          </a:xfrm>
          <a:prstGeom prst="rect">
            <a:avLst/>
          </a:prstGeom>
          <a:solidFill>
            <a:schemeClr val="bg1"/>
          </a:solidFill>
        </p:spPr>
        <p:txBody>
          <a:bodyPr wrap="square">
            <a:spAutoFit/>
          </a:bodyPr>
          <a:lstStyle/>
          <a:p>
            <a:r>
              <a:rPr lang="en-US" sz="800" b="0" dirty="0">
                <a:solidFill>
                  <a:srgbClr val="569CD6"/>
                </a:solidFill>
                <a:effectLst/>
                <a:latin typeface="Consolas" panose="020B0609020204030204" pitchFamily="49" charset="0"/>
              </a:rPr>
              <a:t>def</a:t>
            </a:r>
            <a:r>
              <a:rPr lang="en-US" sz="800" b="0" dirty="0">
                <a:solidFill>
                  <a:srgbClr val="CCCCCC"/>
                </a:solidFill>
                <a:effectLst/>
                <a:latin typeface="Consolas" panose="020B0609020204030204" pitchFamily="49" charset="0"/>
              </a:rPr>
              <a:t> </a:t>
            </a:r>
            <a:r>
              <a:rPr lang="en-US" sz="800" b="0" dirty="0">
                <a:solidFill>
                  <a:srgbClr val="DCDCAA"/>
                </a:solidFill>
                <a:effectLst/>
                <a:latin typeface="Consolas" panose="020B0609020204030204" pitchFamily="49" charset="0"/>
              </a:rPr>
              <a:t>get_avg_word2vec</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sentence_list</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vector</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generate_missing</a:t>
            </a:r>
            <a:r>
              <a:rPr lang="en-US" sz="800" b="0" dirty="0">
                <a:solidFill>
                  <a:srgbClr val="D4D4D4"/>
                </a:solidFill>
                <a:effectLst/>
                <a:latin typeface="Consolas" panose="020B0609020204030204" pitchFamily="49" charset="0"/>
              </a:rPr>
              <a:t>=</a:t>
            </a:r>
            <a:r>
              <a:rPr lang="en-US" sz="800" b="0" dirty="0">
                <a:solidFill>
                  <a:srgbClr val="569CD6"/>
                </a:solidFill>
                <a:effectLst/>
                <a:latin typeface="Consolas" panose="020B0609020204030204" pitchFamily="49" charset="0"/>
              </a:rPr>
              <a:t>False</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k</a:t>
            </a:r>
            <a:r>
              <a:rPr lang="en-US" sz="800" b="0" dirty="0">
                <a:solidFill>
                  <a:srgbClr val="D4D4D4"/>
                </a:solidFill>
                <a:effectLst/>
                <a:latin typeface="Consolas" panose="020B0609020204030204" pitchFamily="49" charset="0"/>
              </a:rPr>
              <a:t>=</a:t>
            </a:r>
            <a:r>
              <a:rPr lang="en-US" sz="800" b="0" dirty="0">
                <a:solidFill>
                  <a:srgbClr val="B5CEA8"/>
                </a:solidFill>
                <a:effectLst/>
                <a:latin typeface="Consolas" panose="020B0609020204030204" pitchFamily="49" charset="0"/>
              </a:rPr>
              <a:t>100</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586C0"/>
                </a:solidFill>
                <a:effectLst/>
                <a:latin typeface="Consolas" panose="020B0609020204030204" pitchFamily="49" charset="0"/>
              </a:rPr>
              <a:t>if</a:t>
            </a:r>
            <a:r>
              <a:rPr lang="en-US" sz="800" b="0" dirty="0">
                <a:solidFill>
                  <a:srgbClr val="CCCCCC"/>
                </a:solidFill>
                <a:effectLst/>
                <a:latin typeface="Consolas" panose="020B0609020204030204" pitchFamily="49" charset="0"/>
              </a:rPr>
              <a:t> </a:t>
            </a:r>
            <a:r>
              <a:rPr lang="en-US" sz="800" b="0" dirty="0">
                <a:solidFill>
                  <a:srgbClr val="DCDCAA"/>
                </a:solidFill>
                <a:effectLst/>
                <a:latin typeface="Consolas" panose="020B0609020204030204" pitchFamily="49" charset="0"/>
              </a:rPr>
              <a:t>len</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sentence_list</a:t>
            </a:r>
            <a:r>
              <a:rPr lang="en-US" sz="800" b="0" dirty="0">
                <a:solidFill>
                  <a:srgbClr val="CCCCCC"/>
                </a:solidFill>
                <a:effectLst/>
                <a:latin typeface="Consolas" panose="020B0609020204030204" pitchFamily="49" charset="0"/>
              </a:rPr>
              <a:t>)</a:t>
            </a:r>
            <a:r>
              <a:rPr lang="en-US" sz="800" b="0" dirty="0">
                <a:solidFill>
                  <a:srgbClr val="D4D4D4"/>
                </a:solidFill>
                <a:effectLst/>
                <a:latin typeface="Consolas" panose="020B0609020204030204" pitchFamily="49" charset="0"/>
              </a:rPr>
              <a:t>&lt;</a:t>
            </a:r>
            <a:r>
              <a:rPr lang="en-US" sz="800" b="0" dirty="0">
                <a:solidFill>
                  <a:srgbClr val="B5CEA8"/>
                </a:solidFill>
                <a:effectLst/>
                <a:latin typeface="Consolas" panose="020B0609020204030204" pitchFamily="49" charset="0"/>
              </a:rPr>
              <a:t>1</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586C0"/>
                </a:solidFill>
                <a:effectLst/>
                <a:latin typeface="Consolas" panose="020B0609020204030204" pitchFamily="49" charset="0"/>
              </a:rPr>
              <a:t>return</a:t>
            </a:r>
            <a:r>
              <a:rPr lang="en-US" sz="800" b="0" dirty="0">
                <a:solidFill>
                  <a:srgbClr val="CCCCCC"/>
                </a:solidFill>
                <a:effectLst/>
                <a:latin typeface="Consolas" panose="020B0609020204030204" pitchFamily="49" charset="0"/>
              </a:rPr>
              <a:t> </a:t>
            </a:r>
            <a:r>
              <a:rPr lang="en-US" sz="800" b="0" dirty="0">
                <a:solidFill>
                  <a:srgbClr val="4EC9B0"/>
                </a:solidFill>
                <a:effectLst/>
                <a:latin typeface="Consolas" panose="020B0609020204030204" pitchFamily="49" charset="0"/>
              </a:rPr>
              <a:t>np</a:t>
            </a:r>
            <a:r>
              <a:rPr lang="en-US" sz="800" b="0" dirty="0">
                <a:solidFill>
                  <a:srgbClr val="CCCCCC"/>
                </a:solidFill>
                <a:effectLst/>
                <a:latin typeface="Consolas" panose="020B0609020204030204" pitchFamily="49" charset="0"/>
              </a:rPr>
              <a:t>.zeros(</a:t>
            </a:r>
            <a:r>
              <a:rPr lang="en-US" sz="800" b="0" dirty="0">
                <a:solidFill>
                  <a:srgbClr val="9CDCFE"/>
                </a:solidFill>
                <a:effectLst/>
                <a:latin typeface="Consolas" panose="020B0609020204030204" pitchFamily="49" charset="0"/>
              </a:rPr>
              <a:t>k</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586C0"/>
                </a:solidFill>
                <a:effectLst/>
                <a:latin typeface="Consolas" panose="020B0609020204030204" pitchFamily="49" charset="0"/>
              </a:rPr>
              <a:t>if</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generate_missing</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vectorized</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vector</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word</a:t>
            </a:r>
            <a:r>
              <a:rPr lang="en-US" sz="800" b="0" dirty="0">
                <a:solidFill>
                  <a:srgbClr val="CCCCCC"/>
                </a:solidFill>
                <a:effectLst/>
                <a:latin typeface="Consolas" panose="020B0609020204030204" pitchFamily="49" charset="0"/>
              </a:rPr>
              <a:t>] </a:t>
            </a:r>
            <a:r>
              <a:rPr lang="en-US" sz="800" b="0" dirty="0">
                <a:solidFill>
                  <a:srgbClr val="C586C0"/>
                </a:solidFill>
                <a:effectLst/>
                <a:latin typeface="Consolas" panose="020B0609020204030204" pitchFamily="49" charset="0"/>
              </a:rPr>
              <a:t>if</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word</a:t>
            </a:r>
            <a:r>
              <a:rPr lang="en-US" sz="800" b="0" dirty="0">
                <a:solidFill>
                  <a:srgbClr val="CCCCCC"/>
                </a:solidFill>
                <a:effectLst/>
                <a:latin typeface="Consolas" panose="020B0609020204030204" pitchFamily="49" charset="0"/>
              </a:rPr>
              <a:t> </a:t>
            </a:r>
            <a:r>
              <a:rPr lang="en-US" sz="800" b="0" dirty="0">
                <a:solidFill>
                  <a:srgbClr val="569CD6"/>
                </a:solidFill>
                <a:effectLst/>
                <a:latin typeface="Consolas" panose="020B0609020204030204" pitchFamily="49" charset="0"/>
              </a:rPr>
              <a:t>in</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vector</a:t>
            </a:r>
            <a:r>
              <a:rPr lang="en-US" sz="800" b="0" dirty="0">
                <a:solidFill>
                  <a:srgbClr val="CCCCCC"/>
                </a:solidFill>
                <a:effectLst/>
                <a:latin typeface="Consolas" panose="020B0609020204030204" pitchFamily="49" charset="0"/>
              </a:rPr>
              <a:t> </a:t>
            </a:r>
            <a:r>
              <a:rPr lang="en-US" sz="800" b="0" dirty="0">
                <a:solidFill>
                  <a:srgbClr val="C586C0"/>
                </a:solidFill>
                <a:effectLst/>
                <a:latin typeface="Consolas" panose="020B0609020204030204" pitchFamily="49" charset="0"/>
              </a:rPr>
              <a:t>else</a:t>
            </a:r>
            <a:r>
              <a:rPr lang="en-US" sz="800" b="0" dirty="0">
                <a:solidFill>
                  <a:srgbClr val="CCCCCC"/>
                </a:solidFill>
                <a:effectLst/>
                <a:latin typeface="Consolas" panose="020B0609020204030204" pitchFamily="49" charset="0"/>
              </a:rPr>
              <a:t> </a:t>
            </a:r>
            <a:r>
              <a:rPr lang="en-US" sz="800" b="0" dirty="0">
                <a:solidFill>
                  <a:srgbClr val="4EC9B0"/>
                </a:solidFill>
                <a:effectLst/>
                <a:latin typeface="Consolas" panose="020B0609020204030204" pitchFamily="49" charset="0"/>
              </a:rPr>
              <a:t>np</a:t>
            </a:r>
            <a:r>
              <a:rPr lang="en-US" sz="800" b="0" dirty="0">
                <a:solidFill>
                  <a:srgbClr val="CCCCCC"/>
                </a:solidFill>
                <a:effectLst/>
                <a:latin typeface="Consolas" panose="020B0609020204030204" pitchFamily="49" charset="0"/>
              </a:rPr>
              <a:t>.random.rand(</a:t>
            </a:r>
            <a:r>
              <a:rPr lang="en-US" sz="800" b="0" dirty="0">
                <a:solidFill>
                  <a:srgbClr val="9CDCFE"/>
                </a:solidFill>
                <a:effectLst/>
                <a:latin typeface="Consolas" panose="020B0609020204030204" pitchFamily="49" charset="0"/>
              </a:rPr>
              <a:t>k</a:t>
            </a:r>
            <a:r>
              <a:rPr lang="en-US" sz="800" b="0" dirty="0">
                <a:solidFill>
                  <a:srgbClr val="CCCCCC"/>
                </a:solidFill>
                <a:effectLst/>
                <a:latin typeface="Consolas" panose="020B0609020204030204" pitchFamily="49" charset="0"/>
              </a:rPr>
              <a:t>) </a:t>
            </a:r>
            <a:r>
              <a:rPr lang="en-US" sz="800" b="0" dirty="0">
                <a:solidFill>
                  <a:srgbClr val="C586C0"/>
                </a:solidFill>
                <a:effectLst/>
                <a:latin typeface="Consolas" panose="020B0609020204030204" pitchFamily="49" charset="0"/>
              </a:rPr>
              <a:t>for</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word</a:t>
            </a:r>
            <a:r>
              <a:rPr lang="en-US" sz="800" b="0" dirty="0">
                <a:solidFill>
                  <a:srgbClr val="CCCCCC"/>
                </a:solidFill>
                <a:effectLst/>
                <a:latin typeface="Consolas" panose="020B0609020204030204" pitchFamily="49" charset="0"/>
              </a:rPr>
              <a:t> </a:t>
            </a:r>
            <a:r>
              <a:rPr lang="en-US" sz="800" b="0" dirty="0">
                <a:solidFill>
                  <a:srgbClr val="569CD6"/>
                </a:solidFill>
                <a:effectLst/>
                <a:latin typeface="Consolas" panose="020B0609020204030204" pitchFamily="49" charset="0"/>
              </a:rPr>
              <a:t>in</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sentence_list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586C0"/>
                </a:solidFill>
                <a:effectLst/>
                <a:latin typeface="Consolas" panose="020B0609020204030204" pitchFamily="49" charset="0"/>
              </a:rPr>
              <a:t>else</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vectorized</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vector</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word</a:t>
            </a:r>
            <a:r>
              <a:rPr lang="en-US" sz="800" b="0" dirty="0">
                <a:solidFill>
                  <a:srgbClr val="CCCCCC"/>
                </a:solidFill>
                <a:effectLst/>
                <a:latin typeface="Consolas" panose="020B0609020204030204" pitchFamily="49" charset="0"/>
              </a:rPr>
              <a:t>] </a:t>
            </a:r>
            <a:r>
              <a:rPr lang="en-US" sz="800" b="0" dirty="0">
                <a:solidFill>
                  <a:srgbClr val="C586C0"/>
                </a:solidFill>
                <a:effectLst/>
                <a:latin typeface="Consolas" panose="020B0609020204030204" pitchFamily="49" charset="0"/>
              </a:rPr>
              <a:t>if</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word</a:t>
            </a:r>
            <a:r>
              <a:rPr lang="en-US" sz="800" b="0" dirty="0">
                <a:solidFill>
                  <a:srgbClr val="CCCCCC"/>
                </a:solidFill>
                <a:effectLst/>
                <a:latin typeface="Consolas" panose="020B0609020204030204" pitchFamily="49" charset="0"/>
              </a:rPr>
              <a:t> </a:t>
            </a:r>
            <a:r>
              <a:rPr lang="en-US" sz="800" b="0" dirty="0">
                <a:solidFill>
                  <a:srgbClr val="569CD6"/>
                </a:solidFill>
                <a:effectLst/>
                <a:latin typeface="Consolas" panose="020B0609020204030204" pitchFamily="49" charset="0"/>
              </a:rPr>
              <a:t>in</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vector</a:t>
            </a:r>
            <a:r>
              <a:rPr lang="en-US" sz="800" b="0" dirty="0">
                <a:solidFill>
                  <a:srgbClr val="CCCCCC"/>
                </a:solidFill>
                <a:effectLst/>
                <a:latin typeface="Consolas" panose="020B0609020204030204" pitchFamily="49" charset="0"/>
              </a:rPr>
              <a:t> </a:t>
            </a:r>
            <a:r>
              <a:rPr lang="en-US" sz="800" b="0" dirty="0">
                <a:solidFill>
                  <a:srgbClr val="C586C0"/>
                </a:solidFill>
                <a:effectLst/>
                <a:latin typeface="Consolas" panose="020B0609020204030204" pitchFamily="49" charset="0"/>
              </a:rPr>
              <a:t>else</a:t>
            </a:r>
            <a:r>
              <a:rPr lang="en-US" sz="800" b="0" dirty="0">
                <a:solidFill>
                  <a:srgbClr val="CCCCCC"/>
                </a:solidFill>
                <a:effectLst/>
                <a:latin typeface="Consolas" panose="020B0609020204030204" pitchFamily="49" charset="0"/>
              </a:rPr>
              <a:t> </a:t>
            </a:r>
            <a:r>
              <a:rPr lang="en-US" sz="800" b="0" dirty="0">
                <a:solidFill>
                  <a:srgbClr val="4EC9B0"/>
                </a:solidFill>
                <a:effectLst/>
                <a:latin typeface="Consolas" panose="020B0609020204030204" pitchFamily="49" charset="0"/>
              </a:rPr>
              <a:t>np</a:t>
            </a:r>
            <a:r>
              <a:rPr lang="en-US" sz="800" b="0" dirty="0">
                <a:solidFill>
                  <a:srgbClr val="CCCCCC"/>
                </a:solidFill>
                <a:effectLst/>
                <a:latin typeface="Consolas" panose="020B0609020204030204" pitchFamily="49" charset="0"/>
              </a:rPr>
              <a:t>.zeros(</a:t>
            </a:r>
            <a:r>
              <a:rPr lang="en-US" sz="800" b="0" dirty="0">
                <a:solidFill>
                  <a:srgbClr val="9CDCFE"/>
                </a:solidFill>
                <a:effectLst/>
                <a:latin typeface="Consolas" panose="020B0609020204030204" pitchFamily="49" charset="0"/>
              </a:rPr>
              <a:t>k</a:t>
            </a:r>
            <a:r>
              <a:rPr lang="en-US" sz="800" b="0" dirty="0">
                <a:solidFill>
                  <a:srgbClr val="CCCCCC"/>
                </a:solidFill>
                <a:effectLst/>
                <a:latin typeface="Consolas" panose="020B0609020204030204" pitchFamily="49" charset="0"/>
              </a:rPr>
              <a:t>) </a:t>
            </a:r>
            <a:r>
              <a:rPr lang="en-US" sz="800" b="0" dirty="0">
                <a:solidFill>
                  <a:srgbClr val="C586C0"/>
                </a:solidFill>
                <a:effectLst/>
                <a:latin typeface="Consolas" panose="020B0609020204030204" pitchFamily="49" charset="0"/>
              </a:rPr>
              <a:t>for</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word</a:t>
            </a:r>
            <a:r>
              <a:rPr lang="en-US" sz="800" b="0" dirty="0">
                <a:solidFill>
                  <a:srgbClr val="CCCCCC"/>
                </a:solidFill>
                <a:effectLst/>
                <a:latin typeface="Consolas" panose="020B0609020204030204" pitchFamily="49" charset="0"/>
              </a:rPr>
              <a:t> </a:t>
            </a:r>
            <a:r>
              <a:rPr lang="en-US" sz="800" b="0" dirty="0">
                <a:solidFill>
                  <a:srgbClr val="569CD6"/>
                </a:solidFill>
                <a:effectLst/>
                <a:latin typeface="Consolas" panose="020B0609020204030204" pitchFamily="49" charset="0"/>
              </a:rPr>
              <a:t>in</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sentence_list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length</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DCDCAA"/>
                </a:solidFill>
                <a:effectLst/>
                <a:latin typeface="Consolas" panose="020B0609020204030204" pitchFamily="49" charset="0"/>
              </a:rPr>
              <a:t>len</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vectorized</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summed</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4EC9B0"/>
                </a:solidFill>
                <a:effectLst/>
                <a:latin typeface="Consolas" panose="020B0609020204030204" pitchFamily="49" charset="0"/>
              </a:rPr>
              <a:t>np</a:t>
            </a:r>
            <a:r>
              <a:rPr lang="en-US" sz="800" b="0" dirty="0">
                <a:solidFill>
                  <a:srgbClr val="CCCCCC"/>
                </a:solidFill>
                <a:effectLst/>
                <a:latin typeface="Consolas" panose="020B0609020204030204" pitchFamily="49" charset="0"/>
              </a:rPr>
              <a:t>.sum(</a:t>
            </a:r>
            <a:r>
              <a:rPr lang="en-US" sz="800" b="0" dirty="0">
                <a:solidFill>
                  <a:srgbClr val="9CDCFE"/>
                </a:solidFill>
                <a:effectLst/>
                <a:latin typeface="Consolas" panose="020B0609020204030204" pitchFamily="49" charset="0"/>
              </a:rPr>
              <a:t>vectorized</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axis</a:t>
            </a:r>
            <a:r>
              <a:rPr lang="en-US" sz="800" b="0" dirty="0">
                <a:solidFill>
                  <a:srgbClr val="D4D4D4"/>
                </a:solidFill>
                <a:effectLst/>
                <a:latin typeface="Consolas" panose="020B0609020204030204" pitchFamily="49" charset="0"/>
              </a:rPr>
              <a:t>=</a:t>
            </a:r>
            <a:r>
              <a:rPr lang="en-US" sz="800" b="0" dirty="0">
                <a:solidFill>
                  <a:srgbClr val="B5CEA8"/>
                </a:solidFill>
                <a:effectLst/>
                <a:latin typeface="Consolas" panose="020B0609020204030204" pitchFamily="49" charset="0"/>
              </a:rPr>
              <a:t>0</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averaged</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4EC9B0"/>
                </a:solidFill>
                <a:effectLst/>
                <a:latin typeface="Consolas" panose="020B0609020204030204" pitchFamily="49" charset="0"/>
              </a:rPr>
              <a:t>np</a:t>
            </a:r>
            <a:r>
              <a:rPr lang="en-US" sz="800" b="0" dirty="0">
                <a:solidFill>
                  <a:srgbClr val="CCCCCC"/>
                </a:solidFill>
                <a:effectLst/>
                <a:latin typeface="Consolas" panose="020B0609020204030204" pitchFamily="49" charset="0"/>
              </a:rPr>
              <a:t>.divide(</a:t>
            </a:r>
            <a:r>
              <a:rPr lang="en-US" sz="800" b="0" dirty="0">
                <a:solidFill>
                  <a:srgbClr val="9CDCFE"/>
                </a:solidFill>
                <a:effectLst/>
                <a:latin typeface="Consolas" panose="020B0609020204030204" pitchFamily="49" charset="0"/>
              </a:rPr>
              <a:t>summed</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length</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586C0"/>
                </a:solidFill>
                <a:effectLst/>
                <a:latin typeface="Consolas" panose="020B0609020204030204" pitchFamily="49" charset="0"/>
              </a:rPr>
              <a:t>return</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averaged</a:t>
            </a:r>
            <a:endParaRPr lang="en-US" sz="800" b="0" dirty="0">
              <a:solidFill>
                <a:srgbClr val="CCCCCC"/>
              </a:solidFill>
              <a:effectLst/>
              <a:latin typeface="Consolas" panose="020B0609020204030204" pitchFamily="49" charset="0"/>
            </a:endParaRPr>
          </a:p>
          <a:p>
            <a:br>
              <a:rPr lang="en-US" sz="800" b="0" dirty="0">
                <a:solidFill>
                  <a:srgbClr val="CCCCCC"/>
                </a:solidFill>
                <a:effectLst/>
                <a:latin typeface="Consolas" panose="020B0609020204030204" pitchFamily="49" charset="0"/>
              </a:rPr>
            </a:br>
            <a:r>
              <a:rPr lang="en-US" sz="800" b="0" dirty="0">
                <a:solidFill>
                  <a:srgbClr val="569CD6"/>
                </a:solidFill>
                <a:effectLst/>
                <a:latin typeface="Consolas" panose="020B0609020204030204" pitchFamily="49" charset="0"/>
              </a:rPr>
              <a:t>def</a:t>
            </a:r>
            <a:r>
              <a:rPr lang="en-US" sz="800" b="0" dirty="0">
                <a:solidFill>
                  <a:srgbClr val="CCCCCC"/>
                </a:solidFill>
                <a:effectLst/>
                <a:latin typeface="Consolas" panose="020B0609020204030204" pitchFamily="49" charset="0"/>
              </a:rPr>
              <a:t> </a:t>
            </a:r>
            <a:r>
              <a:rPr lang="en-US" sz="800" b="0" dirty="0">
                <a:solidFill>
                  <a:srgbClr val="DCDCAA"/>
                </a:solidFill>
                <a:effectLst/>
                <a:latin typeface="Consolas" panose="020B0609020204030204" pitchFamily="49" charset="0"/>
              </a:rPr>
              <a:t>get_word2vec_embeddings</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vectors</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df</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generate_missing</a:t>
            </a:r>
            <a:r>
              <a:rPr lang="en-US" sz="800" b="0" dirty="0">
                <a:solidFill>
                  <a:srgbClr val="D4D4D4"/>
                </a:solidFill>
                <a:effectLst/>
                <a:latin typeface="Consolas" panose="020B0609020204030204" pitchFamily="49" charset="0"/>
              </a:rPr>
              <a:t>=</a:t>
            </a:r>
            <a:r>
              <a:rPr lang="en-US" sz="800" b="0" dirty="0">
                <a:solidFill>
                  <a:srgbClr val="569CD6"/>
                </a:solidFill>
                <a:effectLst/>
                <a:latin typeface="Consolas" panose="020B0609020204030204" pitchFamily="49" charset="0"/>
              </a:rPr>
              <a:t>False</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embeddings</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unique_reviews</a:t>
            </a:r>
            <a:r>
              <a:rPr lang="en-US" sz="800" b="0" dirty="0">
                <a:solidFill>
                  <a:srgbClr val="CCCCCC"/>
                </a:solidFill>
                <a:effectLst/>
                <a:latin typeface="Consolas" panose="020B0609020204030204" pitchFamily="49" charset="0"/>
              </a:rPr>
              <a:t>[</a:t>
            </a:r>
            <a:r>
              <a:rPr lang="en-US" sz="800" b="0" dirty="0">
                <a:solidFill>
                  <a:srgbClr val="CE9178"/>
                </a:solidFill>
                <a:effectLst/>
                <a:latin typeface="Consolas" panose="020B0609020204030204" pitchFamily="49" charset="0"/>
              </a:rPr>
              <a:t>'Phrase'</a:t>
            </a:r>
            <a:r>
              <a:rPr lang="en-US" sz="800" b="0" dirty="0">
                <a:solidFill>
                  <a:srgbClr val="CCCCCC"/>
                </a:solidFill>
                <a:effectLst/>
                <a:latin typeface="Consolas" panose="020B0609020204030204" pitchFamily="49" charset="0"/>
              </a:rPr>
              <a:t>].</a:t>
            </a:r>
            <a:r>
              <a:rPr lang="en-US" sz="800" b="0" dirty="0">
                <a:solidFill>
                  <a:srgbClr val="DCDCAA"/>
                </a:solidFill>
                <a:effectLst/>
                <a:latin typeface="Consolas" panose="020B0609020204030204" pitchFamily="49" charset="0"/>
              </a:rPr>
              <a:t>apply</a:t>
            </a:r>
            <a:r>
              <a:rPr lang="en-US" sz="800" b="0" dirty="0">
                <a:solidFill>
                  <a:srgbClr val="CCCCCC"/>
                </a:solidFill>
                <a:effectLst/>
                <a:latin typeface="Consolas" panose="020B0609020204030204" pitchFamily="49" charset="0"/>
              </a:rPr>
              <a:t>(</a:t>
            </a:r>
            <a:r>
              <a:rPr lang="en-US" sz="800" b="0" dirty="0">
                <a:solidFill>
                  <a:srgbClr val="569CD6"/>
                </a:solidFill>
                <a:effectLst/>
                <a:latin typeface="Consolas" panose="020B0609020204030204" pitchFamily="49" charset="0"/>
              </a:rPr>
              <a:t>lambda</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x</a:t>
            </a:r>
            <a:r>
              <a:rPr lang="en-US" sz="800" b="0" dirty="0">
                <a:solidFill>
                  <a:srgbClr val="CCCCCC"/>
                </a:solidFill>
                <a:effectLst/>
                <a:latin typeface="Consolas" panose="020B0609020204030204" pitchFamily="49" charset="0"/>
              </a:rPr>
              <a:t>: </a:t>
            </a:r>
            <a:r>
              <a:rPr lang="en-US" sz="800" b="0" dirty="0">
                <a:solidFill>
                  <a:srgbClr val="DCDCAA"/>
                </a:solidFill>
                <a:effectLst/>
                <a:latin typeface="Consolas" panose="020B0609020204030204" pitchFamily="49" charset="0"/>
              </a:rPr>
              <a:t>get_avg_word2vec</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x</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vectors</a:t>
            </a:r>
            <a:r>
              <a:rPr lang="en-US" sz="800" b="0" dirty="0">
                <a:solidFill>
                  <a:srgbClr val="CCCCCC"/>
                </a:solidFill>
                <a:effectLst/>
                <a:latin typeface="Consolas" panose="020B0609020204030204" pitchFamily="49" charset="0"/>
              </a:rPr>
              <a:t>, </a:t>
            </a:r>
          </a:p>
          <a:p>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generate_missing</a:t>
            </a:r>
            <a:r>
              <a:rPr lang="en-US" sz="800" b="0" dirty="0">
                <a:solidFill>
                  <a:srgbClr val="D4D4D4"/>
                </a:solidFill>
                <a:effectLst/>
                <a:latin typeface="Consolas" panose="020B0609020204030204" pitchFamily="49" charset="0"/>
              </a:rPr>
              <a:t>=</a:t>
            </a:r>
            <a:r>
              <a:rPr lang="en-US" sz="800" b="0" dirty="0">
                <a:solidFill>
                  <a:srgbClr val="9CDCFE"/>
                </a:solidFill>
                <a:effectLst/>
                <a:latin typeface="Consolas" panose="020B0609020204030204" pitchFamily="49" charset="0"/>
              </a:rPr>
              <a:t>generate_missing</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586C0"/>
                </a:solidFill>
                <a:effectLst/>
                <a:latin typeface="Consolas" panose="020B0609020204030204" pitchFamily="49" charset="0"/>
              </a:rPr>
              <a:t>return</a:t>
            </a:r>
            <a:r>
              <a:rPr lang="en-US" sz="800" b="0" dirty="0">
                <a:solidFill>
                  <a:srgbClr val="CCCCCC"/>
                </a:solidFill>
                <a:effectLst/>
                <a:latin typeface="Consolas" panose="020B0609020204030204" pitchFamily="49" charset="0"/>
              </a:rPr>
              <a:t> </a:t>
            </a:r>
            <a:r>
              <a:rPr lang="en-US" sz="800" b="0" dirty="0">
                <a:solidFill>
                  <a:srgbClr val="4EC9B0"/>
                </a:solidFill>
                <a:effectLst/>
                <a:latin typeface="Consolas" panose="020B0609020204030204" pitchFamily="49" charset="0"/>
              </a:rPr>
              <a:t>list</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embeddings</a:t>
            </a:r>
            <a:r>
              <a:rPr lang="en-US" sz="800" b="0" dirty="0">
                <a:solidFill>
                  <a:srgbClr val="CCCCCC"/>
                </a:solidFill>
                <a:effectLst/>
                <a:latin typeface="Consolas" panose="020B0609020204030204" pitchFamily="49" charset="0"/>
              </a:rPr>
              <a:t>)</a:t>
            </a:r>
          </a:p>
          <a:p>
            <a:br>
              <a:rPr lang="en-US" sz="800" b="0" dirty="0">
                <a:solidFill>
                  <a:srgbClr val="CCCCCC"/>
                </a:solidFill>
                <a:effectLst/>
                <a:latin typeface="Consolas" panose="020B0609020204030204" pitchFamily="49" charset="0"/>
              </a:rPr>
            </a:br>
            <a:r>
              <a:rPr lang="en-US" sz="800" b="0" dirty="0">
                <a:solidFill>
                  <a:srgbClr val="6A9955"/>
                </a:solidFill>
                <a:effectLst/>
                <a:latin typeface="Consolas" panose="020B0609020204030204" pitchFamily="49" charset="0"/>
              </a:rPr>
              <a:t># First, tokenize the reviews</a:t>
            </a:r>
            <a:endParaRPr lang="en-US" sz="800" b="0" dirty="0">
              <a:solidFill>
                <a:srgbClr val="CCCCCC"/>
              </a:solidFill>
              <a:effectLst/>
              <a:latin typeface="Consolas" panose="020B0609020204030204" pitchFamily="49" charset="0"/>
            </a:endParaRPr>
          </a:p>
          <a:p>
            <a:r>
              <a:rPr lang="en-US" sz="800" b="0" dirty="0">
                <a:solidFill>
                  <a:srgbClr val="9CDCFE"/>
                </a:solidFill>
                <a:effectLst/>
                <a:latin typeface="Consolas" panose="020B0609020204030204" pitchFamily="49" charset="0"/>
              </a:rPr>
              <a:t>unique_reviews</a:t>
            </a:r>
            <a:r>
              <a:rPr lang="en-US" sz="800" b="0" dirty="0">
                <a:solidFill>
                  <a:srgbClr val="CCCCCC"/>
                </a:solidFill>
                <a:effectLst/>
                <a:latin typeface="Consolas" panose="020B0609020204030204" pitchFamily="49" charset="0"/>
              </a:rPr>
              <a:t>[</a:t>
            </a:r>
            <a:r>
              <a:rPr lang="en-US" sz="800" b="0" dirty="0">
                <a:solidFill>
                  <a:srgbClr val="CE9178"/>
                </a:solidFill>
                <a:effectLst/>
                <a:latin typeface="Consolas" panose="020B0609020204030204" pitchFamily="49" charset="0"/>
              </a:rPr>
              <a:t>'Phrase'</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unique_reviews</a:t>
            </a:r>
            <a:r>
              <a:rPr lang="en-US" sz="800" b="0" dirty="0">
                <a:solidFill>
                  <a:srgbClr val="CCCCCC"/>
                </a:solidFill>
                <a:effectLst/>
                <a:latin typeface="Consolas" panose="020B0609020204030204" pitchFamily="49" charset="0"/>
              </a:rPr>
              <a:t>[</a:t>
            </a:r>
            <a:r>
              <a:rPr lang="en-US" sz="800" b="0" dirty="0">
                <a:solidFill>
                  <a:srgbClr val="CE9178"/>
                </a:solidFill>
                <a:effectLst/>
                <a:latin typeface="Consolas" panose="020B0609020204030204" pitchFamily="49" charset="0"/>
              </a:rPr>
              <a:t>'Phrase'</a:t>
            </a:r>
            <a:r>
              <a:rPr lang="en-US" sz="800" b="0" dirty="0">
                <a:solidFill>
                  <a:srgbClr val="CCCCCC"/>
                </a:solidFill>
                <a:effectLst/>
                <a:latin typeface="Consolas" panose="020B0609020204030204" pitchFamily="49" charset="0"/>
              </a:rPr>
              <a:t>].</a:t>
            </a:r>
            <a:r>
              <a:rPr lang="en-US" sz="800" b="0" dirty="0">
                <a:solidFill>
                  <a:srgbClr val="DCDCAA"/>
                </a:solidFill>
                <a:effectLst/>
                <a:latin typeface="Consolas" panose="020B0609020204030204" pitchFamily="49" charset="0"/>
              </a:rPr>
              <a:t>apply</a:t>
            </a:r>
            <a:r>
              <a:rPr lang="en-US" sz="800" b="0" dirty="0">
                <a:solidFill>
                  <a:srgbClr val="CCCCCC"/>
                </a:solidFill>
                <a:effectLst/>
                <a:latin typeface="Consolas" panose="020B0609020204030204" pitchFamily="49" charset="0"/>
              </a:rPr>
              <a:t>(</a:t>
            </a:r>
            <a:r>
              <a:rPr lang="en-US" sz="800" b="0" dirty="0">
                <a:solidFill>
                  <a:srgbClr val="569CD6"/>
                </a:solidFill>
                <a:effectLst/>
                <a:latin typeface="Consolas" panose="020B0609020204030204" pitchFamily="49" charset="0"/>
              </a:rPr>
              <a:t>lambda</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x</a:t>
            </a:r>
            <a:r>
              <a:rPr lang="en-US" sz="800" b="0" dirty="0">
                <a:solidFill>
                  <a:srgbClr val="CCCCCC"/>
                </a:solidFill>
                <a:effectLst/>
                <a:latin typeface="Consolas" panose="020B0609020204030204" pitchFamily="49" charset="0"/>
              </a:rPr>
              <a:t>: word_tokenize(</a:t>
            </a:r>
            <a:r>
              <a:rPr lang="en-US" sz="800" b="0" dirty="0">
                <a:solidFill>
                  <a:srgbClr val="9CDCFE"/>
                </a:solidFill>
                <a:effectLst/>
                <a:latin typeface="Consolas" panose="020B0609020204030204" pitchFamily="49" charset="0"/>
              </a:rPr>
              <a:t>x</a:t>
            </a:r>
            <a:r>
              <a:rPr lang="en-US" sz="800" b="0" dirty="0">
                <a:solidFill>
                  <a:srgbClr val="CCCCCC"/>
                </a:solidFill>
                <a:effectLst/>
                <a:latin typeface="Consolas" panose="020B0609020204030204" pitchFamily="49" charset="0"/>
              </a:rPr>
              <a:t>))</a:t>
            </a:r>
          </a:p>
          <a:p>
            <a:br>
              <a:rPr lang="en-US" sz="800" b="0" dirty="0">
                <a:solidFill>
                  <a:srgbClr val="CCCCCC"/>
                </a:solidFill>
                <a:effectLst/>
                <a:latin typeface="Consolas" panose="020B0609020204030204" pitchFamily="49" charset="0"/>
              </a:rPr>
            </a:br>
            <a:r>
              <a:rPr lang="en-US" sz="800" b="0" dirty="0">
                <a:solidFill>
                  <a:srgbClr val="6A9955"/>
                </a:solidFill>
                <a:effectLst/>
                <a:latin typeface="Consolas" panose="020B0609020204030204" pitchFamily="49" charset="0"/>
              </a:rPr>
              <a:t># Generate the embeddings</a:t>
            </a:r>
            <a:endParaRPr lang="en-US" sz="800" b="0" dirty="0">
              <a:solidFill>
                <a:srgbClr val="CCCCCC"/>
              </a:solidFill>
              <a:effectLst/>
              <a:latin typeface="Consolas" panose="020B0609020204030204" pitchFamily="49" charset="0"/>
            </a:endParaRPr>
          </a:p>
          <a:p>
            <a:r>
              <a:rPr lang="en-US" sz="800" b="0" dirty="0">
                <a:solidFill>
                  <a:srgbClr val="9CDCFE"/>
                </a:solidFill>
                <a:effectLst/>
                <a:latin typeface="Consolas" panose="020B0609020204030204" pitchFamily="49" charset="0"/>
              </a:rPr>
              <a:t>embeddings</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DCDCAA"/>
                </a:solidFill>
                <a:effectLst/>
                <a:latin typeface="Consolas" panose="020B0609020204030204" pitchFamily="49" charset="0"/>
              </a:rPr>
              <a:t>get_word2vec_embeddings</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model</a:t>
            </a:r>
            <a:r>
              <a:rPr lang="en-US" sz="800" b="0" dirty="0">
                <a:solidFill>
                  <a:srgbClr val="CCCCCC"/>
                </a:solidFill>
                <a:effectLst/>
                <a:latin typeface="Consolas" panose="020B0609020204030204" pitchFamily="49" charset="0"/>
              </a:rPr>
              <a:t>.wv, </a:t>
            </a:r>
            <a:r>
              <a:rPr lang="en-US" sz="800" b="0" dirty="0">
                <a:solidFill>
                  <a:srgbClr val="9CDCFE"/>
                </a:solidFill>
                <a:effectLst/>
                <a:latin typeface="Consolas" panose="020B0609020204030204" pitchFamily="49" charset="0"/>
              </a:rPr>
              <a:t>unique_reviews</a:t>
            </a:r>
            <a:r>
              <a:rPr lang="en-US" sz="800" b="0" dirty="0">
                <a:solidFill>
                  <a:srgbClr val="CCCCCC"/>
                </a:solidFill>
                <a:effectLst/>
                <a:latin typeface="Consolas" panose="020B0609020204030204" pitchFamily="49" charset="0"/>
              </a:rPr>
              <a:t>)</a:t>
            </a:r>
          </a:p>
          <a:p>
            <a:br>
              <a:rPr lang="en-US" sz="800" b="0" dirty="0">
                <a:solidFill>
                  <a:srgbClr val="CCCCCC"/>
                </a:solidFill>
                <a:effectLst/>
                <a:latin typeface="Consolas" panose="020B0609020204030204" pitchFamily="49" charset="0"/>
              </a:rPr>
            </a:br>
            <a:r>
              <a:rPr lang="en-US" sz="800" b="0" dirty="0">
                <a:solidFill>
                  <a:srgbClr val="6A9955"/>
                </a:solidFill>
                <a:effectLst/>
                <a:latin typeface="Consolas" panose="020B0609020204030204" pitchFamily="49" charset="0"/>
              </a:rPr>
              <a:t># Train Test Split</a:t>
            </a:r>
            <a:endParaRPr lang="en-US" sz="800" b="0" dirty="0">
              <a:solidFill>
                <a:srgbClr val="CCCCCC"/>
              </a:solidFill>
              <a:effectLst/>
              <a:latin typeface="Consolas" panose="020B0609020204030204" pitchFamily="49" charset="0"/>
            </a:endParaRPr>
          </a:p>
          <a:p>
            <a:r>
              <a:rPr lang="en-US" sz="800" b="0" dirty="0">
                <a:solidFill>
                  <a:srgbClr val="9CDCFE"/>
                </a:solidFill>
                <a:effectLst/>
                <a:latin typeface="Consolas" panose="020B0609020204030204" pitchFamily="49" charset="0"/>
              </a:rPr>
              <a:t>X_train</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X_test</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y_train</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y_test</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DCDCAA"/>
                </a:solidFill>
                <a:effectLst/>
                <a:latin typeface="Consolas" panose="020B0609020204030204" pitchFamily="49" charset="0"/>
              </a:rPr>
              <a:t>train_test_split</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embeddings</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unique_reviews</a:t>
            </a:r>
            <a:r>
              <a:rPr lang="en-US" sz="800" b="0" dirty="0">
                <a:solidFill>
                  <a:srgbClr val="CCCCCC"/>
                </a:solidFill>
                <a:effectLst/>
                <a:latin typeface="Consolas" panose="020B0609020204030204" pitchFamily="49" charset="0"/>
              </a:rPr>
              <a:t>[</a:t>
            </a:r>
            <a:r>
              <a:rPr lang="en-US" sz="800" b="0" dirty="0">
                <a:solidFill>
                  <a:srgbClr val="CE9178"/>
                </a:solidFill>
                <a:effectLst/>
                <a:latin typeface="Consolas" panose="020B0609020204030204" pitchFamily="49" charset="0"/>
              </a:rPr>
              <a:t>'Sentiment'</a:t>
            </a:r>
            <a:r>
              <a:rPr lang="en-US" sz="800" b="0" dirty="0">
                <a:solidFill>
                  <a:srgbClr val="CCCCCC"/>
                </a:solidFill>
                <a:effectLst/>
                <a:latin typeface="Consolas" panose="020B0609020204030204" pitchFamily="49" charset="0"/>
              </a:rPr>
              <a:t>], </a:t>
            </a:r>
          </a:p>
          <a:p>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test_size</a:t>
            </a:r>
            <a:r>
              <a:rPr lang="en-US" sz="800" b="0" dirty="0">
                <a:solidFill>
                  <a:srgbClr val="D4D4D4"/>
                </a:solidFill>
                <a:effectLst/>
                <a:latin typeface="Consolas" panose="020B0609020204030204" pitchFamily="49" charset="0"/>
              </a:rPr>
              <a:t>=</a:t>
            </a:r>
            <a:r>
              <a:rPr lang="en-US" sz="800" b="0" dirty="0">
                <a:solidFill>
                  <a:srgbClr val="B5CEA8"/>
                </a:solidFill>
                <a:effectLst/>
                <a:latin typeface="Consolas" panose="020B0609020204030204" pitchFamily="49" charset="0"/>
              </a:rPr>
              <a:t>0.2</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random_state</a:t>
            </a:r>
            <a:r>
              <a:rPr lang="en-US" sz="800" b="0" dirty="0">
                <a:solidFill>
                  <a:srgbClr val="D4D4D4"/>
                </a:solidFill>
                <a:effectLst/>
                <a:latin typeface="Consolas" panose="020B0609020204030204" pitchFamily="49" charset="0"/>
              </a:rPr>
              <a:t>=</a:t>
            </a:r>
            <a:r>
              <a:rPr lang="en-US" sz="800" b="0" dirty="0">
                <a:solidFill>
                  <a:srgbClr val="B5CEA8"/>
                </a:solidFill>
                <a:effectLst/>
                <a:latin typeface="Consolas" panose="020B0609020204030204" pitchFamily="49" charset="0"/>
              </a:rPr>
              <a:t>40</a:t>
            </a:r>
            <a:r>
              <a:rPr lang="en-US" sz="800" b="0" dirty="0">
                <a:solidFill>
                  <a:srgbClr val="CCCCCC"/>
                </a:solidFill>
                <a:effectLst/>
                <a:latin typeface="Consolas" panose="020B0609020204030204" pitchFamily="49" charset="0"/>
              </a:rPr>
              <a:t>)</a:t>
            </a:r>
          </a:p>
          <a:p>
            <a:br>
              <a:rPr lang="en-US" sz="800" b="0" dirty="0">
                <a:solidFill>
                  <a:srgbClr val="CCCCCC"/>
                </a:solidFill>
                <a:effectLst/>
                <a:latin typeface="Consolas" panose="020B0609020204030204" pitchFamily="49" charset="0"/>
              </a:rPr>
            </a:br>
            <a:r>
              <a:rPr lang="en-US" sz="800" b="0" dirty="0">
                <a:solidFill>
                  <a:srgbClr val="6A9955"/>
                </a:solidFill>
                <a:effectLst/>
                <a:latin typeface="Consolas" panose="020B0609020204030204" pitchFamily="49" charset="0"/>
              </a:rPr>
              <a:t># Training a Logistic Regression model</a:t>
            </a:r>
            <a:endParaRPr lang="en-US" sz="800" b="0" dirty="0">
              <a:solidFill>
                <a:srgbClr val="CCCCCC"/>
              </a:solidFill>
              <a:effectLst/>
              <a:latin typeface="Consolas" panose="020B0609020204030204" pitchFamily="49" charset="0"/>
            </a:endParaRPr>
          </a:p>
          <a:p>
            <a:r>
              <a:rPr lang="en-US" sz="800" b="0" dirty="0">
                <a:solidFill>
                  <a:srgbClr val="9CDCFE"/>
                </a:solidFill>
                <a:effectLst/>
                <a:latin typeface="Consolas" panose="020B0609020204030204" pitchFamily="49" charset="0"/>
              </a:rPr>
              <a:t>model</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4EC9B0"/>
                </a:solidFill>
                <a:effectLst/>
                <a:latin typeface="Consolas" panose="020B0609020204030204" pitchFamily="49" charset="0"/>
              </a:rPr>
              <a:t>LogisticRegression</a:t>
            </a:r>
            <a:r>
              <a:rPr lang="en-US" sz="800" b="0" dirty="0">
                <a:solidFill>
                  <a:srgbClr val="CCCCCC"/>
                </a:solidFill>
                <a:effectLst/>
                <a:latin typeface="Consolas" panose="020B0609020204030204" pitchFamily="49" charset="0"/>
              </a:rPr>
              <a:t>()</a:t>
            </a:r>
          </a:p>
          <a:p>
            <a:r>
              <a:rPr lang="en-US" sz="800" b="0" dirty="0">
                <a:solidFill>
                  <a:srgbClr val="9CDCFE"/>
                </a:solidFill>
                <a:effectLst/>
                <a:latin typeface="Consolas" panose="020B0609020204030204" pitchFamily="49" charset="0"/>
              </a:rPr>
              <a:t>model</a:t>
            </a:r>
            <a:r>
              <a:rPr lang="en-US" sz="800" b="0" dirty="0">
                <a:solidFill>
                  <a:srgbClr val="CCCCCC"/>
                </a:solidFill>
                <a:effectLst/>
                <a:latin typeface="Consolas" panose="020B0609020204030204" pitchFamily="49" charset="0"/>
              </a:rPr>
              <a:t>.</a:t>
            </a:r>
            <a:r>
              <a:rPr lang="en-US" sz="800" b="0" dirty="0">
                <a:solidFill>
                  <a:srgbClr val="DCDCAA"/>
                </a:solidFill>
                <a:effectLst/>
                <a:latin typeface="Consolas" panose="020B0609020204030204" pitchFamily="49" charset="0"/>
              </a:rPr>
              <a:t>fit</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X_train</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y_train</a:t>
            </a:r>
            <a:r>
              <a:rPr lang="en-US" sz="800" b="0" dirty="0">
                <a:solidFill>
                  <a:srgbClr val="CCCCCC"/>
                </a:solidFill>
                <a:effectLst/>
                <a:latin typeface="Consolas" panose="020B0609020204030204" pitchFamily="49" charset="0"/>
              </a:rPr>
              <a:t>)</a:t>
            </a:r>
          </a:p>
          <a:p>
            <a:br>
              <a:rPr lang="en-US" sz="800" b="0" dirty="0">
                <a:solidFill>
                  <a:srgbClr val="CCCCCC"/>
                </a:solidFill>
                <a:effectLst/>
                <a:latin typeface="Consolas" panose="020B0609020204030204" pitchFamily="49" charset="0"/>
              </a:rPr>
            </a:br>
            <a:r>
              <a:rPr lang="en-US" sz="800" b="0" dirty="0">
                <a:solidFill>
                  <a:srgbClr val="6A9955"/>
                </a:solidFill>
                <a:effectLst/>
                <a:latin typeface="Consolas" panose="020B0609020204030204" pitchFamily="49" charset="0"/>
              </a:rPr>
              <a:t># Predicting</a:t>
            </a:r>
            <a:endParaRPr lang="en-US" sz="800" b="0" dirty="0">
              <a:solidFill>
                <a:srgbClr val="CCCCCC"/>
              </a:solidFill>
              <a:effectLst/>
              <a:latin typeface="Consolas" panose="020B0609020204030204" pitchFamily="49" charset="0"/>
            </a:endParaRPr>
          </a:p>
          <a:p>
            <a:r>
              <a:rPr lang="en-US" sz="800" b="0" dirty="0">
                <a:solidFill>
                  <a:srgbClr val="9CDCFE"/>
                </a:solidFill>
                <a:effectLst/>
                <a:latin typeface="Consolas" panose="020B0609020204030204" pitchFamily="49" charset="0"/>
              </a:rPr>
              <a:t>y_pred</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model</a:t>
            </a:r>
            <a:r>
              <a:rPr lang="en-US" sz="800" b="0" dirty="0">
                <a:solidFill>
                  <a:srgbClr val="CCCCCC"/>
                </a:solidFill>
                <a:effectLst/>
                <a:latin typeface="Consolas" panose="020B0609020204030204" pitchFamily="49" charset="0"/>
              </a:rPr>
              <a:t>.</a:t>
            </a:r>
            <a:r>
              <a:rPr lang="en-US" sz="800" b="0" dirty="0">
                <a:solidFill>
                  <a:srgbClr val="DCDCAA"/>
                </a:solidFill>
                <a:effectLst/>
                <a:latin typeface="Consolas" panose="020B0609020204030204" pitchFamily="49" charset="0"/>
              </a:rPr>
              <a:t>predict</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X_test</a:t>
            </a:r>
            <a:r>
              <a:rPr lang="en-US" sz="800" b="0" dirty="0">
                <a:solidFill>
                  <a:srgbClr val="CCCCCC"/>
                </a:solidFill>
                <a:effectLst/>
                <a:latin typeface="Consolas" panose="020B0609020204030204" pitchFamily="49" charset="0"/>
              </a:rPr>
              <a:t>)</a:t>
            </a:r>
          </a:p>
          <a:p>
            <a:br>
              <a:rPr lang="en-US" sz="800" b="0" dirty="0">
                <a:solidFill>
                  <a:srgbClr val="CCCCCC"/>
                </a:solidFill>
                <a:effectLst/>
                <a:latin typeface="Consolas" panose="020B0609020204030204" pitchFamily="49" charset="0"/>
              </a:rPr>
            </a:br>
            <a:r>
              <a:rPr lang="en-US" sz="800" b="0" dirty="0">
                <a:solidFill>
                  <a:srgbClr val="6A9955"/>
                </a:solidFill>
                <a:effectLst/>
                <a:latin typeface="Consolas" panose="020B0609020204030204" pitchFamily="49" charset="0"/>
              </a:rPr>
              <a:t># Evaluate the model</a:t>
            </a:r>
            <a:endParaRPr lang="en-US" sz="800" b="0" dirty="0">
              <a:solidFill>
                <a:srgbClr val="CCCCCC"/>
              </a:solidFill>
              <a:effectLst/>
              <a:latin typeface="Consolas" panose="020B0609020204030204" pitchFamily="49" charset="0"/>
            </a:endParaRPr>
          </a:p>
          <a:p>
            <a:r>
              <a:rPr lang="en-US" sz="800" b="0" dirty="0">
                <a:solidFill>
                  <a:srgbClr val="DCDCAA"/>
                </a:solidFill>
                <a:effectLst/>
                <a:latin typeface="Consolas" panose="020B0609020204030204" pitchFamily="49" charset="0"/>
              </a:rPr>
              <a:t>print</a:t>
            </a:r>
            <a:r>
              <a:rPr lang="en-US" sz="800" b="0" dirty="0">
                <a:solidFill>
                  <a:srgbClr val="CCCCCC"/>
                </a:solidFill>
                <a:effectLst/>
                <a:latin typeface="Consolas" panose="020B0609020204030204" pitchFamily="49" charset="0"/>
              </a:rPr>
              <a:t>(</a:t>
            </a:r>
            <a:r>
              <a:rPr lang="en-US" sz="800" b="0" dirty="0">
                <a:solidFill>
                  <a:srgbClr val="DCDCAA"/>
                </a:solidFill>
                <a:effectLst/>
                <a:latin typeface="Consolas" panose="020B0609020204030204" pitchFamily="49" charset="0"/>
              </a:rPr>
              <a:t>classification_report</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y_test</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y_pred</a:t>
            </a:r>
            <a:r>
              <a:rPr lang="en-US" sz="800" b="0" dirty="0">
                <a:solidFill>
                  <a:srgbClr val="CCCCCC"/>
                </a:solidFill>
                <a:effectLst/>
                <a:latin typeface="Consolas" panose="020B0609020204030204" pitchFamily="49" charset="0"/>
              </a:rPr>
              <a:t>))</a:t>
            </a:r>
          </a:p>
        </p:txBody>
      </p:sp>
      <p:pic>
        <p:nvPicPr>
          <p:cNvPr id="4" name="Picture 3">
            <a:extLst>
              <a:ext uri="{FF2B5EF4-FFF2-40B4-BE49-F238E27FC236}">
                <a16:creationId xmlns:a16="http://schemas.microsoft.com/office/drawing/2014/main" id="{4AACEF8C-900D-E37E-7FB1-DF7A23170FC7}"/>
              </a:ext>
            </a:extLst>
          </p:cNvPr>
          <p:cNvPicPr>
            <a:picLocks noChangeAspect="1"/>
          </p:cNvPicPr>
          <p:nvPr/>
        </p:nvPicPr>
        <p:blipFill>
          <a:blip r:embed="rId3"/>
          <a:stretch>
            <a:fillRect/>
          </a:stretch>
        </p:blipFill>
        <p:spPr>
          <a:xfrm>
            <a:off x="7519729" y="2685549"/>
            <a:ext cx="4045008" cy="1977359"/>
          </a:xfrm>
          <a:prstGeom prst="rect">
            <a:avLst/>
          </a:prstGeom>
          <a:ln>
            <a:solidFill>
              <a:schemeClr val="tx1"/>
            </a:solidFill>
          </a:ln>
        </p:spPr>
      </p:pic>
      <p:sp>
        <p:nvSpPr>
          <p:cNvPr id="6" name="Title 1">
            <a:extLst>
              <a:ext uri="{FF2B5EF4-FFF2-40B4-BE49-F238E27FC236}">
                <a16:creationId xmlns:a16="http://schemas.microsoft.com/office/drawing/2014/main" id="{9F95E8FE-DD01-2BFA-732C-531F6C5AF340}"/>
              </a:ext>
            </a:extLst>
          </p:cNvPr>
          <p:cNvSpPr txBox="1">
            <a:spLocks/>
          </p:cNvSpPr>
          <p:nvPr/>
        </p:nvSpPr>
        <p:spPr>
          <a:xfrm>
            <a:off x="113211" y="464058"/>
            <a:ext cx="11965577" cy="90013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Experiment 1: Logistic Regression with Word Embeddings</a:t>
            </a:r>
          </a:p>
        </p:txBody>
      </p:sp>
      <p:sp>
        <p:nvSpPr>
          <p:cNvPr id="8" name="Rectangle 7">
            <a:extLst>
              <a:ext uri="{FF2B5EF4-FFF2-40B4-BE49-F238E27FC236}">
                <a16:creationId xmlns:a16="http://schemas.microsoft.com/office/drawing/2014/main" id="{47F9BE7A-E601-D2CB-CF48-EEC4548AA471}"/>
              </a:ext>
            </a:extLst>
          </p:cNvPr>
          <p:cNvSpPr/>
          <p:nvPr/>
        </p:nvSpPr>
        <p:spPr>
          <a:xfrm>
            <a:off x="7619754" y="3990920"/>
            <a:ext cx="3944983" cy="2743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1210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FFF40-8FE6-A07D-334A-78DE9AF1156D}"/>
              </a:ext>
            </a:extLst>
          </p:cNvPr>
          <p:cNvSpPr txBox="1"/>
          <p:nvPr/>
        </p:nvSpPr>
        <p:spPr>
          <a:xfrm>
            <a:off x="923231" y="1364189"/>
            <a:ext cx="5977557" cy="3785652"/>
          </a:xfrm>
          <a:prstGeom prst="rect">
            <a:avLst/>
          </a:prstGeom>
          <a:solidFill>
            <a:schemeClr val="bg1"/>
          </a:solidFill>
        </p:spPr>
        <p:txBody>
          <a:bodyPr wrap="square">
            <a:spAutoFit/>
          </a:bodyPr>
          <a:lstStyle/>
          <a:p>
            <a:r>
              <a:rPr lang="en-US" sz="800" b="0" dirty="0">
                <a:solidFill>
                  <a:srgbClr val="C586C0"/>
                </a:solidFill>
                <a:effectLst/>
                <a:latin typeface="Consolas" panose="020B0609020204030204" pitchFamily="49" charset="0"/>
              </a:rPr>
              <a:t>from</a:t>
            </a:r>
            <a:r>
              <a:rPr lang="en-US" sz="800" b="0" dirty="0">
                <a:solidFill>
                  <a:srgbClr val="CCCCCC"/>
                </a:solidFill>
                <a:effectLst/>
                <a:latin typeface="Consolas" panose="020B0609020204030204" pitchFamily="49" charset="0"/>
              </a:rPr>
              <a:t> </a:t>
            </a:r>
            <a:r>
              <a:rPr lang="en-US" sz="800" b="0" dirty="0">
                <a:solidFill>
                  <a:srgbClr val="4EC9B0"/>
                </a:solidFill>
                <a:effectLst/>
                <a:latin typeface="Consolas" panose="020B0609020204030204" pitchFamily="49" charset="0"/>
              </a:rPr>
              <a:t>sklearn</a:t>
            </a:r>
            <a:r>
              <a:rPr lang="en-US" sz="800" b="0" dirty="0">
                <a:solidFill>
                  <a:srgbClr val="CCCCCC"/>
                </a:solidFill>
                <a:effectLst/>
                <a:latin typeface="Consolas" panose="020B0609020204030204" pitchFamily="49" charset="0"/>
              </a:rPr>
              <a:t>.</a:t>
            </a:r>
            <a:r>
              <a:rPr lang="en-US" sz="800" b="0" dirty="0">
                <a:solidFill>
                  <a:srgbClr val="4EC9B0"/>
                </a:solidFill>
                <a:effectLst/>
                <a:latin typeface="Consolas" panose="020B0609020204030204" pitchFamily="49" charset="0"/>
              </a:rPr>
              <a:t>ensemble</a:t>
            </a:r>
            <a:r>
              <a:rPr lang="en-US" sz="800" b="0" dirty="0">
                <a:solidFill>
                  <a:srgbClr val="CCCCCC"/>
                </a:solidFill>
                <a:effectLst/>
                <a:latin typeface="Consolas" panose="020B0609020204030204" pitchFamily="49" charset="0"/>
              </a:rPr>
              <a:t> </a:t>
            </a:r>
            <a:r>
              <a:rPr lang="en-US" sz="800" b="0" dirty="0">
                <a:solidFill>
                  <a:srgbClr val="C586C0"/>
                </a:solidFill>
                <a:effectLst/>
                <a:latin typeface="Consolas" panose="020B0609020204030204" pitchFamily="49" charset="0"/>
              </a:rPr>
              <a:t>import</a:t>
            </a:r>
            <a:r>
              <a:rPr lang="en-US" sz="800" b="0" dirty="0">
                <a:solidFill>
                  <a:srgbClr val="CCCCCC"/>
                </a:solidFill>
                <a:effectLst/>
                <a:latin typeface="Consolas" panose="020B0609020204030204" pitchFamily="49" charset="0"/>
              </a:rPr>
              <a:t> </a:t>
            </a:r>
            <a:r>
              <a:rPr lang="en-US" sz="800" b="0" dirty="0">
                <a:solidFill>
                  <a:srgbClr val="4EC9B0"/>
                </a:solidFill>
                <a:effectLst/>
                <a:latin typeface="Consolas" panose="020B0609020204030204" pitchFamily="49" charset="0"/>
              </a:rPr>
              <a:t>RandomForestClassifier</a:t>
            </a:r>
            <a:endParaRPr lang="en-US" sz="800" b="0" dirty="0">
              <a:solidFill>
                <a:srgbClr val="CCCCCC"/>
              </a:solidFill>
              <a:effectLst/>
              <a:latin typeface="Consolas" panose="020B0609020204030204" pitchFamily="49" charset="0"/>
            </a:endParaRPr>
          </a:p>
          <a:p>
            <a:r>
              <a:rPr lang="en-US" sz="800" b="0" dirty="0">
                <a:solidFill>
                  <a:srgbClr val="C586C0"/>
                </a:solidFill>
                <a:effectLst/>
                <a:latin typeface="Consolas" panose="020B0609020204030204" pitchFamily="49" charset="0"/>
              </a:rPr>
              <a:t>from</a:t>
            </a:r>
            <a:r>
              <a:rPr lang="en-US" sz="800" b="0" dirty="0">
                <a:solidFill>
                  <a:srgbClr val="CCCCCC"/>
                </a:solidFill>
                <a:effectLst/>
                <a:latin typeface="Consolas" panose="020B0609020204030204" pitchFamily="49" charset="0"/>
              </a:rPr>
              <a:t> </a:t>
            </a:r>
            <a:r>
              <a:rPr lang="en-US" sz="800" b="0" dirty="0">
                <a:solidFill>
                  <a:srgbClr val="4EC9B0"/>
                </a:solidFill>
                <a:effectLst/>
                <a:latin typeface="Consolas" panose="020B0609020204030204" pitchFamily="49" charset="0"/>
              </a:rPr>
              <a:t>sklearn</a:t>
            </a:r>
            <a:r>
              <a:rPr lang="en-US" sz="800" b="0" dirty="0">
                <a:solidFill>
                  <a:srgbClr val="CCCCCC"/>
                </a:solidFill>
                <a:effectLst/>
                <a:latin typeface="Consolas" panose="020B0609020204030204" pitchFamily="49" charset="0"/>
              </a:rPr>
              <a:t>.</a:t>
            </a:r>
            <a:r>
              <a:rPr lang="en-US" sz="800" b="0" dirty="0">
                <a:solidFill>
                  <a:srgbClr val="4EC9B0"/>
                </a:solidFill>
                <a:effectLst/>
                <a:latin typeface="Consolas" panose="020B0609020204030204" pitchFamily="49" charset="0"/>
              </a:rPr>
              <a:t>model_selection</a:t>
            </a:r>
            <a:r>
              <a:rPr lang="en-US" sz="800" b="0" dirty="0">
                <a:solidFill>
                  <a:srgbClr val="CCCCCC"/>
                </a:solidFill>
                <a:effectLst/>
                <a:latin typeface="Consolas" panose="020B0609020204030204" pitchFamily="49" charset="0"/>
              </a:rPr>
              <a:t> </a:t>
            </a:r>
            <a:r>
              <a:rPr lang="en-US" sz="800" b="0" dirty="0">
                <a:solidFill>
                  <a:srgbClr val="C586C0"/>
                </a:solidFill>
                <a:effectLst/>
                <a:latin typeface="Consolas" panose="020B0609020204030204" pitchFamily="49" charset="0"/>
              </a:rPr>
              <a:t>import</a:t>
            </a:r>
            <a:r>
              <a:rPr lang="en-US" sz="800" b="0" dirty="0">
                <a:solidFill>
                  <a:srgbClr val="CCCCCC"/>
                </a:solidFill>
                <a:effectLst/>
                <a:latin typeface="Consolas" panose="020B0609020204030204" pitchFamily="49" charset="0"/>
              </a:rPr>
              <a:t> </a:t>
            </a:r>
            <a:r>
              <a:rPr lang="en-US" sz="800" b="0" dirty="0">
                <a:solidFill>
                  <a:srgbClr val="DCDCAA"/>
                </a:solidFill>
                <a:effectLst/>
                <a:latin typeface="Consolas" panose="020B0609020204030204" pitchFamily="49" charset="0"/>
              </a:rPr>
              <a:t>train_test_split</a:t>
            </a:r>
            <a:endParaRPr lang="en-US" sz="800" b="0" dirty="0">
              <a:solidFill>
                <a:srgbClr val="CCCCCC"/>
              </a:solidFill>
              <a:effectLst/>
              <a:latin typeface="Consolas" panose="020B0609020204030204" pitchFamily="49" charset="0"/>
            </a:endParaRPr>
          </a:p>
          <a:p>
            <a:r>
              <a:rPr lang="en-US" sz="800" b="0" dirty="0">
                <a:solidFill>
                  <a:srgbClr val="C586C0"/>
                </a:solidFill>
                <a:effectLst/>
                <a:latin typeface="Consolas" panose="020B0609020204030204" pitchFamily="49" charset="0"/>
              </a:rPr>
              <a:t>from</a:t>
            </a:r>
            <a:r>
              <a:rPr lang="en-US" sz="800" b="0" dirty="0">
                <a:solidFill>
                  <a:srgbClr val="CCCCCC"/>
                </a:solidFill>
                <a:effectLst/>
                <a:latin typeface="Consolas" panose="020B0609020204030204" pitchFamily="49" charset="0"/>
              </a:rPr>
              <a:t> </a:t>
            </a:r>
            <a:r>
              <a:rPr lang="en-US" sz="800" b="0" dirty="0">
                <a:solidFill>
                  <a:srgbClr val="4EC9B0"/>
                </a:solidFill>
                <a:effectLst/>
                <a:latin typeface="Consolas" panose="020B0609020204030204" pitchFamily="49" charset="0"/>
              </a:rPr>
              <a:t>sklearn</a:t>
            </a:r>
            <a:r>
              <a:rPr lang="en-US" sz="800" b="0" dirty="0">
                <a:solidFill>
                  <a:srgbClr val="CCCCCC"/>
                </a:solidFill>
                <a:effectLst/>
                <a:latin typeface="Consolas" panose="020B0609020204030204" pitchFamily="49" charset="0"/>
              </a:rPr>
              <a:t>.</a:t>
            </a:r>
            <a:r>
              <a:rPr lang="en-US" sz="800" b="0" dirty="0">
                <a:solidFill>
                  <a:srgbClr val="4EC9B0"/>
                </a:solidFill>
                <a:effectLst/>
                <a:latin typeface="Consolas" panose="020B0609020204030204" pitchFamily="49" charset="0"/>
              </a:rPr>
              <a:t>metrics</a:t>
            </a:r>
            <a:r>
              <a:rPr lang="en-US" sz="800" b="0" dirty="0">
                <a:solidFill>
                  <a:srgbClr val="CCCCCC"/>
                </a:solidFill>
                <a:effectLst/>
                <a:latin typeface="Consolas" panose="020B0609020204030204" pitchFamily="49" charset="0"/>
              </a:rPr>
              <a:t> </a:t>
            </a:r>
            <a:r>
              <a:rPr lang="en-US" sz="800" b="0" dirty="0">
                <a:solidFill>
                  <a:srgbClr val="C586C0"/>
                </a:solidFill>
                <a:effectLst/>
                <a:latin typeface="Consolas" panose="020B0609020204030204" pitchFamily="49" charset="0"/>
              </a:rPr>
              <a:t>import</a:t>
            </a:r>
            <a:r>
              <a:rPr lang="en-US" sz="800" b="0" dirty="0">
                <a:solidFill>
                  <a:srgbClr val="CCCCCC"/>
                </a:solidFill>
                <a:effectLst/>
                <a:latin typeface="Consolas" panose="020B0609020204030204" pitchFamily="49" charset="0"/>
              </a:rPr>
              <a:t> </a:t>
            </a:r>
            <a:r>
              <a:rPr lang="en-US" sz="800" b="0" dirty="0">
                <a:solidFill>
                  <a:srgbClr val="DCDCAA"/>
                </a:solidFill>
                <a:effectLst/>
                <a:latin typeface="Consolas" panose="020B0609020204030204" pitchFamily="49" charset="0"/>
              </a:rPr>
              <a:t>classification_report</a:t>
            </a:r>
            <a:endParaRPr lang="en-US" sz="800" b="0" dirty="0">
              <a:solidFill>
                <a:srgbClr val="CCCCCC"/>
              </a:solidFill>
              <a:effectLst/>
              <a:latin typeface="Consolas" panose="020B0609020204030204" pitchFamily="49" charset="0"/>
            </a:endParaRPr>
          </a:p>
          <a:p>
            <a:br>
              <a:rPr lang="en-US" sz="800" b="0" dirty="0">
                <a:solidFill>
                  <a:srgbClr val="CCCCCC"/>
                </a:solidFill>
                <a:effectLst/>
                <a:latin typeface="Consolas" panose="020B0609020204030204" pitchFamily="49" charset="0"/>
              </a:rPr>
            </a:br>
            <a:br>
              <a:rPr lang="en-US" sz="800" b="0" dirty="0">
                <a:solidFill>
                  <a:srgbClr val="CCCCCC"/>
                </a:solidFill>
                <a:effectLst/>
                <a:latin typeface="Consolas" panose="020B0609020204030204" pitchFamily="49" charset="0"/>
              </a:rPr>
            </a:br>
            <a:r>
              <a:rPr lang="en-US" sz="800" b="0" dirty="0">
                <a:solidFill>
                  <a:srgbClr val="569CD6"/>
                </a:solidFill>
                <a:effectLst/>
                <a:latin typeface="Consolas" panose="020B0609020204030204" pitchFamily="49" charset="0"/>
              </a:rPr>
              <a:t>def</a:t>
            </a:r>
            <a:r>
              <a:rPr lang="en-US" sz="800" b="0" dirty="0">
                <a:solidFill>
                  <a:srgbClr val="CCCCCC"/>
                </a:solidFill>
                <a:effectLst/>
                <a:latin typeface="Consolas" panose="020B0609020204030204" pitchFamily="49" charset="0"/>
              </a:rPr>
              <a:t> </a:t>
            </a:r>
            <a:r>
              <a:rPr lang="en-US" sz="800" b="0" dirty="0">
                <a:solidFill>
                  <a:srgbClr val="DCDCAA"/>
                </a:solidFill>
                <a:effectLst/>
                <a:latin typeface="Consolas" panose="020B0609020204030204" pitchFamily="49" charset="0"/>
              </a:rPr>
              <a:t>get_word2vec_embeddings</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vectors</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clean_questions</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generate_missing</a:t>
            </a:r>
            <a:r>
              <a:rPr lang="en-US" sz="800" b="0" dirty="0">
                <a:solidFill>
                  <a:srgbClr val="D4D4D4"/>
                </a:solidFill>
                <a:effectLst/>
                <a:latin typeface="Consolas" panose="020B0609020204030204" pitchFamily="49" charset="0"/>
              </a:rPr>
              <a:t>=</a:t>
            </a:r>
            <a:r>
              <a:rPr lang="en-US" sz="800" b="0" dirty="0">
                <a:solidFill>
                  <a:srgbClr val="569CD6"/>
                </a:solidFill>
                <a:effectLst/>
                <a:latin typeface="Consolas" panose="020B0609020204030204" pitchFamily="49" charset="0"/>
              </a:rPr>
              <a:t>False</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embeddings</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DCDCAA"/>
                </a:solidFill>
                <a:effectLst/>
                <a:latin typeface="Consolas" panose="020B0609020204030204" pitchFamily="49" charset="0"/>
              </a:rPr>
              <a:t>get_avg_word2vec</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x</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vectors</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generate_missing</a:t>
            </a:r>
            <a:r>
              <a:rPr lang="en-US" sz="800" b="0" dirty="0">
                <a:solidFill>
                  <a:srgbClr val="D4D4D4"/>
                </a:solidFill>
                <a:effectLst/>
                <a:latin typeface="Consolas" panose="020B0609020204030204" pitchFamily="49" charset="0"/>
              </a:rPr>
              <a:t>=</a:t>
            </a:r>
            <a:r>
              <a:rPr lang="en-US" sz="800" b="0" dirty="0">
                <a:solidFill>
                  <a:srgbClr val="9CDCFE"/>
                </a:solidFill>
                <a:effectLst/>
                <a:latin typeface="Consolas" panose="020B0609020204030204" pitchFamily="49" charset="0"/>
              </a:rPr>
              <a:t>generate_missing</a:t>
            </a:r>
            <a:r>
              <a:rPr lang="en-US" sz="800" b="0" dirty="0">
                <a:solidFill>
                  <a:srgbClr val="CCCCCC"/>
                </a:solidFill>
                <a:effectLst/>
                <a:latin typeface="Consolas" panose="020B0609020204030204" pitchFamily="49" charset="0"/>
              </a:rPr>
              <a:t>) </a:t>
            </a:r>
            <a:r>
              <a:rPr lang="en-US" sz="800" b="0" dirty="0">
                <a:solidFill>
                  <a:srgbClr val="C586C0"/>
                </a:solidFill>
                <a:effectLst/>
                <a:latin typeface="Consolas" panose="020B0609020204030204" pitchFamily="49" charset="0"/>
              </a:rPr>
              <a:t>for</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x</a:t>
            </a:r>
            <a:r>
              <a:rPr lang="en-US" sz="800" b="0" dirty="0">
                <a:solidFill>
                  <a:srgbClr val="CCCCCC"/>
                </a:solidFill>
                <a:effectLst/>
                <a:latin typeface="Consolas" panose="020B0609020204030204" pitchFamily="49" charset="0"/>
              </a:rPr>
              <a:t> </a:t>
            </a:r>
            <a:r>
              <a:rPr lang="en-US" sz="800" b="0" dirty="0">
                <a:solidFill>
                  <a:srgbClr val="569CD6"/>
                </a:solidFill>
                <a:effectLst/>
                <a:latin typeface="Consolas" panose="020B0609020204030204" pitchFamily="49" charset="0"/>
              </a:rPr>
              <a:t>in</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clean_questions</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586C0"/>
                </a:solidFill>
                <a:effectLst/>
                <a:latin typeface="Consolas" panose="020B0609020204030204" pitchFamily="49" charset="0"/>
              </a:rPr>
              <a:t>return</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embeddings</a:t>
            </a:r>
            <a:endParaRPr lang="en-US" sz="800" b="0" dirty="0">
              <a:solidFill>
                <a:srgbClr val="CCCCCC"/>
              </a:solidFill>
              <a:effectLst/>
              <a:latin typeface="Consolas" panose="020B0609020204030204" pitchFamily="49" charset="0"/>
            </a:endParaRPr>
          </a:p>
          <a:p>
            <a:br>
              <a:rPr lang="en-US" sz="800" b="0" dirty="0">
                <a:solidFill>
                  <a:srgbClr val="CCCCCC"/>
                </a:solidFill>
                <a:effectLst/>
                <a:latin typeface="Consolas" panose="020B0609020204030204" pitchFamily="49" charset="0"/>
              </a:rPr>
            </a:br>
            <a:r>
              <a:rPr lang="en-US" sz="800" b="0" dirty="0">
                <a:solidFill>
                  <a:srgbClr val="6A9955"/>
                </a:solidFill>
                <a:effectLst/>
                <a:latin typeface="Consolas" panose="020B0609020204030204" pitchFamily="49" charset="0"/>
              </a:rPr>
              <a:t># Assuming 'model' is your Word2Vec model</a:t>
            </a:r>
            <a:endParaRPr lang="en-US" sz="800" b="0" dirty="0">
              <a:solidFill>
                <a:srgbClr val="CCCCCC"/>
              </a:solidFill>
              <a:effectLst/>
              <a:latin typeface="Consolas" panose="020B0609020204030204" pitchFamily="49" charset="0"/>
            </a:endParaRPr>
          </a:p>
          <a:p>
            <a:r>
              <a:rPr lang="en-US" sz="800" b="0" dirty="0">
                <a:solidFill>
                  <a:srgbClr val="9CDCFE"/>
                </a:solidFill>
                <a:effectLst/>
                <a:latin typeface="Consolas" panose="020B0609020204030204" pitchFamily="49" charset="0"/>
              </a:rPr>
              <a:t>embeddings</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DCDCAA"/>
                </a:solidFill>
                <a:effectLst/>
                <a:latin typeface="Consolas" panose="020B0609020204030204" pitchFamily="49" charset="0"/>
              </a:rPr>
              <a:t>get_word2vec_embeddings</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model</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wv</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tokenized_sentences</a:t>
            </a:r>
            <a:r>
              <a:rPr lang="en-US" sz="800" b="0" dirty="0">
                <a:solidFill>
                  <a:srgbClr val="CCCCCC"/>
                </a:solidFill>
                <a:effectLst/>
                <a:latin typeface="Consolas" panose="020B0609020204030204" pitchFamily="49" charset="0"/>
              </a:rPr>
              <a:t>)</a:t>
            </a:r>
          </a:p>
          <a:p>
            <a:br>
              <a:rPr lang="en-US" sz="800" b="0" dirty="0">
                <a:solidFill>
                  <a:srgbClr val="CCCCCC"/>
                </a:solidFill>
                <a:effectLst/>
                <a:latin typeface="Consolas" panose="020B0609020204030204" pitchFamily="49" charset="0"/>
              </a:rPr>
            </a:br>
            <a:r>
              <a:rPr lang="en-US" sz="800" b="0" dirty="0">
                <a:solidFill>
                  <a:srgbClr val="6A9955"/>
                </a:solidFill>
                <a:effectLst/>
                <a:latin typeface="Consolas" panose="020B0609020204030204" pitchFamily="49" charset="0"/>
              </a:rPr>
              <a:t># Train Test Split</a:t>
            </a:r>
            <a:endParaRPr lang="en-US" sz="800" b="0" dirty="0">
              <a:solidFill>
                <a:srgbClr val="CCCCCC"/>
              </a:solidFill>
              <a:effectLst/>
              <a:latin typeface="Consolas" panose="020B0609020204030204" pitchFamily="49" charset="0"/>
            </a:endParaRPr>
          </a:p>
          <a:p>
            <a:r>
              <a:rPr lang="en-US" sz="800" b="0" dirty="0">
                <a:solidFill>
                  <a:srgbClr val="9CDCFE"/>
                </a:solidFill>
                <a:effectLst/>
                <a:latin typeface="Consolas" panose="020B0609020204030204" pitchFamily="49" charset="0"/>
              </a:rPr>
              <a:t>X_train</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X_test</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y_train</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y_test</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DCDCAA"/>
                </a:solidFill>
                <a:effectLst/>
                <a:latin typeface="Consolas" panose="020B0609020204030204" pitchFamily="49" charset="0"/>
              </a:rPr>
              <a:t>train_test_split</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embeddings</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unique_reviews</a:t>
            </a:r>
            <a:r>
              <a:rPr lang="en-US" sz="800" b="0" dirty="0">
                <a:solidFill>
                  <a:srgbClr val="CCCCCC"/>
                </a:solidFill>
                <a:effectLst/>
                <a:latin typeface="Consolas" panose="020B0609020204030204" pitchFamily="49" charset="0"/>
              </a:rPr>
              <a:t>[</a:t>
            </a:r>
            <a:r>
              <a:rPr lang="en-US" sz="800" b="0" dirty="0">
                <a:solidFill>
                  <a:srgbClr val="CE9178"/>
                </a:solidFill>
                <a:effectLst/>
                <a:latin typeface="Consolas" panose="020B0609020204030204" pitchFamily="49" charset="0"/>
              </a:rPr>
              <a:t>'Sentiment'</a:t>
            </a:r>
            <a:r>
              <a:rPr lang="en-US" sz="800" b="0" dirty="0">
                <a:solidFill>
                  <a:srgbClr val="CCCCCC"/>
                </a:solidFill>
                <a:effectLst/>
                <a:latin typeface="Consolas" panose="020B0609020204030204" pitchFamily="49" charset="0"/>
              </a:rPr>
              <a:t>], </a:t>
            </a:r>
          </a:p>
          <a:p>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test_size</a:t>
            </a:r>
            <a:r>
              <a:rPr lang="en-US" sz="800" b="0" dirty="0">
                <a:solidFill>
                  <a:srgbClr val="D4D4D4"/>
                </a:solidFill>
                <a:effectLst/>
                <a:latin typeface="Consolas" panose="020B0609020204030204" pitchFamily="49" charset="0"/>
              </a:rPr>
              <a:t>=</a:t>
            </a:r>
            <a:r>
              <a:rPr lang="en-US" sz="800" b="0" dirty="0">
                <a:solidFill>
                  <a:srgbClr val="B5CEA8"/>
                </a:solidFill>
                <a:effectLst/>
                <a:latin typeface="Consolas" panose="020B0609020204030204" pitchFamily="49" charset="0"/>
              </a:rPr>
              <a:t>0.2</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random_state</a:t>
            </a:r>
            <a:r>
              <a:rPr lang="en-US" sz="800" b="0" dirty="0">
                <a:solidFill>
                  <a:srgbClr val="D4D4D4"/>
                </a:solidFill>
                <a:effectLst/>
                <a:latin typeface="Consolas" panose="020B0609020204030204" pitchFamily="49" charset="0"/>
              </a:rPr>
              <a:t>=</a:t>
            </a:r>
            <a:r>
              <a:rPr lang="en-US" sz="800" b="0" dirty="0">
                <a:solidFill>
                  <a:srgbClr val="B5CEA8"/>
                </a:solidFill>
                <a:effectLst/>
                <a:latin typeface="Consolas" panose="020B0609020204030204" pitchFamily="49" charset="0"/>
              </a:rPr>
              <a:t>40</a:t>
            </a:r>
            <a:r>
              <a:rPr lang="en-US" sz="800" b="0" dirty="0">
                <a:solidFill>
                  <a:srgbClr val="CCCCCC"/>
                </a:solidFill>
                <a:effectLst/>
                <a:latin typeface="Consolas" panose="020B0609020204030204" pitchFamily="49" charset="0"/>
              </a:rPr>
              <a:t>)</a:t>
            </a:r>
          </a:p>
          <a:p>
            <a:br>
              <a:rPr lang="en-US" sz="800" b="0" dirty="0">
                <a:solidFill>
                  <a:srgbClr val="CCCCCC"/>
                </a:solidFill>
                <a:effectLst/>
                <a:latin typeface="Consolas" panose="020B0609020204030204" pitchFamily="49" charset="0"/>
              </a:rPr>
            </a:br>
            <a:r>
              <a:rPr lang="en-US" sz="800" b="0" dirty="0">
                <a:solidFill>
                  <a:srgbClr val="6A9955"/>
                </a:solidFill>
                <a:effectLst/>
                <a:latin typeface="Consolas" panose="020B0609020204030204" pitchFamily="49" charset="0"/>
              </a:rPr>
              <a:t># Convert list of vectors to numpy arrays</a:t>
            </a:r>
            <a:endParaRPr lang="en-US" sz="800" b="0" dirty="0">
              <a:solidFill>
                <a:srgbClr val="CCCCCC"/>
              </a:solidFill>
              <a:effectLst/>
              <a:latin typeface="Consolas" panose="020B0609020204030204" pitchFamily="49" charset="0"/>
            </a:endParaRPr>
          </a:p>
          <a:p>
            <a:r>
              <a:rPr lang="en-US" sz="800" b="0" dirty="0">
                <a:solidFill>
                  <a:srgbClr val="9CDCFE"/>
                </a:solidFill>
                <a:effectLst/>
                <a:latin typeface="Consolas" panose="020B0609020204030204" pitchFamily="49" charset="0"/>
              </a:rPr>
              <a:t>X_train</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4EC9B0"/>
                </a:solidFill>
                <a:effectLst/>
                <a:latin typeface="Consolas" panose="020B0609020204030204" pitchFamily="49" charset="0"/>
              </a:rPr>
              <a:t>np</a:t>
            </a:r>
            <a:r>
              <a:rPr lang="en-US" sz="800" b="0" dirty="0">
                <a:solidFill>
                  <a:srgbClr val="CCCCCC"/>
                </a:solidFill>
                <a:effectLst/>
                <a:latin typeface="Consolas" panose="020B0609020204030204" pitchFamily="49" charset="0"/>
              </a:rPr>
              <a:t>.</a:t>
            </a:r>
            <a:r>
              <a:rPr lang="en-US" sz="800" b="0" dirty="0">
                <a:solidFill>
                  <a:srgbClr val="DCDCAA"/>
                </a:solidFill>
                <a:effectLst/>
                <a:latin typeface="Consolas" panose="020B0609020204030204" pitchFamily="49" charset="0"/>
              </a:rPr>
              <a:t>array</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X_train</a:t>
            </a:r>
            <a:r>
              <a:rPr lang="en-US" sz="800" b="0" dirty="0">
                <a:solidFill>
                  <a:srgbClr val="CCCCCC"/>
                </a:solidFill>
                <a:effectLst/>
                <a:latin typeface="Consolas" panose="020B0609020204030204" pitchFamily="49" charset="0"/>
              </a:rPr>
              <a:t>)</a:t>
            </a:r>
          </a:p>
          <a:p>
            <a:r>
              <a:rPr lang="en-US" sz="800" b="0" dirty="0">
                <a:solidFill>
                  <a:srgbClr val="9CDCFE"/>
                </a:solidFill>
                <a:effectLst/>
                <a:latin typeface="Consolas" panose="020B0609020204030204" pitchFamily="49" charset="0"/>
              </a:rPr>
              <a:t>X_test</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4EC9B0"/>
                </a:solidFill>
                <a:effectLst/>
                <a:latin typeface="Consolas" panose="020B0609020204030204" pitchFamily="49" charset="0"/>
              </a:rPr>
              <a:t>np</a:t>
            </a:r>
            <a:r>
              <a:rPr lang="en-US" sz="800" b="0" dirty="0">
                <a:solidFill>
                  <a:srgbClr val="CCCCCC"/>
                </a:solidFill>
                <a:effectLst/>
                <a:latin typeface="Consolas" panose="020B0609020204030204" pitchFamily="49" charset="0"/>
              </a:rPr>
              <a:t>.</a:t>
            </a:r>
            <a:r>
              <a:rPr lang="en-US" sz="800" b="0" dirty="0">
                <a:solidFill>
                  <a:srgbClr val="DCDCAA"/>
                </a:solidFill>
                <a:effectLst/>
                <a:latin typeface="Consolas" panose="020B0609020204030204" pitchFamily="49" charset="0"/>
              </a:rPr>
              <a:t>array</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X_test</a:t>
            </a:r>
            <a:r>
              <a:rPr lang="en-US" sz="800" b="0" dirty="0">
                <a:solidFill>
                  <a:srgbClr val="CCCCCC"/>
                </a:solidFill>
                <a:effectLst/>
                <a:latin typeface="Consolas" panose="020B0609020204030204" pitchFamily="49" charset="0"/>
              </a:rPr>
              <a:t>)</a:t>
            </a:r>
          </a:p>
          <a:p>
            <a:br>
              <a:rPr lang="en-US" sz="800" b="0" dirty="0">
                <a:solidFill>
                  <a:srgbClr val="CCCCCC"/>
                </a:solidFill>
                <a:effectLst/>
                <a:latin typeface="Consolas" panose="020B0609020204030204" pitchFamily="49" charset="0"/>
              </a:rPr>
            </a:br>
            <a:r>
              <a:rPr lang="en-US" sz="800" b="0" dirty="0">
                <a:solidFill>
                  <a:srgbClr val="6A9955"/>
                </a:solidFill>
                <a:effectLst/>
                <a:latin typeface="Consolas" panose="020B0609020204030204" pitchFamily="49" charset="0"/>
              </a:rPr>
              <a:t># Training a Random Forest Classifier model</a:t>
            </a:r>
            <a:endParaRPr lang="en-US" sz="800" b="0" dirty="0">
              <a:solidFill>
                <a:srgbClr val="CCCCCC"/>
              </a:solidFill>
              <a:effectLst/>
              <a:latin typeface="Consolas" panose="020B0609020204030204" pitchFamily="49" charset="0"/>
            </a:endParaRPr>
          </a:p>
          <a:p>
            <a:r>
              <a:rPr lang="en-US" sz="800" b="0" dirty="0">
                <a:solidFill>
                  <a:srgbClr val="9CDCFE"/>
                </a:solidFill>
                <a:effectLst/>
                <a:latin typeface="Consolas" panose="020B0609020204030204" pitchFamily="49" charset="0"/>
              </a:rPr>
              <a:t>model</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4EC9B0"/>
                </a:solidFill>
                <a:effectLst/>
                <a:latin typeface="Consolas" panose="020B0609020204030204" pitchFamily="49" charset="0"/>
              </a:rPr>
              <a:t>RandomForestClassifier</a:t>
            </a:r>
            <a:r>
              <a:rPr lang="en-US" sz="800" b="0" dirty="0">
                <a:solidFill>
                  <a:srgbClr val="CCCCCC"/>
                </a:solidFill>
                <a:effectLst/>
                <a:latin typeface="Consolas" panose="020B0609020204030204" pitchFamily="49" charset="0"/>
              </a:rPr>
              <a:t>()</a:t>
            </a:r>
          </a:p>
          <a:p>
            <a:r>
              <a:rPr lang="en-US" sz="800" b="0" dirty="0">
                <a:solidFill>
                  <a:srgbClr val="9CDCFE"/>
                </a:solidFill>
                <a:effectLst/>
                <a:latin typeface="Consolas" panose="020B0609020204030204" pitchFamily="49" charset="0"/>
              </a:rPr>
              <a:t>model</a:t>
            </a:r>
            <a:r>
              <a:rPr lang="en-US" sz="800" b="0" dirty="0">
                <a:solidFill>
                  <a:srgbClr val="CCCCCC"/>
                </a:solidFill>
                <a:effectLst/>
                <a:latin typeface="Consolas" panose="020B0609020204030204" pitchFamily="49" charset="0"/>
              </a:rPr>
              <a:t>.</a:t>
            </a:r>
            <a:r>
              <a:rPr lang="en-US" sz="800" b="0" dirty="0">
                <a:solidFill>
                  <a:srgbClr val="DCDCAA"/>
                </a:solidFill>
                <a:effectLst/>
                <a:latin typeface="Consolas" panose="020B0609020204030204" pitchFamily="49" charset="0"/>
              </a:rPr>
              <a:t>fit</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X_train</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y_train</a:t>
            </a:r>
            <a:r>
              <a:rPr lang="en-US" sz="800" b="0" dirty="0">
                <a:solidFill>
                  <a:srgbClr val="CCCCCC"/>
                </a:solidFill>
                <a:effectLst/>
                <a:latin typeface="Consolas" panose="020B0609020204030204" pitchFamily="49" charset="0"/>
              </a:rPr>
              <a:t>)</a:t>
            </a:r>
          </a:p>
          <a:p>
            <a:br>
              <a:rPr lang="en-US" sz="800" b="0" dirty="0">
                <a:solidFill>
                  <a:srgbClr val="CCCCCC"/>
                </a:solidFill>
                <a:effectLst/>
                <a:latin typeface="Consolas" panose="020B0609020204030204" pitchFamily="49" charset="0"/>
              </a:rPr>
            </a:br>
            <a:r>
              <a:rPr lang="en-US" sz="800" b="0" dirty="0">
                <a:solidFill>
                  <a:srgbClr val="6A9955"/>
                </a:solidFill>
                <a:effectLst/>
                <a:latin typeface="Consolas" panose="020B0609020204030204" pitchFamily="49" charset="0"/>
              </a:rPr>
              <a:t># Predicting</a:t>
            </a:r>
            <a:endParaRPr lang="en-US" sz="800" b="0" dirty="0">
              <a:solidFill>
                <a:srgbClr val="CCCCCC"/>
              </a:solidFill>
              <a:effectLst/>
              <a:latin typeface="Consolas" panose="020B0609020204030204" pitchFamily="49" charset="0"/>
            </a:endParaRPr>
          </a:p>
          <a:p>
            <a:r>
              <a:rPr lang="en-US" sz="800" b="0" dirty="0">
                <a:solidFill>
                  <a:srgbClr val="9CDCFE"/>
                </a:solidFill>
                <a:effectLst/>
                <a:latin typeface="Consolas" panose="020B0609020204030204" pitchFamily="49" charset="0"/>
              </a:rPr>
              <a:t>y_pred</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model</a:t>
            </a:r>
            <a:r>
              <a:rPr lang="en-US" sz="800" b="0" dirty="0">
                <a:solidFill>
                  <a:srgbClr val="CCCCCC"/>
                </a:solidFill>
                <a:effectLst/>
                <a:latin typeface="Consolas" panose="020B0609020204030204" pitchFamily="49" charset="0"/>
              </a:rPr>
              <a:t>.</a:t>
            </a:r>
            <a:r>
              <a:rPr lang="en-US" sz="800" b="0" dirty="0">
                <a:solidFill>
                  <a:srgbClr val="DCDCAA"/>
                </a:solidFill>
                <a:effectLst/>
                <a:latin typeface="Consolas" panose="020B0609020204030204" pitchFamily="49" charset="0"/>
              </a:rPr>
              <a:t>predict</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X_test</a:t>
            </a:r>
            <a:r>
              <a:rPr lang="en-US" sz="800" b="0" dirty="0">
                <a:solidFill>
                  <a:srgbClr val="CCCCCC"/>
                </a:solidFill>
                <a:effectLst/>
                <a:latin typeface="Consolas" panose="020B0609020204030204" pitchFamily="49" charset="0"/>
              </a:rPr>
              <a:t>)</a:t>
            </a:r>
          </a:p>
          <a:p>
            <a:br>
              <a:rPr lang="en-US" sz="800" b="0" dirty="0">
                <a:solidFill>
                  <a:srgbClr val="CCCCCC"/>
                </a:solidFill>
                <a:effectLst/>
                <a:latin typeface="Consolas" panose="020B0609020204030204" pitchFamily="49" charset="0"/>
              </a:rPr>
            </a:br>
            <a:r>
              <a:rPr lang="en-US" sz="800" b="0" dirty="0">
                <a:solidFill>
                  <a:srgbClr val="6A9955"/>
                </a:solidFill>
                <a:effectLst/>
                <a:latin typeface="Consolas" panose="020B0609020204030204" pitchFamily="49" charset="0"/>
              </a:rPr>
              <a:t># Evaluate the model</a:t>
            </a:r>
            <a:endParaRPr lang="en-US" sz="800" b="0" dirty="0">
              <a:solidFill>
                <a:srgbClr val="CCCCCC"/>
              </a:solidFill>
              <a:effectLst/>
              <a:latin typeface="Consolas" panose="020B0609020204030204" pitchFamily="49" charset="0"/>
            </a:endParaRPr>
          </a:p>
          <a:p>
            <a:r>
              <a:rPr lang="en-US" sz="800" b="0" dirty="0">
                <a:solidFill>
                  <a:srgbClr val="DCDCAA"/>
                </a:solidFill>
                <a:effectLst/>
                <a:latin typeface="Consolas" panose="020B0609020204030204" pitchFamily="49" charset="0"/>
              </a:rPr>
              <a:t>print</a:t>
            </a:r>
            <a:r>
              <a:rPr lang="en-US" sz="800" b="0" dirty="0">
                <a:solidFill>
                  <a:srgbClr val="CCCCCC"/>
                </a:solidFill>
                <a:effectLst/>
                <a:latin typeface="Consolas" panose="020B0609020204030204" pitchFamily="49" charset="0"/>
              </a:rPr>
              <a:t>(</a:t>
            </a:r>
            <a:r>
              <a:rPr lang="en-US" sz="800" b="0" dirty="0">
                <a:solidFill>
                  <a:srgbClr val="DCDCAA"/>
                </a:solidFill>
                <a:effectLst/>
                <a:latin typeface="Consolas" panose="020B0609020204030204" pitchFamily="49" charset="0"/>
              </a:rPr>
              <a:t>classification_report</a:t>
            </a:r>
            <a:r>
              <a:rPr lang="en-US" sz="800" b="0" dirty="0">
                <a:solidFill>
                  <a:srgbClr val="CCCCCC"/>
                </a:solidFill>
                <a:effectLst/>
                <a:latin typeface="Consolas" panose="020B0609020204030204" pitchFamily="49" charset="0"/>
              </a:rPr>
              <a:t>(</a:t>
            </a:r>
            <a:r>
              <a:rPr lang="en-US" sz="800" b="0" dirty="0">
                <a:solidFill>
                  <a:srgbClr val="9CDCFE"/>
                </a:solidFill>
                <a:effectLst/>
                <a:latin typeface="Consolas" panose="020B0609020204030204" pitchFamily="49" charset="0"/>
              </a:rPr>
              <a:t>y_test</a:t>
            </a:r>
            <a:r>
              <a:rPr lang="en-US" sz="800" b="0" dirty="0">
                <a:solidFill>
                  <a:srgbClr val="CCCCCC"/>
                </a:solidFill>
                <a:effectLst/>
                <a:latin typeface="Consolas" panose="020B0609020204030204" pitchFamily="49" charset="0"/>
              </a:rPr>
              <a:t>, </a:t>
            </a:r>
            <a:r>
              <a:rPr lang="en-US" sz="800" b="0" dirty="0">
                <a:solidFill>
                  <a:srgbClr val="9CDCFE"/>
                </a:solidFill>
                <a:effectLst/>
                <a:latin typeface="Consolas" panose="020B0609020204030204" pitchFamily="49" charset="0"/>
              </a:rPr>
              <a:t>y_pred</a:t>
            </a:r>
            <a:r>
              <a:rPr lang="en-US" sz="800" b="0" dirty="0">
                <a:solidFill>
                  <a:srgbClr val="CCCCCC"/>
                </a:solidFill>
                <a:effectLst/>
                <a:latin typeface="Consolas" panose="020B0609020204030204" pitchFamily="49" charset="0"/>
              </a:rPr>
              <a:t>))</a:t>
            </a:r>
          </a:p>
        </p:txBody>
      </p:sp>
      <p:sp>
        <p:nvSpPr>
          <p:cNvPr id="6" name="Title 1">
            <a:extLst>
              <a:ext uri="{FF2B5EF4-FFF2-40B4-BE49-F238E27FC236}">
                <a16:creationId xmlns:a16="http://schemas.microsoft.com/office/drawing/2014/main" id="{9F95E8FE-DD01-2BFA-732C-531F6C5AF340}"/>
              </a:ext>
            </a:extLst>
          </p:cNvPr>
          <p:cNvSpPr txBox="1">
            <a:spLocks/>
          </p:cNvSpPr>
          <p:nvPr/>
        </p:nvSpPr>
        <p:spPr>
          <a:xfrm>
            <a:off x="113211" y="464058"/>
            <a:ext cx="11965577" cy="90013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Experiment 2: Random Forest  with Word Embeddings</a:t>
            </a:r>
          </a:p>
        </p:txBody>
      </p:sp>
      <p:pic>
        <p:nvPicPr>
          <p:cNvPr id="5" name="Picture 4">
            <a:extLst>
              <a:ext uri="{FF2B5EF4-FFF2-40B4-BE49-F238E27FC236}">
                <a16:creationId xmlns:a16="http://schemas.microsoft.com/office/drawing/2014/main" id="{49C13CBC-757D-F49E-FBF2-8D31E582C81B}"/>
              </a:ext>
            </a:extLst>
          </p:cNvPr>
          <p:cNvPicPr>
            <a:picLocks noChangeAspect="1"/>
          </p:cNvPicPr>
          <p:nvPr/>
        </p:nvPicPr>
        <p:blipFill>
          <a:blip r:embed="rId3"/>
          <a:stretch>
            <a:fillRect/>
          </a:stretch>
        </p:blipFill>
        <p:spPr>
          <a:xfrm>
            <a:off x="7346364" y="2069584"/>
            <a:ext cx="4286848" cy="2114845"/>
          </a:xfrm>
          <a:prstGeom prst="rect">
            <a:avLst/>
          </a:prstGeom>
          <a:ln>
            <a:solidFill>
              <a:schemeClr val="tx1"/>
            </a:solidFill>
          </a:ln>
        </p:spPr>
      </p:pic>
      <p:sp>
        <p:nvSpPr>
          <p:cNvPr id="7" name="Rectangle 6">
            <a:extLst>
              <a:ext uri="{FF2B5EF4-FFF2-40B4-BE49-F238E27FC236}">
                <a16:creationId xmlns:a16="http://schemas.microsoft.com/office/drawing/2014/main" id="{2C7F95E8-50CD-E971-5B7B-A96F71074177}"/>
              </a:ext>
            </a:extLst>
          </p:cNvPr>
          <p:cNvSpPr/>
          <p:nvPr/>
        </p:nvSpPr>
        <p:spPr>
          <a:xfrm>
            <a:off x="7563394" y="3487783"/>
            <a:ext cx="3944983" cy="2743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188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88EE59-7506-EA72-BC9B-10FB1D59EBAF}"/>
              </a:ext>
            </a:extLst>
          </p:cNvPr>
          <p:cNvSpPr>
            <a:spLocks noGrp="1"/>
          </p:cNvSpPr>
          <p:nvPr>
            <p:ph type="dt" sz="half" idx="10"/>
          </p:nvPr>
        </p:nvSpPr>
        <p:spPr>
          <a:xfrm>
            <a:off x="1333500" y="6356350"/>
            <a:ext cx="985157" cy="365125"/>
          </a:xfrm>
        </p:spPr>
        <p:txBody>
          <a:bodyPr anchor="ctr">
            <a:normAutofit/>
          </a:bodyPr>
          <a:lstStyle/>
          <a:p>
            <a:pPr>
              <a:spcAft>
                <a:spcPts val="600"/>
              </a:spcAft>
            </a:pPr>
            <a:r>
              <a:rPr lang="en-US" dirty="0"/>
              <a:t>20XX</a:t>
            </a:r>
          </a:p>
        </p:txBody>
      </p:sp>
      <p:sp>
        <p:nvSpPr>
          <p:cNvPr id="5" name="Footer Placeholder 4">
            <a:extLst>
              <a:ext uri="{FF2B5EF4-FFF2-40B4-BE49-F238E27FC236}">
                <a16:creationId xmlns:a16="http://schemas.microsoft.com/office/drawing/2014/main" id="{62BD1F3D-FB19-3738-9F12-90654CBDD0E0}"/>
              </a:ext>
            </a:extLst>
          </p:cNvPr>
          <p:cNvSpPr>
            <a:spLocks noGrp="1"/>
          </p:cNvSpPr>
          <p:nvPr>
            <p:ph type="ftr" sz="quarter" idx="11"/>
          </p:nvPr>
        </p:nvSpPr>
        <p:spPr>
          <a:xfrm>
            <a:off x="2669886" y="6356349"/>
            <a:ext cx="2482842" cy="365125"/>
          </a:xfrm>
        </p:spPr>
        <p:txBody>
          <a:bodyPr anchor="ctr">
            <a:normAutofit/>
          </a:bodyPr>
          <a:lstStyle/>
          <a:p>
            <a:pPr>
              <a:spcAft>
                <a:spcPts val="600"/>
              </a:spcAft>
            </a:pPr>
            <a:r>
              <a:rPr lang="en-US" dirty="0"/>
              <a:t>PRESENTATION TITLE</a:t>
            </a:r>
          </a:p>
        </p:txBody>
      </p:sp>
      <p:sp>
        <p:nvSpPr>
          <p:cNvPr id="6" name="Slide Number Placeholder 5">
            <a:extLst>
              <a:ext uri="{FF2B5EF4-FFF2-40B4-BE49-F238E27FC236}">
                <a16:creationId xmlns:a16="http://schemas.microsoft.com/office/drawing/2014/main" id="{E7DB6E51-D68C-EFD5-5CC3-808A5E8AC850}"/>
              </a:ext>
            </a:extLst>
          </p:cNvPr>
          <p:cNvSpPr>
            <a:spLocks noGrp="1"/>
          </p:cNvSpPr>
          <p:nvPr>
            <p:ph type="sldNum" sz="quarter" idx="12"/>
          </p:nvPr>
        </p:nvSpPr>
        <p:spPr>
          <a:xfrm>
            <a:off x="5536305" y="6356350"/>
            <a:ext cx="987552" cy="365125"/>
          </a:xfrm>
        </p:spPr>
        <p:txBody>
          <a:bodyPr anchor="ctr">
            <a:normAutofit/>
          </a:bodyPr>
          <a:lstStyle/>
          <a:p>
            <a:pPr>
              <a:spcAft>
                <a:spcPts val="600"/>
              </a:spcAft>
            </a:pPr>
            <a:fld id="{A49DFD55-3C28-40EF-9E31-A92D2E4017FF}" type="slidenum">
              <a:rPr lang="en-US" smtClean="0"/>
              <a:pPr>
                <a:spcAft>
                  <a:spcPts val="600"/>
                </a:spcAft>
              </a:pPr>
              <a:t>28</a:t>
            </a:fld>
            <a:endParaRPr lang="en-US" dirty="0"/>
          </a:p>
        </p:txBody>
      </p:sp>
      <p:sp>
        <p:nvSpPr>
          <p:cNvPr id="8" name="TextBox 7">
            <a:extLst>
              <a:ext uri="{FF2B5EF4-FFF2-40B4-BE49-F238E27FC236}">
                <a16:creationId xmlns:a16="http://schemas.microsoft.com/office/drawing/2014/main" id="{C996349A-4FC1-6B74-2C8C-E68817986028}"/>
              </a:ext>
            </a:extLst>
          </p:cNvPr>
          <p:cNvSpPr txBox="1"/>
          <p:nvPr/>
        </p:nvSpPr>
        <p:spPr>
          <a:xfrm>
            <a:off x="1333500" y="1524000"/>
            <a:ext cx="10005060" cy="4662815"/>
          </a:xfrm>
          <a:prstGeom prst="rect">
            <a:avLst/>
          </a:prstGeom>
          <a:noFill/>
        </p:spPr>
        <p:txBody>
          <a:bodyPr wrap="square" rtlCol="0">
            <a:spAutoFit/>
          </a:bodyPr>
          <a:lstStyle/>
          <a:p>
            <a:pPr marL="285750" indent="-285750">
              <a:buFont typeface="Arial" panose="020B0604020202020204" pitchFamily="34" charset="0"/>
              <a:buChar char="•"/>
            </a:pPr>
            <a:r>
              <a:rPr lang="en-US" sz="2700" dirty="0">
                <a:effectLst>
                  <a:outerShdw blurRad="38100" dist="38100" dir="2700000" algn="tl">
                    <a:srgbClr val="000000">
                      <a:alpha val="43137"/>
                    </a:srgbClr>
                  </a:outerShdw>
                </a:effectLst>
              </a:rPr>
              <a:t>Best overall accuracy was approx. 32%</a:t>
            </a:r>
          </a:p>
          <a:p>
            <a:pPr marL="285750" indent="-285750">
              <a:buFont typeface="Arial" panose="020B0604020202020204" pitchFamily="34" charset="0"/>
              <a:buChar char="•"/>
            </a:pPr>
            <a:endParaRPr lang="en-US" sz="27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2700" dirty="0">
                <a:effectLst>
                  <a:outerShdw blurRad="38100" dist="38100" dir="2700000" algn="tl">
                    <a:srgbClr val="000000">
                      <a:alpha val="43137"/>
                    </a:srgbClr>
                  </a:outerShdw>
                </a:effectLst>
              </a:rPr>
              <a:t>Was not able to capture sentiment categories equally; 0, 2, and 4 had inconsistent results.</a:t>
            </a:r>
          </a:p>
          <a:p>
            <a:pPr marL="285750" indent="-285750">
              <a:buFont typeface="Arial" panose="020B0604020202020204" pitchFamily="34" charset="0"/>
              <a:buChar char="•"/>
            </a:pPr>
            <a:endParaRPr lang="en-US" sz="27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2700" dirty="0">
                <a:effectLst>
                  <a:outerShdw blurRad="38100" dist="38100" dir="2700000" algn="tl">
                    <a:srgbClr val="000000">
                      <a:alpha val="43137"/>
                    </a:srgbClr>
                  </a:outerShdw>
                </a:effectLst>
              </a:rPr>
              <a:t>Model was able to classify text as sentiment category 1 and 3 at an accuracy rate of 36% and 44%, respectively.</a:t>
            </a:r>
          </a:p>
          <a:p>
            <a:pPr marL="285750" indent="-285750">
              <a:buFont typeface="Arial" panose="020B0604020202020204" pitchFamily="34" charset="0"/>
              <a:buChar char="•"/>
            </a:pPr>
            <a:endParaRPr lang="en-US" sz="27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2700" dirty="0">
                <a:effectLst>
                  <a:outerShdw blurRad="38100" dist="38100" dir="2700000" algn="tl">
                    <a:srgbClr val="000000">
                      <a:alpha val="43137"/>
                    </a:srgbClr>
                  </a:outerShdw>
                </a:effectLst>
              </a:rPr>
              <a:t>Did not use ‘GloVe’ (Global Vectors for Word Representation) model; another word embeddings model developed by Stanford.</a:t>
            </a:r>
          </a:p>
          <a:p>
            <a:pPr marL="285750" indent="-285750">
              <a:buFont typeface="Arial" panose="020B0604020202020204" pitchFamily="34" charset="0"/>
              <a:buChar char="•"/>
            </a:pPr>
            <a:endParaRPr lang="en-US" sz="2700" dirty="0">
              <a:effectLst>
                <a:outerShdw blurRad="38100" dist="38100" dir="2700000" algn="tl">
                  <a:srgbClr val="000000">
                    <a:alpha val="43137"/>
                  </a:srgbClr>
                </a:outerShdw>
              </a:effectLst>
            </a:endParaRPr>
          </a:p>
        </p:txBody>
      </p:sp>
      <p:sp>
        <p:nvSpPr>
          <p:cNvPr id="7" name="Title 6">
            <a:extLst>
              <a:ext uri="{FF2B5EF4-FFF2-40B4-BE49-F238E27FC236}">
                <a16:creationId xmlns:a16="http://schemas.microsoft.com/office/drawing/2014/main" id="{024D0628-0A51-C6E6-65FE-842C47AA330E}"/>
              </a:ext>
            </a:extLst>
          </p:cNvPr>
          <p:cNvSpPr>
            <a:spLocks noGrp="1"/>
          </p:cNvSpPr>
          <p:nvPr>
            <p:ph type="title"/>
          </p:nvPr>
        </p:nvSpPr>
        <p:spPr>
          <a:xfrm>
            <a:off x="919119" y="331694"/>
            <a:ext cx="10353762" cy="970450"/>
          </a:xfrm>
        </p:spPr>
        <p:txBody>
          <a:bodyPr/>
          <a:lstStyle/>
          <a:p>
            <a:r>
              <a:rPr lang="en-US" dirty="0">
                <a:effectLst>
                  <a:outerShdw blurRad="38100" dist="38100" dir="2700000" algn="tl">
                    <a:srgbClr val="000000">
                      <a:alpha val="43137"/>
                    </a:srgbClr>
                  </a:outerShdw>
                </a:effectLst>
              </a:rPr>
              <a:t>Conclusions – Word Embeddings</a:t>
            </a:r>
            <a:endParaRPr lang="en-US" dirty="0"/>
          </a:p>
        </p:txBody>
      </p:sp>
    </p:spTree>
    <p:extLst>
      <p:ext uri="{BB962C8B-B14F-4D97-AF65-F5344CB8AC3E}">
        <p14:creationId xmlns:p14="http://schemas.microsoft.com/office/powerpoint/2010/main" val="3452418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14F7-43E3-BEE2-6465-ED9AF09A2618}"/>
              </a:ext>
            </a:extLst>
          </p:cNvPr>
          <p:cNvSpPr>
            <a:spLocks noGrp="1"/>
          </p:cNvSpPr>
          <p:nvPr>
            <p:ph type="ctrTitle"/>
          </p:nvPr>
        </p:nvSpPr>
        <p:spPr>
          <a:xfrm>
            <a:off x="702365" y="337516"/>
            <a:ext cx="10787270" cy="834059"/>
          </a:xfrm>
        </p:spPr>
        <p:style>
          <a:lnRef idx="2">
            <a:schemeClr val="accent2">
              <a:shade val="15000"/>
            </a:schemeClr>
          </a:lnRef>
          <a:fillRef idx="1">
            <a:schemeClr val="accent2"/>
          </a:fillRef>
          <a:effectRef idx="0">
            <a:schemeClr val="accent2"/>
          </a:effectRef>
          <a:fontRef idx="minor">
            <a:schemeClr val="lt1"/>
          </a:fontRef>
        </p:style>
        <p:txBody>
          <a:bodyPr anchor="ctr">
            <a:normAutofit fontScale="90000"/>
          </a:bodyPr>
          <a:lstStyle/>
          <a:p>
            <a:r>
              <a:rPr lang="en-US" dirty="0">
                <a:effectLst>
                  <a:outerShdw blurRad="38100" dist="38100" dir="2700000" algn="tl">
                    <a:srgbClr val="000000">
                      <a:alpha val="43137"/>
                    </a:srgbClr>
                  </a:outerShdw>
                </a:effectLst>
              </a:rPr>
              <a:t>Overall Conclusions</a:t>
            </a:r>
          </a:p>
        </p:txBody>
      </p:sp>
      <p:sp>
        <p:nvSpPr>
          <p:cNvPr id="6" name="TextBox 5">
            <a:extLst>
              <a:ext uri="{FF2B5EF4-FFF2-40B4-BE49-F238E27FC236}">
                <a16:creationId xmlns:a16="http://schemas.microsoft.com/office/drawing/2014/main" id="{902B2CFE-F9B8-5251-29B7-10EFC9B97B17}"/>
              </a:ext>
            </a:extLst>
          </p:cNvPr>
          <p:cNvSpPr txBox="1"/>
          <p:nvPr/>
        </p:nvSpPr>
        <p:spPr>
          <a:xfrm>
            <a:off x="702365" y="1657351"/>
            <a:ext cx="10184710" cy="5632311"/>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Sentiment analysis (and NLP in general), is a complicated and nuanced field with many approaches.</a:t>
            </a:r>
          </a:p>
          <a:p>
            <a:endParaRPr lang="en-US" sz="20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Even a pre-trained models have low accuracy, depending on the data presented to it</a:t>
            </a:r>
          </a:p>
          <a:p>
            <a:endParaRPr lang="en-US" sz="20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Potential issues come with the way that data is tagged/labeled</a:t>
            </a:r>
          </a:p>
          <a:p>
            <a:endParaRPr lang="en-US" sz="20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Even humans will disagree on sentiment (somewhat positive vs. positive)</a:t>
            </a:r>
          </a:p>
          <a:p>
            <a:endParaRPr lang="en-US" sz="20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Best suited for a binary classification (according to our findings)</a:t>
            </a:r>
          </a:p>
          <a:p>
            <a:endParaRPr lang="en-US" sz="20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Removing neutral reviews showed large performance gains</a:t>
            </a:r>
          </a:p>
          <a:p>
            <a:endParaRPr lang="en-US" sz="20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Data pre-processing is not helpful in every situation</a:t>
            </a:r>
          </a:p>
          <a:p>
            <a:pPr marL="285750" indent="-285750">
              <a:buFont typeface="Arial" panose="020B0604020202020204" pitchFamily="34" charset="0"/>
              <a:buChar char="•"/>
            </a:pPr>
            <a:endParaRPr lang="en-US" sz="2000" dirty="0">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sz="2000" dirty="0">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sz="2000" dirty="0">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1161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917E-3F6F-1522-8336-693FDB77B1A9}"/>
              </a:ext>
            </a:extLst>
          </p:cNvPr>
          <p:cNvSpPr>
            <a:spLocks noGrp="1"/>
          </p:cNvSpPr>
          <p:nvPr>
            <p:ph type="title"/>
          </p:nvPr>
        </p:nvSpPr>
        <p:spPr>
          <a:xfrm>
            <a:off x="1156851" y="637762"/>
            <a:ext cx="9888496" cy="900131"/>
          </a:xfrm>
        </p:spPr>
        <p:txBody>
          <a:bodyPr anchor="t">
            <a:normAutofit/>
          </a:bodyPr>
          <a:lstStyle/>
          <a:p>
            <a:r>
              <a:rPr lang="en-US" sz="3600" dirty="0"/>
              <a:t>Experiment 1: Bag of Words</a:t>
            </a:r>
          </a:p>
        </p:txBody>
      </p:sp>
      <p:sp>
        <p:nvSpPr>
          <p:cNvPr id="3" name="Content Placeholder 2">
            <a:extLst>
              <a:ext uri="{FF2B5EF4-FFF2-40B4-BE49-F238E27FC236}">
                <a16:creationId xmlns:a16="http://schemas.microsoft.com/office/drawing/2014/main" id="{F1331502-EEC1-ACF6-8FB5-5700394F41AF}"/>
              </a:ext>
            </a:extLst>
          </p:cNvPr>
          <p:cNvSpPr>
            <a:spLocks noGrp="1"/>
          </p:cNvSpPr>
          <p:nvPr>
            <p:ph idx="1"/>
          </p:nvPr>
        </p:nvSpPr>
        <p:spPr>
          <a:xfrm>
            <a:off x="88900" y="1739041"/>
            <a:ext cx="12103090" cy="630909"/>
          </a:xfrm>
        </p:spPr>
        <p:txBody>
          <a:bodyPr>
            <a:normAutofit/>
          </a:bodyPr>
          <a:lstStyle/>
          <a:p>
            <a:pPr marL="0" indent="0" defTabSz="859536">
              <a:spcBef>
                <a:spcPts val="940"/>
              </a:spcBef>
              <a:buNone/>
            </a:pPr>
            <a:r>
              <a:rPr lang="en-US" sz="2632" b="1" kern="1200" dirty="0">
                <a:solidFill>
                  <a:schemeClr val="tx1"/>
                </a:solidFill>
                <a:latin typeface="+mn-lt"/>
                <a:ea typeface="+mn-ea"/>
                <a:cs typeface="+mn-cs"/>
              </a:rPr>
              <a:t>Features</a:t>
            </a:r>
            <a:r>
              <a:rPr lang="en-US" sz="2632" kern="1200" dirty="0">
                <a:solidFill>
                  <a:schemeClr val="tx1"/>
                </a:solidFill>
                <a:latin typeface="+mn-lt"/>
                <a:ea typeface="+mn-ea"/>
                <a:cs typeface="+mn-cs"/>
              </a:rPr>
              <a:t>: Identifying presence or absence of 2000 most common word </a:t>
            </a:r>
            <a:r>
              <a:rPr lang="en-US" sz="2632" dirty="0"/>
              <a:t>tokens</a:t>
            </a:r>
            <a:endParaRPr lang="en-US" sz="2632" kern="1200" dirty="0">
              <a:solidFill>
                <a:schemeClr val="tx1"/>
              </a:solidFill>
              <a:latin typeface="+mn-lt"/>
              <a:ea typeface="+mn-ea"/>
              <a:cs typeface="+mn-cs"/>
            </a:endParaRPr>
          </a:p>
        </p:txBody>
      </p:sp>
      <p:sp>
        <p:nvSpPr>
          <p:cNvPr id="4" name="TextBox 3">
            <a:extLst>
              <a:ext uri="{FF2B5EF4-FFF2-40B4-BE49-F238E27FC236}">
                <a16:creationId xmlns:a16="http://schemas.microsoft.com/office/drawing/2014/main" id="{08E308FC-4F5C-C4BF-6D42-B278061B5C53}"/>
              </a:ext>
            </a:extLst>
          </p:cNvPr>
          <p:cNvSpPr txBox="1"/>
          <p:nvPr/>
        </p:nvSpPr>
        <p:spPr>
          <a:xfrm>
            <a:off x="873180" y="2314030"/>
            <a:ext cx="3125599"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Five Sentiment Reviews</a:t>
            </a:r>
            <a:endParaRPr lang="en-US" sz="2400" dirty="0"/>
          </a:p>
        </p:txBody>
      </p:sp>
      <p:sp>
        <p:nvSpPr>
          <p:cNvPr id="5" name="TextBox 4">
            <a:extLst>
              <a:ext uri="{FF2B5EF4-FFF2-40B4-BE49-F238E27FC236}">
                <a16:creationId xmlns:a16="http://schemas.microsoft.com/office/drawing/2014/main" id="{4154205E-ADDD-AC1D-AF04-CD9F450D78D3}"/>
              </a:ext>
            </a:extLst>
          </p:cNvPr>
          <p:cNvSpPr txBox="1"/>
          <p:nvPr/>
        </p:nvSpPr>
        <p:spPr>
          <a:xfrm>
            <a:off x="7971429" y="2314029"/>
            <a:ext cx="3347391"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Three Sentiment Reviews</a:t>
            </a:r>
            <a:endParaRPr lang="en-US" sz="2400" dirty="0"/>
          </a:p>
        </p:txBody>
      </p:sp>
      <p:pic>
        <p:nvPicPr>
          <p:cNvPr id="7" name="Picture 6" descr="A picture containing text, font, number, white&#10;&#10;Description automatically generated">
            <a:extLst>
              <a:ext uri="{FF2B5EF4-FFF2-40B4-BE49-F238E27FC236}">
                <a16:creationId xmlns:a16="http://schemas.microsoft.com/office/drawing/2014/main" id="{358CB450-193D-544F-F6CA-457B77DCDFBF}"/>
              </a:ext>
            </a:extLst>
          </p:cNvPr>
          <p:cNvPicPr>
            <a:picLocks noChangeAspect="1"/>
          </p:cNvPicPr>
          <p:nvPr/>
        </p:nvPicPr>
        <p:blipFill>
          <a:blip r:embed="rId2"/>
          <a:stretch>
            <a:fillRect/>
          </a:stretch>
        </p:blipFill>
        <p:spPr>
          <a:xfrm>
            <a:off x="88900" y="3414777"/>
            <a:ext cx="1913088" cy="1216071"/>
          </a:xfrm>
          <a:prstGeom prst="rect">
            <a:avLst/>
          </a:prstGeom>
        </p:spPr>
      </p:pic>
      <p:pic>
        <p:nvPicPr>
          <p:cNvPr id="9" name="Picture 8" descr="A picture containing text, font, screenshot, white&#10;&#10;Description automatically generated">
            <a:extLst>
              <a:ext uri="{FF2B5EF4-FFF2-40B4-BE49-F238E27FC236}">
                <a16:creationId xmlns:a16="http://schemas.microsoft.com/office/drawing/2014/main" id="{35D73AA1-37B2-356D-BC0C-27462094E379}"/>
              </a:ext>
            </a:extLst>
          </p:cNvPr>
          <p:cNvPicPr>
            <a:picLocks noChangeAspect="1"/>
          </p:cNvPicPr>
          <p:nvPr/>
        </p:nvPicPr>
        <p:blipFill>
          <a:blip r:embed="rId3"/>
          <a:stretch>
            <a:fillRect/>
          </a:stretch>
        </p:blipFill>
        <p:spPr>
          <a:xfrm>
            <a:off x="2528164" y="3258446"/>
            <a:ext cx="2119041" cy="1618712"/>
          </a:xfrm>
          <a:prstGeom prst="rect">
            <a:avLst/>
          </a:prstGeom>
        </p:spPr>
      </p:pic>
      <p:pic>
        <p:nvPicPr>
          <p:cNvPr id="12" name="Picture 11" descr="A picture containing text, font, receipt, screenshot&#10;&#10;Description automatically generated">
            <a:extLst>
              <a:ext uri="{FF2B5EF4-FFF2-40B4-BE49-F238E27FC236}">
                <a16:creationId xmlns:a16="http://schemas.microsoft.com/office/drawing/2014/main" id="{4524EE2E-7EE4-1199-F8FD-61A6DE34E0D4}"/>
              </a:ext>
            </a:extLst>
          </p:cNvPr>
          <p:cNvPicPr>
            <a:picLocks noChangeAspect="1"/>
          </p:cNvPicPr>
          <p:nvPr/>
        </p:nvPicPr>
        <p:blipFill>
          <a:blip r:embed="rId4"/>
          <a:stretch>
            <a:fillRect/>
          </a:stretch>
        </p:blipFill>
        <p:spPr>
          <a:xfrm>
            <a:off x="88900" y="5023061"/>
            <a:ext cx="2985896" cy="942074"/>
          </a:xfrm>
          <a:prstGeom prst="rect">
            <a:avLst/>
          </a:prstGeom>
        </p:spPr>
      </p:pic>
      <p:sp>
        <p:nvSpPr>
          <p:cNvPr id="14" name="TextBox 13">
            <a:extLst>
              <a:ext uri="{FF2B5EF4-FFF2-40B4-BE49-F238E27FC236}">
                <a16:creationId xmlns:a16="http://schemas.microsoft.com/office/drawing/2014/main" id="{E0F71AAC-AC03-676E-28C1-4B2A9A4C2DD6}"/>
              </a:ext>
            </a:extLst>
          </p:cNvPr>
          <p:cNvSpPr txBox="1"/>
          <p:nvPr/>
        </p:nvSpPr>
        <p:spPr>
          <a:xfrm>
            <a:off x="236627" y="6035572"/>
            <a:ext cx="11799577" cy="646331"/>
          </a:xfrm>
          <a:prstGeom prst="rect">
            <a:avLst/>
          </a:prstGeom>
          <a:noFill/>
        </p:spPr>
        <p:txBody>
          <a:bodyPr wrap="none" rtlCol="0">
            <a:spAutoFit/>
          </a:bodyPr>
          <a:lstStyle/>
          <a:p>
            <a:r>
              <a:rPr lang="en-US" dirty="0"/>
              <a:t>Just using the bag of word feature sets was not informative enough for the classifier. Many mistakes were made when trying</a:t>
            </a:r>
          </a:p>
          <a:p>
            <a:r>
              <a:rPr lang="en-US" dirty="0"/>
              <a:t>to classify the negative and neutral reviews. Overall, classifier performance was not sufficient.</a:t>
            </a:r>
          </a:p>
        </p:txBody>
      </p:sp>
      <p:sp>
        <p:nvSpPr>
          <p:cNvPr id="15" name="TextBox 14">
            <a:extLst>
              <a:ext uri="{FF2B5EF4-FFF2-40B4-BE49-F238E27FC236}">
                <a16:creationId xmlns:a16="http://schemas.microsoft.com/office/drawing/2014/main" id="{FEE6BA15-005F-B608-64A0-88B9D64D3EDC}"/>
              </a:ext>
            </a:extLst>
          </p:cNvPr>
          <p:cNvSpPr txBox="1"/>
          <p:nvPr/>
        </p:nvSpPr>
        <p:spPr>
          <a:xfrm>
            <a:off x="88900" y="2830003"/>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6" name="TextBox 15">
            <a:extLst>
              <a:ext uri="{FF2B5EF4-FFF2-40B4-BE49-F238E27FC236}">
                <a16:creationId xmlns:a16="http://schemas.microsoft.com/office/drawing/2014/main" id="{23A6AF96-E87D-DAAF-B9C8-4594EA09C043}"/>
              </a:ext>
            </a:extLst>
          </p:cNvPr>
          <p:cNvSpPr txBox="1"/>
          <p:nvPr/>
        </p:nvSpPr>
        <p:spPr>
          <a:xfrm>
            <a:off x="2346120" y="2889114"/>
            <a:ext cx="2395271" cy="369332"/>
          </a:xfrm>
          <a:prstGeom prst="rect">
            <a:avLst/>
          </a:prstGeom>
          <a:noFill/>
        </p:spPr>
        <p:txBody>
          <a:bodyPr wrap="none" rtlCol="0">
            <a:spAutoFit/>
          </a:bodyPr>
          <a:lstStyle/>
          <a:p>
            <a:r>
              <a:rPr lang="en-US" dirty="0"/>
              <a:t>10-fold Cross Validation</a:t>
            </a:r>
          </a:p>
        </p:txBody>
      </p:sp>
      <p:sp>
        <p:nvSpPr>
          <p:cNvPr id="17" name="TextBox 16">
            <a:extLst>
              <a:ext uri="{FF2B5EF4-FFF2-40B4-BE49-F238E27FC236}">
                <a16:creationId xmlns:a16="http://schemas.microsoft.com/office/drawing/2014/main" id="{7EABAC12-5F34-BBFD-84D5-89D8567C537A}"/>
              </a:ext>
            </a:extLst>
          </p:cNvPr>
          <p:cNvSpPr txBox="1"/>
          <p:nvPr/>
        </p:nvSpPr>
        <p:spPr>
          <a:xfrm>
            <a:off x="88900" y="4649262"/>
            <a:ext cx="1913088" cy="369332"/>
          </a:xfrm>
          <a:prstGeom prst="rect">
            <a:avLst/>
          </a:prstGeom>
          <a:noFill/>
        </p:spPr>
        <p:txBody>
          <a:bodyPr wrap="none" rtlCol="0">
            <a:spAutoFit/>
          </a:bodyPr>
          <a:lstStyle/>
          <a:p>
            <a:r>
              <a:rPr lang="en-US" dirty="0"/>
              <a:t>Additional Metrics</a:t>
            </a:r>
          </a:p>
        </p:txBody>
      </p:sp>
      <p:sp>
        <p:nvSpPr>
          <p:cNvPr id="18" name="TextBox 17">
            <a:extLst>
              <a:ext uri="{FF2B5EF4-FFF2-40B4-BE49-F238E27FC236}">
                <a16:creationId xmlns:a16="http://schemas.microsoft.com/office/drawing/2014/main" id="{77073E31-AD55-53ED-35E5-354E29A0E323}"/>
              </a:ext>
            </a:extLst>
          </p:cNvPr>
          <p:cNvSpPr txBox="1"/>
          <p:nvPr/>
        </p:nvSpPr>
        <p:spPr>
          <a:xfrm>
            <a:off x="7175369" y="2889114"/>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9" name="TextBox 18">
            <a:extLst>
              <a:ext uri="{FF2B5EF4-FFF2-40B4-BE49-F238E27FC236}">
                <a16:creationId xmlns:a16="http://schemas.microsoft.com/office/drawing/2014/main" id="{6492B3A9-3B9F-62B9-A2C3-E5E3E690231E}"/>
              </a:ext>
            </a:extLst>
          </p:cNvPr>
          <p:cNvSpPr txBox="1"/>
          <p:nvPr/>
        </p:nvSpPr>
        <p:spPr>
          <a:xfrm>
            <a:off x="9489187" y="2879837"/>
            <a:ext cx="2395271" cy="369332"/>
          </a:xfrm>
          <a:prstGeom prst="rect">
            <a:avLst/>
          </a:prstGeom>
          <a:noFill/>
        </p:spPr>
        <p:txBody>
          <a:bodyPr wrap="none" rtlCol="0">
            <a:spAutoFit/>
          </a:bodyPr>
          <a:lstStyle/>
          <a:p>
            <a:r>
              <a:rPr lang="en-US" dirty="0"/>
              <a:t>10-fold Cross Validation</a:t>
            </a:r>
          </a:p>
        </p:txBody>
      </p:sp>
      <p:sp>
        <p:nvSpPr>
          <p:cNvPr id="20" name="TextBox 19">
            <a:extLst>
              <a:ext uri="{FF2B5EF4-FFF2-40B4-BE49-F238E27FC236}">
                <a16:creationId xmlns:a16="http://schemas.microsoft.com/office/drawing/2014/main" id="{525B35A4-0B7F-C0E0-DC33-F0BC27A2FC82}"/>
              </a:ext>
            </a:extLst>
          </p:cNvPr>
          <p:cNvSpPr txBox="1"/>
          <p:nvPr/>
        </p:nvSpPr>
        <p:spPr>
          <a:xfrm>
            <a:off x="7175369" y="4649262"/>
            <a:ext cx="1913088" cy="369332"/>
          </a:xfrm>
          <a:prstGeom prst="rect">
            <a:avLst/>
          </a:prstGeom>
          <a:noFill/>
        </p:spPr>
        <p:txBody>
          <a:bodyPr wrap="none" rtlCol="0">
            <a:spAutoFit/>
          </a:bodyPr>
          <a:lstStyle/>
          <a:p>
            <a:r>
              <a:rPr lang="en-US" dirty="0"/>
              <a:t>Additional Metrics</a:t>
            </a:r>
          </a:p>
        </p:txBody>
      </p:sp>
      <p:pic>
        <p:nvPicPr>
          <p:cNvPr id="22" name="Picture 21" descr="A picture containing text, font, receipt, white&#10;&#10;Description automatically generated">
            <a:extLst>
              <a:ext uri="{FF2B5EF4-FFF2-40B4-BE49-F238E27FC236}">
                <a16:creationId xmlns:a16="http://schemas.microsoft.com/office/drawing/2014/main" id="{C9713C2B-2A77-4DCD-DB4C-4C868CB3C500}"/>
              </a:ext>
            </a:extLst>
          </p:cNvPr>
          <p:cNvPicPr>
            <a:picLocks noChangeAspect="1"/>
          </p:cNvPicPr>
          <p:nvPr/>
        </p:nvPicPr>
        <p:blipFill>
          <a:blip r:embed="rId5"/>
          <a:stretch>
            <a:fillRect/>
          </a:stretch>
        </p:blipFill>
        <p:spPr>
          <a:xfrm>
            <a:off x="7081183" y="3473888"/>
            <a:ext cx="2262114" cy="1156959"/>
          </a:xfrm>
          <a:prstGeom prst="rect">
            <a:avLst/>
          </a:prstGeom>
        </p:spPr>
      </p:pic>
      <p:pic>
        <p:nvPicPr>
          <p:cNvPr id="24" name="Picture 23" descr="A picture containing text, font, screenshot, white&#10;&#10;Description automatically generated">
            <a:extLst>
              <a:ext uri="{FF2B5EF4-FFF2-40B4-BE49-F238E27FC236}">
                <a16:creationId xmlns:a16="http://schemas.microsoft.com/office/drawing/2014/main" id="{ABFAF005-3469-81B2-5BB5-70D15D76F26D}"/>
              </a:ext>
            </a:extLst>
          </p:cNvPr>
          <p:cNvPicPr>
            <a:picLocks noChangeAspect="1"/>
          </p:cNvPicPr>
          <p:nvPr/>
        </p:nvPicPr>
        <p:blipFill>
          <a:blip r:embed="rId6"/>
          <a:stretch>
            <a:fillRect/>
          </a:stretch>
        </p:blipFill>
        <p:spPr>
          <a:xfrm>
            <a:off x="9645124" y="3243011"/>
            <a:ext cx="2153192" cy="1618712"/>
          </a:xfrm>
          <a:prstGeom prst="rect">
            <a:avLst/>
          </a:prstGeom>
        </p:spPr>
      </p:pic>
      <p:pic>
        <p:nvPicPr>
          <p:cNvPr id="26" name="Picture 25" descr="A close-up of numbers&#10;&#10;Description automatically generated with low confidence">
            <a:extLst>
              <a:ext uri="{FF2B5EF4-FFF2-40B4-BE49-F238E27FC236}">
                <a16:creationId xmlns:a16="http://schemas.microsoft.com/office/drawing/2014/main" id="{A133B972-96C0-38BA-91DD-B62A743310B9}"/>
              </a:ext>
            </a:extLst>
          </p:cNvPr>
          <p:cNvPicPr>
            <a:picLocks noChangeAspect="1"/>
          </p:cNvPicPr>
          <p:nvPr/>
        </p:nvPicPr>
        <p:blipFill>
          <a:blip r:embed="rId7"/>
          <a:stretch>
            <a:fillRect/>
          </a:stretch>
        </p:blipFill>
        <p:spPr>
          <a:xfrm>
            <a:off x="7182688" y="5059394"/>
            <a:ext cx="3639800" cy="828103"/>
          </a:xfrm>
          <a:prstGeom prst="rect">
            <a:avLst/>
          </a:prstGeom>
        </p:spPr>
      </p:pic>
    </p:spTree>
    <p:extLst>
      <p:ext uri="{BB962C8B-B14F-4D97-AF65-F5344CB8AC3E}">
        <p14:creationId xmlns:p14="http://schemas.microsoft.com/office/powerpoint/2010/main" val="4187436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B561-AE71-7075-796D-884D9876B4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984E1E-A86C-7D90-51DD-8DB236FE8A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8268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917E-3F6F-1522-8336-693FDB77B1A9}"/>
              </a:ext>
            </a:extLst>
          </p:cNvPr>
          <p:cNvSpPr>
            <a:spLocks noGrp="1"/>
          </p:cNvSpPr>
          <p:nvPr>
            <p:ph type="title"/>
          </p:nvPr>
        </p:nvSpPr>
        <p:spPr>
          <a:xfrm>
            <a:off x="1156851" y="637762"/>
            <a:ext cx="9888496" cy="900131"/>
          </a:xfrm>
        </p:spPr>
        <p:txBody>
          <a:bodyPr anchor="t">
            <a:noAutofit/>
          </a:bodyPr>
          <a:lstStyle/>
          <a:p>
            <a:r>
              <a:rPr lang="en-US" sz="3600" dirty="0">
                <a:solidFill>
                  <a:schemeClr val="tx1"/>
                </a:solidFill>
              </a:rPr>
              <a:t>Experiment 2: Bag of Words and Length</a:t>
            </a:r>
          </a:p>
        </p:txBody>
      </p:sp>
      <p:sp>
        <p:nvSpPr>
          <p:cNvPr id="3" name="Content Placeholder 2">
            <a:extLst>
              <a:ext uri="{FF2B5EF4-FFF2-40B4-BE49-F238E27FC236}">
                <a16:creationId xmlns:a16="http://schemas.microsoft.com/office/drawing/2014/main" id="{F1331502-EEC1-ACF6-8FB5-5700394F41AF}"/>
              </a:ext>
            </a:extLst>
          </p:cNvPr>
          <p:cNvSpPr>
            <a:spLocks noGrp="1"/>
          </p:cNvSpPr>
          <p:nvPr>
            <p:ph idx="1"/>
          </p:nvPr>
        </p:nvSpPr>
        <p:spPr>
          <a:xfrm>
            <a:off x="88900" y="1739041"/>
            <a:ext cx="12103090" cy="630909"/>
          </a:xfrm>
        </p:spPr>
        <p:txBody>
          <a:bodyPr>
            <a:normAutofit fontScale="85000" lnSpcReduction="20000"/>
          </a:bodyPr>
          <a:lstStyle/>
          <a:p>
            <a:pPr marL="0" indent="0" defTabSz="859536">
              <a:spcBef>
                <a:spcPts val="940"/>
              </a:spcBef>
              <a:buNone/>
            </a:pPr>
            <a:r>
              <a:rPr lang="en-US" sz="2632" b="1" kern="1200" dirty="0">
                <a:solidFill>
                  <a:schemeClr val="tx1"/>
                </a:solidFill>
                <a:latin typeface="+mn-lt"/>
                <a:ea typeface="+mn-ea"/>
                <a:cs typeface="+mn-cs"/>
              </a:rPr>
              <a:t>Features</a:t>
            </a:r>
            <a:r>
              <a:rPr lang="en-US" sz="2632" kern="1200" dirty="0">
                <a:solidFill>
                  <a:schemeClr val="tx1"/>
                </a:solidFill>
                <a:latin typeface="+mn-lt"/>
                <a:ea typeface="+mn-ea"/>
                <a:cs typeface="+mn-cs"/>
              </a:rPr>
              <a:t>: Identifying presence or absence of 2000 most common word </a:t>
            </a:r>
            <a:r>
              <a:rPr lang="en-US" sz="2632" dirty="0"/>
              <a:t>tokens and length of review measured by number of characters</a:t>
            </a:r>
            <a:endParaRPr lang="en-US" sz="2632" kern="1200" dirty="0">
              <a:solidFill>
                <a:schemeClr val="tx1"/>
              </a:solidFill>
              <a:latin typeface="+mn-lt"/>
              <a:ea typeface="+mn-ea"/>
              <a:cs typeface="+mn-cs"/>
            </a:endParaRPr>
          </a:p>
        </p:txBody>
      </p:sp>
      <p:sp>
        <p:nvSpPr>
          <p:cNvPr id="4" name="TextBox 3">
            <a:extLst>
              <a:ext uri="{FF2B5EF4-FFF2-40B4-BE49-F238E27FC236}">
                <a16:creationId xmlns:a16="http://schemas.microsoft.com/office/drawing/2014/main" id="{08E308FC-4F5C-C4BF-6D42-B278061B5C53}"/>
              </a:ext>
            </a:extLst>
          </p:cNvPr>
          <p:cNvSpPr txBox="1"/>
          <p:nvPr/>
        </p:nvSpPr>
        <p:spPr>
          <a:xfrm>
            <a:off x="873180" y="2314030"/>
            <a:ext cx="3125599"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Five Sentiment Reviews</a:t>
            </a:r>
            <a:endParaRPr lang="en-US" sz="2400" dirty="0"/>
          </a:p>
        </p:txBody>
      </p:sp>
      <p:sp>
        <p:nvSpPr>
          <p:cNvPr id="5" name="TextBox 4">
            <a:extLst>
              <a:ext uri="{FF2B5EF4-FFF2-40B4-BE49-F238E27FC236}">
                <a16:creationId xmlns:a16="http://schemas.microsoft.com/office/drawing/2014/main" id="{4154205E-ADDD-AC1D-AF04-CD9F450D78D3}"/>
              </a:ext>
            </a:extLst>
          </p:cNvPr>
          <p:cNvSpPr txBox="1"/>
          <p:nvPr/>
        </p:nvSpPr>
        <p:spPr>
          <a:xfrm>
            <a:off x="7971429" y="2314029"/>
            <a:ext cx="3347391"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Three Sentiment Reviews</a:t>
            </a:r>
            <a:endParaRPr lang="en-US" sz="2400" dirty="0"/>
          </a:p>
        </p:txBody>
      </p:sp>
      <p:sp>
        <p:nvSpPr>
          <p:cNvPr id="14" name="TextBox 13">
            <a:extLst>
              <a:ext uri="{FF2B5EF4-FFF2-40B4-BE49-F238E27FC236}">
                <a16:creationId xmlns:a16="http://schemas.microsoft.com/office/drawing/2014/main" id="{E0F71AAC-AC03-676E-28C1-4B2A9A4C2DD6}"/>
              </a:ext>
            </a:extLst>
          </p:cNvPr>
          <p:cNvSpPr txBox="1"/>
          <p:nvPr/>
        </p:nvSpPr>
        <p:spPr>
          <a:xfrm>
            <a:off x="236627" y="6060972"/>
            <a:ext cx="12065291" cy="646331"/>
          </a:xfrm>
          <a:prstGeom prst="rect">
            <a:avLst/>
          </a:prstGeom>
          <a:noFill/>
        </p:spPr>
        <p:txBody>
          <a:bodyPr wrap="none" rtlCol="0">
            <a:spAutoFit/>
          </a:bodyPr>
          <a:lstStyle/>
          <a:p>
            <a:r>
              <a:rPr lang="en-US" dirty="0"/>
              <a:t>The classifier did not find length to be a particularly informative feature. The performance of the classifier is almost identical to</a:t>
            </a:r>
          </a:p>
          <a:p>
            <a:r>
              <a:rPr lang="en-US" dirty="0"/>
              <a:t>the results of the previous experiment. </a:t>
            </a:r>
          </a:p>
        </p:txBody>
      </p:sp>
      <p:sp>
        <p:nvSpPr>
          <p:cNvPr id="15" name="TextBox 14">
            <a:extLst>
              <a:ext uri="{FF2B5EF4-FFF2-40B4-BE49-F238E27FC236}">
                <a16:creationId xmlns:a16="http://schemas.microsoft.com/office/drawing/2014/main" id="{FEE6BA15-005F-B608-64A0-88B9D64D3EDC}"/>
              </a:ext>
            </a:extLst>
          </p:cNvPr>
          <p:cNvSpPr txBox="1"/>
          <p:nvPr/>
        </p:nvSpPr>
        <p:spPr>
          <a:xfrm>
            <a:off x="88900" y="2830003"/>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6" name="TextBox 15">
            <a:extLst>
              <a:ext uri="{FF2B5EF4-FFF2-40B4-BE49-F238E27FC236}">
                <a16:creationId xmlns:a16="http://schemas.microsoft.com/office/drawing/2014/main" id="{23A6AF96-E87D-DAAF-B9C8-4594EA09C043}"/>
              </a:ext>
            </a:extLst>
          </p:cNvPr>
          <p:cNvSpPr txBox="1"/>
          <p:nvPr/>
        </p:nvSpPr>
        <p:spPr>
          <a:xfrm>
            <a:off x="2346120" y="2889114"/>
            <a:ext cx="2395271" cy="369332"/>
          </a:xfrm>
          <a:prstGeom prst="rect">
            <a:avLst/>
          </a:prstGeom>
          <a:noFill/>
        </p:spPr>
        <p:txBody>
          <a:bodyPr wrap="none" rtlCol="0">
            <a:spAutoFit/>
          </a:bodyPr>
          <a:lstStyle/>
          <a:p>
            <a:r>
              <a:rPr lang="en-US" dirty="0"/>
              <a:t>10-fold Cross Validation</a:t>
            </a:r>
          </a:p>
        </p:txBody>
      </p:sp>
      <p:sp>
        <p:nvSpPr>
          <p:cNvPr id="17" name="TextBox 16">
            <a:extLst>
              <a:ext uri="{FF2B5EF4-FFF2-40B4-BE49-F238E27FC236}">
                <a16:creationId xmlns:a16="http://schemas.microsoft.com/office/drawing/2014/main" id="{7EABAC12-5F34-BBFD-84D5-89D8567C537A}"/>
              </a:ext>
            </a:extLst>
          </p:cNvPr>
          <p:cNvSpPr txBox="1"/>
          <p:nvPr/>
        </p:nvSpPr>
        <p:spPr>
          <a:xfrm>
            <a:off x="88900" y="4649262"/>
            <a:ext cx="1913088" cy="369332"/>
          </a:xfrm>
          <a:prstGeom prst="rect">
            <a:avLst/>
          </a:prstGeom>
          <a:noFill/>
        </p:spPr>
        <p:txBody>
          <a:bodyPr wrap="none" rtlCol="0">
            <a:spAutoFit/>
          </a:bodyPr>
          <a:lstStyle/>
          <a:p>
            <a:r>
              <a:rPr lang="en-US" dirty="0"/>
              <a:t>Additional Metrics</a:t>
            </a:r>
          </a:p>
        </p:txBody>
      </p:sp>
      <p:sp>
        <p:nvSpPr>
          <p:cNvPr id="18" name="TextBox 17">
            <a:extLst>
              <a:ext uri="{FF2B5EF4-FFF2-40B4-BE49-F238E27FC236}">
                <a16:creationId xmlns:a16="http://schemas.microsoft.com/office/drawing/2014/main" id="{77073E31-AD55-53ED-35E5-354E29A0E323}"/>
              </a:ext>
            </a:extLst>
          </p:cNvPr>
          <p:cNvSpPr txBox="1"/>
          <p:nvPr/>
        </p:nvSpPr>
        <p:spPr>
          <a:xfrm>
            <a:off x="7175369" y="2889114"/>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9" name="TextBox 18">
            <a:extLst>
              <a:ext uri="{FF2B5EF4-FFF2-40B4-BE49-F238E27FC236}">
                <a16:creationId xmlns:a16="http://schemas.microsoft.com/office/drawing/2014/main" id="{6492B3A9-3B9F-62B9-A2C3-E5E3E690231E}"/>
              </a:ext>
            </a:extLst>
          </p:cNvPr>
          <p:cNvSpPr txBox="1"/>
          <p:nvPr/>
        </p:nvSpPr>
        <p:spPr>
          <a:xfrm>
            <a:off x="9489187" y="2879837"/>
            <a:ext cx="2395271" cy="369332"/>
          </a:xfrm>
          <a:prstGeom prst="rect">
            <a:avLst/>
          </a:prstGeom>
          <a:noFill/>
        </p:spPr>
        <p:txBody>
          <a:bodyPr wrap="none" rtlCol="0">
            <a:spAutoFit/>
          </a:bodyPr>
          <a:lstStyle/>
          <a:p>
            <a:r>
              <a:rPr lang="en-US" dirty="0"/>
              <a:t>10-fold Cross Validation</a:t>
            </a:r>
          </a:p>
        </p:txBody>
      </p:sp>
      <p:sp>
        <p:nvSpPr>
          <p:cNvPr id="20" name="TextBox 19">
            <a:extLst>
              <a:ext uri="{FF2B5EF4-FFF2-40B4-BE49-F238E27FC236}">
                <a16:creationId xmlns:a16="http://schemas.microsoft.com/office/drawing/2014/main" id="{525B35A4-0B7F-C0E0-DC33-F0BC27A2FC82}"/>
              </a:ext>
            </a:extLst>
          </p:cNvPr>
          <p:cNvSpPr txBox="1"/>
          <p:nvPr/>
        </p:nvSpPr>
        <p:spPr>
          <a:xfrm>
            <a:off x="7175369" y="4649262"/>
            <a:ext cx="1913088" cy="369332"/>
          </a:xfrm>
          <a:prstGeom prst="rect">
            <a:avLst/>
          </a:prstGeom>
          <a:noFill/>
        </p:spPr>
        <p:txBody>
          <a:bodyPr wrap="none" rtlCol="0">
            <a:spAutoFit/>
          </a:bodyPr>
          <a:lstStyle/>
          <a:p>
            <a:r>
              <a:rPr lang="en-US" dirty="0"/>
              <a:t>Additional Metrics</a:t>
            </a:r>
          </a:p>
        </p:txBody>
      </p:sp>
      <p:sp>
        <p:nvSpPr>
          <p:cNvPr id="6" name="Rectangle 5">
            <a:extLst>
              <a:ext uri="{FF2B5EF4-FFF2-40B4-BE49-F238E27FC236}">
                <a16:creationId xmlns:a16="http://schemas.microsoft.com/office/drawing/2014/main" id="{F1A0EC30-C7BB-CD0E-E04C-1BFCF561FA01}"/>
              </a:ext>
            </a:extLst>
          </p:cNvPr>
          <p:cNvSpPr/>
          <p:nvPr/>
        </p:nvSpPr>
        <p:spPr>
          <a:xfrm>
            <a:off x="88900" y="3414778"/>
            <a:ext cx="1913088" cy="12160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1650FA1-58D1-6865-D805-3E1BFC660529}"/>
              </a:ext>
            </a:extLst>
          </p:cNvPr>
          <p:cNvSpPr/>
          <p:nvPr/>
        </p:nvSpPr>
        <p:spPr>
          <a:xfrm>
            <a:off x="2542784" y="3258446"/>
            <a:ext cx="2091846" cy="16032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1739FDB-CAFC-9A71-8243-52093DF841B5}"/>
              </a:ext>
            </a:extLst>
          </p:cNvPr>
          <p:cNvSpPr/>
          <p:nvPr/>
        </p:nvSpPr>
        <p:spPr>
          <a:xfrm>
            <a:off x="88900" y="5018594"/>
            <a:ext cx="3042607" cy="101697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B10F968C-7E69-717B-D379-6BBBE2523931}"/>
              </a:ext>
            </a:extLst>
          </p:cNvPr>
          <p:cNvSpPr/>
          <p:nvPr/>
        </p:nvSpPr>
        <p:spPr>
          <a:xfrm>
            <a:off x="9645114" y="3235395"/>
            <a:ext cx="2091846" cy="16032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A picture containing text, font, white, number&#10;&#10;Description automatically generated">
            <a:extLst>
              <a:ext uri="{FF2B5EF4-FFF2-40B4-BE49-F238E27FC236}">
                <a16:creationId xmlns:a16="http://schemas.microsoft.com/office/drawing/2014/main" id="{193EF678-691D-1B30-A57A-60C46936F2D0}"/>
              </a:ext>
            </a:extLst>
          </p:cNvPr>
          <p:cNvPicPr>
            <a:picLocks noChangeAspect="1"/>
          </p:cNvPicPr>
          <p:nvPr/>
        </p:nvPicPr>
        <p:blipFill>
          <a:blip r:embed="rId2"/>
          <a:stretch>
            <a:fillRect/>
          </a:stretch>
        </p:blipFill>
        <p:spPr>
          <a:xfrm>
            <a:off x="100878" y="3396362"/>
            <a:ext cx="1913087" cy="1265349"/>
          </a:xfrm>
          <a:prstGeom prst="rect">
            <a:avLst/>
          </a:prstGeom>
        </p:spPr>
      </p:pic>
      <p:pic>
        <p:nvPicPr>
          <p:cNvPr id="31" name="Picture 30" descr="A picture containing text, font, screenshot, white&#10;&#10;Description automatically generated">
            <a:extLst>
              <a:ext uri="{FF2B5EF4-FFF2-40B4-BE49-F238E27FC236}">
                <a16:creationId xmlns:a16="http://schemas.microsoft.com/office/drawing/2014/main" id="{F15FC2AA-58ED-225A-A9BF-DE1FF4B5EE59}"/>
              </a:ext>
            </a:extLst>
          </p:cNvPr>
          <p:cNvPicPr>
            <a:picLocks noChangeAspect="1"/>
          </p:cNvPicPr>
          <p:nvPr/>
        </p:nvPicPr>
        <p:blipFill>
          <a:blip r:embed="rId3"/>
          <a:stretch>
            <a:fillRect/>
          </a:stretch>
        </p:blipFill>
        <p:spPr>
          <a:xfrm>
            <a:off x="2542234" y="3249168"/>
            <a:ext cx="2142120" cy="1673043"/>
          </a:xfrm>
          <a:prstGeom prst="rect">
            <a:avLst/>
          </a:prstGeom>
        </p:spPr>
      </p:pic>
      <p:pic>
        <p:nvPicPr>
          <p:cNvPr id="33" name="Picture 32" descr="A picture containing text, font, screenshot, white&#10;&#10;Description automatically generated">
            <a:extLst>
              <a:ext uri="{FF2B5EF4-FFF2-40B4-BE49-F238E27FC236}">
                <a16:creationId xmlns:a16="http://schemas.microsoft.com/office/drawing/2014/main" id="{BDDF15DA-815E-CD0B-18C1-FAB0F017AA3A}"/>
              </a:ext>
            </a:extLst>
          </p:cNvPr>
          <p:cNvPicPr>
            <a:picLocks noChangeAspect="1"/>
          </p:cNvPicPr>
          <p:nvPr/>
        </p:nvPicPr>
        <p:blipFill>
          <a:blip r:embed="rId4"/>
          <a:stretch>
            <a:fillRect/>
          </a:stretch>
        </p:blipFill>
        <p:spPr>
          <a:xfrm>
            <a:off x="88889" y="5017388"/>
            <a:ext cx="3389927" cy="1016978"/>
          </a:xfrm>
          <a:prstGeom prst="rect">
            <a:avLst/>
          </a:prstGeom>
        </p:spPr>
      </p:pic>
      <p:pic>
        <p:nvPicPr>
          <p:cNvPr id="35" name="Picture 34" descr="A picture containing text, receipt, font, white&#10;&#10;Description automatically generated">
            <a:extLst>
              <a:ext uri="{FF2B5EF4-FFF2-40B4-BE49-F238E27FC236}">
                <a16:creationId xmlns:a16="http://schemas.microsoft.com/office/drawing/2014/main" id="{D36AD659-3120-5FEC-DF77-94AD47BB61F4}"/>
              </a:ext>
            </a:extLst>
          </p:cNvPr>
          <p:cNvPicPr>
            <a:picLocks noChangeAspect="1"/>
          </p:cNvPicPr>
          <p:nvPr/>
        </p:nvPicPr>
        <p:blipFill>
          <a:blip r:embed="rId5"/>
          <a:stretch>
            <a:fillRect/>
          </a:stretch>
        </p:blipFill>
        <p:spPr>
          <a:xfrm>
            <a:off x="7199332" y="3447834"/>
            <a:ext cx="2264822" cy="1176994"/>
          </a:xfrm>
          <a:prstGeom prst="rect">
            <a:avLst/>
          </a:prstGeom>
        </p:spPr>
      </p:pic>
      <p:pic>
        <p:nvPicPr>
          <p:cNvPr id="37" name="Picture 36" descr="A picture containing text, font, screenshot, white&#10;&#10;Description automatically generated">
            <a:extLst>
              <a:ext uri="{FF2B5EF4-FFF2-40B4-BE49-F238E27FC236}">
                <a16:creationId xmlns:a16="http://schemas.microsoft.com/office/drawing/2014/main" id="{3C559956-E131-39A3-56BA-A703CCCB8822}"/>
              </a:ext>
            </a:extLst>
          </p:cNvPr>
          <p:cNvPicPr>
            <a:picLocks noChangeAspect="1"/>
          </p:cNvPicPr>
          <p:nvPr/>
        </p:nvPicPr>
        <p:blipFill>
          <a:blip r:embed="rId6"/>
          <a:stretch>
            <a:fillRect/>
          </a:stretch>
        </p:blipFill>
        <p:spPr>
          <a:xfrm>
            <a:off x="9608147" y="3234018"/>
            <a:ext cx="2204506" cy="1603277"/>
          </a:xfrm>
          <a:prstGeom prst="rect">
            <a:avLst/>
          </a:prstGeom>
        </p:spPr>
      </p:pic>
      <p:pic>
        <p:nvPicPr>
          <p:cNvPr id="39" name="Picture 38" descr="A close-up of numbers&#10;&#10;Description automatically generated with low confidence">
            <a:extLst>
              <a:ext uri="{FF2B5EF4-FFF2-40B4-BE49-F238E27FC236}">
                <a16:creationId xmlns:a16="http://schemas.microsoft.com/office/drawing/2014/main" id="{A4529F6D-74FB-5EAE-FF5C-3C104CF8B2E3}"/>
              </a:ext>
            </a:extLst>
          </p:cNvPr>
          <p:cNvPicPr>
            <a:picLocks noChangeAspect="1"/>
          </p:cNvPicPr>
          <p:nvPr/>
        </p:nvPicPr>
        <p:blipFill>
          <a:blip r:embed="rId7"/>
          <a:stretch>
            <a:fillRect/>
          </a:stretch>
        </p:blipFill>
        <p:spPr>
          <a:xfrm>
            <a:off x="7209288" y="5011852"/>
            <a:ext cx="3919541" cy="873376"/>
          </a:xfrm>
          <a:prstGeom prst="rect">
            <a:avLst/>
          </a:prstGeom>
        </p:spPr>
      </p:pic>
    </p:spTree>
    <p:extLst>
      <p:ext uri="{BB962C8B-B14F-4D97-AF65-F5344CB8AC3E}">
        <p14:creationId xmlns:p14="http://schemas.microsoft.com/office/powerpoint/2010/main" val="66843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917E-3F6F-1522-8336-693FDB77B1A9}"/>
              </a:ext>
            </a:extLst>
          </p:cNvPr>
          <p:cNvSpPr>
            <a:spLocks noGrp="1"/>
          </p:cNvSpPr>
          <p:nvPr>
            <p:ph type="title"/>
          </p:nvPr>
        </p:nvSpPr>
        <p:spPr>
          <a:xfrm>
            <a:off x="1156851" y="637762"/>
            <a:ext cx="9888496" cy="900131"/>
          </a:xfrm>
        </p:spPr>
        <p:txBody>
          <a:bodyPr anchor="t">
            <a:noAutofit/>
          </a:bodyPr>
          <a:lstStyle/>
          <a:p>
            <a:r>
              <a:rPr lang="en-US" sz="3600" dirty="0">
                <a:solidFill>
                  <a:schemeClr val="tx1"/>
                </a:solidFill>
              </a:rPr>
              <a:t>Experiment 3: Common Negation Words</a:t>
            </a:r>
          </a:p>
        </p:txBody>
      </p:sp>
      <p:sp>
        <p:nvSpPr>
          <p:cNvPr id="3" name="Content Placeholder 2">
            <a:extLst>
              <a:ext uri="{FF2B5EF4-FFF2-40B4-BE49-F238E27FC236}">
                <a16:creationId xmlns:a16="http://schemas.microsoft.com/office/drawing/2014/main" id="{F1331502-EEC1-ACF6-8FB5-5700394F41AF}"/>
              </a:ext>
            </a:extLst>
          </p:cNvPr>
          <p:cNvSpPr>
            <a:spLocks noGrp="1"/>
          </p:cNvSpPr>
          <p:nvPr>
            <p:ph idx="1"/>
          </p:nvPr>
        </p:nvSpPr>
        <p:spPr>
          <a:xfrm>
            <a:off x="88900" y="1739041"/>
            <a:ext cx="12103090" cy="630909"/>
          </a:xfrm>
        </p:spPr>
        <p:txBody>
          <a:bodyPr>
            <a:normAutofit fontScale="85000" lnSpcReduction="20000"/>
          </a:bodyPr>
          <a:lstStyle/>
          <a:p>
            <a:pPr marL="0" indent="0" defTabSz="859536">
              <a:spcBef>
                <a:spcPts val="940"/>
              </a:spcBef>
              <a:buNone/>
            </a:pPr>
            <a:r>
              <a:rPr lang="en-US" sz="2632" b="1" kern="1200" dirty="0">
                <a:solidFill>
                  <a:schemeClr val="tx1"/>
                </a:solidFill>
                <a:latin typeface="+mn-lt"/>
                <a:ea typeface="+mn-ea"/>
                <a:cs typeface="+mn-cs"/>
              </a:rPr>
              <a:t>Features</a:t>
            </a:r>
            <a:r>
              <a:rPr lang="en-US" sz="2632" kern="1200" dirty="0">
                <a:solidFill>
                  <a:schemeClr val="tx1"/>
                </a:solidFill>
                <a:latin typeface="+mn-lt"/>
                <a:ea typeface="+mn-ea"/>
                <a:cs typeface="+mn-cs"/>
              </a:rPr>
              <a:t>: Identifying presence or absence of 2000 most common word </a:t>
            </a:r>
            <a:r>
              <a:rPr lang="en-US" sz="2632" dirty="0"/>
              <a:t>tokens and indication of word being negative through presence of negation word</a:t>
            </a:r>
            <a:endParaRPr lang="en-US" sz="2632" kern="1200" dirty="0">
              <a:solidFill>
                <a:schemeClr val="tx1"/>
              </a:solidFill>
              <a:latin typeface="+mn-lt"/>
              <a:ea typeface="+mn-ea"/>
              <a:cs typeface="+mn-cs"/>
            </a:endParaRPr>
          </a:p>
        </p:txBody>
      </p:sp>
      <p:sp>
        <p:nvSpPr>
          <p:cNvPr id="4" name="TextBox 3">
            <a:extLst>
              <a:ext uri="{FF2B5EF4-FFF2-40B4-BE49-F238E27FC236}">
                <a16:creationId xmlns:a16="http://schemas.microsoft.com/office/drawing/2014/main" id="{08E308FC-4F5C-C4BF-6D42-B278061B5C53}"/>
              </a:ext>
            </a:extLst>
          </p:cNvPr>
          <p:cNvSpPr txBox="1"/>
          <p:nvPr/>
        </p:nvSpPr>
        <p:spPr>
          <a:xfrm>
            <a:off x="873180" y="2314030"/>
            <a:ext cx="3125599"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Five Sentiment Reviews</a:t>
            </a:r>
            <a:endParaRPr lang="en-US" sz="2400" dirty="0"/>
          </a:p>
        </p:txBody>
      </p:sp>
      <p:sp>
        <p:nvSpPr>
          <p:cNvPr id="5" name="TextBox 4">
            <a:extLst>
              <a:ext uri="{FF2B5EF4-FFF2-40B4-BE49-F238E27FC236}">
                <a16:creationId xmlns:a16="http://schemas.microsoft.com/office/drawing/2014/main" id="{4154205E-ADDD-AC1D-AF04-CD9F450D78D3}"/>
              </a:ext>
            </a:extLst>
          </p:cNvPr>
          <p:cNvSpPr txBox="1"/>
          <p:nvPr/>
        </p:nvSpPr>
        <p:spPr>
          <a:xfrm>
            <a:off x="7971429" y="2314029"/>
            <a:ext cx="3347391"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Three Sentiment Reviews</a:t>
            </a:r>
            <a:endParaRPr lang="en-US" sz="2400" dirty="0"/>
          </a:p>
        </p:txBody>
      </p:sp>
      <p:sp>
        <p:nvSpPr>
          <p:cNvPr id="14" name="TextBox 13">
            <a:extLst>
              <a:ext uri="{FF2B5EF4-FFF2-40B4-BE49-F238E27FC236}">
                <a16:creationId xmlns:a16="http://schemas.microsoft.com/office/drawing/2014/main" id="{E0F71AAC-AC03-676E-28C1-4B2A9A4C2DD6}"/>
              </a:ext>
            </a:extLst>
          </p:cNvPr>
          <p:cNvSpPr txBox="1"/>
          <p:nvPr/>
        </p:nvSpPr>
        <p:spPr>
          <a:xfrm>
            <a:off x="236627" y="6035572"/>
            <a:ext cx="11266033" cy="646331"/>
          </a:xfrm>
          <a:prstGeom prst="rect">
            <a:avLst/>
          </a:prstGeom>
          <a:noFill/>
        </p:spPr>
        <p:txBody>
          <a:bodyPr wrap="none" rtlCol="0">
            <a:spAutoFit/>
          </a:bodyPr>
          <a:lstStyle/>
          <a:p>
            <a:r>
              <a:rPr lang="en-US" dirty="0"/>
              <a:t>Negation features did not help the classifier understand the sentiments of the reviews better. The accuracy for the five</a:t>
            </a:r>
          </a:p>
          <a:p>
            <a:r>
              <a:rPr lang="en-US" dirty="0"/>
              <a:t>sentiment  reviews saw a slight decrease. Still having most trouble with neutral reviews.</a:t>
            </a:r>
          </a:p>
        </p:txBody>
      </p:sp>
      <p:sp>
        <p:nvSpPr>
          <p:cNvPr id="15" name="TextBox 14">
            <a:extLst>
              <a:ext uri="{FF2B5EF4-FFF2-40B4-BE49-F238E27FC236}">
                <a16:creationId xmlns:a16="http://schemas.microsoft.com/office/drawing/2014/main" id="{FEE6BA15-005F-B608-64A0-88B9D64D3EDC}"/>
              </a:ext>
            </a:extLst>
          </p:cNvPr>
          <p:cNvSpPr txBox="1"/>
          <p:nvPr/>
        </p:nvSpPr>
        <p:spPr>
          <a:xfrm>
            <a:off x="88900" y="2830003"/>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6" name="TextBox 15">
            <a:extLst>
              <a:ext uri="{FF2B5EF4-FFF2-40B4-BE49-F238E27FC236}">
                <a16:creationId xmlns:a16="http://schemas.microsoft.com/office/drawing/2014/main" id="{23A6AF96-E87D-DAAF-B9C8-4594EA09C043}"/>
              </a:ext>
            </a:extLst>
          </p:cNvPr>
          <p:cNvSpPr txBox="1"/>
          <p:nvPr/>
        </p:nvSpPr>
        <p:spPr>
          <a:xfrm>
            <a:off x="2346120" y="2889114"/>
            <a:ext cx="2395271" cy="369332"/>
          </a:xfrm>
          <a:prstGeom prst="rect">
            <a:avLst/>
          </a:prstGeom>
          <a:noFill/>
        </p:spPr>
        <p:txBody>
          <a:bodyPr wrap="none" rtlCol="0">
            <a:spAutoFit/>
          </a:bodyPr>
          <a:lstStyle/>
          <a:p>
            <a:r>
              <a:rPr lang="en-US" dirty="0"/>
              <a:t>10-fold Cross Validation</a:t>
            </a:r>
          </a:p>
        </p:txBody>
      </p:sp>
      <p:sp>
        <p:nvSpPr>
          <p:cNvPr id="17" name="TextBox 16">
            <a:extLst>
              <a:ext uri="{FF2B5EF4-FFF2-40B4-BE49-F238E27FC236}">
                <a16:creationId xmlns:a16="http://schemas.microsoft.com/office/drawing/2014/main" id="{7EABAC12-5F34-BBFD-84D5-89D8567C537A}"/>
              </a:ext>
            </a:extLst>
          </p:cNvPr>
          <p:cNvSpPr txBox="1"/>
          <p:nvPr/>
        </p:nvSpPr>
        <p:spPr>
          <a:xfrm>
            <a:off x="88900" y="4649262"/>
            <a:ext cx="1913088" cy="369332"/>
          </a:xfrm>
          <a:prstGeom prst="rect">
            <a:avLst/>
          </a:prstGeom>
          <a:noFill/>
        </p:spPr>
        <p:txBody>
          <a:bodyPr wrap="none" rtlCol="0">
            <a:spAutoFit/>
          </a:bodyPr>
          <a:lstStyle/>
          <a:p>
            <a:r>
              <a:rPr lang="en-US" dirty="0"/>
              <a:t>Additional Metrics</a:t>
            </a:r>
          </a:p>
        </p:txBody>
      </p:sp>
      <p:sp>
        <p:nvSpPr>
          <p:cNvPr id="18" name="TextBox 17">
            <a:extLst>
              <a:ext uri="{FF2B5EF4-FFF2-40B4-BE49-F238E27FC236}">
                <a16:creationId xmlns:a16="http://schemas.microsoft.com/office/drawing/2014/main" id="{77073E31-AD55-53ED-35E5-354E29A0E323}"/>
              </a:ext>
            </a:extLst>
          </p:cNvPr>
          <p:cNvSpPr txBox="1"/>
          <p:nvPr/>
        </p:nvSpPr>
        <p:spPr>
          <a:xfrm>
            <a:off x="7175369" y="2889114"/>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9" name="TextBox 18">
            <a:extLst>
              <a:ext uri="{FF2B5EF4-FFF2-40B4-BE49-F238E27FC236}">
                <a16:creationId xmlns:a16="http://schemas.microsoft.com/office/drawing/2014/main" id="{6492B3A9-3B9F-62B9-A2C3-E5E3E690231E}"/>
              </a:ext>
            </a:extLst>
          </p:cNvPr>
          <p:cNvSpPr txBox="1"/>
          <p:nvPr/>
        </p:nvSpPr>
        <p:spPr>
          <a:xfrm>
            <a:off x="9489187" y="2879837"/>
            <a:ext cx="2395271" cy="369332"/>
          </a:xfrm>
          <a:prstGeom prst="rect">
            <a:avLst/>
          </a:prstGeom>
          <a:noFill/>
        </p:spPr>
        <p:txBody>
          <a:bodyPr wrap="none" rtlCol="0">
            <a:spAutoFit/>
          </a:bodyPr>
          <a:lstStyle/>
          <a:p>
            <a:r>
              <a:rPr lang="en-US" dirty="0"/>
              <a:t>10-fold Cross Validation</a:t>
            </a:r>
          </a:p>
        </p:txBody>
      </p:sp>
      <p:sp>
        <p:nvSpPr>
          <p:cNvPr id="20" name="TextBox 19">
            <a:extLst>
              <a:ext uri="{FF2B5EF4-FFF2-40B4-BE49-F238E27FC236}">
                <a16:creationId xmlns:a16="http://schemas.microsoft.com/office/drawing/2014/main" id="{525B35A4-0B7F-C0E0-DC33-F0BC27A2FC82}"/>
              </a:ext>
            </a:extLst>
          </p:cNvPr>
          <p:cNvSpPr txBox="1"/>
          <p:nvPr/>
        </p:nvSpPr>
        <p:spPr>
          <a:xfrm>
            <a:off x="7175369" y="4649262"/>
            <a:ext cx="1913088" cy="369332"/>
          </a:xfrm>
          <a:prstGeom prst="rect">
            <a:avLst/>
          </a:prstGeom>
          <a:noFill/>
        </p:spPr>
        <p:txBody>
          <a:bodyPr wrap="none" rtlCol="0">
            <a:spAutoFit/>
          </a:bodyPr>
          <a:lstStyle/>
          <a:p>
            <a:r>
              <a:rPr lang="en-US" dirty="0"/>
              <a:t>Additional Metrics</a:t>
            </a:r>
          </a:p>
        </p:txBody>
      </p:sp>
      <p:sp>
        <p:nvSpPr>
          <p:cNvPr id="6" name="Rectangle 5">
            <a:extLst>
              <a:ext uri="{FF2B5EF4-FFF2-40B4-BE49-F238E27FC236}">
                <a16:creationId xmlns:a16="http://schemas.microsoft.com/office/drawing/2014/main" id="{F1A0EC30-C7BB-CD0E-E04C-1BFCF561FA01}"/>
              </a:ext>
            </a:extLst>
          </p:cNvPr>
          <p:cNvSpPr/>
          <p:nvPr/>
        </p:nvSpPr>
        <p:spPr>
          <a:xfrm>
            <a:off x="88900" y="3414778"/>
            <a:ext cx="1913088" cy="12160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1650FA1-58D1-6865-D805-3E1BFC660529}"/>
              </a:ext>
            </a:extLst>
          </p:cNvPr>
          <p:cNvSpPr/>
          <p:nvPr/>
        </p:nvSpPr>
        <p:spPr>
          <a:xfrm>
            <a:off x="2542784" y="3258446"/>
            <a:ext cx="2091846" cy="16032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1739FDB-CAFC-9A71-8243-52093DF841B5}"/>
              </a:ext>
            </a:extLst>
          </p:cNvPr>
          <p:cNvSpPr/>
          <p:nvPr/>
        </p:nvSpPr>
        <p:spPr>
          <a:xfrm>
            <a:off x="88900" y="5018594"/>
            <a:ext cx="3042607" cy="101697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B10F968C-7E69-717B-D379-6BBBE2523931}"/>
              </a:ext>
            </a:extLst>
          </p:cNvPr>
          <p:cNvSpPr/>
          <p:nvPr/>
        </p:nvSpPr>
        <p:spPr>
          <a:xfrm>
            <a:off x="9645114" y="3235395"/>
            <a:ext cx="2091846" cy="16032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font, white, typography&#10;&#10;Description automatically generated">
            <a:extLst>
              <a:ext uri="{FF2B5EF4-FFF2-40B4-BE49-F238E27FC236}">
                <a16:creationId xmlns:a16="http://schemas.microsoft.com/office/drawing/2014/main" id="{2B191E3C-C3CC-98EA-F215-9DD8993CF466}"/>
              </a:ext>
            </a:extLst>
          </p:cNvPr>
          <p:cNvPicPr>
            <a:picLocks noChangeAspect="1"/>
          </p:cNvPicPr>
          <p:nvPr/>
        </p:nvPicPr>
        <p:blipFill>
          <a:blip r:embed="rId2"/>
          <a:stretch>
            <a:fillRect/>
          </a:stretch>
        </p:blipFill>
        <p:spPr>
          <a:xfrm>
            <a:off x="88889" y="3378558"/>
            <a:ext cx="2001359" cy="1270704"/>
          </a:xfrm>
          <a:prstGeom prst="rect">
            <a:avLst/>
          </a:prstGeom>
        </p:spPr>
      </p:pic>
      <p:pic>
        <p:nvPicPr>
          <p:cNvPr id="12" name="Picture 11" descr="A picture containing text, font, screenshot, white&#10;&#10;Description automatically generated">
            <a:extLst>
              <a:ext uri="{FF2B5EF4-FFF2-40B4-BE49-F238E27FC236}">
                <a16:creationId xmlns:a16="http://schemas.microsoft.com/office/drawing/2014/main" id="{CE3A67C0-C076-655F-1B61-015F35EF5994}"/>
              </a:ext>
            </a:extLst>
          </p:cNvPr>
          <p:cNvPicPr>
            <a:picLocks noChangeAspect="1"/>
          </p:cNvPicPr>
          <p:nvPr/>
        </p:nvPicPr>
        <p:blipFill>
          <a:blip r:embed="rId3"/>
          <a:stretch>
            <a:fillRect/>
          </a:stretch>
        </p:blipFill>
        <p:spPr>
          <a:xfrm>
            <a:off x="2535712" y="3213011"/>
            <a:ext cx="2396154" cy="1718621"/>
          </a:xfrm>
          <a:prstGeom prst="rect">
            <a:avLst/>
          </a:prstGeom>
        </p:spPr>
      </p:pic>
      <p:pic>
        <p:nvPicPr>
          <p:cNvPr id="24" name="Picture 23" descr="A picture containing text, font, receipt, screenshot&#10;&#10;Description automatically generated">
            <a:extLst>
              <a:ext uri="{FF2B5EF4-FFF2-40B4-BE49-F238E27FC236}">
                <a16:creationId xmlns:a16="http://schemas.microsoft.com/office/drawing/2014/main" id="{115C8E74-2190-14DA-E374-2BBFDB3768BF}"/>
              </a:ext>
            </a:extLst>
          </p:cNvPr>
          <p:cNvPicPr>
            <a:picLocks noChangeAspect="1"/>
          </p:cNvPicPr>
          <p:nvPr/>
        </p:nvPicPr>
        <p:blipFill>
          <a:blip r:embed="rId4"/>
          <a:stretch>
            <a:fillRect/>
          </a:stretch>
        </p:blipFill>
        <p:spPr>
          <a:xfrm>
            <a:off x="88888" y="5015027"/>
            <a:ext cx="3365269" cy="1016977"/>
          </a:xfrm>
          <a:prstGeom prst="rect">
            <a:avLst/>
          </a:prstGeom>
        </p:spPr>
      </p:pic>
      <p:pic>
        <p:nvPicPr>
          <p:cNvPr id="28" name="Picture 27" descr="A picture containing text, receipt, font, white&#10;&#10;Description automatically generated">
            <a:extLst>
              <a:ext uri="{FF2B5EF4-FFF2-40B4-BE49-F238E27FC236}">
                <a16:creationId xmlns:a16="http://schemas.microsoft.com/office/drawing/2014/main" id="{9EB10805-0EAE-024F-F644-7B2E419D3552}"/>
              </a:ext>
            </a:extLst>
          </p:cNvPr>
          <p:cNvPicPr>
            <a:picLocks noChangeAspect="1"/>
          </p:cNvPicPr>
          <p:nvPr/>
        </p:nvPicPr>
        <p:blipFill>
          <a:blip r:embed="rId5"/>
          <a:stretch>
            <a:fillRect/>
          </a:stretch>
        </p:blipFill>
        <p:spPr>
          <a:xfrm>
            <a:off x="7212031" y="3422853"/>
            <a:ext cx="2314093" cy="1193778"/>
          </a:xfrm>
          <a:prstGeom prst="rect">
            <a:avLst/>
          </a:prstGeom>
        </p:spPr>
      </p:pic>
      <p:pic>
        <p:nvPicPr>
          <p:cNvPr id="30" name="Picture 29" descr="A picture containing text, font, screenshot, white&#10;&#10;Description automatically generated">
            <a:extLst>
              <a:ext uri="{FF2B5EF4-FFF2-40B4-BE49-F238E27FC236}">
                <a16:creationId xmlns:a16="http://schemas.microsoft.com/office/drawing/2014/main" id="{C3086D76-E598-DBB6-6D15-7A59821C7B10}"/>
              </a:ext>
            </a:extLst>
          </p:cNvPr>
          <p:cNvPicPr>
            <a:picLocks noChangeAspect="1"/>
          </p:cNvPicPr>
          <p:nvPr/>
        </p:nvPicPr>
        <p:blipFill>
          <a:blip r:embed="rId6"/>
          <a:stretch>
            <a:fillRect/>
          </a:stretch>
        </p:blipFill>
        <p:spPr>
          <a:xfrm>
            <a:off x="9641836" y="3235394"/>
            <a:ext cx="2137703" cy="1603277"/>
          </a:xfrm>
          <a:prstGeom prst="rect">
            <a:avLst/>
          </a:prstGeom>
        </p:spPr>
      </p:pic>
      <p:pic>
        <p:nvPicPr>
          <p:cNvPr id="32" name="Picture 31" descr="A picture containing text, font, screenshot, receipt&#10;&#10;Description automatically generated">
            <a:extLst>
              <a:ext uri="{FF2B5EF4-FFF2-40B4-BE49-F238E27FC236}">
                <a16:creationId xmlns:a16="http://schemas.microsoft.com/office/drawing/2014/main" id="{8CD6473C-70E9-16FB-E1B9-0BDBF716155C}"/>
              </a:ext>
            </a:extLst>
          </p:cNvPr>
          <p:cNvPicPr>
            <a:picLocks noChangeAspect="1"/>
          </p:cNvPicPr>
          <p:nvPr/>
        </p:nvPicPr>
        <p:blipFill>
          <a:blip r:embed="rId7"/>
          <a:stretch>
            <a:fillRect/>
          </a:stretch>
        </p:blipFill>
        <p:spPr>
          <a:xfrm>
            <a:off x="7189323" y="5051801"/>
            <a:ext cx="4092099" cy="867347"/>
          </a:xfrm>
          <a:prstGeom prst="rect">
            <a:avLst/>
          </a:prstGeom>
        </p:spPr>
      </p:pic>
    </p:spTree>
    <p:extLst>
      <p:ext uri="{BB962C8B-B14F-4D97-AF65-F5344CB8AC3E}">
        <p14:creationId xmlns:p14="http://schemas.microsoft.com/office/powerpoint/2010/main" val="56344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917E-3F6F-1522-8336-693FDB77B1A9}"/>
              </a:ext>
            </a:extLst>
          </p:cNvPr>
          <p:cNvSpPr>
            <a:spLocks noGrp="1"/>
          </p:cNvSpPr>
          <p:nvPr>
            <p:ph type="title"/>
          </p:nvPr>
        </p:nvSpPr>
        <p:spPr>
          <a:xfrm>
            <a:off x="1156851" y="637762"/>
            <a:ext cx="9888496" cy="900131"/>
          </a:xfrm>
        </p:spPr>
        <p:txBody>
          <a:bodyPr anchor="t">
            <a:normAutofit/>
          </a:bodyPr>
          <a:lstStyle/>
          <a:p>
            <a:r>
              <a:rPr lang="en-US" sz="4000" dirty="0">
                <a:solidFill>
                  <a:schemeClr val="tx1"/>
                </a:solidFill>
              </a:rPr>
              <a:t>Experiment 4: Extended Negation Words</a:t>
            </a:r>
          </a:p>
        </p:txBody>
      </p:sp>
      <p:sp>
        <p:nvSpPr>
          <p:cNvPr id="3" name="Content Placeholder 2">
            <a:extLst>
              <a:ext uri="{FF2B5EF4-FFF2-40B4-BE49-F238E27FC236}">
                <a16:creationId xmlns:a16="http://schemas.microsoft.com/office/drawing/2014/main" id="{F1331502-EEC1-ACF6-8FB5-5700394F41AF}"/>
              </a:ext>
            </a:extLst>
          </p:cNvPr>
          <p:cNvSpPr>
            <a:spLocks noGrp="1"/>
          </p:cNvSpPr>
          <p:nvPr>
            <p:ph idx="1"/>
          </p:nvPr>
        </p:nvSpPr>
        <p:spPr>
          <a:xfrm>
            <a:off x="88900" y="1739041"/>
            <a:ext cx="12103090" cy="630909"/>
          </a:xfrm>
        </p:spPr>
        <p:txBody>
          <a:bodyPr>
            <a:normAutofit fontScale="85000" lnSpcReduction="20000"/>
          </a:bodyPr>
          <a:lstStyle/>
          <a:p>
            <a:pPr marL="0" indent="0" defTabSz="859536">
              <a:spcBef>
                <a:spcPts val="940"/>
              </a:spcBef>
              <a:buNone/>
            </a:pPr>
            <a:r>
              <a:rPr lang="en-US" sz="2632" b="1" kern="1200" dirty="0">
                <a:solidFill>
                  <a:schemeClr val="tx1"/>
                </a:solidFill>
                <a:latin typeface="+mn-lt"/>
                <a:ea typeface="+mn-ea"/>
                <a:cs typeface="+mn-cs"/>
              </a:rPr>
              <a:t>Features</a:t>
            </a:r>
            <a:r>
              <a:rPr lang="en-US" sz="2632" kern="1200" dirty="0">
                <a:solidFill>
                  <a:schemeClr val="tx1"/>
                </a:solidFill>
                <a:latin typeface="+mn-lt"/>
                <a:ea typeface="+mn-ea"/>
                <a:cs typeface="+mn-cs"/>
              </a:rPr>
              <a:t>: Identifying presence or absence of 2000 most common word </a:t>
            </a:r>
            <a:r>
              <a:rPr lang="en-US" sz="2632" dirty="0"/>
              <a:t>tokens and indication of word being negative through presence of negation word using an extended list</a:t>
            </a:r>
            <a:endParaRPr lang="en-US" sz="2632" kern="1200" dirty="0">
              <a:solidFill>
                <a:schemeClr val="tx1"/>
              </a:solidFill>
              <a:latin typeface="+mn-lt"/>
              <a:ea typeface="+mn-ea"/>
              <a:cs typeface="+mn-cs"/>
            </a:endParaRPr>
          </a:p>
        </p:txBody>
      </p:sp>
      <p:sp>
        <p:nvSpPr>
          <p:cNvPr id="4" name="TextBox 3">
            <a:extLst>
              <a:ext uri="{FF2B5EF4-FFF2-40B4-BE49-F238E27FC236}">
                <a16:creationId xmlns:a16="http://schemas.microsoft.com/office/drawing/2014/main" id="{08E308FC-4F5C-C4BF-6D42-B278061B5C53}"/>
              </a:ext>
            </a:extLst>
          </p:cNvPr>
          <p:cNvSpPr txBox="1"/>
          <p:nvPr/>
        </p:nvSpPr>
        <p:spPr>
          <a:xfrm>
            <a:off x="873180" y="2314030"/>
            <a:ext cx="3125599"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Five Sentiment Reviews</a:t>
            </a:r>
            <a:endParaRPr lang="en-US" sz="2400" dirty="0"/>
          </a:p>
        </p:txBody>
      </p:sp>
      <p:sp>
        <p:nvSpPr>
          <p:cNvPr id="5" name="TextBox 4">
            <a:extLst>
              <a:ext uri="{FF2B5EF4-FFF2-40B4-BE49-F238E27FC236}">
                <a16:creationId xmlns:a16="http://schemas.microsoft.com/office/drawing/2014/main" id="{4154205E-ADDD-AC1D-AF04-CD9F450D78D3}"/>
              </a:ext>
            </a:extLst>
          </p:cNvPr>
          <p:cNvSpPr txBox="1"/>
          <p:nvPr/>
        </p:nvSpPr>
        <p:spPr>
          <a:xfrm>
            <a:off x="7971429" y="2314029"/>
            <a:ext cx="3347391"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Three Sentiment Reviews</a:t>
            </a:r>
            <a:endParaRPr lang="en-US" sz="2400" dirty="0"/>
          </a:p>
        </p:txBody>
      </p:sp>
      <p:sp>
        <p:nvSpPr>
          <p:cNvPr id="14" name="TextBox 13">
            <a:extLst>
              <a:ext uri="{FF2B5EF4-FFF2-40B4-BE49-F238E27FC236}">
                <a16:creationId xmlns:a16="http://schemas.microsoft.com/office/drawing/2014/main" id="{E0F71AAC-AC03-676E-28C1-4B2A9A4C2DD6}"/>
              </a:ext>
            </a:extLst>
          </p:cNvPr>
          <p:cNvSpPr txBox="1"/>
          <p:nvPr/>
        </p:nvSpPr>
        <p:spPr>
          <a:xfrm>
            <a:off x="236627" y="6035572"/>
            <a:ext cx="11427359" cy="646331"/>
          </a:xfrm>
          <a:prstGeom prst="rect">
            <a:avLst/>
          </a:prstGeom>
          <a:noFill/>
        </p:spPr>
        <p:txBody>
          <a:bodyPr wrap="none" rtlCol="0">
            <a:spAutoFit/>
          </a:bodyPr>
          <a:lstStyle/>
          <a:p>
            <a:r>
              <a:rPr lang="en-US" dirty="0"/>
              <a:t>Identical confusion matrices when compared to the previous experiment indicate that the classifier did not make use of </a:t>
            </a:r>
          </a:p>
          <a:p>
            <a:r>
              <a:rPr lang="en-US" dirty="0"/>
              <a:t>the additional negation words. Performance of the classifier was unchanged.</a:t>
            </a:r>
          </a:p>
        </p:txBody>
      </p:sp>
      <p:sp>
        <p:nvSpPr>
          <p:cNvPr id="15" name="TextBox 14">
            <a:extLst>
              <a:ext uri="{FF2B5EF4-FFF2-40B4-BE49-F238E27FC236}">
                <a16:creationId xmlns:a16="http://schemas.microsoft.com/office/drawing/2014/main" id="{FEE6BA15-005F-B608-64A0-88B9D64D3EDC}"/>
              </a:ext>
            </a:extLst>
          </p:cNvPr>
          <p:cNvSpPr txBox="1"/>
          <p:nvPr/>
        </p:nvSpPr>
        <p:spPr>
          <a:xfrm>
            <a:off x="88900" y="2830003"/>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6" name="TextBox 15">
            <a:extLst>
              <a:ext uri="{FF2B5EF4-FFF2-40B4-BE49-F238E27FC236}">
                <a16:creationId xmlns:a16="http://schemas.microsoft.com/office/drawing/2014/main" id="{23A6AF96-E87D-DAAF-B9C8-4594EA09C043}"/>
              </a:ext>
            </a:extLst>
          </p:cNvPr>
          <p:cNvSpPr txBox="1"/>
          <p:nvPr/>
        </p:nvSpPr>
        <p:spPr>
          <a:xfrm>
            <a:off x="2346120" y="2889114"/>
            <a:ext cx="2395271" cy="369332"/>
          </a:xfrm>
          <a:prstGeom prst="rect">
            <a:avLst/>
          </a:prstGeom>
          <a:noFill/>
        </p:spPr>
        <p:txBody>
          <a:bodyPr wrap="none" rtlCol="0">
            <a:spAutoFit/>
          </a:bodyPr>
          <a:lstStyle/>
          <a:p>
            <a:r>
              <a:rPr lang="en-US" dirty="0"/>
              <a:t>10-fold Cross Validation</a:t>
            </a:r>
          </a:p>
        </p:txBody>
      </p:sp>
      <p:sp>
        <p:nvSpPr>
          <p:cNvPr id="17" name="TextBox 16">
            <a:extLst>
              <a:ext uri="{FF2B5EF4-FFF2-40B4-BE49-F238E27FC236}">
                <a16:creationId xmlns:a16="http://schemas.microsoft.com/office/drawing/2014/main" id="{7EABAC12-5F34-BBFD-84D5-89D8567C537A}"/>
              </a:ext>
            </a:extLst>
          </p:cNvPr>
          <p:cNvSpPr txBox="1"/>
          <p:nvPr/>
        </p:nvSpPr>
        <p:spPr>
          <a:xfrm>
            <a:off x="88900" y="4649262"/>
            <a:ext cx="1913088" cy="369332"/>
          </a:xfrm>
          <a:prstGeom prst="rect">
            <a:avLst/>
          </a:prstGeom>
          <a:noFill/>
        </p:spPr>
        <p:txBody>
          <a:bodyPr wrap="none" rtlCol="0">
            <a:spAutoFit/>
          </a:bodyPr>
          <a:lstStyle/>
          <a:p>
            <a:r>
              <a:rPr lang="en-US" dirty="0"/>
              <a:t>Additional Metrics</a:t>
            </a:r>
          </a:p>
        </p:txBody>
      </p:sp>
      <p:sp>
        <p:nvSpPr>
          <p:cNvPr id="18" name="TextBox 17">
            <a:extLst>
              <a:ext uri="{FF2B5EF4-FFF2-40B4-BE49-F238E27FC236}">
                <a16:creationId xmlns:a16="http://schemas.microsoft.com/office/drawing/2014/main" id="{77073E31-AD55-53ED-35E5-354E29A0E323}"/>
              </a:ext>
            </a:extLst>
          </p:cNvPr>
          <p:cNvSpPr txBox="1"/>
          <p:nvPr/>
        </p:nvSpPr>
        <p:spPr>
          <a:xfrm>
            <a:off x="7175369" y="2889114"/>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9" name="TextBox 18">
            <a:extLst>
              <a:ext uri="{FF2B5EF4-FFF2-40B4-BE49-F238E27FC236}">
                <a16:creationId xmlns:a16="http://schemas.microsoft.com/office/drawing/2014/main" id="{6492B3A9-3B9F-62B9-A2C3-E5E3E690231E}"/>
              </a:ext>
            </a:extLst>
          </p:cNvPr>
          <p:cNvSpPr txBox="1"/>
          <p:nvPr/>
        </p:nvSpPr>
        <p:spPr>
          <a:xfrm>
            <a:off x="9489187" y="2879837"/>
            <a:ext cx="2395271" cy="369332"/>
          </a:xfrm>
          <a:prstGeom prst="rect">
            <a:avLst/>
          </a:prstGeom>
          <a:noFill/>
        </p:spPr>
        <p:txBody>
          <a:bodyPr wrap="none" rtlCol="0">
            <a:spAutoFit/>
          </a:bodyPr>
          <a:lstStyle/>
          <a:p>
            <a:r>
              <a:rPr lang="en-US" dirty="0"/>
              <a:t>10-fold Cross Validation</a:t>
            </a:r>
          </a:p>
        </p:txBody>
      </p:sp>
      <p:sp>
        <p:nvSpPr>
          <p:cNvPr id="20" name="TextBox 19">
            <a:extLst>
              <a:ext uri="{FF2B5EF4-FFF2-40B4-BE49-F238E27FC236}">
                <a16:creationId xmlns:a16="http://schemas.microsoft.com/office/drawing/2014/main" id="{525B35A4-0B7F-C0E0-DC33-F0BC27A2FC82}"/>
              </a:ext>
            </a:extLst>
          </p:cNvPr>
          <p:cNvSpPr txBox="1"/>
          <p:nvPr/>
        </p:nvSpPr>
        <p:spPr>
          <a:xfrm>
            <a:off x="7175369" y="4649262"/>
            <a:ext cx="1913088" cy="369332"/>
          </a:xfrm>
          <a:prstGeom prst="rect">
            <a:avLst/>
          </a:prstGeom>
          <a:noFill/>
        </p:spPr>
        <p:txBody>
          <a:bodyPr wrap="none" rtlCol="0">
            <a:spAutoFit/>
          </a:bodyPr>
          <a:lstStyle/>
          <a:p>
            <a:r>
              <a:rPr lang="en-US" dirty="0"/>
              <a:t>Additional Metrics</a:t>
            </a:r>
          </a:p>
        </p:txBody>
      </p:sp>
      <p:sp>
        <p:nvSpPr>
          <p:cNvPr id="6" name="Rectangle 5">
            <a:extLst>
              <a:ext uri="{FF2B5EF4-FFF2-40B4-BE49-F238E27FC236}">
                <a16:creationId xmlns:a16="http://schemas.microsoft.com/office/drawing/2014/main" id="{F1A0EC30-C7BB-CD0E-E04C-1BFCF561FA01}"/>
              </a:ext>
            </a:extLst>
          </p:cNvPr>
          <p:cNvSpPr/>
          <p:nvPr/>
        </p:nvSpPr>
        <p:spPr>
          <a:xfrm>
            <a:off x="88900" y="3414778"/>
            <a:ext cx="1913088" cy="12160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1650FA1-58D1-6865-D805-3E1BFC660529}"/>
              </a:ext>
            </a:extLst>
          </p:cNvPr>
          <p:cNvSpPr/>
          <p:nvPr/>
        </p:nvSpPr>
        <p:spPr>
          <a:xfrm>
            <a:off x="2542784" y="3258446"/>
            <a:ext cx="2091846" cy="16032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1739FDB-CAFC-9A71-8243-52093DF841B5}"/>
              </a:ext>
            </a:extLst>
          </p:cNvPr>
          <p:cNvSpPr/>
          <p:nvPr/>
        </p:nvSpPr>
        <p:spPr>
          <a:xfrm>
            <a:off x="88900" y="5018594"/>
            <a:ext cx="3042607" cy="101697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B10F968C-7E69-717B-D379-6BBBE2523931}"/>
              </a:ext>
            </a:extLst>
          </p:cNvPr>
          <p:cNvSpPr/>
          <p:nvPr/>
        </p:nvSpPr>
        <p:spPr>
          <a:xfrm>
            <a:off x="9645114" y="3235395"/>
            <a:ext cx="2091846" cy="16032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font, white, receipt&#10;&#10;Description automatically generated">
            <a:extLst>
              <a:ext uri="{FF2B5EF4-FFF2-40B4-BE49-F238E27FC236}">
                <a16:creationId xmlns:a16="http://schemas.microsoft.com/office/drawing/2014/main" id="{5D3A812B-3A75-A168-E5FE-F82978C6F3AB}"/>
              </a:ext>
            </a:extLst>
          </p:cNvPr>
          <p:cNvPicPr>
            <a:picLocks noChangeAspect="1"/>
          </p:cNvPicPr>
          <p:nvPr/>
        </p:nvPicPr>
        <p:blipFill>
          <a:blip r:embed="rId2"/>
          <a:stretch>
            <a:fillRect/>
          </a:stretch>
        </p:blipFill>
        <p:spPr>
          <a:xfrm>
            <a:off x="92308" y="3393972"/>
            <a:ext cx="1988083" cy="1267990"/>
          </a:xfrm>
          <a:prstGeom prst="rect">
            <a:avLst/>
          </a:prstGeom>
        </p:spPr>
      </p:pic>
      <p:pic>
        <p:nvPicPr>
          <p:cNvPr id="12" name="Picture 11" descr="A picture containing text, font, screenshot, white&#10;&#10;Description automatically generated">
            <a:extLst>
              <a:ext uri="{FF2B5EF4-FFF2-40B4-BE49-F238E27FC236}">
                <a16:creationId xmlns:a16="http://schemas.microsoft.com/office/drawing/2014/main" id="{212E67F5-5C4E-1868-82C1-A603A5644EB6}"/>
              </a:ext>
            </a:extLst>
          </p:cNvPr>
          <p:cNvPicPr>
            <a:picLocks noChangeAspect="1"/>
          </p:cNvPicPr>
          <p:nvPr/>
        </p:nvPicPr>
        <p:blipFill>
          <a:blip r:embed="rId3"/>
          <a:stretch>
            <a:fillRect/>
          </a:stretch>
        </p:blipFill>
        <p:spPr>
          <a:xfrm>
            <a:off x="2526182" y="3235395"/>
            <a:ext cx="2283114" cy="1626328"/>
          </a:xfrm>
          <a:prstGeom prst="rect">
            <a:avLst/>
          </a:prstGeom>
        </p:spPr>
      </p:pic>
      <p:pic>
        <p:nvPicPr>
          <p:cNvPr id="24" name="Picture 23" descr="A picture containing text, receipt, font, screenshot&#10;&#10;Description automatically generated">
            <a:extLst>
              <a:ext uri="{FF2B5EF4-FFF2-40B4-BE49-F238E27FC236}">
                <a16:creationId xmlns:a16="http://schemas.microsoft.com/office/drawing/2014/main" id="{92D49E01-9BE9-6CA4-A853-2AE1B7DF8A23}"/>
              </a:ext>
            </a:extLst>
          </p:cNvPr>
          <p:cNvPicPr>
            <a:picLocks noChangeAspect="1"/>
          </p:cNvPicPr>
          <p:nvPr/>
        </p:nvPicPr>
        <p:blipFill>
          <a:blip r:embed="rId4"/>
          <a:stretch>
            <a:fillRect/>
          </a:stretch>
        </p:blipFill>
        <p:spPr>
          <a:xfrm>
            <a:off x="88890" y="5025922"/>
            <a:ext cx="3524250" cy="1009650"/>
          </a:xfrm>
          <a:prstGeom prst="rect">
            <a:avLst/>
          </a:prstGeom>
        </p:spPr>
      </p:pic>
      <p:pic>
        <p:nvPicPr>
          <p:cNvPr id="28" name="Picture 27" descr="A picture containing text, font, receipt, diagram&#10;&#10;Description automatically generated">
            <a:extLst>
              <a:ext uri="{FF2B5EF4-FFF2-40B4-BE49-F238E27FC236}">
                <a16:creationId xmlns:a16="http://schemas.microsoft.com/office/drawing/2014/main" id="{07487B86-48EC-2663-46E2-804A72648B8A}"/>
              </a:ext>
            </a:extLst>
          </p:cNvPr>
          <p:cNvPicPr>
            <a:picLocks noChangeAspect="1"/>
          </p:cNvPicPr>
          <p:nvPr/>
        </p:nvPicPr>
        <p:blipFill>
          <a:blip r:embed="rId5"/>
          <a:stretch>
            <a:fillRect/>
          </a:stretch>
        </p:blipFill>
        <p:spPr>
          <a:xfrm>
            <a:off x="7237608" y="3452421"/>
            <a:ext cx="2270357" cy="1153197"/>
          </a:xfrm>
          <a:prstGeom prst="rect">
            <a:avLst/>
          </a:prstGeom>
        </p:spPr>
      </p:pic>
      <p:pic>
        <p:nvPicPr>
          <p:cNvPr id="30" name="Picture 29" descr="A picture containing text, font, screenshot, white&#10;&#10;Description automatically generated">
            <a:extLst>
              <a:ext uri="{FF2B5EF4-FFF2-40B4-BE49-F238E27FC236}">
                <a16:creationId xmlns:a16="http://schemas.microsoft.com/office/drawing/2014/main" id="{AD9DA40C-3E89-5A25-2F7D-FD04F8678A09}"/>
              </a:ext>
            </a:extLst>
          </p:cNvPr>
          <p:cNvPicPr>
            <a:picLocks noChangeAspect="1"/>
          </p:cNvPicPr>
          <p:nvPr/>
        </p:nvPicPr>
        <p:blipFill>
          <a:blip r:embed="rId6"/>
          <a:stretch>
            <a:fillRect/>
          </a:stretch>
        </p:blipFill>
        <p:spPr>
          <a:xfrm>
            <a:off x="9640162" y="3235395"/>
            <a:ext cx="2152971" cy="1603276"/>
          </a:xfrm>
          <a:prstGeom prst="rect">
            <a:avLst/>
          </a:prstGeom>
        </p:spPr>
      </p:pic>
      <p:pic>
        <p:nvPicPr>
          <p:cNvPr id="32" name="Picture 31" descr="A picture containing text, font, white, screenshot&#10;&#10;Description automatically generated">
            <a:extLst>
              <a:ext uri="{FF2B5EF4-FFF2-40B4-BE49-F238E27FC236}">
                <a16:creationId xmlns:a16="http://schemas.microsoft.com/office/drawing/2014/main" id="{4B16970C-CCBF-20DF-479C-E56B38827BE8}"/>
              </a:ext>
            </a:extLst>
          </p:cNvPr>
          <p:cNvPicPr>
            <a:picLocks noChangeAspect="1"/>
          </p:cNvPicPr>
          <p:nvPr/>
        </p:nvPicPr>
        <p:blipFill>
          <a:blip r:embed="rId7"/>
          <a:stretch>
            <a:fillRect/>
          </a:stretch>
        </p:blipFill>
        <p:spPr>
          <a:xfrm>
            <a:off x="7175358" y="5049463"/>
            <a:ext cx="4116653" cy="818904"/>
          </a:xfrm>
          <a:prstGeom prst="rect">
            <a:avLst/>
          </a:prstGeom>
        </p:spPr>
      </p:pic>
    </p:spTree>
    <p:extLst>
      <p:ext uri="{BB962C8B-B14F-4D97-AF65-F5344CB8AC3E}">
        <p14:creationId xmlns:p14="http://schemas.microsoft.com/office/powerpoint/2010/main" val="256499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917E-3F6F-1522-8336-693FDB77B1A9}"/>
              </a:ext>
            </a:extLst>
          </p:cNvPr>
          <p:cNvSpPr>
            <a:spLocks noGrp="1"/>
          </p:cNvSpPr>
          <p:nvPr>
            <p:ph type="title"/>
          </p:nvPr>
        </p:nvSpPr>
        <p:spPr>
          <a:xfrm>
            <a:off x="1156851" y="637762"/>
            <a:ext cx="9888496" cy="900131"/>
          </a:xfrm>
        </p:spPr>
        <p:txBody>
          <a:bodyPr anchor="t">
            <a:normAutofit/>
          </a:bodyPr>
          <a:lstStyle/>
          <a:p>
            <a:r>
              <a:rPr lang="en-US" sz="4000" dirty="0">
                <a:solidFill>
                  <a:schemeClr val="tx1"/>
                </a:solidFill>
              </a:rPr>
              <a:t>Experiment 5: Removing Stopwords</a:t>
            </a:r>
          </a:p>
        </p:txBody>
      </p:sp>
      <p:sp>
        <p:nvSpPr>
          <p:cNvPr id="3" name="Content Placeholder 2">
            <a:extLst>
              <a:ext uri="{FF2B5EF4-FFF2-40B4-BE49-F238E27FC236}">
                <a16:creationId xmlns:a16="http://schemas.microsoft.com/office/drawing/2014/main" id="{F1331502-EEC1-ACF6-8FB5-5700394F41AF}"/>
              </a:ext>
            </a:extLst>
          </p:cNvPr>
          <p:cNvSpPr>
            <a:spLocks noGrp="1"/>
          </p:cNvSpPr>
          <p:nvPr>
            <p:ph idx="1"/>
          </p:nvPr>
        </p:nvSpPr>
        <p:spPr>
          <a:xfrm>
            <a:off x="88900" y="1739041"/>
            <a:ext cx="12103090" cy="630909"/>
          </a:xfrm>
        </p:spPr>
        <p:txBody>
          <a:bodyPr>
            <a:normAutofit fontScale="85000" lnSpcReduction="20000"/>
          </a:bodyPr>
          <a:lstStyle/>
          <a:p>
            <a:pPr marL="0" indent="0" defTabSz="859536">
              <a:spcBef>
                <a:spcPts val="940"/>
              </a:spcBef>
              <a:buNone/>
            </a:pPr>
            <a:r>
              <a:rPr lang="en-US" sz="2632" b="1" kern="1200" dirty="0">
                <a:solidFill>
                  <a:schemeClr val="tx1"/>
                </a:solidFill>
                <a:latin typeface="+mn-lt"/>
                <a:ea typeface="+mn-ea"/>
                <a:cs typeface="+mn-cs"/>
              </a:rPr>
              <a:t>Features</a:t>
            </a:r>
            <a:r>
              <a:rPr lang="en-US" sz="2632" kern="1200" dirty="0">
                <a:solidFill>
                  <a:schemeClr val="tx1"/>
                </a:solidFill>
                <a:latin typeface="+mn-lt"/>
                <a:ea typeface="+mn-ea"/>
                <a:cs typeface="+mn-cs"/>
              </a:rPr>
              <a:t>: Identifying presence or absence of 2000 most common word </a:t>
            </a:r>
            <a:r>
              <a:rPr lang="en-US" sz="2632" dirty="0"/>
              <a:t>tokens excluding NLTK stopwords</a:t>
            </a:r>
            <a:endParaRPr lang="en-US" sz="2632" kern="1200" dirty="0">
              <a:solidFill>
                <a:schemeClr val="tx1"/>
              </a:solidFill>
              <a:latin typeface="+mn-lt"/>
              <a:ea typeface="+mn-ea"/>
              <a:cs typeface="+mn-cs"/>
            </a:endParaRPr>
          </a:p>
        </p:txBody>
      </p:sp>
      <p:sp>
        <p:nvSpPr>
          <p:cNvPr id="4" name="TextBox 3">
            <a:extLst>
              <a:ext uri="{FF2B5EF4-FFF2-40B4-BE49-F238E27FC236}">
                <a16:creationId xmlns:a16="http://schemas.microsoft.com/office/drawing/2014/main" id="{08E308FC-4F5C-C4BF-6D42-B278061B5C53}"/>
              </a:ext>
            </a:extLst>
          </p:cNvPr>
          <p:cNvSpPr txBox="1"/>
          <p:nvPr/>
        </p:nvSpPr>
        <p:spPr>
          <a:xfrm>
            <a:off x="873180" y="2314030"/>
            <a:ext cx="3125599"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Five Sentiment Reviews</a:t>
            </a:r>
            <a:endParaRPr lang="en-US" sz="2400" dirty="0"/>
          </a:p>
        </p:txBody>
      </p:sp>
      <p:sp>
        <p:nvSpPr>
          <p:cNvPr id="5" name="TextBox 4">
            <a:extLst>
              <a:ext uri="{FF2B5EF4-FFF2-40B4-BE49-F238E27FC236}">
                <a16:creationId xmlns:a16="http://schemas.microsoft.com/office/drawing/2014/main" id="{4154205E-ADDD-AC1D-AF04-CD9F450D78D3}"/>
              </a:ext>
            </a:extLst>
          </p:cNvPr>
          <p:cNvSpPr txBox="1"/>
          <p:nvPr/>
        </p:nvSpPr>
        <p:spPr>
          <a:xfrm>
            <a:off x="7971429" y="2314029"/>
            <a:ext cx="3347391"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Three Sentiment Reviews</a:t>
            </a:r>
            <a:endParaRPr lang="en-US" sz="2400" dirty="0"/>
          </a:p>
        </p:txBody>
      </p:sp>
      <p:sp>
        <p:nvSpPr>
          <p:cNvPr id="14" name="TextBox 13">
            <a:extLst>
              <a:ext uri="{FF2B5EF4-FFF2-40B4-BE49-F238E27FC236}">
                <a16:creationId xmlns:a16="http://schemas.microsoft.com/office/drawing/2014/main" id="{E0F71AAC-AC03-676E-28C1-4B2A9A4C2DD6}"/>
              </a:ext>
            </a:extLst>
          </p:cNvPr>
          <p:cNvSpPr txBox="1"/>
          <p:nvPr/>
        </p:nvSpPr>
        <p:spPr>
          <a:xfrm>
            <a:off x="236627" y="6035572"/>
            <a:ext cx="10634771" cy="646331"/>
          </a:xfrm>
          <a:prstGeom prst="rect">
            <a:avLst/>
          </a:prstGeom>
          <a:noFill/>
        </p:spPr>
        <p:txBody>
          <a:bodyPr wrap="none" rtlCol="0">
            <a:spAutoFit/>
          </a:bodyPr>
          <a:lstStyle/>
          <a:p>
            <a:r>
              <a:rPr lang="en-US" dirty="0"/>
              <a:t>Focusing on the content words of the reviews did not improve performance. Classifier especially struggled with </a:t>
            </a:r>
          </a:p>
          <a:p>
            <a:r>
              <a:rPr lang="en-US" dirty="0"/>
              <a:t>neutral reviews. Greater disparity between accuracies during cross validations.</a:t>
            </a:r>
          </a:p>
        </p:txBody>
      </p:sp>
      <p:sp>
        <p:nvSpPr>
          <p:cNvPr id="15" name="TextBox 14">
            <a:extLst>
              <a:ext uri="{FF2B5EF4-FFF2-40B4-BE49-F238E27FC236}">
                <a16:creationId xmlns:a16="http://schemas.microsoft.com/office/drawing/2014/main" id="{FEE6BA15-005F-B608-64A0-88B9D64D3EDC}"/>
              </a:ext>
            </a:extLst>
          </p:cNvPr>
          <p:cNvSpPr txBox="1"/>
          <p:nvPr/>
        </p:nvSpPr>
        <p:spPr>
          <a:xfrm>
            <a:off x="88900" y="2830003"/>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6" name="TextBox 15">
            <a:extLst>
              <a:ext uri="{FF2B5EF4-FFF2-40B4-BE49-F238E27FC236}">
                <a16:creationId xmlns:a16="http://schemas.microsoft.com/office/drawing/2014/main" id="{23A6AF96-E87D-DAAF-B9C8-4594EA09C043}"/>
              </a:ext>
            </a:extLst>
          </p:cNvPr>
          <p:cNvSpPr txBox="1"/>
          <p:nvPr/>
        </p:nvSpPr>
        <p:spPr>
          <a:xfrm>
            <a:off x="2346120" y="2889114"/>
            <a:ext cx="2395271" cy="369332"/>
          </a:xfrm>
          <a:prstGeom prst="rect">
            <a:avLst/>
          </a:prstGeom>
          <a:noFill/>
        </p:spPr>
        <p:txBody>
          <a:bodyPr wrap="none" rtlCol="0">
            <a:spAutoFit/>
          </a:bodyPr>
          <a:lstStyle/>
          <a:p>
            <a:r>
              <a:rPr lang="en-US" dirty="0"/>
              <a:t>10-fold Cross Validation</a:t>
            </a:r>
          </a:p>
        </p:txBody>
      </p:sp>
      <p:sp>
        <p:nvSpPr>
          <p:cNvPr id="17" name="TextBox 16">
            <a:extLst>
              <a:ext uri="{FF2B5EF4-FFF2-40B4-BE49-F238E27FC236}">
                <a16:creationId xmlns:a16="http://schemas.microsoft.com/office/drawing/2014/main" id="{7EABAC12-5F34-BBFD-84D5-89D8567C537A}"/>
              </a:ext>
            </a:extLst>
          </p:cNvPr>
          <p:cNvSpPr txBox="1"/>
          <p:nvPr/>
        </p:nvSpPr>
        <p:spPr>
          <a:xfrm>
            <a:off x="88900" y="4649262"/>
            <a:ext cx="1913088" cy="369332"/>
          </a:xfrm>
          <a:prstGeom prst="rect">
            <a:avLst/>
          </a:prstGeom>
          <a:noFill/>
        </p:spPr>
        <p:txBody>
          <a:bodyPr wrap="none" rtlCol="0">
            <a:spAutoFit/>
          </a:bodyPr>
          <a:lstStyle/>
          <a:p>
            <a:r>
              <a:rPr lang="en-US" dirty="0"/>
              <a:t>Additional Metrics</a:t>
            </a:r>
          </a:p>
        </p:txBody>
      </p:sp>
      <p:sp>
        <p:nvSpPr>
          <p:cNvPr id="18" name="TextBox 17">
            <a:extLst>
              <a:ext uri="{FF2B5EF4-FFF2-40B4-BE49-F238E27FC236}">
                <a16:creationId xmlns:a16="http://schemas.microsoft.com/office/drawing/2014/main" id="{77073E31-AD55-53ED-35E5-354E29A0E323}"/>
              </a:ext>
            </a:extLst>
          </p:cNvPr>
          <p:cNvSpPr txBox="1"/>
          <p:nvPr/>
        </p:nvSpPr>
        <p:spPr>
          <a:xfrm>
            <a:off x="7175369" y="2889114"/>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9" name="TextBox 18">
            <a:extLst>
              <a:ext uri="{FF2B5EF4-FFF2-40B4-BE49-F238E27FC236}">
                <a16:creationId xmlns:a16="http://schemas.microsoft.com/office/drawing/2014/main" id="{6492B3A9-3B9F-62B9-A2C3-E5E3E690231E}"/>
              </a:ext>
            </a:extLst>
          </p:cNvPr>
          <p:cNvSpPr txBox="1"/>
          <p:nvPr/>
        </p:nvSpPr>
        <p:spPr>
          <a:xfrm>
            <a:off x="9489187" y="2879837"/>
            <a:ext cx="2395271" cy="369332"/>
          </a:xfrm>
          <a:prstGeom prst="rect">
            <a:avLst/>
          </a:prstGeom>
          <a:noFill/>
        </p:spPr>
        <p:txBody>
          <a:bodyPr wrap="none" rtlCol="0">
            <a:spAutoFit/>
          </a:bodyPr>
          <a:lstStyle/>
          <a:p>
            <a:r>
              <a:rPr lang="en-US" dirty="0"/>
              <a:t>10-fold Cross Validation</a:t>
            </a:r>
          </a:p>
        </p:txBody>
      </p:sp>
      <p:sp>
        <p:nvSpPr>
          <p:cNvPr id="20" name="TextBox 19">
            <a:extLst>
              <a:ext uri="{FF2B5EF4-FFF2-40B4-BE49-F238E27FC236}">
                <a16:creationId xmlns:a16="http://schemas.microsoft.com/office/drawing/2014/main" id="{525B35A4-0B7F-C0E0-DC33-F0BC27A2FC82}"/>
              </a:ext>
            </a:extLst>
          </p:cNvPr>
          <p:cNvSpPr txBox="1"/>
          <p:nvPr/>
        </p:nvSpPr>
        <p:spPr>
          <a:xfrm>
            <a:off x="7175369" y="4649262"/>
            <a:ext cx="1913088" cy="369332"/>
          </a:xfrm>
          <a:prstGeom prst="rect">
            <a:avLst/>
          </a:prstGeom>
          <a:noFill/>
        </p:spPr>
        <p:txBody>
          <a:bodyPr wrap="none" rtlCol="0">
            <a:spAutoFit/>
          </a:bodyPr>
          <a:lstStyle/>
          <a:p>
            <a:r>
              <a:rPr lang="en-US" dirty="0"/>
              <a:t>Additional Metrics</a:t>
            </a:r>
          </a:p>
        </p:txBody>
      </p:sp>
      <p:sp>
        <p:nvSpPr>
          <p:cNvPr id="6" name="Rectangle 5">
            <a:extLst>
              <a:ext uri="{FF2B5EF4-FFF2-40B4-BE49-F238E27FC236}">
                <a16:creationId xmlns:a16="http://schemas.microsoft.com/office/drawing/2014/main" id="{F1A0EC30-C7BB-CD0E-E04C-1BFCF561FA01}"/>
              </a:ext>
            </a:extLst>
          </p:cNvPr>
          <p:cNvSpPr/>
          <p:nvPr/>
        </p:nvSpPr>
        <p:spPr>
          <a:xfrm>
            <a:off x="88900" y="3414778"/>
            <a:ext cx="1913088" cy="12160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1650FA1-58D1-6865-D805-3E1BFC660529}"/>
              </a:ext>
            </a:extLst>
          </p:cNvPr>
          <p:cNvSpPr/>
          <p:nvPr/>
        </p:nvSpPr>
        <p:spPr>
          <a:xfrm>
            <a:off x="2542784" y="3258446"/>
            <a:ext cx="2091846" cy="16032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6A27CFB-122F-B8CB-25DD-81222896FAC1}"/>
              </a:ext>
            </a:extLst>
          </p:cNvPr>
          <p:cNvSpPr/>
          <p:nvPr/>
        </p:nvSpPr>
        <p:spPr>
          <a:xfrm>
            <a:off x="7237619" y="3406074"/>
            <a:ext cx="1913088" cy="12160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B10F968C-7E69-717B-D379-6BBBE2523931}"/>
              </a:ext>
            </a:extLst>
          </p:cNvPr>
          <p:cNvSpPr/>
          <p:nvPr/>
        </p:nvSpPr>
        <p:spPr>
          <a:xfrm>
            <a:off x="9645114" y="3235395"/>
            <a:ext cx="2091846" cy="16032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font, white, number&#10;&#10;Description automatically generated">
            <a:extLst>
              <a:ext uri="{FF2B5EF4-FFF2-40B4-BE49-F238E27FC236}">
                <a16:creationId xmlns:a16="http://schemas.microsoft.com/office/drawing/2014/main" id="{EADADF85-C416-6E02-E017-B4C482CD22A5}"/>
              </a:ext>
            </a:extLst>
          </p:cNvPr>
          <p:cNvPicPr>
            <a:picLocks noChangeAspect="1"/>
          </p:cNvPicPr>
          <p:nvPr/>
        </p:nvPicPr>
        <p:blipFill>
          <a:blip r:embed="rId3"/>
          <a:stretch>
            <a:fillRect/>
          </a:stretch>
        </p:blipFill>
        <p:spPr>
          <a:xfrm>
            <a:off x="101589" y="3382793"/>
            <a:ext cx="2056325" cy="1321923"/>
          </a:xfrm>
          <a:prstGeom prst="rect">
            <a:avLst/>
          </a:prstGeom>
        </p:spPr>
      </p:pic>
      <p:pic>
        <p:nvPicPr>
          <p:cNvPr id="12" name="Picture 11" descr="A picture containing text, font, screenshot, white&#10;&#10;Description automatically generated">
            <a:extLst>
              <a:ext uri="{FF2B5EF4-FFF2-40B4-BE49-F238E27FC236}">
                <a16:creationId xmlns:a16="http://schemas.microsoft.com/office/drawing/2014/main" id="{B8B3FE31-1A36-F2A8-F9D4-DA7272244208}"/>
              </a:ext>
            </a:extLst>
          </p:cNvPr>
          <p:cNvPicPr>
            <a:picLocks noChangeAspect="1"/>
          </p:cNvPicPr>
          <p:nvPr/>
        </p:nvPicPr>
        <p:blipFill>
          <a:blip r:embed="rId4"/>
          <a:stretch>
            <a:fillRect/>
          </a:stretch>
        </p:blipFill>
        <p:spPr>
          <a:xfrm>
            <a:off x="2532933" y="3243394"/>
            <a:ext cx="2208458" cy="1675922"/>
          </a:xfrm>
          <a:prstGeom prst="rect">
            <a:avLst/>
          </a:prstGeom>
        </p:spPr>
      </p:pic>
      <p:pic>
        <p:nvPicPr>
          <p:cNvPr id="24" name="Picture 23" descr="A picture containing text, font, receipt, screenshot&#10;&#10;Description automatically generated">
            <a:extLst>
              <a:ext uri="{FF2B5EF4-FFF2-40B4-BE49-F238E27FC236}">
                <a16:creationId xmlns:a16="http://schemas.microsoft.com/office/drawing/2014/main" id="{5EE398CA-FFA4-5DFB-857F-31FB2B051130}"/>
              </a:ext>
            </a:extLst>
          </p:cNvPr>
          <p:cNvPicPr>
            <a:picLocks noChangeAspect="1"/>
          </p:cNvPicPr>
          <p:nvPr/>
        </p:nvPicPr>
        <p:blipFill>
          <a:blip r:embed="rId5"/>
          <a:stretch>
            <a:fillRect/>
          </a:stretch>
        </p:blipFill>
        <p:spPr>
          <a:xfrm>
            <a:off x="101589" y="4995031"/>
            <a:ext cx="3125598" cy="936008"/>
          </a:xfrm>
          <a:prstGeom prst="rect">
            <a:avLst/>
          </a:prstGeom>
        </p:spPr>
      </p:pic>
      <p:pic>
        <p:nvPicPr>
          <p:cNvPr id="28" name="Picture 27" descr="A picture containing text, font, receipt, white&#10;&#10;Description automatically generated">
            <a:extLst>
              <a:ext uri="{FF2B5EF4-FFF2-40B4-BE49-F238E27FC236}">
                <a16:creationId xmlns:a16="http://schemas.microsoft.com/office/drawing/2014/main" id="{32ECDE7B-802B-CF19-73FC-B112F0D487CD}"/>
              </a:ext>
            </a:extLst>
          </p:cNvPr>
          <p:cNvPicPr>
            <a:picLocks noChangeAspect="1"/>
          </p:cNvPicPr>
          <p:nvPr/>
        </p:nvPicPr>
        <p:blipFill>
          <a:blip r:embed="rId6"/>
          <a:stretch>
            <a:fillRect/>
          </a:stretch>
        </p:blipFill>
        <p:spPr>
          <a:xfrm>
            <a:off x="7158629" y="3414778"/>
            <a:ext cx="2330558" cy="1274524"/>
          </a:xfrm>
          <a:prstGeom prst="rect">
            <a:avLst/>
          </a:prstGeom>
        </p:spPr>
      </p:pic>
      <p:pic>
        <p:nvPicPr>
          <p:cNvPr id="30" name="Picture 29" descr="A picture containing text, font, white, screenshot&#10;&#10;Description automatically generated">
            <a:extLst>
              <a:ext uri="{FF2B5EF4-FFF2-40B4-BE49-F238E27FC236}">
                <a16:creationId xmlns:a16="http://schemas.microsoft.com/office/drawing/2014/main" id="{78DC8A7B-6721-D753-BDDC-2535E3FD54E7}"/>
              </a:ext>
            </a:extLst>
          </p:cNvPr>
          <p:cNvPicPr>
            <a:picLocks noChangeAspect="1"/>
          </p:cNvPicPr>
          <p:nvPr/>
        </p:nvPicPr>
        <p:blipFill>
          <a:blip r:embed="rId7"/>
          <a:stretch>
            <a:fillRect/>
          </a:stretch>
        </p:blipFill>
        <p:spPr>
          <a:xfrm>
            <a:off x="9579688" y="3223839"/>
            <a:ext cx="2157271" cy="1652378"/>
          </a:xfrm>
          <a:prstGeom prst="rect">
            <a:avLst/>
          </a:prstGeom>
        </p:spPr>
      </p:pic>
      <p:pic>
        <p:nvPicPr>
          <p:cNvPr id="32" name="Picture 31" descr="A picture containing text, font, white, screenshot&#10;&#10;Description automatically generated">
            <a:extLst>
              <a:ext uri="{FF2B5EF4-FFF2-40B4-BE49-F238E27FC236}">
                <a16:creationId xmlns:a16="http://schemas.microsoft.com/office/drawing/2014/main" id="{405976ED-4DEC-4C6A-82EE-7E1D0B1AD30D}"/>
              </a:ext>
            </a:extLst>
          </p:cNvPr>
          <p:cNvPicPr>
            <a:picLocks noChangeAspect="1"/>
          </p:cNvPicPr>
          <p:nvPr/>
        </p:nvPicPr>
        <p:blipFill>
          <a:blip r:embed="rId8"/>
          <a:stretch>
            <a:fillRect/>
          </a:stretch>
        </p:blipFill>
        <p:spPr>
          <a:xfrm>
            <a:off x="7175369" y="5117617"/>
            <a:ext cx="3848850" cy="777959"/>
          </a:xfrm>
          <a:prstGeom prst="rect">
            <a:avLst/>
          </a:prstGeom>
        </p:spPr>
      </p:pic>
    </p:spTree>
    <p:extLst>
      <p:ext uri="{BB962C8B-B14F-4D97-AF65-F5344CB8AC3E}">
        <p14:creationId xmlns:p14="http://schemas.microsoft.com/office/powerpoint/2010/main" val="225684224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917E-3F6F-1522-8336-693FDB77B1A9}"/>
              </a:ext>
            </a:extLst>
          </p:cNvPr>
          <p:cNvSpPr>
            <a:spLocks noGrp="1"/>
          </p:cNvSpPr>
          <p:nvPr>
            <p:ph type="title"/>
          </p:nvPr>
        </p:nvSpPr>
        <p:spPr>
          <a:xfrm>
            <a:off x="1156851" y="512502"/>
            <a:ext cx="9888496" cy="900131"/>
          </a:xfrm>
        </p:spPr>
        <p:txBody>
          <a:bodyPr anchor="t">
            <a:normAutofit fontScale="90000"/>
          </a:bodyPr>
          <a:lstStyle/>
          <a:p>
            <a:r>
              <a:rPr lang="en-US" sz="4000" dirty="0">
                <a:solidFill>
                  <a:schemeClr val="tx1"/>
                </a:solidFill>
              </a:rPr>
              <a:t>Experiment 6: Extended Negation Words and Removing Stopwords</a:t>
            </a:r>
          </a:p>
        </p:txBody>
      </p:sp>
      <p:sp>
        <p:nvSpPr>
          <p:cNvPr id="3" name="Content Placeholder 2">
            <a:extLst>
              <a:ext uri="{FF2B5EF4-FFF2-40B4-BE49-F238E27FC236}">
                <a16:creationId xmlns:a16="http://schemas.microsoft.com/office/drawing/2014/main" id="{F1331502-EEC1-ACF6-8FB5-5700394F41AF}"/>
              </a:ext>
            </a:extLst>
          </p:cNvPr>
          <p:cNvSpPr>
            <a:spLocks noGrp="1"/>
          </p:cNvSpPr>
          <p:nvPr>
            <p:ph idx="1"/>
          </p:nvPr>
        </p:nvSpPr>
        <p:spPr>
          <a:xfrm>
            <a:off x="88900" y="1739041"/>
            <a:ext cx="12103090" cy="630909"/>
          </a:xfrm>
        </p:spPr>
        <p:txBody>
          <a:bodyPr>
            <a:normAutofit fontScale="77500" lnSpcReduction="20000"/>
          </a:bodyPr>
          <a:lstStyle/>
          <a:p>
            <a:pPr marL="0" indent="0" defTabSz="859536">
              <a:spcBef>
                <a:spcPts val="940"/>
              </a:spcBef>
              <a:buNone/>
            </a:pPr>
            <a:r>
              <a:rPr lang="en-US" sz="2632" b="1" kern="1200" dirty="0">
                <a:solidFill>
                  <a:schemeClr val="tx1"/>
                </a:solidFill>
                <a:latin typeface="+mn-lt"/>
                <a:ea typeface="+mn-ea"/>
                <a:cs typeface="+mn-cs"/>
              </a:rPr>
              <a:t>Features</a:t>
            </a:r>
            <a:r>
              <a:rPr lang="en-US" sz="2632" kern="1200" dirty="0">
                <a:solidFill>
                  <a:schemeClr val="tx1"/>
                </a:solidFill>
                <a:latin typeface="+mn-lt"/>
                <a:ea typeface="+mn-ea"/>
                <a:cs typeface="+mn-cs"/>
              </a:rPr>
              <a:t>: Identifying presence or absence of 2000 most common word </a:t>
            </a:r>
            <a:r>
              <a:rPr lang="en-US" sz="2632" dirty="0"/>
              <a:t>tokens excluding NLTK stopwords and indication of word being negative through presence of negation word using an extended list</a:t>
            </a:r>
            <a:endParaRPr lang="en-US" sz="2632" kern="1200" dirty="0">
              <a:solidFill>
                <a:schemeClr val="tx1"/>
              </a:solidFill>
              <a:latin typeface="+mn-lt"/>
              <a:ea typeface="+mn-ea"/>
              <a:cs typeface="+mn-cs"/>
            </a:endParaRPr>
          </a:p>
        </p:txBody>
      </p:sp>
      <p:sp>
        <p:nvSpPr>
          <p:cNvPr id="4" name="TextBox 3">
            <a:extLst>
              <a:ext uri="{FF2B5EF4-FFF2-40B4-BE49-F238E27FC236}">
                <a16:creationId xmlns:a16="http://schemas.microsoft.com/office/drawing/2014/main" id="{08E308FC-4F5C-C4BF-6D42-B278061B5C53}"/>
              </a:ext>
            </a:extLst>
          </p:cNvPr>
          <p:cNvSpPr txBox="1"/>
          <p:nvPr/>
        </p:nvSpPr>
        <p:spPr>
          <a:xfrm>
            <a:off x="873180" y="2314030"/>
            <a:ext cx="3125599"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Five Sentiment Reviews</a:t>
            </a:r>
            <a:endParaRPr lang="en-US" sz="2400" dirty="0"/>
          </a:p>
        </p:txBody>
      </p:sp>
      <p:sp>
        <p:nvSpPr>
          <p:cNvPr id="5" name="TextBox 4">
            <a:extLst>
              <a:ext uri="{FF2B5EF4-FFF2-40B4-BE49-F238E27FC236}">
                <a16:creationId xmlns:a16="http://schemas.microsoft.com/office/drawing/2014/main" id="{4154205E-ADDD-AC1D-AF04-CD9F450D78D3}"/>
              </a:ext>
            </a:extLst>
          </p:cNvPr>
          <p:cNvSpPr txBox="1"/>
          <p:nvPr/>
        </p:nvSpPr>
        <p:spPr>
          <a:xfrm>
            <a:off x="7971429" y="2314029"/>
            <a:ext cx="3347391"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Three Sentiment Reviews</a:t>
            </a:r>
            <a:endParaRPr lang="en-US" sz="2400" dirty="0"/>
          </a:p>
        </p:txBody>
      </p:sp>
      <p:sp>
        <p:nvSpPr>
          <p:cNvPr id="14" name="TextBox 13">
            <a:extLst>
              <a:ext uri="{FF2B5EF4-FFF2-40B4-BE49-F238E27FC236}">
                <a16:creationId xmlns:a16="http://schemas.microsoft.com/office/drawing/2014/main" id="{E0F71AAC-AC03-676E-28C1-4B2A9A4C2DD6}"/>
              </a:ext>
            </a:extLst>
          </p:cNvPr>
          <p:cNvSpPr txBox="1"/>
          <p:nvPr/>
        </p:nvSpPr>
        <p:spPr>
          <a:xfrm>
            <a:off x="86884" y="6095367"/>
            <a:ext cx="11681339" cy="646331"/>
          </a:xfrm>
          <a:prstGeom prst="rect">
            <a:avLst/>
          </a:prstGeom>
          <a:noFill/>
        </p:spPr>
        <p:txBody>
          <a:bodyPr wrap="none" rtlCol="0">
            <a:spAutoFit/>
          </a:bodyPr>
          <a:lstStyle/>
          <a:p>
            <a:r>
              <a:rPr lang="en-US" dirty="0"/>
              <a:t>Combining the feature sets of experiments 4 and 5 did not make the classifier more informed through the training process.</a:t>
            </a:r>
          </a:p>
          <a:p>
            <a:r>
              <a:rPr lang="en-US" dirty="0"/>
              <a:t>Classifier still displays the same weaknesses, especially regarding the neutral sentiment.</a:t>
            </a:r>
          </a:p>
        </p:txBody>
      </p:sp>
      <p:sp>
        <p:nvSpPr>
          <p:cNvPr id="15" name="TextBox 14">
            <a:extLst>
              <a:ext uri="{FF2B5EF4-FFF2-40B4-BE49-F238E27FC236}">
                <a16:creationId xmlns:a16="http://schemas.microsoft.com/office/drawing/2014/main" id="{FEE6BA15-005F-B608-64A0-88B9D64D3EDC}"/>
              </a:ext>
            </a:extLst>
          </p:cNvPr>
          <p:cNvSpPr txBox="1"/>
          <p:nvPr/>
        </p:nvSpPr>
        <p:spPr>
          <a:xfrm>
            <a:off x="88900" y="2830003"/>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6" name="TextBox 15">
            <a:extLst>
              <a:ext uri="{FF2B5EF4-FFF2-40B4-BE49-F238E27FC236}">
                <a16:creationId xmlns:a16="http://schemas.microsoft.com/office/drawing/2014/main" id="{23A6AF96-E87D-DAAF-B9C8-4594EA09C043}"/>
              </a:ext>
            </a:extLst>
          </p:cNvPr>
          <p:cNvSpPr txBox="1"/>
          <p:nvPr/>
        </p:nvSpPr>
        <p:spPr>
          <a:xfrm>
            <a:off x="2346120" y="2889114"/>
            <a:ext cx="2395271" cy="369332"/>
          </a:xfrm>
          <a:prstGeom prst="rect">
            <a:avLst/>
          </a:prstGeom>
          <a:noFill/>
        </p:spPr>
        <p:txBody>
          <a:bodyPr wrap="none" rtlCol="0">
            <a:spAutoFit/>
          </a:bodyPr>
          <a:lstStyle/>
          <a:p>
            <a:r>
              <a:rPr lang="en-US" dirty="0"/>
              <a:t>10-fold Cross Validation</a:t>
            </a:r>
          </a:p>
        </p:txBody>
      </p:sp>
      <p:sp>
        <p:nvSpPr>
          <p:cNvPr id="17" name="TextBox 16">
            <a:extLst>
              <a:ext uri="{FF2B5EF4-FFF2-40B4-BE49-F238E27FC236}">
                <a16:creationId xmlns:a16="http://schemas.microsoft.com/office/drawing/2014/main" id="{7EABAC12-5F34-BBFD-84D5-89D8567C537A}"/>
              </a:ext>
            </a:extLst>
          </p:cNvPr>
          <p:cNvSpPr txBox="1"/>
          <p:nvPr/>
        </p:nvSpPr>
        <p:spPr>
          <a:xfrm>
            <a:off x="88900" y="4649262"/>
            <a:ext cx="1913088" cy="369332"/>
          </a:xfrm>
          <a:prstGeom prst="rect">
            <a:avLst/>
          </a:prstGeom>
          <a:noFill/>
        </p:spPr>
        <p:txBody>
          <a:bodyPr wrap="none" rtlCol="0">
            <a:spAutoFit/>
          </a:bodyPr>
          <a:lstStyle/>
          <a:p>
            <a:r>
              <a:rPr lang="en-US" dirty="0"/>
              <a:t>Additional Metrics</a:t>
            </a:r>
          </a:p>
        </p:txBody>
      </p:sp>
      <p:sp>
        <p:nvSpPr>
          <p:cNvPr id="18" name="TextBox 17">
            <a:extLst>
              <a:ext uri="{FF2B5EF4-FFF2-40B4-BE49-F238E27FC236}">
                <a16:creationId xmlns:a16="http://schemas.microsoft.com/office/drawing/2014/main" id="{77073E31-AD55-53ED-35E5-354E29A0E323}"/>
              </a:ext>
            </a:extLst>
          </p:cNvPr>
          <p:cNvSpPr txBox="1"/>
          <p:nvPr/>
        </p:nvSpPr>
        <p:spPr>
          <a:xfrm>
            <a:off x="7175369" y="2889114"/>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9" name="TextBox 18">
            <a:extLst>
              <a:ext uri="{FF2B5EF4-FFF2-40B4-BE49-F238E27FC236}">
                <a16:creationId xmlns:a16="http://schemas.microsoft.com/office/drawing/2014/main" id="{6492B3A9-3B9F-62B9-A2C3-E5E3E690231E}"/>
              </a:ext>
            </a:extLst>
          </p:cNvPr>
          <p:cNvSpPr txBox="1"/>
          <p:nvPr/>
        </p:nvSpPr>
        <p:spPr>
          <a:xfrm>
            <a:off x="9489187" y="2879837"/>
            <a:ext cx="2395271" cy="369332"/>
          </a:xfrm>
          <a:prstGeom prst="rect">
            <a:avLst/>
          </a:prstGeom>
          <a:noFill/>
        </p:spPr>
        <p:txBody>
          <a:bodyPr wrap="none" rtlCol="0">
            <a:spAutoFit/>
          </a:bodyPr>
          <a:lstStyle/>
          <a:p>
            <a:r>
              <a:rPr lang="en-US" dirty="0"/>
              <a:t>10-fold Cross Validation</a:t>
            </a:r>
          </a:p>
        </p:txBody>
      </p:sp>
      <p:sp>
        <p:nvSpPr>
          <p:cNvPr id="20" name="TextBox 19">
            <a:extLst>
              <a:ext uri="{FF2B5EF4-FFF2-40B4-BE49-F238E27FC236}">
                <a16:creationId xmlns:a16="http://schemas.microsoft.com/office/drawing/2014/main" id="{525B35A4-0B7F-C0E0-DC33-F0BC27A2FC82}"/>
              </a:ext>
            </a:extLst>
          </p:cNvPr>
          <p:cNvSpPr txBox="1"/>
          <p:nvPr/>
        </p:nvSpPr>
        <p:spPr>
          <a:xfrm>
            <a:off x="7175369" y="4649262"/>
            <a:ext cx="1913088" cy="369332"/>
          </a:xfrm>
          <a:prstGeom prst="rect">
            <a:avLst/>
          </a:prstGeom>
          <a:noFill/>
        </p:spPr>
        <p:txBody>
          <a:bodyPr wrap="none" rtlCol="0">
            <a:spAutoFit/>
          </a:bodyPr>
          <a:lstStyle/>
          <a:p>
            <a:r>
              <a:rPr lang="en-US" dirty="0"/>
              <a:t>Additional Metrics</a:t>
            </a:r>
          </a:p>
        </p:txBody>
      </p:sp>
      <p:sp>
        <p:nvSpPr>
          <p:cNvPr id="6" name="Rectangle 5">
            <a:extLst>
              <a:ext uri="{FF2B5EF4-FFF2-40B4-BE49-F238E27FC236}">
                <a16:creationId xmlns:a16="http://schemas.microsoft.com/office/drawing/2014/main" id="{F1A0EC30-C7BB-CD0E-E04C-1BFCF561FA01}"/>
              </a:ext>
            </a:extLst>
          </p:cNvPr>
          <p:cNvSpPr/>
          <p:nvPr/>
        </p:nvSpPr>
        <p:spPr>
          <a:xfrm>
            <a:off x="88900" y="3414778"/>
            <a:ext cx="1913088" cy="12160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1650FA1-58D1-6865-D805-3E1BFC660529}"/>
              </a:ext>
            </a:extLst>
          </p:cNvPr>
          <p:cNvSpPr/>
          <p:nvPr/>
        </p:nvSpPr>
        <p:spPr>
          <a:xfrm>
            <a:off x="2542784" y="3258446"/>
            <a:ext cx="2091846" cy="16032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B10F968C-7E69-717B-D379-6BBBE2523931}"/>
              </a:ext>
            </a:extLst>
          </p:cNvPr>
          <p:cNvSpPr/>
          <p:nvPr/>
        </p:nvSpPr>
        <p:spPr>
          <a:xfrm>
            <a:off x="9645114" y="3235395"/>
            <a:ext cx="2091846" cy="16032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font, white, receipt&#10;&#10;Description automatically generated">
            <a:extLst>
              <a:ext uri="{FF2B5EF4-FFF2-40B4-BE49-F238E27FC236}">
                <a16:creationId xmlns:a16="http://schemas.microsoft.com/office/drawing/2014/main" id="{C8200DDE-394D-A07D-9C91-E55385E27F1C}"/>
              </a:ext>
            </a:extLst>
          </p:cNvPr>
          <p:cNvPicPr>
            <a:picLocks noChangeAspect="1"/>
          </p:cNvPicPr>
          <p:nvPr/>
        </p:nvPicPr>
        <p:blipFill>
          <a:blip r:embed="rId2"/>
          <a:stretch>
            <a:fillRect/>
          </a:stretch>
        </p:blipFill>
        <p:spPr>
          <a:xfrm>
            <a:off x="88890" y="3382794"/>
            <a:ext cx="1998864" cy="1284984"/>
          </a:xfrm>
          <a:prstGeom prst="rect">
            <a:avLst/>
          </a:prstGeom>
        </p:spPr>
      </p:pic>
      <p:pic>
        <p:nvPicPr>
          <p:cNvPr id="12" name="Picture 11" descr="A picture containing text, font, screenshot, white&#10;&#10;Description automatically generated">
            <a:extLst>
              <a:ext uri="{FF2B5EF4-FFF2-40B4-BE49-F238E27FC236}">
                <a16:creationId xmlns:a16="http://schemas.microsoft.com/office/drawing/2014/main" id="{30456C57-D1EB-C48F-9B03-9C5B93938266}"/>
              </a:ext>
            </a:extLst>
          </p:cNvPr>
          <p:cNvPicPr>
            <a:picLocks noChangeAspect="1"/>
          </p:cNvPicPr>
          <p:nvPr/>
        </p:nvPicPr>
        <p:blipFill>
          <a:blip r:embed="rId3"/>
          <a:stretch>
            <a:fillRect/>
          </a:stretch>
        </p:blipFill>
        <p:spPr>
          <a:xfrm>
            <a:off x="2461785" y="3232653"/>
            <a:ext cx="2341856" cy="1716292"/>
          </a:xfrm>
          <a:prstGeom prst="rect">
            <a:avLst/>
          </a:prstGeom>
        </p:spPr>
      </p:pic>
      <p:pic>
        <p:nvPicPr>
          <p:cNvPr id="24" name="Picture 23" descr="A picture containing text, font, receipt, screenshot&#10;&#10;Description automatically generated">
            <a:extLst>
              <a:ext uri="{FF2B5EF4-FFF2-40B4-BE49-F238E27FC236}">
                <a16:creationId xmlns:a16="http://schemas.microsoft.com/office/drawing/2014/main" id="{45213B83-FE08-148B-AB59-F4CF001178C3}"/>
              </a:ext>
            </a:extLst>
          </p:cNvPr>
          <p:cNvPicPr>
            <a:picLocks noChangeAspect="1"/>
          </p:cNvPicPr>
          <p:nvPr/>
        </p:nvPicPr>
        <p:blipFill>
          <a:blip r:embed="rId4"/>
          <a:stretch>
            <a:fillRect/>
          </a:stretch>
        </p:blipFill>
        <p:spPr>
          <a:xfrm>
            <a:off x="86884" y="5037008"/>
            <a:ext cx="3519915" cy="1072915"/>
          </a:xfrm>
          <a:prstGeom prst="rect">
            <a:avLst/>
          </a:prstGeom>
        </p:spPr>
      </p:pic>
      <p:pic>
        <p:nvPicPr>
          <p:cNvPr id="28" name="Picture 27" descr="A picture containing text, receipt, font, white&#10;&#10;Description automatically generated">
            <a:extLst>
              <a:ext uri="{FF2B5EF4-FFF2-40B4-BE49-F238E27FC236}">
                <a16:creationId xmlns:a16="http://schemas.microsoft.com/office/drawing/2014/main" id="{E77AC328-DE91-4FFC-873E-2B6B1F83A077}"/>
              </a:ext>
            </a:extLst>
          </p:cNvPr>
          <p:cNvPicPr>
            <a:picLocks noChangeAspect="1"/>
          </p:cNvPicPr>
          <p:nvPr/>
        </p:nvPicPr>
        <p:blipFill>
          <a:blip r:embed="rId5"/>
          <a:stretch>
            <a:fillRect/>
          </a:stretch>
        </p:blipFill>
        <p:spPr>
          <a:xfrm>
            <a:off x="7159463" y="3438856"/>
            <a:ext cx="2298608" cy="1176453"/>
          </a:xfrm>
          <a:prstGeom prst="rect">
            <a:avLst/>
          </a:prstGeom>
        </p:spPr>
      </p:pic>
      <p:pic>
        <p:nvPicPr>
          <p:cNvPr id="30" name="Picture 29" descr="A picture containing text, font, screenshot, white&#10;&#10;Description automatically generated">
            <a:extLst>
              <a:ext uri="{FF2B5EF4-FFF2-40B4-BE49-F238E27FC236}">
                <a16:creationId xmlns:a16="http://schemas.microsoft.com/office/drawing/2014/main" id="{26BA8523-5C26-7A64-D84D-DFDF54F45CDB}"/>
              </a:ext>
            </a:extLst>
          </p:cNvPr>
          <p:cNvPicPr>
            <a:picLocks noChangeAspect="1"/>
          </p:cNvPicPr>
          <p:nvPr/>
        </p:nvPicPr>
        <p:blipFill>
          <a:blip r:embed="rId6"/>
          <a:stretch>
            <a:fillRect/>
          </a:stretch>
        </p:blipFill>
        <p:spPr>
          <a:xfrm>
            <a:off x="9582863" y="3206758"/>
            <a:ext cx="2246935" cy="1685201"/>
          </a:xfrm>
          <a:prstGeom prst="rect">
            <a:avLst/>
          </a:prstGeom>
        </p:spPr>
      </p:pic>
      <p:pic>
        <p:nvPicPr>
          <p:cNvPr id="32" name="Picture 31" descr="A close-up of numbers&#10;&#10;Description automatically generated with low confidence">
            <a:extLst>
              <a:ext uri="{FF2B5EF4-FFF2-40B4-BE49-F238E27FC236}">
                <a16:creationId xmlns:a16="http://schemas.microsoft.com/office/drawing/2014/main" id="{5EC8A8E9-A77F-639F-12A1-B84F7CBD6363}"/>
              </a:ext>
            </a:extLst>
          </p:cNvPr>
          <p:cNvPicPr>
            <a:picLocks noChangeAspect="1"/>
          </p:cNvPicPr>
          <p:nvPr/>
        </p:nvPicPr>
        <p:blipFill>
          <a:blip r:embed="rId7"/>
          <a:stretch>
            <a:fillRect/>
          </a:stretch>
        </p:blipFill>
        <p:spPr>
          <a:xfrm>
            <a:off x="7159463" y="5099135"/>
            <a:ext cx="3817897" cy="796246"/>
          </a:xfrm>
          <a:prstGeom prst="rect">
            <a:avLst/>
          </a:prstGeom>
        </p:spPr>
      </p:pic>
    </p:spTree>
    <p:extLst>
      <p:ext uri="{BB962C8B-B14F-4D97-AF65-F5344CB8AC3E}">
        <p14:creationId xmlns:p14="http://schemas.microsoft.com/office/powerpoint/2010/main" val="301341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917E-3F6F-1522-8336-693FDB77B1A9}"/>
              </a:ext>
            </a:extLst>
          </p:cNvPr>
          <p:cNvSpPr>
            <a:spLocks noGrp="1"/>
          </p:cNvSpPr>
          <p:nvPr>
            <p:ph type="title"/>
          </p:nvPr>
        </p:nvSpPr>
        <p:spPr>
          <a:xfrm>
            <a:off x="1156851" y="637762"/>
            <a:ext cx="9888496" cy="900131"/>
          </a:xfrm>
        </p:spPr>
        <p:txBody>
          <a:bodyPr anchor="t">
            <a:normAutofit/>
          </a:bodyPr>
          <a:lstStyle/>
          <a:p>
            <a:r>
              <a:rPr lang="en-US" sz="4000" dirty="0">
                <a:solidFill>
                  <a:schemeClr val="tx1"/>
                </a:solidFill>
              </a:rPr>
              <a:t>Experiment 7: Word Subjectivity</a:t>
            </a:r>
          </a:p>
        </p:txBody>
      </p:sp>
      <p:sp>
        <p:nvSpPr>
          <p:cNvPr id="3" name="Content Placeholder 2">
            <a:extLst>
              <a:ext uri="{FF2B5EF4-FFF2-40B4-BE49-F238E27FC236}">
                <a16:creationId xmlns:a16="http://schemas.microsoft.com/office/drawing/2014/main" id="{F1331502-EEC1-ACF6-8FB5-5700394F41AF}"/>
              </a:ext>
            </a:extLst>
          </p:cNvPr>
          <p:cNvSpPr>
            <a:spLocks noGrp="1"/>
          </p:cNvSpPr>
          <p:nvPr>
            <p:ph idx="1"/>
          </p:nvPr>
        </p:nvSpPr>
        <p:spPr>
          <a:xfrm>
            <a:off x="88900" y="1739041"/>
            <a:ext cx="12103090" cy="630909"/>
          </a:xfrm>
        </p:spPr>
        <p:txBody>
          <a:bodyPr>
            <a:normAutofit fontScale="85000" lnSpcReduction="20000"/>
          </a:bodyPr>
          <a:lstStyle/>
          <a:p>
            <a:pPr marL="0" indent="0" defTabSz="859536">
              <a:spcBef>
                <a:spcPts val="940"/>
              </a:spcBef>
              <a:buNone/>
            </a:pPr>
            <a:r>
              <a:rPr lang="en-US" sz="2632" b="1" kern="1200" dirty="0">
                <a:solidFill>
                  <a:schemeClr val="tx1"/>
                </a:solidFill>
                <a:latin typeface="+mn-lt"/>
                <a:ea typeface="+mn-ea"/>
                <a:cs typeface="+mn-cs"/>
              </a:rPr>
              <a:t>Features</a:t>
            </a:r>
            <a:r>
              <a:rPr lang="en-US" sz="2632" kern="1200" dirty="0">
                <a:solidFill>
                  <a:schemeClr val="tx1"/>
                </a:solidFill>
                <a:latin typeface="+mn-lt"/>
                <a:ea typeface="+mn-ea"/>
                <a:cs typeface="+mn-cs"/>
              </a:rPr>
              <a:t>: Identifying presence or absence of 2000 most common word tokens along with positive and negative ratings based on words identified in the subjectivity lexicon</a:t>
            </a:r>
          </a:p>
        </p:txBody>
      </p:sp>
      <p:sp>
        <p:nvSpPr>
          <p:cNvPr id="4" name="TextBox 3">
            <a:extLst>
              <a:ext uri="{FF2B5EF4-FFF2-40B4-BE49-F238E27FC236}">
                <a16:creationId xmlns:a16="http://schemas.microsoft.com/office/drawing/2014/main" id="{08E308FC-4F5C-C4BF-6D42-B278061B5C53}"/>
              </a:ext>
            </a:extLst>
          </p:cNvPr>
          <p:cNvSpPr txBox="1"/>
          <p:nvPr/>
        </p:nvSpPr>
        <p:spPr>
          <a:xfrm>
            <a:off x="873180" y="2314030"/>
            <a:ext cx="3125599"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Five Sentiment Reviews</a:t>
            </a:r>
            <a:endParaRPr lang="en-US" sz="2400" dirty="0"/>
          </a:p>
        </p:txBody>
      </p:sp>
      <p:sp>
        <p:nvSpPr>
          <p:cNvPr id="5" name="TextBox 4">
            <a:extLst>
              <a:ext uri="{FF2B5EF4-FFF2-40B4-BE49-F238E27FC236}">
                <a16:creationId xmlns:a16="http://schemas.microsoft.com/office/drawing/2014/main" id="{4154205E-ADDD-AC1D-AF04-CD9F450D78D3}"/>
              </a:ext>
            </a:extLst>
          </p:cNvPr>
          <p:cNvSpPr txBox="1"/>
          <p:nvPr/>
        </p:nvSpPr>
        <p:spPr>
          <a:xfrm>
            <a:off x="7971429" y="2314029"/>
            <a:ext cx="3347391" cy="461665"/>
          </a:xfrm>
          <a:prstGeom prst="rect">
            <a:avLst/>
          </a:prstGeom>
          <a:noFill/>
        </p:spPr>
        <p:txBody>
          <a:bodyPr wrap="none" rtlCol="0">
            <a:spAutoFit/>
          </a:bodyPr>
          <a:lstStyle/>
          <a:p>
            <a:pPr defTabSz="859536">
              <a:spcAft>
                <a:spcPts val="600"/>
              </a:spcAft>
            </a:pPr>
            <a:r>
              <a:rPr lang="en-US" sz="2400" kern="1200" dirty="0">
                <a:solidFill>
                  <a:schemeClr val="tx1"/>
                </a:solidFill>
                <a:latin typeface="+mn-lt"/>
                <a:ea typeface="+mn-ea"/>
                <a:cs typeface="+mn-cs"/>
              </a:rPr>
              <a:t>Three Sentiment Reviews</a:t>
            </a:r>
            <a:endParaRPr lang="en-US" sz="2400" dirty="0"/>
          </a:p>
        </p:txBody>
      </p:sp>
      <p:sp>
        <p:nvSpPr>
          <p:cNvPr id="14" name="TextBox 13">
            <a:extLst>
              <a:ext uri="{FF2B5EF4-FFF2-40B4-BE49-F238E27FC236}">
                <a16:creationId xmlns:a16="http://schemas.microsoft.com/office/drawing/2014/main" id="{E0F71AAC-AC03-676E-28C1-4B2A9A4C2DD6}"/>
              </a:ext>
            </a:extLst>
          </p:cNvPr>
          <p:cNvSpPr txBox="1"/>
          <p:nvPr/>
        </p:nvSpPr>
        <p:spPr>
          <a:xfrm>
            <a:off x="236627" y="6035572"/>
            <a:ext cx="11372280" cy="646331"/>
          </a:xfrm>
          <a:prstGeom prst="rect">
            <a:avLst/>
          </a:prstGeom>
          <a:noFill/>
        </p:spPr>
        <p:txBody>
          <a:bodyPr wrap="none" rtlCol="0">
            <a:spAutoFit/>
          </a:bodyPr>
          <a:lstStyle/>
          <a:p>
            <a:r>
              <a:rPr lang="en-US" dirty="0"/>
              <a:t>Performance of the classifier on the five sentiment reviews was similar to other experiments. Performance on the three</a:t>
            </a:r>
          </a:p>
          <a:p>
            <a:r>
              <a:rPr lang="en-US" dirty="0"/>
              <a:t>sentiment reviews showed slight improvement, despite even more issues with neutral reviews.</a:t>
            </a:r>
          </a:p>
        </p:txBody>
      </p:sp>
      <p:sp>
        <p:nvSpPr>
          <p:cNvPr id="15" name="TextBox 14">
            <a:extLst>
              <a:ext uri="{FF2B5EF4-FFF2-40B4-BE49-F238E27FC236}">
                <a16:creationId xmlns:a16="http://schemas.microsoft.com/office/drawing/2014/main" id="{FEE6BA15-005F-B608-64A0-88B9D64D3EDC}"/>
              </a:ext>
            </a:extLst>
          </p:cNvPr>
          <p:cNvSpPr txBox="1"/>
          <p:nvPr/>
        </p:nvSpPr>
        <p:spPr>
          <a:xfrm>
            <a:off x="88900" y="2830003"/>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6" name="TextBox 15">
            <a:extLst>
              <a:ext uri="{FF2B5EF4-FFF2-40B4-BE49-F238E27FC236}">
                <a16:creationId xmlns:a16="http://schemas.microsoft.com/office/drawing/2014/main" id="{23A6AF96-E87D-DAAF-B9C8-4594EA09C043}"/>
              </a:ext>
            </a:extLst>
          </p:cNvPr>
          <p:cNvSpPr txBox="1"/>
          <p:nvPr/>
        </p:nvSpPr>
        <p:spPr>
          <a:xfrm>
            <a:off x="2346120" y="2889114"/>
            <a:ext cx="2395271" cy="369332"/>
          </a:xfrm>
          <a:prstGeom prst="rect">
            <a:avLst/>
          </a:prstGeom>
          <a:noFill/>
        </p:spPr>
        <p:txBody>
          <a:bodyPr wrap="none" rtlCol="0">
            <a:spAutoFit/>
          </a:bodyPr>
          <a:lstStyle/>
          <a:p>
            <a:r>
              <a:rPr lang="en-US" dirty="0"/>
              <a:t>10-fold Cross Validation</a:t>
            </a:r>
          </a:p>
        </p:txBody>
      </p:sp>
      <p:sp>
        <p:nvSpPr>
          <p:cNvPr id="17" name="TextBox 16">
            <a:extLst>
              <a:ext uri="{FF2B5EF4-FFF2-40B4-BE49-F238E27FC236}">
                <a16:creationId xmlns:a16="http://schemas.microsoft.com/office/drawing/2014/main" id="{7EABAC12-5F34-BBFD-84D5-89D8567C537A}"/>
              </a:ext>
            </a:extLst>
          </p:cNvPr>
          <p:cNvSpPr txBox="1"/>
          <p:nvPr/>
        </p:nvSpPr>
        <p:spPr>
          <a:xfrm>
            <a:off x="88900" y="4649262"/>
            <a:ext cx="1913088" cy="369332"/>
          </a:xfrm>
          <a:prstGeom prst="rect">
            <a:avLst/>
          </a:prstGeom>
          <a:noFill/>
        </p:spPr>
        <p:txBody>
          <a:bodyPr wrap="none" rtlCol="0">
            <a:spAutoFit/>
          </a:bodyPr>
          <a:lstStyle/>
          <a:p>
            <a:r>
              <a:rPr lang="en-US" dirty="0"/>
              <a:t>Additional Metrics</a:t>
            </a:r>
          </a:p>
        </p:txBody>
      </p:sp>
      <p:sp>
        <p:nvSpPr>
          <p:cNvPr id="18" name="TextBox 17">
            <a:extLst>
              <a:ext uri="{FF2B5EF4-FFF2-40B4-BE49-F238E27FC236}">
                <a16:creationId xmlns:a16="http://schemas.microsoft.com/office/drawing/2014/main" id="{77073E31-AD55-53ED-35E5-354E29A0E323}"/>
              </a:ext>
            </a:extLst>
          </p:cNvPr>
          <p:cNvSpPr txBox="1"/>
          <p:nvPr/>
        </p:nvSpPr>
        <p:spPr>
          <a:xfrm>
            <a:off x="7175369" y="2889114"/>
            <a:ext cx="1636858" cy="584775"/>
          </a:xfrm>
          <a:prstGeom prst="rect">
            <a:avLst/>
          </a:prstGeom>
          <a:noFill/>
        </p:spPr>
        <p:txBody>
          <a:bodyPr wrap="none" rtlCol="0">
            <a:spAutoFit/>
          </a:bodyPr>
          <a:lstStyle/>
          <a:p>
            <a:r>
              <a:rPr lang="en-US" sz="1600" dirty="0"/>
              <a:t>Single Evaluation </a:t>
            </a:r>
          </a:p>
          <a:p>
            <a:r>
              <a:rPr lang="en-US" sz="1600" dirty="0"/>
              <a:t>Confusion Matrix</a:t>
            </a:r>
          </a:p>
        </p:txBody>
      </p:sp>
      <p:sp>
        <p:nvSpPr>
          <p:cNvPr id="19" name="TextBox 18">
            <a:extLst>
              <a:ext uri="{FF2B5EF4-FFF2-40B4-BE49-F238E27FC236}">
                <a16:creationId xmlns:a16="http://schemas.microsoft.com/office/drawing/2014/main" id="{6492B3A9-3B9F-62B9-A2C3-E5E3E690231E}"/>
              </a:ext>
            </a:extLst>
          </p:cNvPr>
          <p:cNvSpPr txBox="1"/>
          <p:nvPr/>
        </p:nvSpPr>
        <p:spPr>
          <a:xfrm>
            <a:off x="9489187" y="2879837"/>
            <a:ext cx="2395271" cy="369332"/>
          </a:xfrm>
          <a:prstGeom prst="rect">
            <a:avLst/>
          </a:prstGeom>
          <a:noFill/>
        </p:spPr>
        <p:txBody>
          <a:bodyPr wrap="none" rtlCol="0">
            <a:spAutoFit/>
          </a:bodyPr>
          <a:lstStyle/>
          <a:p>
            <a:r>
              <a:rPr lang="en-US" dirty="0"/>
              <a:t>10-fold Cross Validation</a:t>
            </a:r>
          </a:p>
        </p:txBody>
      </p:sp>
      <p:sp>
        <p:nvSpPr>
          <p:cNvPr id="20" name="TextBox 19">
            <a:extLst>
              <a:ext uri="{FF2B5EF4-FFF2-40B4-BE49-F238E27FC236}">
                <a16:creationId xmlns:a16="http://schemas.microsoft.com/office/drawing/2014/main" id="{525B35A4-0B7F-C0E0-DC33-F0BC27A2FC82}"/>
              </a:ext>
            </a:extLst>
          </p:cNvPr>
          <p:cNvSpPr txBox="1"/>
          <p:nvPr/>
        </p:nvSpPr>
        <p:spPr>
          <a:xfrm>
            <a:off x="7175369" y="4649262"/>
            <a:ext cx="1913088" cy="369332"/>
          </a:xfrm>
          <a:prstGeom prst="rect">
            <a:avLst/>
          </a:prstGeom>
          <a:noFill/>
        </p:spPr>
        <p:txBody>
          <a:bodyPr wrap="none" rtlCol="0">
            <a:spAutoFit/>
          </a:bodyPr>
          <a:lstStyle/>
          <a:p>
            <a:r>
              <a:rPr lang="en-US" dirty="0"/>
              <a:t>Additional Metrics</a:t>
            </a:r>
          </a:p>
        </p:txBody>
      </p:sp>
      <p:sp>
        <p:nvSpPr>
          <p:cNvPr id="6" name="Rectangle 5">
            <a:extLst>
              <a:ext uri="{FF2B5EF4-FFF2-40B4-BE49-F238E27FC236}">
                <a16:creationId xmlns:a16="http://schemas.microsoft.com/office/drawing/2014/main" id="{F1A0EC30-C7BB-CD0E-E04C-1BFCF561FA01}"/>
              </a:ext>
            </a:extLst>
          </p:cNvPr>
          <p:cNvSpPr/>
          <p:nvPr/>
        </p:nvSpPr>
        <p:spPr>
          <a:xfrm>
            <a:off x="88900" y="3414778"/>
            <a:ext cx="1913088" cy="12160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1650FA1-58D1-6865-D805-3E1BFC660529}"/>
              </a:ext>
            </a:extLst>
          </p:cNvPr>
          <p:cNvSpPr/>
          <p:nvPr/>
        </p:nvSpPr>
        <p:spPr>
          <a:xfrm>
            <a:off x="2542784" y="3258446"/>
            <a:ext cx="2091846" cy="16032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B10F968C-7E69-717B-D379-6BBBE2523931}"/>
              </a:ext>
            </a:extLst>
          </p:cNvPr>
          <p:cNvSpPr/>
          <p:nvPr/>
        </p:nvSpPr>
        <p:spPr>
          <a:xfrm>
            <a:off x="9645114" y="3235395"/>
            <a:ext cx="2091846" cy="16032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font, white, number&#10;&#10;Description automatically generated">
            <a:extLst>
              <a:ext uri="{FF2B5EF4-FFF2-40B4-BE49-F238E27FC236}">
                <a16:creationId xmlns:a16="http://schemas.microsoft.com/office/drawing/2014/main" id="{7F1A70C5-55EA-9E0C-2187-BB5073B8CD1C}"/>
              </a:ext>
            </a:extLst>
          </p:cNvPr>
          <p:cNvPicPr>
            <a:picLocks noChangeAspect="1"/>
          </p:cNvPicPr>
          <p:nvPr/>
        </p:nvPicPr>
        <p:blipFill>
          <a:blip r:embed="rId3"/>
          <a:stretch>
            <a:fillRect/>
          </a:stretch>
        </p:blipFill>
        <p:spPr>
          <a:xfrm>
            <a:off x="92308" y="3408187"/>
            <a:ext cx="1995445" cy="1241261"/>
          </a:xfrm>
          <a:prstGeom prst="rect">
            <a:avLst/>
          </a:prstGeom>
        </p:spPr>
      </p:pic>
      <p:pic>
        <p:nvPicPr>
          <p:cNvPr id="12" name="Picture 11" descr="A picture containing text, font, screenshot, white&#10;&#10;Description automatically generated">
            <a:extLst>
              <a:ext uri="{FF2B5EF4-FFF2-40B4-BE49-F238E27FC236}">
                <a16:creationId xmlns:a16="http://schemas.microsoft.com/office/drawing/2014/main" id="{FE70B0FB-7E5B-7234-E577-409F1A3DFF4B}"/>
              </a:ext>
            </a:extLst>
          </p:cNvPr>
          <p:cNvPicPr>
            <a:picLocks noChangeAspect="1"/>
          </p:cNvPicPr>
          <p:nvPr/>
        </p:nvPicPr>
        <p:blipFill>
          <a:blip r:embed="rId4"/>
          <a:stretch>
            <a:fillRect/>
          </a:stretch>
        </p:blipFill>
        <p:spPr>
          <a:xfrm>
            <a:off x="2496394" y="3235394"/>
            <a:ext cx="2395271" cy="1717987"/>
          </a:xfrm>
          <a:prstGeom prst="rect">
            <a:avLst/>
          </a:prstGeom>
        </p:spPr>
      </p:pic>
      <p:pic>
        <p:nvPicPr>
          <p:cNvPr id="24" name="Picture 23" descr="A picture containing text, font, receipt, screenshot&#10;&#10;Description automatically generated">
            <a:extLst>
              <a:ext uri="{FF2B5EF4-FFF2-40B4-BE49-F238E27FC236}">
                <a16:creationId xmlns:a16="http://schemas.microsoft.com/office/drawing/2014/main" id="{DA5A2DBE-E653-6D17-CE66-9E8BD7A80755}"/>
              </a:ext>
            </a:extLst>
          </p:cNvPr>
          <p:cNvPicPr>
            <a:picLocks noChangeAspect="1"/>
          </p:cNvPicPr>
          <p:nvPr/>
        </p:nvPicPr>
        <p:blipFill>
          <a:blip r:embed="rId5"/>
          <a:stretch>
            <a:fillRect/>
          </a:stretch>
        </p:blipFill>
        <p:spPr>
          <a:xfrm>
            <a:off x="147564" y="5028706"/>
            <a:ext cx="3283842" cy="976277"/>
          </a:xfrm>
          <a:prstGeom prst="rect">
            <a:avLst/>
          </a:prstGeom>
        </p:spPr>
      </p:pic>
      <p:pic>
        <p:nvPicPr>
          <p:cNvPr id="28" name="Picture 27" descr="A picture containing text, font, white, diagram&#10;&#10;Description automatically generated">
            <a:extLst>
              <a:ext uri="{FF2B5EF4-FFF2-40B4-BE49-F238E27FC236}">
                <a16:creationId xmlns:a16="http://schemas.microsoft.com/office/drawing/2014/main" id="{637DB7F8-B8E4-9986-5321-3F9EE12F939C}"/>
              </a:ext>
            </a:extLst>
          </p:cNvPr>
          <p:cNvPicPr>
            <a:picLocks noChangeAspect="1"/>
          </p:cNvPicPr>
          <p:nvPr/>
        </p:nvPicPr>
        <p:blipFill>
          <a:blip r:embed="rId6"/>
          <a:stretch>
            <a:fillRect/>
          </a:stretch>
        </p:blipFill>
        <p:spPr>
          <a:xfrm>
            <a:off x="7237619" y="3444781"/>
            <a:ext cx="2240982" cy="1156062"/>
          </a:xfrm>
          <a:prstGeom prst="rect">
            <a:avLst/>
          </a:prstGeom>
        </p:spPr>
      </p:pic>
      <p:pic>
        <p:nvPicPr>
          <p:cNvPr id="30" name="Picture 29" descr="A picture containing text, font, white, screenshot&#10;&#10;Description automatically generated">
            <a:extLst>
              <a:ext uri="{FF2B5EF4-FFF2-40B4-BE49-F238E27FC236}">
                <a16:creationId xmlns:a16="http://schemas.microsoft.com/office/drawing/2014/main" id="{1E34BCA8-BC5F-7D61-17C7-D364837EEA27}"/>
              </a:ext>
            </a:extLst>
          </p:cNvPr>
          <p:cNvPicPr>
            <a:picLocks noChangeAspect="1"/>
          </p:cNvPicPr>
          <p:nvPr/>
        </p:nvPicPr>
        <p:blipFill>
          <a:blip r:embed="rId7"/>
          <a:stretch>
            <a:fillRect/>
          </a:stretch>
        </p:blipFill>
        <p:spPr>
          <a:xfrm>
            <a:off x="9585985" y="3177363"/>
            <a:ext cx="2293937" cy="1684359"/>
          </a:xfrm>
          <a:prstGeom prst="rect">
            <a:avLst/>
          </a:prstGeom>
        </p:spPr>
      </p:pic>
      <p:pic>
        <p:nvPicPr>
          <p:cNvPr id="32" name="Picture 31" descr="A close-up of numbers&#10;&#10;Description automatically generated with low confidence">
            <a:extLst>
              <a:ext uri="{FF2B5EF4-FFF2-40B4-BE49-F238E27FC236}">
                <a16:creationId xmlns:a16="http://schemas.microsoft.com/office/drawing/2014/main" id="{E7C2AFEF-8836-7488-8859-0DE188427FF2}"/>
              </a:ext>
            </a:extLst>
          </p:cNvPr>
          <p:cNvPicPr>
            <a:picLocks noChangeAspect="1"/>
          </p:cNvPicPr>
          <p:nvPr/>
        </p:nvPicPr>
        <p:blipFill>
          <a:blip r:embed="rId8"/>
          <a:stretch>
            <a:fillRect/>
          </a:stretch>
        </p:blipFill>
        <p:spPr>
          <a:xfrm>
            <a:off x="7175369" y="5076625"/>
            <a:ext cx="3869978" cy="819043"/>
          </a:xfrm>
          <a:prstGeom prst="rect">
            <a:avLst/>
          </a:prstGeom>
        </p:spPr>
      </p:pic>
    </p:spTree>
    <p:extLst>
      <p:ext uri="{BB962C8B-B14F-4D97-AF65-F5344CB8AC3E}">
        <p14:creationId xmlns:p14="http://schemas.microsoft.com/office/powerpoint/2010/main" val="2085268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themeOverride>
</file>

<file path=docProps/app.xml><?xml version="1.0" encoding="utf-8"?>
<Properties xmlns="http://schemas.openxmlformats.org/officeDocument/2006/extended-properties" xmlns:vt="http://schemas.openxmlformats.org/officeDocument/2006/docPropsVTypes">
  <Template/>
  <TotalTime>5334</TotalTime>
  <Words>4941</Words>
  <Application>Microsoft Office PowerPoint</Application>
  <PresentationFormat>Widescreen</PresentationFormat>
  <Paragraphs>466</Paragraphs>
  <Slides>30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Abadi</vt:lpstr>
      <vt:lpstr>Arial</vt:lpstr>
      <vt:lpstr>Calibri</vt:lpstr>
      <vt:lpstr>Calisto MT</vt:lpstr>
      <vt:lpstr>Consolas</vt:lpstr>
      <vt:lpstr>Wingdings 2</vt:lpstr>
      <vt:lpstr>Slate</vt:lpstr>
      <vt:lpstr>Kaggle Movie Reviews Sentiment Analysis</vt:lpstr>
      <vt:lpstr>Traditional NLTK Analysis</vt:lpstr>
      <vt:lpstr>Experiment 1: Bag of Words</vt:lpstr>
      <vt:lpstr>Experiment 2: Bag of Words and Length</vt:lpstr>
      <vt:lpstr>Experiment 3: Common Negation Words</vt:lpstr>
      <vt:lpstr>Experiment 4: Extended Negation Words</vt:lpstr>
      <vt:lpstr>Experiment 5: Removing Stopwords</vt:lpstr>
      <vt:lpstr>Experiment 6: Extended Negation Words and Removing Stopwords</vt:lpstr>
      <vt:lpstr>Experiment 7: Word Subjectivity</vt:lpstr>
      <vt:lpstr>Experiment 8: Parts of Speech</vt:lpstr>
      <vt:lpstr>Experiment 9: TextBlob Sentiment Analysis </vt:lpstr>
      <vt:lpstr>Experiment 10: Multiple Feature Sets</vt:lpstr>
      <vt:lpstr>Experiment 11: Two Sentiment Analysis</vt:lpstr>
      <vt:lpstr>NLTK Analysis Conclusions</vt:lpstr>
      <vt:lpstr>Data preparation</vt:lpstr>
      <vt:lpstr>SVM – SVC linear Classifier</vt:lpstr>
      <vt:lpstr>Random forest – Sklearn Ensemble Classifier</vt:lpstr>
      <vt:lpstr>Hugging Face – Bert Sentiment Analysis</vt:lpstr>
      <vt:lpstr>Hugging face – Auto Train BETA</vt:lpstr>
      <vt:lpstr>Hugging face – Auto Train Pre-Processed</vt:lpstr>
      <vt:lpstr>Conclusions - Additional Models</vt:lpstr>
      <vt:lpstr>PowerPoint Presentation</vt:lpstr>
      <vt:lpstr>PowerPoint Presentation</vt:lpstr>
      <vt:lpstr>PowerPoint Presentation</vt:lpstr>
      <vt:lpstr>PowerPoint Presentation</vt:lpstr>
      <vt:lpstr>PowerPoint Presentation</vt:lpstr>
      <vt:lpstr>PowerPoint Presentation</vt:lpstr>
      <vt:lpstr>Conclusions – Word Embeddings</vt:lpstr>
      <vt:lpstr>Overall 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Movie Reviews Sentiment Analysis</dc:title>
  <dc:creator>Matthew D Smith</dc:creator>
  <cp:lastModifiedBy>Matthew D Smith</cp:lastModifiedBy>
  <cp:revision>3</cp:revision>
  <dcterms:created xsi:type="dcterms:W3CDTF">2023-06-12T08:03:16Z</dcterms:created>
  <dcterms:modified xsi:type="dcterms:W3CDTF">2023-06-16T00:58:14Z</dcterms:modified>
</cp:coreProperties>
</file>