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7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246DC-2A9C-9340-876F-A8244C7940F0}" v="2" dt="2023-05-30T19:37:13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56"/>
    <p:restoredTop sz="96327"/>
  </p:normalViewPr>
  <p:slideViewPr>
    <p:cSldViewPr snapToGrid="0">
      <p:cViewPr>
        <p:scale>
          <a:sx n="40" d="100"/>
          <a:sy n="40" d="100"/>
        </p:scale>
        <p:origin x="296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lifko, Matt" userId="94784bec-3775-4356-bc9b-537a47d494c1" providerId="ADAL" clId="{026246DC-2A9C-9340-876F-A8244C7940F0}"/>
    <pc:docChg chg="custSel modSld">
      <pc:chgData name="Slifko, Matt" userId="94784bec-3775-4356-bc9b-537a47d494c1" providerId="ADAL" clId="{026246DC-2A9C-9340-876F-A8244C7940F0}" dt="2023-05-31T14:08:25.074" v="336" actId="20577"/>
      <pc:docMkLst>
        <pc:docMk/>
      </pc:docMkLst>
      <pc:sldChg chg="addSp modSp mod">
        <pc:chgData name="Slifko, Matt" userId="94784bec-3775-4356-bc9b-537a47d494c1" providerId="ADAL" clId="{026246DC-2A9C-9340-876F-A8244C7940F0}" dt="2023-05-31T14:08:25.074" v="336" actId="20577"/>
        <pc:sldMkLst>
          <pc:docMk/>
          <pc:sldMk cId="3669569685" sldId="257"/>
        </pc:sldMkLst>
        <pc:spChg chg="mod">
          <ac:chgData name="Slifko, Matt" userId="94784bec-3775-4356-bc9b-537a47d494c1" providerId="ADAL" clId="{026246DC-2A9C-9340-876F-A8244C7940F0}" dt="2023-05-31T14:08:25.074" v="336" actId="20577"/>
          <ac:spMkLst>
            <pc:docMk/>
            <pc:sldMk cId="3669569685" sldId="257"/>
            <ac:spMk id="34" creationId="{8E20AC13-5639-333D-D5F3-0CD0C4F1AB4F}"/>
          </ac:spMkLst>
        </pc:spChg>
        <pc:spChg chg="mod">
          <ac:chgData name="Slifko, Matt" userId="94784bec-3775-4356-bc9b-537a47d494c1" providerId="ADAL" clId="{026246DC-2A9C-9340-876F-A8244C7940F0}" dt="2023-05-31T14:03:59.584" v="300" actId="15"/>
          <ac:spMkLst>
            <pc:docMk/>
            <pc:sldMk cId="3669569685" sldId="257"/>
            <ac:spMk id="41" creationId="{523B8E79-FF08-194E-B681-C0DBE887E1DD}"/>
          </ac:spMkLst>
        </pc:spChg>
        <pc:spChg chg="mod">
          <ac:chgData name="Slifko, Matt" userId="94784bec-3775-4356-bc9b-537a47d494c1" providerId="ADAL" clId="{026246DC-2A9C-9340-876F-A8244C7940F0}" dt="2023-05-30T19:32:46.671" v="1" actId="14100"/>
          <ac:spMkLst>
            <pc:docMk/>
            <pc:sldMk cId="3669569685" sldId="257"/>
            <ac:spMk id="50" creationId="{A44106E3-2C64-574A-FEB9-D04F9AD76827}"/>
          </ac:spMkLst>
        </pc:spChg>
        <pc:spChg chg="mod">
          <ac:chgData name="Slifko, Matt" userId="94784bec-3775-4356-bc9b-537a47d494c1" providerId="ADAL" clId="{026246DC-2A9C-9340-876F-A8244C7940F0}" dt="2023-05-31T14:05:01.486" v="301" actId="20577"/>
          <ac:spMkLst>
            <pc:docMk/>
            <pc:sldMk cId="3669569685" sldId="257"/>
            <ac:spMk id="53" creationId="{AC551F3B-E477-22C4-9862-0DAAF6F4AAD8}"/>
          </ac:spMkLst>
        </pc:spChg>
        <pc:spChg chg="mod">
          <ac:chgData name="Slifko, Matt" userId="94784bec-3775-4356-bc9b-537a47d494c1" providerId="ADAL" clId="{026246DC-2A9C-9340-876F-A8244C7940F0}" dt="2023-05-31T14:05:26.946" v="307" actId="20577"/>
          <ac:spMkLst>
            <pc:docMk/>
            <pc:sldMk cId="3669569685" sldId="257"/>
            <ac:spMk id="62" creationId="{F4D2EF91-86DA-059F-2E84-37150BA38080}"/>
          </ac:spMkLst>
        </pc:spChg>
        <pc:spChg chg="mod">
          <ac:chgData name="Slifko, Matt" userId="94784bec-3775-4356-bc9b-537a47d494c1" providerId="ADAL" clId="{026246DC-2A9C-9340-876F-A8244C7940F0}" dt="2023-05-31T14:06:16.619" v="316" actId="20577"/>
          <ac:spMkLst>
            <pc:docMk/>
            <pc:sldMk cId="3669569685" sldId="257"/>
            <ac:spMk id="1027" creationId="{752435E4-BEA0-852D-F28A-0D5282E1DDF3}"/>
          </ac:spMkLst>
        </pc:spChg>
        <pc:spChg chg="add mod">
          <ac:chgData name="Slifko, Matt" userId="94784bec-3775-4356-bc9b-537a47d494c1" providerId="ADAL" clId="{026246DC-2A9C-9340-876F-A8244C7940F0}" dt="2023-05-30T19:40:01.144" v="295" actId="1038"/>
          <ac:spMkLst>
            <pc:docMk/>
            <pc:sldMk cId="3669569685" sldId="257"/>
            <ac:spMk id="1028" creationId="{1D65FC11-7DC3-1E7A-C76D-F75C5FBD9002}"/>
          </ac:spMkLst>
        </pc:spChg>
        <pc:spChg chg="add mod">
          <ac:chgData name="Slifko, Matt" userId="94784bec-3775-4356-bc9b-537a47d494c1" providerId="ADAL" clId="{026246DC-2A9C-9340-876F-A8244C7940F0}" dt="2023-05-31T14:07:39.675" v="327" actId="20577"/>
          <ac:spMkLst>
            <pc:docMk/>
            <pc:sldMk cId="3669569685" sldId="257"/>
            <ac:spMk id="1029" creationId="{EC42276D-72C0-1C74-233B-E3A02D32C30C}"/>
          </ac:spMkLst>
        </pc:spChg>
        <pc:grpChg chg="mod">
          <ac:chgData name="Slifko, Matt" userId="94784bec-3775-4356-bc9b-537a47d494c1" providerId="ADAL" clId="{026246DC-2A9C-9340-876F-A8244C7940F0}" dt="2023-05-30T19:31:20.433" v="0" actId="14100"/>
          <ac:grpSpMkLst>
            <pc:docMk/>
            <pc:sldMk cId="3669569685" sldId="257"/>
            <ac:grpSpMk id="45" creationId="{55C51E4A-708C-9397-C98B-7CD8C5D8FA59}"/>
          </ac:grpSpMkLst>
        </pc:grpChg>
        <pc:grpChg chg="mod">
          <ac:chgData name="Slifko, Matt" userId="94784bec-3775-4356-bc9b-537a47d494c1" providerId="ADAL" clId="{026246DC-2A9C-9340-876F-A8244C7940F0}" dt="2023-05-30T19:34:32.744" v="90" actId="1076"/>
          <ac:grpSpMkLst>
            <pc:docMk/>
            <pc:sldMk cId="3669569685" sldId="257"/>
            <ac:grpSpMk id="63" creationId="{125D2776-BE47-1FE5-1282-DC9F1BA09011}"/>
          </ac:grpSpMkLst>
        </pc:grpChg>
        <pc:grpChg chg="mod">
          <ac:chgData name="Slifko, Matt" userId="94784bec-3775-4356-bc9b-537a47d494c1" providerId="ADAL" clId="{026246DC-2A9C-9340-876F-A8244C7940F0}" dt="2023-05-30T19:34:10.411" v="88" actId="14100"/>
          <ac:grpSpMkLst>
            <pc:docMk/>
            <pc:sldMk cId="3669569685" sldId="257"/>
            <ac:grpSpMk id="1025" creationId="{4D6CAF4B-AEE3-A9B4-720C-F4DBBD181EE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489453"/>
            <a:ext cx="27432000" cy="9550400"/>
          </a:xfrm>
        </p:spPr>
        <p:txBody>
          <a:bodyPr anchor="b"/>
          <a:lstStyle>
            <a:lvl1pPr algn="ctr">
              <a:defRPr sz="17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4"/>
            <a:ext cx="27432000" cy="6623047"/>
          </a:xfrm>
        </p:spPr>
        <p:txBody>
          <a:bodyPr/>
          <a:lstStyle>
            <a:lvl1pPr marL="0" indent="0" algn="ctr">
              <a:buNone/>
              <a:defRPr sz="7189"/>
            </a:lvl1pPr>
            <a:lvl2pPr marL="1369508" indent="0" algn="ctr">
              <a:buNone/>
              <a:defRPr sz="5991"/>
            </a:lvl2pPr>
            <a:lvl3pPr marL="2739016" indent="0" algn="ctr">
              <a:buNone/>
              <a:defRPr sz="5392"/>
            </a:lvl3pPr>
            <a:lvl4pPr marL="4108523" indent="0" algn="ctr">
              <a:buNone/>
              <a:defRPr sz="4792"/>
            </a:lvl4pPr>
            <a:lvl5pPr marL="5478030" indent="0" algn="ctr">
              <a:buNone/>
              <a:defRPr sz="4792"/>
            </a:lvl5pPr>
            <a:lvl6pPr marL="6847538" indent="0" algn="ctr">
              <a:buNone/>
              <a:defRPr sz="4792"/>
            </a:lvl6pPr>
            <a:lvl7pPr marL="8217046" indent="0" algn="ctr">
              <a:buNone/>
              <a:defRPr sz="4792"/>
            </a:lvl7pPr>
            <a:lvl8pPr marL="9586553" indent="0" algn="ctr">
              <a:buNone/>
              <a:defRPr sz="4792"/>
            </a:lvl8pPr>
            <a:lvl9pPr marL="10956061" indent="0" algn="ctr">
              <a:buNone/>
              <a:defRPr sz="47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AB87-FD41-9245-B80A-F8C75825D5D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F947-8F94-734F-83B9-0F4904F9CFC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4CB9F1-AF9D-278F-D913-43E221726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306" y="457207"/>
            <a:ext cx="17030700" cy="26974800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2E5C736-CE28-81A7-CB5D-DEF997A07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71" y="20825118"/>
            <a:ext cx="9659948" cy="628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6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AB87-FD41-9245-B80A-F8C75825D5D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F947-8F94-734F-83B9-0F4904F9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3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1460500"/>
            <a:ext cx="7886700" cy="232473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1460500"/>
            <a:ext cx="23202900" cy="232473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AB87-FD41-9245-B80A-F8C75825D5D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F947-8F94-734F-83B9-0F4904F9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63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43659CE-AB87-2E42-9B51-E4338EB77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338" y="15973075"/>
            <a:ext cx="7234664" cy="11458933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6C763D1-54E7-1F4C-9A40-8033FD87C9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149893" y="5003816"/>
            <a:ext cx="15911512" cy="1927644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2" y="1460515"/>
            <a:ext cx="31546800" cy="35446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7" y="5003811"/>
            <a:ext cx="15257836" cy="19276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71CF882-F52F-5449-9E01-DC0593EED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474" y="24044287"/>
            <a:ext cx="6011660" cy="391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26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D1FE8A-B770-A54B-BB1F-BB647AC8A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338" y="15973075"/>
            <a:ext cx="7234664" cy="11458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2" y="1460515"/>
            <a:ext cx="31546800" cy="35446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2" y="5003822"/>
            <a:ext cx="31546800" cy="171363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62243-C1CF-714B-A683-D890075FB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4602" y="22371055"/>
            <a:ext cx="19550064" cy="3346447"/>
          </a:xfrm>
        </p:spPr>
        <p:txBody>
          <a:bodyPr/>
          <a:lstStyle>
            <a:lvl1pPr>
              <a:defRPr sz="5844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36147516-28D2-C84F-8D79-D8F145113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474" y="24044287"/>
            <a:ext cx="6011660" cy="391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33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3A049B-E848-0344-AD81-982DC96C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306" y="457207"/>
            <a:ext cx="17030700" cy="2697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5EF8-3F55-CC40-8877-5D48D7C063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0" y="4489464"/>
            <a:ext cx="27432000" cy="6283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2858">
                <a:solidFill>
                  <a:schemeClr val="accent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48D3-80FB-6246-9942-F676252E6F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11" y="15190675"/>
            <a:ext cx="15418340" cy="5119611"/>
          </a:xfrm>
        </p:spPr>
        <p:txBody>
          <a:bodyPr/>
          <a:lstStyle>
            <a:lvl1pPr marL="0" indent="0" algn="l">
              <a:buNone/>
              <a:defRPr sz="7014"/>
            </a:lvl1pPr>
            <a:lvl2pPr marL="1336122" indent="0" algn="ctr">
              <a:buNone/>
              <a:defRPr sz="5844"/>
            </a:lvl2pPr>
            <a:lvl3pPr marL="2672240" indent="0" algn="ctr">
              <a:buNone/>
              <a:defRPr sz="5260"/>
            </a:lvl3pPr>
            <a:lvl4pPr marL="4008363" indent="0" algn="ctr">
              <a:buNone/>
              <a:defRPr sz="4676"/>
            </a:lvl4pPr>
            <a:lvl5pPr marL="5344486" indent="0" algn="ctr">
              <a:buNone/>
              <a:defRPr sz="4676"/>
            </a:lvl5pPr>
            <a:lvl6pPr marL="6680609" indent="0" algn="ctr">
              <a:buNone/>
              <a:defRPr sz="4676"/>
            </a:lvl6pPr>
            <a:lvl7pPr marL="8016731" indent="0" algn="ctr">
              <a:buNone/>
              <a:defRPr sz="4676"/>
            </a:lvl7pPr>
            <a:lvl8pPr marL="9352849" indent="0" algn="ctr">
              <a:buNone/>
              <a:defRPr sz="4676"/>
            </a:lvl8pPr>
            <a:lvl9pPr marL="10688971" indent="0" algn="ctr">
              <a:buNone/>
              <a:defRPr sz="4676"/>
            </a:lvl9pPr>
          </a:lstStyle>
          <a:p>
            <a:r>
              <a:rPr lang="en-US"/>
              <a:t>Contact information</a:t>
            </a:r>
          </a:p>
        </p:txBody>
      </p:sp>
      <p:pic>
        <p:nvPicPr>
          <p:cNvPr id="10" name="Picture 9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DAF431DB-41E6-0F48-858E-48890E359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26" y="20848036"/>
            <a:ext cx="9165396" cy="596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AB87-FD41-9245-B80A-F8C75825D5D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F947-8F94-734F-83B9-0F4904F9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6838954"/>
            <a:ext cx="31546800" cy="11410948"/>
          </a:xfrm>
        </p:spPr>
        <p:txBody>
          <a:bodyPr anchor="b"/>
          <a:lstStyle>
            <a:lvl1pPr>
              <a:defRPr sz="17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8357855"/>
            <a:ext cx="31546800" cy="6000748"/>
          </a:xfrm>
        </p:spPr>
        <p:txBody>
          <a:bodyPr/>
          <a:lstStyle>
            <a:lvl1pPr marL="0" indent="0">
              <a:buNone/>
              <a:defRPr sz="7189">
                <a:solidFill>
                  <a:schemeClr val="tx1">
                    <a:tint val="75000"/>
                  </a:schemeClr>
                </a:solidFill>
              </a:defRPr>
            </a:lvl1pPr>
            <a:lvl2pPr marL="1369508" indent="0">
              <a:buNone/>
              <a:defRPr sz="5991">
                <a:solidFill>
                  <a:schemeClr val="tx1">
                    <a:tint val="75000"/>
                  </a:schemeClr>
                </a:solidFill>
              </a:defRPr>
            </a:lvl2pPr>
            <a:lvl3pPr marL="2739016" indent="0">
              <a:buNone/>
              <a:defRPr sz="5392">
                <a:solidFill>
                  <a:schemeClr val="tx1">
                    <a:tint val="75000"/>
                  </a:schemeClr>
                </a:solidFill>
              </a:defRPr>
            </a:lvl3pPr>
            <a:lvl4pPr marL="4108523" indent="0">
              <a:buNone/>
              <a:defRPr sz="4792">
                <a:solidFill>
                  <a:schemeClr val="tx1">
                    <a:tint val="75000"/>
                  </a:schemeClr>
                </a:solidFill>
              </a:defRPr>
            </a:lvl4pPr>
            <a:lvl5pPr marL="5478030" indent="0">
              <a:buNone/>
              <a:defRPr sz="4792">
                <a:solidFill>
                  <a:schemeClr val="tx1">
                    <a:tint val="75000"/>
                  </a:schemeClr>
                </a:solidFill>
              </a:defRPr>
            </a:lvl5pPr>
            <a:lvl6pPr marL="6847538" indent="0">
              <a:buNone/>
              <a:defRPr sz="4792">
                <a:solidFill>
                  <a:schemeClr val="tx1">
                    <a:tint val="75000"/>
                  </a:schemeClr>
                </a:solidFill>
              </a:defRPr>
            </a:lvl6pPr>
            <a:lvl7pPr marL="8217046" indent="0">
              <a:buNone/>
              <a:defRPr sz="4792">
                <a:solidFill>
                  <a:schemeClr val="tx1">
                    <a:tint val="75000"/>
                  </a:schemeClr>
                </a:solidFill>
              </a:defRPr>
            </a:lvl7pPr>
            <a:lvl8pPr marL="9586553" indent="0">
              <a:buNone/>
              <a:defRPr sz="4792">
                <a:solidFill>
                  <a:schemeClr val="tx1">
                    <a:tint val="75000"/>
                  </a:schemeClr>
                </a:solidFill>
              </a:defRPr>
            </a:lvl8pPr>
            <a:lvl9pPr marL="10956061" indent="0">
              <a:buNone/>
              <a:defRPr sz="4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AB87-FD41-9245-B80A-F8C75825D5D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F947-8F94-734F-83B9-0F4904F9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1" y="7302501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1" y="7302501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AB87-FD41-9245-B80A-F8C75825D5D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F947-8F94-734F-83B9-0F4904F9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3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5" y="1460501"/>
            <a:ext cx="31546800" cy="53022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6724652"/>
            <a:ext cx="15473361" cy="3295648"/>
          </a:xfrm>
        </p:spPr>
        <p:txBody>
          <a:bodyPr anchor="b"/>
          <a:lstStyle>
            <a:lvl1pPr marL="0" indent="0">
              <a:buNone/>
              <a:defRPr sz="7189" b="1"/>
            </a:lvl1pPr>
            <a:lvl2pPr marL="1369508" indent="0">
              <a:buNone/>
              <a:defRPr sz="5991" b="1"/>
            </a:lvl2pPr>
            <a:lvl3pPr marL="2739016" indent="0">
              <a:buNone/>
              <a:defRPr sz="5392" b="1"/>
            </a:lvl3pPr>
            <a:lvl4pPr marL="4108523" indent="0">
              <a:buNone/>
              <a:defRPr sz="4792" b="1"/>
            </a:lvl4pPr>
            <a:lvl5pPr marL="5478030" indent="0">
              <a:buNone/>
              <a:defRPr sz="4792" b="1"/>
            </a:lvl5pPr>
            <a:lvl6pPr marL="6847538" indent="0">
              <a:buNone/>
              <a:defRPr sz="4792" b="1"/>
            </a:lvl6pPr>
            <a:lvl7pPr marL="8217046" indent="0">
              <a:buNone/>
              <a:defRPr sz="4792" b="1"/>
            </a:lvl7pPr>
            <a:lvl8pPr marL="9586553" indent="0">
              <a:buNone/>
              <a:defRPr sz="4792" b="1"/>
            </a:lvl8pPr>
            <a:lvl9pPr marL="10956061" indent="0">
              <a:buNone/>
              <a:defRPr sz="47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10020301"/>
            <a:ext cx="1547336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1" y="6724652"/>
            <a:ext cx="15549564" cy="3295648"/>
          </a:xfrm>
        </p:spPr>
        <p:txBody>
          <a:bodyPr anchor="b"/>
          <a:lstStyle>
            <a:lvl1pPr marL="0" indent="0">
              <a:buNone/>
              <a:defRPr sz="7189" b="1"/>
            </a:lvl1pPr>
            <a:lvl2pPr marL="1369508" indent="0">
              <a:buNone/>
              <a:defRPr sz="5991" b="1"/>
            </a:lvl2pPr>
            <a:lvl3pPr marL="2739016" indent="0">
              <a:buNone/>
              <a:defRPr sz="5392" b="1"/>
            </a:lvl3pPr>
            <a:lvl4pPr marL="4108523" indent="0">
              <a:buNone/>
              <a:defRPr sz="4792" b="1"/>
            </a:lvl4pPr>
            <a:lvl5pPr marL="5478030" indent="0">
              <a:buNone/>
              <a:defRPr sz="4792" b="1"/>
            </a:lvl5pPr>
            <a:lvl6pPr marL="6847538" indent="0">
              <a:buNone/>
              <a:defRPr sz="4792" b="1"/>
            </a:lvl6pPr>
            <a:lvl7pPr marL="8217046" indent="0">
              <a:buNone/>
              <a:defRPr sz="4792" b="1"/>
            </a:lvl7pPr>
            <a:lvl8pPr marL="9586553" indent="0">
              <a:buNone/>
              <a:defRPr sz="4792" b="1"/>
            </a:lvl8pPr>
            <a:lvl9pPr marL="10956061" indent="0">
              <a:buNone/>
              <a:defRPr sz="47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1" y="10020301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AB87-FD41-9245-B80A-F8C75825D5D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F947-8F94-734F-83B9-0F4904F9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9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AB87-FD41-9245-B80A-F8C75825D5D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F947-8F94-734F-83B9-0F4904F9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AB87-FD41-9245-B80A-F8C75825D5D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F947-8F94-734F-83B9-0F4904F9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2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828800"/>
            <a:ext cx="11796711" cy="6400800"/>
          </a:xfrm>
        </p:spPr>
        <p:txBody>
          <a:bodyPr anchor="b"/>
          <a:lstStyle>
            <a:lvl1pPr>
              <a:defRPr sz="95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2"/>
            <a:ext cx="18516601" cy="19494500"/>
          </a:xfrm>
        </p:spPr>
        <p:txBody>
          <a:bodyPr/>
          <a:lstStyle>
            <a:lvl1pPr>
              <a:defRPr sz="9586"/>
            </a:lvl1pPr>
            <a:lvl2pPr>
              <a:defRPr sz="8387"/>
            </a:lvl2pPr>
            <a:lvl3pPr>
              <a:defRPr sz="7189"/>
            </a:lvl3pPr>
            <a:lvl4pPr>
              <a:defRPr sz="5991"/>
            </a:lvl4pPr>
            <a:lvl5pPr>
              <a:defRPr sz="5991"/>
            </a:lvl5pPr>
            <a:lvl6pPr>
              <a:defRPr sz="5991"/>
            </a:lvl6pPr>
            <a:lvl7pPr>
              <a:defRPr sz="5991"/>
            </a:lvl7pPr>
            <a:lvl8pPr>
              <a:defRPr sz="5991"/>
            </a:lvl8pPr>
            <a:lvl9pPr>
              <a:defRPr sz="59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8229601"/>
            <a:ext cx="11796711" cy="15246353"/>
          </a:xfrm>
        </p:spPr>
        <p:txBody>
          <a:bodyPr/>
          <a:lstStyle>
            <a:lvl1pPr marL="0" indent="0">
              <a:buNone/>
              <a:defRPr sz="4792"/>
            </a:lvl1pPr>
            <a:lvl2pPr marL="1369508" indent="0">
              <a:buNone/>
              <a:defRPr sz="4194"/>
            </a:lvl2pPr>
            <a:lvl3pPr marL="2739016" indent="0">
              <a:buNone/>
              <a:defRPr sz="3595"/>
            </a:lvl3pPr>
            <a:lvl4pPr marL="4108523" indent="0">
              <a:buNone/>
              <a:defRPr sz="2995"/>
            </a:lvl4pPr>
            <a:lvl5pPr marL="5478030" indent="0">
              <a:buNone/>
              <a:defRPr sz="2995"/>
            </a:lvl5pPr>
            <a:lvl6pPr marL="6847538" indent="0">
              <a:buNone/>
              <a:defRPr sz="2995"/>
            </a:lvl6pPr>
            <a:lvl7pPr marL="8217046" indent="0">
              <a:buNone/>
              <a:defRPr sz="2995"/>
            </a:lvl7pPr>
            <a:lvl8pPr marL="9586553" indent="0">
              <a:buNone/>
              <a:defRPr sz="2995"/>
            </a:lvl8pPr>
            <a:lvl9pPr marL="10956061" indent="0">
              <a:buNone/>
              <a:defRPr sz="29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AB87-FD41-9245-B80A-F8C75825D5D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F947-8F94-734F-83B9-0F4904F9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1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828800"/>
            <a:ext cx="11796711" cy="6400800"/>
          </a:xfrm>
        </p:spPr>
        <p:txBody>
          <a:bodyPr anchor="b"/>
          <a:lstStyle>
            <a:lvl1pPr>
              <a:defRPr sz="95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2"/>
            <a:ext cx="18516601" cy="19494500"/>
          </a:xfrm>
        </p:spPr>
        <p:txBody>
          <a:bodyPr anchor="t"/>
          <a:lstStyle>
            <a:lvl1pPr marL="0" indent="0">
              <a:buNone/>
              <a:defRPr sz="9586"/>
            </a:lvl1pPr>
            <a:lvl2pPr marL="1369508" indent="0">
              <a:buNone/>
              <a:defRPr sz="8387"/>
            </a:lvl2pPr>
            <a:lvl3pPr marL="2739016" indent="0">
              <a:buNone/>
              <a:defRPr sz="7189"/>
            </a:lvl3pPr>
            <a:lvl4pPr marL="4108523" indent="0">
              <a:buNone/>
              <a:defRPr sz="5991"/>
            </a:lvl4pPr>
            <a:lvl5pPr marL="5478030" indent="0">
              <a:buNone/>
              <a:defRPr sz="5991"/>
            </a:lvl5pPr>
            <a:lvl6pPr marL="6847538" indent="0">
              <a:buNone/>
              <a:defRPr sz="5991"/>
            </a:lvl6pPr>
            <a:lvl7pPr marL="8217046" indent="0">
              <a:buNone/>
              <a:defRPr sz="5991"/>
            </a:lvl7pPr>
            <a:lvl8pPr marL="9586553" indent="0">
              <a:buNone/>
              <a:defRPr sz="5991"/>
            </a:lvl8pPr>
            <a:lvl9pPr marL="10956061" indent="0">
              <a:buNone/>
              <a:defRPr sz="599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8229601"/>
            <a:ext cx="11796711" cy="15246353"/>
          </a:xfrm>
        </p:spPr>
        <p:txBody>
          <a:bodyPr/>
          <a:lstStyle>
            <a:lvl1pPr marL="0" indent="0">
              <a:buNone/>
              <a:defRPr sz="4792"/>
            </a:lvl1pPr>
            <a:lvl2pPr marL="1369508" indent="0">
              <a:buNone/>
              <a:defRPr sz="4194"/>
            </a:lvl2pPr>
            <a:lvl3pPr marL="2739016" indent="0">
              <a:buNone/>
              <a:defRPr sz="3595"/>
            </a:lvl3pPr>
            <a:lvl4pPr marL="4108523" indent="0">
              <a:buNone/>
              <a:defRPr sz="2995"/>
            </a:lvl4pPr>
            <a:lvl5pPr marL="5478030" indent="0">
              <a:buNone/>
              <a:defRPr sz="2995"/>
            </a:lvl5pPr>
            <a:lvl6pPr marL="6847538" indent="0">
              <a:buNone/>
              <a:defRPr sz="2995"/>
            </a:lvl6pPr>
            <a:lvl7pPr marL="8217046" indent="0">
              <a:buNone/>
              <a:defRPr sz="2995"/>
            </a:lvl7pPr>
            <a:lvl8pPr marL="9586553" indent="0">
              <a:buNone/>
              <a:defRPr sz="2995"/>
            </a:lvl8pPr>
            <a:lvl9pPr marL="10956061" indent="0">
              <a:buNone/>
              <a:defRPr sz="29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AB87-FD41-9245-B80A-F8C75825D5D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F947-8F94-734F-83B9-0F4904F9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2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1" y="1460501"/>
            <a:ext cx="31546800" cy="5302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1" y="7302501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1" y="25425402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EAB87-FD41-9245-B80A-F8C75825D5D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1" y="25425402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1" y="25425402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FF947-8F94-734F-83B9-0F4904F9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2739016" rtl="0" eaLnBrk="1" latinLnBrk="0" hangingPunct="1">
        <a:lnSpc>
          <a:spcPct val="90000"/>
        </a:lnSpc>
        <a:spcBef>
          <a:spcPct val="0"/>
        </a:spcBef>
        <a:buNone/>
        <a:defRPr sz="13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4753" indent="-684753" algn="l" defTabSz="2739016" rtl="0" eaLnBrk="1" latinLnBrk="0" hangingPunct="1">
        <a:lnSpc>
          <a:spcPct val="90000"/>
        </a:lnSpc>
        <a:spcBef>
          <a:spcPts val="2995"/>
        </a:spcBef>
        <a:buFont typeface="Arial" panose="020B0604020202020204" pitchFamily="34" charset="0"/>
        <a:buChar char="•"/>
        <a:defRPr sz="8387" kern="1200">
          <a:solidFill>
            <a:schemeClr val="tx1"/>
          </a:solidFill>
          <a:latin typeface="+mn-lt"/>
          <a:ea typeface="+mn-ea"/>
          <a:cs typeface="+mn-cs"/>
        </a:defRPr>
      </a:lvl1pPr>
      <a:lvl2pPr marL="2054261" indent="-684753" algn="l" defTabSz="2739016" rtl="0" eaLnBrk="1" latinLnBrk="0" hangingPunct="1">
        <a:lnSpc>
          <a:spcPct val="90000"/>
        </a:lnSpc>
        <a:spcBef>
          <a:spcPts val="1498"/>
        </a:spcBef>
        <a:buFont typeface="Arial" panose="020B0604020202020204" pitchFamily="34" charset="0"/>
        <a:buChar char="•"/>
        <a:defRPr sz="7189" kern="1200">
          <a:solidFill>
            <a:schemeClr val="tx1"/>
          </a:solidFill>
          <a:latin typeface="+mn-lt"/>
          <a:ea typeface="+mn-ea"/>
          <a:cs typeface="+mn-cs"/>
        </a:defRPr>
      </a:lvl2pPr>
      <a:lvl3pPr marL="3423769" indent="-684753" algn="l" defTabSz="2739016" rtl="0" eaLnBrk="1" latinLnBrk="0" hangingPunct="1">
        <a:lnSpc>
          <a:spcPct val="90000"/>
        </a:lnSpc>
        <a:spcBef>
          <a:spcPts val="1498"/>
        </a:spcBef>
        <a:buFont typeface="Arial" panose="020B0604020202020204" pitchFamily="34" charset="0"/>
        <a:buChar char="•"/>
        <a:defRPr sz="5991" kern="1200">
          <a:solidFill>
            <a:schemeClr val="tx1"/>
          </a:solidFill>
          <a:latin typeface="+mn-lt"/>
          <a:ea typeface="+mn-ea"/>
          <a:cs typeface="+mn-cs"/>
        </a:defRPr>
      </a:lvl3pPr>
      <a:lvl4pPr marL="4793277" indent="-684753" algn="l" defTabSz="2739016" rtl="0" eaLnBrk="1" latinLnBrk="0" hangingPunct="1">
        <a:lnSpc>
          <a:spcPct val="90000"/>
        </a:lnSpc>
        <a:spcBef>
          <a:spcPts val="1498"/>
        </a:spcBef>
        <a:buFont typeface="Arial" panose="020B0604020202020204" pitchFamily="34" charset="0"/>
        <a:buChar char="•"/>
        <a:defRPr sz="5392" kern="1200">
          <a:solidFill>
            <a:schemeClr val="tx1"/>
          </a:solidFill>
          <a:latin typeface="+mn-lt"/>
          <a:ea typeface="+mn-ea"/>
          <a:cs typeface="+mn-cs"/>
        </a:defRPr>
      </a:lvl4pPr>
      <a:lvl5pPr marL="6162784" indent="-684753" algn="l" defTabSz="2739016" rtl="0" eaLnBrk="1" latinLnBrk="0" hangingPunct="1">
        <a:lnSpc>
          <a:spcPct val="90000"/>
        </a:lnSpc>
        <a:spcBef>
          <a:spcPts val="1498"/>
        </a:spcBef>
        <a:buFont typeface="Arial" panose="020B0604020202020204" pitchFamily="34" charset="0"/>
        <a:buChar char="•"/>
        <a:defRPr sz="5392" kern="1200">
          <a:solidFill>
            <a:schemeClr val="tx1"/>
          </a:solidFill>
          <a:latin typeface="+mn-lt"/>
          <a:ea typeface="+mn-ea"/>
          <a:cs typeface="+mn-cs"/>
        </a:defRPr>
      </a:lvl5pPr>
      <a:lvl6pPr marL="7532292" indent="-684753" algn="l" defTabSz="2739016" rtl="0" eaLnBrk="1" latinLnBrk="0" hangingPunct="1">
        <a:lnSpc>
          <a:spcPct val="90000"/>
        </a:lnSpc>
        <a:spcBef>
          <a:spcPts val="1498"/>
        </a:spcBef>
        <a:buFont typeface="Arial" panose="020B0604020202020204" pitchFamily="34" charset="0"/>
        <a:buChar char="•"/>
        <a:defRPr sz="5392" kern="1200">
          <a:solidFill>
            <a:schemeClr val="tx1"/>
          </a:solidFill>
          <a:latin typeface="+mn-lt"/>
          <a:ea typeface="+mn-ea"/>
          <a:cs typeface="+mn-cs"/>
        </a:defRPr>
      </a:lvl6pPr>
      <a:lvl7pPr marL="8901800" indent="-684753" algn="l" defTabSz="2739016" rtl="0" eaLnBrk="1" latinLnBrk="0" hangingPunct="1">
        <a:lnSpc>
          <a:spcPct val="90000"/>
        </a:lnSpc>
        <a:spcBef>
          <a:spcPts val="1498"/>
        </a:spcBef>
        <a:buFont typeface="Arial" panose="020B0604020202020204" pitchFamily="34" charset="0"/>
        <a:buChar char="•"/>
        <a:defRPr sz="5392" kern="1200">
          <a:solidFill>
            <a:schemeClr val="tx1"/>
          </a:solidFill>
          <a:latin typeface="+mn-lt"/>
          <a:ea typeface="+mn-ea"/>
          <a:cs typeface="+mn-cs"/>
        </a:defRPr>
      </a:lvl7pPr>
      <a:lvl8pPr marL="10271307" indent="-684753" algn="l" defTabSz="2739016" rtl="0" eaLnBrk="1" latinLnBrk="0" hangingPunct="1">
        <a:lnSpc>
          <a:spcPct val="90000"/>
        </a:lnSpc>
        <a:spcBef>
          <a:spcPts val="1498"/>
        </a:spcBef>
        <a:buFont typeface="Arial" panose="020B0604020202020204" pitchFamily="34" charset="0"/>
        <a:buChar char="•"/>
        <a:defRPr sz="5392" kern="1200">
          <a:solidFill>
            <a:schemeClr val="tx1"/>
          </a:solidFill>
          <a:latin typeface="+mn-lt"/>
          <a:ea typeface="+mn-ea"/>
          <a:cs typeface="+mn-cs"/>
        </a:defRPr>
      </a:lvl8pPr>
      <a:lvl9pPr marL="11640814" indent="-684753" algn="l" defTabSz="2739016" rtl="0" eaLnBrk="1" latinLnBrk="0" hangingPunct="1">
        <a:lnSpc>
          <a:spcPct val="90000"/>
        </a:lnSpc>
        <a:spcBef>
          <a:spcPts val="1498"/>
        </a:spcBef>
        <a:buFont typeface="Arial" panose="020B0604020202020204" pitchFamily="34" charset="0"/>
        <a:buChar char="•"/>
        <a:defRPr sz="53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39016" rtl="0" eaLnBrk="1" latinLnBrk="0" hangingPunct="1">
        <a:defRPr sz="5392" kern="1200">
          <a:solidFill>
            <a:schemeClr val="tx1"/>
          </a:solidFill>
          <a:latin typeface="+mn-lt"/>
          <a:ea typeface="+mn-ea"/>
          <a:cs typeface="+mn-cs"/>
        </a:defRPr>
      </a:lvl1pPr>
      <a:lvl2pPr marL="1369508" algn="l" defTabSz="2739016" rtl="0" eaLnBrk="1" latinLnBrk="0" hangingPunct="1">
        <a:defRPr sz="5392" kern="1200">
          <a:solidFill>
            <a:schemeClr val="tx1"/>
          </a:solidFill>
          <a:latin typeface="+mn-lt"/>
          <a:ea typeface="+mn-ea"/>
          <a:cs typeface="+mn-cs"/>
        </a:defRPr>
      </a:lvl2pPr>
      <a:lvl3pPr marL="2739016" algn="l" defTabSz="2739016" rtl="0" eaLnBrk="1" latinLnBrk="0" hangingPunct="1">
        <a:defRPr sz="5392" kern="1200">
          <a:solidFill>
            <a:schemeClr val="tx1"/>
          </a:solidFill>
          <a:latin typeface="+mn-lt"/>
          <a:ea typeface="+mn-ea"/>
          <a:cs typeface="+mn-cs"/>
        </a:defRPr>
      </a:lvl3pPr>
      <a:lvl4pPr marL="4108523" algn="l" defTabSz="2739016" rtl="0" eaLnBrk="1" latinLnBrk="0" hangingPunct="1">
        <a:defRPr sz="5392" kern="1200">
          <a:solidFill>
            <a:schemeClr val="tx1"/>
          </a:solidFill>
          <a:latin typeface="+mn-lt"/>
          <a:ea typeface="+mn-ea"/>
          <a:cs typeface="+mn-cs"/>
        </a:defRPr>
      </a:lvl4pPr>
      <a:lvl5pPr marL="5478030" algn="l" defTabSz="2739016" rtl="0" eaLnBrk="1" latinLnBrk="0" hangingPunct="1">
        <a:defRPr sz="5392" kern="1200">
          <a:solidFill>
            <a:schemeClr val="tx1"/>
          </a:solidFill>
          <a:latin typeface="+mn-lt"/>
          <a:ea typeface="+mn-ea"/>
          <a:cs typeface="+mn-cs"/>
        </a:defRPr>
      </a:lvl5pPr>
      <a:lvl6pPr marL="6847538" algn="l" defTabSz="2739016" rtl="0" eaLnBrk="1" latinLnBrk="0" hangingPunct="1">
        <a:defRPr sz="5392" kern="1200">
          <a:solidFill>
            <a:schemeClr val="tx1"/>
          </a:solidFill>
          <a:latin typeface="+mn-lt"/>
          <a:ea typeface="+mn-ea"/>
          <a:cs typeface="+mn-cs"/>
        </a:defRPr>
      </a:lvl6pPr>
      <a:lvl7pPr marL="8217046" algn="l" defTabSz="2739016" rtl="0" eaLnBrk="1" latinLnBrk="0" hangingPunct="1">
        <a:defRPr sz="5392" kern="1200">
          <a:solidFill>
            <a:schemeClr val="tx1"/>
          </a:solidFill>
          <a:latin typeface="+mn-lt"/>
          <a:ea typeface="+mn-ea"/>
          <a:cs typeface="+mn-cs"/>
        </a:defRPr>
      </a:lvl7pPr>
      <a:lvl8pPr marL="9586553" algn="l" defTabSz="2739016" rtl="0" eaLnBrk="1" latinLnBrk="0" hangingPunct="1">
        <a:defRPr sz="5392" kern="1200">
          <a:solidFill>
            <a:schemeClr val="tx1"/>
          </a:solidFill>
          <a:latin typeface="+mn-lt"/>
          <a:ea typeface="+mn-ea"/>
          <a:cs typeface="+mn-cs"/>
        </a:defRPr>
      </a:lvl8pPr>
      <a:lvl9pPr marL="10956061" algn="l" defTabSz="2739016" rtl="0" eaLnBrk="1" latinLnBrk="0" hangingPunct="1">
        <a:defRPr sz="5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github.com/matthewdslifko/CallOfDutyProject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41E42"/>
            </a:gs>
            <a:gs pos="97000">
              <a:srgbClr val="2B5397"/>
            </a:gs>
            <a:gs pos="0">
              <a:schemeClr val="bg1"/>
            </a:gs>
            <a:gs pos="90000">
              <a:srgbClr val="2C519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D0AE12-8B3F-9DB6-2BE9-CC566CCD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576000" cy="2743200"/>
          </a:xfrm>
          <a:solidFill>
            <a:srgbClr val="041E42"/>
          </a:solidFill>
          <a:ln w="317500"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 </a:t>
            </a:r>
            <a:endParaRPr lang="en-US" sz="8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F4FE3-7784-5265-5002-FC1B0419DD20}"/>
              </a:ext>
            </a:extLst>
          </p:cNvPr>
          <p:cNvSpPr/>
          <p:nvPr/>
        </p:nvSpPr>
        <p:spPr>
          <a:xfrm>
            <a:off x="0" y="2468880"/>
            <a:ext cx="365760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605E7-6798-7AFA-6E89-2F4355BF5198}"/>
              </a:ext>
            </a:extLst>
          </p:cNvPr>
          <p:cNvSpPr txBox="1"/>
          <p:nvPr/>
        </p:nvSpPr>
        <p:spPr>
          <a:xfrm>
            <a:off x="7157451" y="216614"/>
            <a:ext cx="24569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Data Science Skills Using Call of Duty® Data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5E573-6C66-0D41-D4C7-87E75B512BB8}"/>
              </a:ext>
            </a:extLst>
          </p:cNvPr>
          <p:cNvSpPr txBox="1"/>
          <p:nvPr/>
        </p:nvSpPr>
        <p:spPr>
          <a:xfrm>
            <a:off x="8589962" y="1397159"/>
            <a:ext cx="24569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 </a:t>
            </a:r>
            <a:r>
              <a:rPr lang="en-US" sz="5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Slifko</a:t>
            </a:r>
            <a:r>
              <a:rPr lang="en-US" sz="5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(mds6457@psu.edu), The Pennsylvania State University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68810683-B3C1-BBA9-EC5A-1CED114AF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64" y="320040"/>
            <a:ext cx="4766876" cy="1828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624BE94-BD02-46E1-A60B-8627847A3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4" b="13609"/>
          <a:stretch/>
        </p:blipFill>
        <p:spPr bwMode="auto">
          <a:xfrm>
            <a:off x="32123124" y="274320"/>
            <a:ext cx="246888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713D57C-BE8A-39FC-7AC8-A009716B258A}"/>
              </a:ext>
            </a:extLst>
          </p:cNvPr>
          <p:cNvGrpSpPr/>
          <p:nvPr/>
        </p:nvGrpSpPr>
        <p:grpSpPr>
          <a:xfrm>
            <a:off x="769305" y="3360925"/>
            <a:ext cx="9503229" cy="10355075"/>
            <a:chOff x="790570" y="3552009"/>
            <a:chExt cx="9503229" cy="1035507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4D7B612-0523-F9A3-1B99-6837B26E844C}"/>
                </a:ext>
              </a:extLst>
            </p:cNvPr>
            <p:cNvGrpSpPr/>
            <p:nvPr/>
          </p:nvGrpSpPr>
          <p:grpSpPr>
            <a:xfrm>
              <a:off x="790570" y="4310743"/>
              <a:ext cx="9503229" cy="9596341"/>
              <a:chOff x="790570" y="4310743"/>
              <a:chExt cx="9503229" cy="9596341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1AEA9D2A-CE21-D546-B981-47E3D4FD8EDD}"/>
                  </a:ext>
                </a:extLst>
              </p:cNvPr>
              <p:cNvSpPr/>
              <p:nvPr/>
            </p:nvSpPr>
            <p:spPr>
              <a:xfrm>
                <a:off x="790570" y="4310743"/>
                <a:ext cx="9503229" cy="9596341"/>
              </a:xfrm>
              <a:prstGeom prst="roundRect">
                <a:avLst/>
              </a:prstGeom>
              <a:solidFill>
                <a:srgbClr val="FFFFFF"/>
              </a:solidFill>
              <a:ln w="127000">
                <a:solidFill>
                  <a:srgbClr val="041E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D7E1FA-B35F-FE8E-F874-6B05EE59D0B5}"/>
                  </a:ext>
                </a:extLst>
              </p:cNvPr>
              <p:cNvSpPr txBox="1"/>
              <p:nvPr/>
            </p:nvSpPr>
            <p:spPr>
              <a:xfrm>
                <a:off x="1270221" y="5214289"/>
                <a:ext cx="8543928" cy="8402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GAISE report provides many useful recommendations for educators. The 2016 report added 2 new emphases for the “Teach statistical thinking” recommendation:</a:t>
                </a:r>
              </a:p>
              <a:p>
                <a:endParaRPr lang="en-US" sz="3000" dirty="0">
                  <a:solidFill>
                    <a:srgbClr val="041E4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teach statistics as an investigative process of problem-solving and decision-making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give students experience with multivariable thinking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3000" dirty="0">
                  <a:solidFill>
                    <a:srgbClr val="041E4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1275" lvl="1"/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educators, there is always demand for interesting data sets and examples that can promote learning.</a:t>
                </a:r>
              </a:p>
              <a:p>
                <a:pPr marL="41275" lvl="1"/>
                <a:endParaRPr lang="en-US" sz="3000" dirty="0">
                  <a:solidFill>
                    <a:srgbClr val="041E4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1275" lvl="1"/>
                <a:r>
                  <a:rPr lang="en-US" sz="3000" b="1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GOAL of this work is to share 1) resources and 2) experiences for using data from the Call of Duty franchise for developing data science skills.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0B0D066-0888-08EE-D705-9E2FE1309711}"/>
                </a:ext>
              </a:extLst>
            </p:cNvPr>
            <p:cNvGrpSpPr/>
            <p:nvPr/>
          </p:nvGrpSpPr>
          <p:grpSpPr>
            <a:xfrm>
              <a:off x="2447921" y="3552009"/>
              <a:ext cx="5910943" cy="1404257"/>
              <a:chOff x="14467113" y="6162190"/>
              <a:chExt cx="5910943" cy="140425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7DEDDB-E7D2-50C1-E9F0-19C123CB763F}"/>
                  </a:ext>
                </a:extLst>
              </p:cNvPr>
              <p:cNvSpPr/>
              <p:nvPr/>
            </p:nvSpPr>
            <p:spPr>
              <a:xfrm>
                <a:off x="14467113" y="6162190"/>
                <a:ext cx="5910943" cy="1404257"/>
              </a:xfrm>
              <a:prstGeom prst="rect">
                <a:avLst/>
              </a:prstGeom>
              <a:solidFill>
                <a:srgbClr val="041E42"/>
              </a:solidFill>
              <a:ln w="1270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4FFB55-1F8F-7468-4BD2-3856EE5E81CD}"/>
                  </a:ext>
                </a:extLst>
              </p:cNvPr>
              <p:cNvSpPr txBox="1"/>
              <p:nvPr/>
            </p:nvSpPr>
            <p:spPr>
              <a:xfrm>
                <a:off x="15642479" y="6539702"/>
                <a:ext cx="45801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Introduction</a:t>
                </a:r>
              </a:p>
            </p:txBody>
          </p:sp>
        </p:grpSp>
      </p:grpSp>
      <p:grpSp>
        <p:nvGrpSpPr>
          <p:cNvPr id="25" name="Group 24" descr="Figure 1 is a a five row preview of gameplay dataset. The dataset includes both pre and post match data describing the player's performance in an online match.">
            <a:extLst>
              <a:ext uri="{FF2B5EF4-FFF2-40B4-BE49-F238E27FC236}">
                <a16:creationId xmlns:a16="http://schemas.microsoft.com/office/drawing/2014/main" id="{BC09122E-024A-449B-C048-EF324806ACDB}"/>
              </a:ext>
            </a:extLst>
          </p:cNvPr>
          <p:cNvGrpSpPr/>
          <p:nvPr/>
        </p:nvGrpSpPr>
        <p:grpSpPr>
          <a:xfrm>
            <a:off x="769305" y="24241409"/>
            <a:ext cx="27148268" cy="2862671"/>
            <a:chOff x="989228" y="12751058"/>
            <a:chExt cx="27148268" cy="2862671"/>
          </a:xfrm>
        </p:grpSpPr>
        <p:pic>
          <p:nvPicPr>
            <p:cNvPr id="26" name="Picture 25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6A0AC554-82EF-22BB-5886-3020FA3590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7053"/>
            <a:stretch/>
          </p:blipFill>
          <p:spPr>
            <a:xfrm>
              <a:off x="989228" y="13419169"/>
              <a:ext cx="20482560" cy="219456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7F3F6C-93E5-7504-A2A3-9A45F7458E32}"/>
                </a:ext>
              </a:extLst>
            </p:cNvPr>
            <p:cNvSpPr txBox="1"/>
            <p:nvPr/>
          </p:nvSpPr>
          <p:spPr>
            <a:xfrm>
              <a:off x="10638701" y="12751058"/>
              <a:ext cx="1749879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41E42"/>
                  </a:solidFill>
                </a:rPr>
                <a:t>Fig 1: Preview of gameplay datasets. 12 of 25 variables shown. </a:t>
              </a:r>
            </a:p>
            <a:p>
              <a:endParaRPr lang="en-US" sz="3200" dirty="0">
                <a:solidFill>
                  <a:srgbClr val="041E4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53D7C1-99D2-4FF3-2D91-EFBE304A04A7}"/>
              </a:ext>
            </a:extLst>
          </p:cNvPr>
          <p:cNvGrpSpPr/>
          <p:nvPr/>
        </p:nvGrpSpPr>
        <p:grpSpPr>
          <a:xfrm>
            <a:off x="876009" y="14139800"/>
            <a:ext cx="9503229" cy="10469202"/>
            <a:chOff x="790570" y="3552009"/>
            <a:chExt cx="9503229" cy="1046920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DDEDC0-259B-C56F-292F-220FBBAC988A}"/>
                </a:ext>
              </a:extLst>
            </p:cNvPr>
            <p:cNvGrpSpPr/>
            <p:nvPr/>
          </p:nvGrpSpPr>
          <p:grpSpPr>
            <a:xfrm>
              <a:off x="790570" y="4310743"/>
              <a:ext cx="9503229" cy="9710468"/>
              <a:chOff x="790570" y="4310743"/>
              <a:chExt cx="9503229" cy="9710468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0A24C4D7-ABFF-08AB-E52A-30D985D8677B}"/>
                  </a:ext>
                </a:extLst>
              </p:cNvPr>
              <p:cNvSpPr/>
              <p:nvPr/>
            </p:nvSpPr>
            <p:spPr>
              <a:xfrm>
                <a:off x="790570" y="4310743"/>
                <a:ext cx="9503229" cy="9710468"/>
              </a:xfrm>
              <a:prstGeom prst="roundRect">
                <a:avLst/>
              </a:prstGeom>
              <a:solidFill>
                <a:srgbClr val="FFFFFF"/>
              </a:solidFill>
              <a:ln w="127000">
                <a:solidFill>
                  <a:srgbClr val="041E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E20AC13-5639-333D-D5F3-0CD0C4F1AB4F}"/>
                  </a:ext>
                </a:extLst>
              </p:cNvPr>
              <p:cNvSpPr txBox="1"/>
              <p:nvPr/>
            </p:nvSpPr>
            <p:spPr>
              <a:xfrm>
                <a:off x="1183135" y="5214289"/>
                <a:ext cx="8916874" cy="8402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data were collected by the presenter while playing Call of Duty: Black Ops Cold War.</a:t>
                </a:r>
              </a:p>
              <a:p>
                <a:endParaRPr lang="en-US" sz="3000" dirty="0">
                  <a:solidFill>
                    <a:srgbClr val="041E4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000" b="1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primary data describe a player’s performance in an online multiplayer match</a:t>
                </a: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Each observation represents a unique match and contains pre and post game data as shown in Fig 1. All observations correspond to the same player.</a:t>
                </a:r>
              </a:p>
              <a:p>
                <a:endParaRPr lang="en-US" sz="3000" dirty="0">
                  <a:solidFill>
                    <a:srgbClr val="041E4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There are </a:t>
                </a:r>
                <a:r>
                  <a:rPr lang="en-US" sz="3000" b="1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gameplay datasets</a:t>
                </a: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endParaRPr lang="en-US" sz="3000" dirty="0">
                  <a:solidFill>
                    <a:srgbClr val="041E4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one is ”easy” to use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one is more challenging (typos, increased NA’s) to illustrate realities of data analysis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000" dirty="0">
                  <a:solidFill>
                    <a:srgbClr val="041E4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Secondary data include </a:t>
                </a:r>
                <a:r>
                  <a:rPr lang="en-US" sz="3000" b="1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 additional datasets </a:t>
                </a: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containing information about Maps, Weapons, and </a:t>
                </a:r>
                <a:r>
                  <a:rPr lang="en-US" sz="300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Game Modes.</a:t>
                </a:r>
                <a:endParaRPr lang="en-US" sz="3200" b="1" dirty="0">
                  <a:solidFill>
                    <a:srgbClr val="041E42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E80D8B-A7C6-7239-F449-470E752377F1}"/>
                </a:ext>
              </a:extLst>
            </p:cNvPr>
            <p:cNvGrpSpPr/>
            <p:nvPr/>
          </p:nvGrpSpPr>
          <p:grpSpPr>
            <a:xfrm>
              <a:off x="2447921" y="3552009"/>
              <a:ext cx="5910943" cy="1404257"/>
              <a:chOff x="14467113" y="6162190"/>
              <a:chExt cx="5910943" cy="140425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0494883-A268-5AA8-5049-DED853CDEDB0}"/>
                  </a:ext>
                </a:extLst>
              </p:cNvPr>
              <p:cNvSpPr/>
              <p:nvPr/>
            </p:nvSpPr>
            <p:spPr>
              <a:xfrm>
                <a:off x="14467113" y="6162190"/>
                <a:ext cx="5910943" cy="1404257"/>
              </a:xfrm>
              <a:prstGeom prst="rect">
                <a:avLst/>
              </a:prstGeom>
              <a:solidFill>
                <a:srgbClr val="041E42"/>
              </a:solidFill>
              <a:ln w="1270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9433FD-A482-B896-990C-17518CCD601C}"/>
                  </a:ext>
                </a:extLst>
              </p:cNvPr>
              <p:cNvSpPr txBox="1"/>
              <p:nvPr/>
            </p:nvSpPr>
            <p:spPr>
              <a:xfrm>
                <a:off x="15647063" y="6566981"/>
                <a:ext cx="45801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FFFFFF"/>
                    </a:solidFill>
                  </a:rPr>
                  <a:t>2. Data Collection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31CAB87-3DA8-F81B-EDCE-1E9656B61666}"/>
              </a:ext>
            </a:extLst>
          </p:cNvPr>
          <p:cNvGrpSpPr/>
          <p:nvPr/>
        </p:nvGrpSpPr>
        <p:grpSpPr>
          <a:xfrm>
            <a:off x="11247804" y="10756860"/>
            <a:ext cx="9727893" cy="13310148"/>
            <a:chOff x="790570" y="3552009"/>
            <a:chExt cx="9727893" cy="1310798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3F03BF8-E449-A583-7506-DF4AEC67B438}"/>
                </a:ext>
              </a:extLst>
            </p:cNvPr>
            <p:cNvGrpSpPr/>
            <p:nvPr/>
          </p:nvGrpSpPr>
          <p:grpSpPr>
            <a:xfrm>
              <a:off x="790570" y="4310743"/>
              <a:ext cx="9727893" cy="12349247"/>
              <a:chOff x="790570" y="4310743"/>
              <a:chExt cx="9727893" cy="12349247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90178FA2-3DE9-5977-0858-D170F12446C3}"/>
                  </a:ext>
                </a:extLst>
              </p:cNvPr>
              <p:cNvSpPr/>
              <p:nvPr/>
            </p:nvSpPr>
            <p:spPr>
              <a:xfrm>
                <a:off x="790570" y="4310743"/>
                <a:ext cx="9727893" cy="12349247"/>
              </a:xfrm>
              <a:prstGeom prst="roundRect">
                <a:avLst/>
              </a:prstGeom>
              <a:solidFill>
                <a:srgbClr val="FFFFFF"/>
              </a:solidFill>
              <a:ln w="127000">
                <a:solidFill>
                  <a:srgbClr val="041E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23B8E79-FF08-194E-B681-C0DBE887E1DD}"/>
                  </a:ext>
                </a:extLst>
              </p:cNvPr>
              <p:cNvSpPr txBox="1"/>
              <p:nvPr/>
            </p:nvSpPr>
            <p:spPr>
              <a:xfrm>
                <a:off x="1270220" y="5214289"/>
                <a:ext cx="9023579" cy="11002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have I used this data</a:t>
                </a: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en-US" sz="3000" b="1" dirty="0">
                  <a:solidFill>
                    <a:srgbClr val="041E4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University-level courses with 7 to 40 students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Introductory R/Data Science courses (No prerequisites)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Introductory Statistical Learning (R and Intro Stat perquisites)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000" dirty="0">
                  <a:solidFill>
                    <a:srgbClr val="041E4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000" b="1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</a:t>
                </a: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000" b="1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have I used this data</a:t>
                </a: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practice applying data wrangling, data visualization, and modeling concepts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motivate challenges of real datasets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Types of activities: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mini-projects and final projects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take-home exam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demonstrations </a:t>
                </a:r>
              </a:p>
              <a:p>
                <a:endParaRPr lang="en-US" sz="3000" dirty="0">
                  <a:solidFill>
                    <a:srgbClr val="041E4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000" b="1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Suggestions</a:t>
                </a: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Limit use to a college classroom because of mature content of game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Have students work in groups initially to help those unfamiliar with such games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Provide ample background information so that lack of familiarity with game is not a problem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Leverage student knowledge of the game</a:t>
                </a:r>
                <a:endParaRPr lang="en-US" sz="3200" dirty="0">
                  <a:solidFill>
                    <a:srgbClr val="041E42"/>
                  </a:solidFill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97BC87C-A23F-478E-5C68-6E6287BCA190}"/>
                </a:ext>
              </a:extLst>
            </p:cNvPr>
            <p:cNvGrpSpPr/>
            <p:nvPr/>
          </p:nvGrpSpPr>
          <p:grpSpPr>
            <a:xfrm>
              <a:off x="2447921" y="3552009"/>
              <a:ext cx="5910943" cy="1404257"/>
              <a:chOff x="14467113" y="6162190"/>
              <a:chExt cx="5910943" cy="1404257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295F621-5B4D-9E07-E0EA-EBADD17AD1C2}"/>
                  </a:ext>
                </a:extLst>
              </p:cNvPr>
              <p:cNvSpPr/>
              <p:nvPr/>
            </p:nvSpPr>
            <p:spPr>
              <a:xfrm>
                <a:off x="14467113" y="6162190"/>
                <a:ext cx="5910943" cy="1404257"/>
              </a:xfrm>
              <a:prstGeom prst="rect">
                <a:avLst/>
              </a:prstGeom>
              <a:solidFill>
                <a:srgbClr val="041E42"/>
              </a:solidFill>
              <a:ln w="1270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0FDF7F4-A3A5-AEE8-2D0C-345F1306A40C}"/>
                  </a:ext>
                </a:extLst>
              </p:cNvPr>
              <p:cNvSpPr txBox="1"/>
              <p:nvPr/>
            </p:nvSpPr>
            <p:spPr>
              <a:xfrm>
                <a:off x="15596500" y="6510376"/>
                <a:ext cx="45801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Experiences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F73B25E-D7FB-381F-237C-0435F6E135DA}"/>
              </a:ext>
            </a:extLst>
          </p:cNvPr>
          <p:cNvGrpSpPr/>
          <p:nvPr/>
        </p:nvGrpSpPr>
        <p:grpSpPr>
          <a:xfrm>
            <a:off x="11247804" y="3364992"/>
            <a:ext cx="9503229" cy="6903807"/>
            <a:chOff x="11247804" y="3364992"/>
            <a:chExt cx="9503229" cy="690380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8B1E905-BCD4-7927-5EAB-7EA90AF44CF8}"/>
                </a:ext>
              </a:extLst>
            </p:cNvPr>
            <p:cNvGrpSpPr/>
            <p:nvPr/>
          </p:nvGrpSpPr>
          <p:grpSpPr>
            <a:xfrm>
              <a:off x="11247804" y="3364992"/>
              <a:ext cx="9503229" cy="6903807"/>
              <a:chOff x="790570" y="3514504"/>
              <a:chExt cx="9503229" cy="690380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195623A-9C74-4AFE-90A6-619B85E5D08B}"/>
                  </a:ext>
                </a:extLst>
              </p:cNvPr>
              <p:cNvGrpSpPr/>
              <p:nvPr/>
            </p:nvGrpSpPr>
            <p:grpSpPr>
              <a:xfrm>
                <a:off x="790570" y="4310743"/>
                <a:ext cx="9503229" cy="6107568"/>
                <a:chOff x="790570" y="4310743"/>
                <a:chExt cx="9503229" cy="6107568"/>
              </a:xfrm>
            </p:grpSpPr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1FA947F3-3E01-37ED-94EF-356AA61778CE}"/>
                    </a:ext>
                  </a:extLst>
                </p:cNvPr>
                <p:cNvSpPr/>
                <p:nvPr/>
              </p:nvSpPr>
              <p:spPr>
                <a:xfrm>
                  <a:off x="790570" y="4310743"/>
                  <a:ext cx="9503229" cy="6107568"/>
                </a:xfrm>
                <a:prstGeom prst="roundRect">
                  <a:avLst/>
                </a:prstGeom>
                <a:solidFill>
                  <a:srgbClr val="FFFFFF"/>
                </a:solidFill>
                <a:ln w="127000">
                  <a:solidFill>
                    <a:srgbClr val="041E4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E687477-80F8-6FD7-AFB1-F7179304C408}"/>
                    </a:ext>
                  </a:extLst>
                </p:cNvPr>
                <p:cNvSpPr txBox="1"/>
                <p:nvPr/>
              </p:nvSpPr>
              <p:spPr>
                <a:xfrm>
                  <a:off x="1270220" y="4755222"/>
                  <a:ext cx="8543928" cy="5663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3000" dirty="0">
                      <a:solidFill>
                        <a:srgbClr val="041E4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You may obtain the following resources:</a:t>
                  </a:r>
                </a:p>
                <a:p>
                  <a:endPara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000" dirty="0">
                      <a:solidFill>
                        <a:srgbClr val="041E4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dictionary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 datasets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Examples with code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3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3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by visiting: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3000" dirty="0">
                      <a:solidFill>
                        <a:srgbClr val="041E42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hlinkClick r:id="rId6"/>
                    </a:rPr>
                    <a:t>https://github.com/matthewdslifko/CallOfDutyProject</a:t>
                  </a:r>
                  <a:endPara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sz="3200" dirty="0">
                    <a:solidFill>
                      <a:srgbClr val="041E42"/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DD9978C-C1CA-64DB-BE75-5FE2D7FBB325}"/>
                  </a:ext>
                </a:extLst>
              </p:cNvPr>
              <p:cNvGrpSpPr/>
              <p:nvPr/>
            </p:nvGrpSpPr>
            <p:grpSpPr>
              <a:xfrm>
                <a:off x="2447921" y="3514504"/>
                <a:ext cx="5927268" cy="1404257"/>
                <a:chOff x="14467113" y="6124685"/>
                <a:chExt cx="5927268" cy="1404257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044F03F-8515-C15C-5D8B-24775A01568A}"/>
                    </a:ext>
                  </a:extLst>
                </p:cNvPr>
                <p:cNvSpPr/>
                <p:nvPr/>
              </p:nvSpPr>
              <p:spPr>
                <a:xfrm>
                  <a:off x="14467113" y="6124685"/>
                  <a:ext cx="5910943" cy="1404257"/>
                </a:xfrm>
                <a:prstGeom prst="rect">
                  <a:avLst/>
                </a:prstGeom>
                <a:solidFill>
                  <a:srgbClr val="041E42"/>
                </a:solidFill>
                <a:ln w="1270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EC79194-CB36-D23F-1871-FD5ADA866042}"/>
                    </a:ext>
                  </a:extLst>
                </p:cNvPr>
                <p:cNvSpPr txBox="1"/>
                <p:nvPr/>
              </p:nvSpPr>
              <p:spPr>
                <a:xfrm>
                  <a:off x="15814215" y="6466833"/>
                  <a:ext cx="458016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3. Resources</a:t>
                  </a:r>
                </a:p>
              </p:txBody>
            </p:sp>
          </p:grpSp>
        </p:grpSp>
        <p:pic>
          <p:nvPicPr>
            <p:cNvPr id="43" name="Picture 42" descr="A qr code with a dinosaur&#10;&#10;Description automatically generated">
              <a:extLst>
                <a:ext uri="{FF2B5EF4-FFF2-40B4-BE49-F238E27FC236}">
                  <a16:creationId xmlns:a16="http://schemas.microsoft.com/office/drawing/2014/main" id="{9112E1E3-CEEE-708F-4475-FD5ED801E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859250" y="5732608"/>
              <a:ext cx="2857500" cy="28575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C51E4A-708C-9397-C98B-7CD8C5D8FA59}"/>
              </a:ext>
            </a:extLst>
          </p:cNvPr>
          <p:cNvGrpSpPr/>
          <p:nvPr/>
        </p:nvGrpSpPr>
        <p:grpSpPr>
          <a:xfrm>
            <a:off x="21893173" y="2988728"/>
            <a:ext cx="13913522" cy="24115352"/>
            <a:chOff x="790570" y="3557697"/>
            <a:chExt cx="13913522" cy="2410876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BD69453-0182-5924-29E9-33F2B723EE52}"/>
                </a:ext>
              </a:extLst>
            </p:cNvPr>
            <p:cNvGrpSpPr/>
            <p:nvPr/>
          </p:nvGrpSpPr>
          <p:grpSpPr>
            <a:xfrm>
              <a:off x="790570" y="4310743"/>
              <a:ext cx="13913522" cy="23355717"/>
              <a:chOff x="790570" y="4310743"/>
              <a:chExt cx="13913522" cy="23355717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A44106E3-2C64-574A-FEB9-D04F9AD76827}"/>
                  </a:ext>
                </a:extLst>
              </p:cNvPr>
              <p:cNvSpPr/>
              <p:nvPr/>
            </p:nvSpPr>
            <p:spPr>
              <a:xfrm>
                <a:off x="790570" y="4310743"/>
                <a:ext cx="13913522" cy="23355717"/>
              </a:xfrm>
              <a:prstGeom prst="roundRect">
                <a:avLst/>
              </a:prstGeom>
              <a:solidFill>
                <a:srgbClr val="FFFFFF"/>
              </a:solidFill>
              <a:ln w="127000">
                <a:solidFill>
                  <a:srgbClr val="041E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E135600-AF63-D834-34DF-8E214E6DD091}"/>
                  </a:ext>
                </a:extLst>
              </p:cNvPr>
              <p:cNvSpPr txBox="1"/>
              <p:nvPr/>
            </p:nvSpPr>
            <p:spPr>
              <a:xfrm>
                <a:off x="1270220" y="5214289"/>
                <a:ext cx="12934603" cy="1909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Background: </a:t>
                </a: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“Damage” represents the amount of damage issued by the player on the opposing team’s players, weapons, and vehicles.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3000" dirty="0">
                  <a:solidFill>
                    <a:srgbClr val="041E4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1275" lvl="1"/>
                <a:r>
                  <a:rPr lang="en-US" sz="3000" b="1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r>
                  <a:rPr lang="en-US" sz="3000" dirty="0">
                    <a:solidFill>
                      <a:srgbClr val="041E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Explore the distribution of Damage.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56286B3-8B26-9378-F3A4-E1C6E2F956AF}"/>
                </a:ext>
              </a:extLst>
            </p:cNvPr>
            <p:cNvGrpSpPr/>
            <p:nvPr/>
          </p:nvGrpSpPr>
          <p:grpSpPr>
            <a:xfrm>
              <a:off x="4910169" y="3557697"/>
              <a:ext cx="5910943" cy="1404257"/>
              <a:chOff x="16929361" y="6167878"/>
              <a:chExt cx="5910943" cy="140425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37FF160-CB22-18E9-0C0D-1BE7ED63AF9F}"/>
                  </a:ext>
                </a:extLst>
              </p:cNvPr>
              <p:cNvSpPr/>
              <p:nvPr/>
            </p:nvSpPr>
            <p:spPr>
              <a:xfrm>
                <a:off x="16929361" y="6167878"/>
                <a:ext cx="5910943" cy="1404257"/>
              </a:xfrm>
              <a:prstGeom prst="rect">
                <a:avLst/>
              </a:prstGeom>
              <a:solidFill>
                <a:srgbClr val="041E42"/>
              </a:solidFill>
              <a:ln w="1270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2C0429A-0CB6-4B24-7086-757D5377FCD9}"/>
                  </a:ext>
                </a:extLst>
              </p:cNvPr>
              <p:cNvSpPr txBox="1"/>
              <p:nvPr/>
            </p:nvSpPr>
            <p:spPr>
              <a:xfrm>
                <a:off x="17873556" y="6555898"/>
                <a:ext cx="45801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EDA Example</a:t>
                </a: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25D2776-BE47-1FE5-1282-DC9F1BA09011}"/>
              </a:ext>
            </a:extLst>
          </p:cNvPr>
          <p:cNvGrpSpPr/>
          <p:nvPr/>
        </p:nvGrpSpPr>
        <p:grpSpPr>
          <a:xfrm>
            <a:off x="22531921" y="15552696"/>
            <a:ext cx="12893194" cy="6217920"/>
            <a:chOff x="22597492" y="17254940"/>
            <a:chExt cx="12893194" cy="6217920"/>
          </a:xfrm>
        </p:grpSpPr>
        <p:pic>
          <p:nvPicPr>
            <p:cNvPr id="54" name="Picture 53" descr="A histogram showing the distribution of damage based on whether the game was Core or Hardcore. Mean and standard deviation of each also included.">
              <a:extLst>
                <a:ext uri="{FF2B5EF4-FFF2-40B4-BE49-F238E27FC236}">
                  <a16:creationId xmlns:a16="http://schemas.microsoft.com/office/drawing/2014/main" id="{BF425FBC-1CA8-8B6D-67B7-7F9AD0F3A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97492" y="17254940"/>
              <a:ext cx="10241284" cy="621792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413499-851C-31B1-F29D-23AFB08BF049}"/>
                </a:ext>
              </a:extLst>
            </p:cNvPr>
            <p:cNvSpPr txBox="1"/>
            <p:nvPr/>
          </p:nvSpPr>
          <p:spPr>
            <a:xfrm>
              <a:off x="31334708" y="21094384"/>
              <a:ext cx="415597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41E42"/>
                  </a:solidFill>
                </a:rPr>
                <a:t>Fig 3: Distribution </a:t>
              </a:r>
            </a:p>
            <a:p>
              <a:r>
                <a:rPr lang="en-US" sz="3200" dirty="0">
                  <a:solidFill>
                    <a:srgbClr val="041E42"/>
                  </a:solidFill>
                </a:rPr>
                <a:t>of damage variable  based on Core</a:t>
              </a: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4D6CAF4B-AEE3-A9B4-720C-F4DBBD181EE3}"/>
              </a:ext>
            </a:extLst>
          </p:cNvPr>
          <p:cNvGrpSpPr/>
          <p:nvPr/>
        </p:nvGrpSpPr>
        <p:grpSpPr>
          <a:xfrm>
            <a:off x="22461104" y="6949440"/>
            <a:ext cx="13100953" cy="5760720"/>
            <a:chOff x="22461104" y="6949440"/>
            <a:chExt cx="13100953" cy="6217920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E37EBF1D-AF92-B6F1-7C95-08CE6FD7A40E}"/>
                </a:ext>
              </a:extLst>
            </p:cNvPr>
            <p:cNvGrpSpPr/>
            <p:nvPr/>
          </p:nvGrpSpPr>
          <p:grpSpPr>
            <a:xfrm>
              <a:off x="22461104" y="6949440"/>
              <a:ext cx="13100953" cy="6217920"/>
              <a:chOff x="22461104" y="6949440"/>
              <a:chExt cx="13100953" cy="6217920"/>
            </a:xfrm>
          </p:grpSpPr>
          <p:pic>
            <p:nvPicPr>
              <p:cNvPr id="52" name="Picture 51" descr="A histogram showing the distribution of damage. The distribution is bimodal with peaks near 500 and 2700.">
                <a:extLst>
                  <a:ext uri="{FF2B5EF4-FFF2-40B4-BE49-F238E27FC236}">
                    <a16:creationId xmlns:a16="http://schemas.microsoft.com/office/drawing/2014/main" id="{C7FC454F-5BB5-CAF3-0B41-C3419B075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61104" y="6949440"/>
                <a:ext cx="10353987" cy="621792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551F3B-E477-22C4-9862-0DAAF6F4AAD8}"/>
                  </a:ext>
                </a:extLst>
              </p:cNvPr>
              <p:cNvSpPr txBox="1"/>
              <p:nvPr/>
            </p:nvSpPr>
            <p:spPr>
              <a:xfrm>
                <a:off x="32886436" y="10310494"/>
                <a:ext cx="2675621" cy="222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41E42"/>
                    </a:solidFill>
                  </a:rPr>
                  <a:t>Fig 2</a:t>
                </a:r>
                <a:r>
                  <a:rPr lang="en-US" sz="3200" dirty="0">
                    <a:solidFill>
                      <a:srgbClr val="041E42"/>
                    </a:solidFill>
                    <a:sym typeface="Wingdings" pitchFamily="2" charset="2"/>
                  </a:rPr>
                  <a:t>: </a:t>
                </a:r>
              </a:p>
              <a:p>
                <a:r>
                  <a:rPr lang="en-US" sz="3200" dirty="0">
                    <a:solidFill>
                      <a:srgbClr val="041E42"/>
                    </a:solidFill>
                  </a:rPr>
                  <a:t>Distribution</a:t>
                </a:r>
              </a:p>
              <a:p>
                <a:r>
                  <a:rPr lang="en-US" sz="3200" dirty="0">
                    <a:solidFill>
                      <a:srgbClr val="041E42"/>
                    </a:solidFill>
                  </a:rPr>
                  <a:t>of damage </a:t>
                </a:r>
              </a:p>
              <a:p>
                <a:r>
                  <a:rPr lang="en-US" sz="3200" dirty="0">
                    <a:solidFill>
                      <a:srgbClr val="041E42"/>
                    </a:solidFill>
                  </a:rPr>
                  <a:t>variable. </a:t>
                </a:r>
              </a:p>
            </p:txBody>
          </p:sp>
        </p:grpSp>
        <p:grpSp>
          <p:nvGrpSpPr>
            <p:cNvPr id="56" name="Group 55" descr="Callout showing bimodal nature of distribution">
              <a:extLst>
                <a:ext uri="{FF2B5EF4-FFF2-40B4-BE49-F238E27FC236}">
                  <a16:creationId xmlns:a16="http://schemas.microsoft.com/office/drawing/2014/main" id="{EB633EA4-BCF2-441F-FD0C-CA714E5BB6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016464" y="6957958"/>
              <a:ext cx="8730940" cy="2744648"/>
              <a:chOff x="1953576" y="2368559"/>
              <a:chExt cx="4493642" cy="1409535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05E5525-5608-DD29-FBEF-B7731AB2971B}"/>
                  </a:ext>
                </a:extLst>
              </p:cNvPr>
              <p:cNvSpPr/>
              <p:nvPr/>
            </p:nvSpPr>
            <p:spPr>
              <a:xfrm>
                <a:off x="1953576" y="2389358"/>
                <a:ext cx="602429" cy="559397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F07DFE6-25CD-C137-43D1-3583A311B600}"/>
                  </a:ext>
                </a:extLst>
              </p:cNvPr>
              <p:cNvSpPr/>
              <p:nvPr/>
            </p:nvSpPr>
            <p:spPr>
              <a:xfrm>
                <a:off x="2965441" y="2368559"/>
                <a:ext cx="602429" cy="559397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EDF7C04-BBE1-BF4D-56A6-1119B9A317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00840" y="2726557"/>
                <a:ext cx="567968" cy="299208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F069130-83D2-57D5-7A82-0056AC375E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25507" y="2850577"/>
                <a:ext cx="1682734" cy="530014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0513341-FC99-13D2-3BE2-8B1A37D7BAEC}"/>
                  </a:ext>
                </a:extLst>
              </p:cNvPr>
              <p:cNvSpPr txBox="1"/>
              <p:nvPr/>
            </p:nvSpPr>
            <p:spPr>
              <a:xfrm>
                <a:off x="4282511" y="2759845"/>
                <a:ext cx="2164707" cy="1018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Bimodal Distribution – What other variables might affect the distribution?</a:t>
                </a: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4D2EF91-86DA-059F-2E84-37150BA38080}"/>
              </a:ext>
            </a:extLst>
          </p:cNvPr>
          <p:cNvSpPr txBox="1"/>
          <p:nvPr/>
        </p:nvSpPr>
        <p:spPr>
          <a:xfrm>
            <a:off x="22117837" y="12920662"/>
            <a:ext cx="1293460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275" lvl="1"/>
            <a:r>
              <a:rPr lang="en-US" sz="3000" b="1" dirty="0">
                <a:solidFill>
                  <a:srgbClr val="041E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background</a:t>
            </a:r>
            <a:r>
              <a:rPr lang="en-US" sz="3000" dirty="0">
                <a:solidFill>
                  <a:srgbClr val="041E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Some values in the “</a:t>
            </a:r>
            <a:r>
              <a:rPr lang="en-US" sz="3000" dirty="0" err="1">
                <a:solidFill>
                  <a:srgbClr val="041E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GameType</a:t>
            </a:r>
            <a:r>
              <a:rPr lang="en-US" sz="3000" dirty="0">
                <a:solidFill>
                  <a:srgbClr val="041E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variable include an “HC” designation. Unlike Core games, players begin with less health and health does not regenerate in Hardcore (HC) games. </a:t>
            </a:r>
          </a:p>
          <a:p>
            <a:pPr marL="41275" lvl="1"/>
            <a:endParaRPr lang="en-US" sz="3000" dirty="0">
              <a:solidFill>
                <a:srgbClr val="041E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275" lvl="1"/>
            <a:r>
              <a:rPr lang="en-US" sz="3000" b="1" dirty="0">
                <a:solidFill>
                  <a:srgbClr val="041E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Task</a:t>
            </a:r>
            <a:r>
              <a:rPr lang="en-US" sz="3000" dirty="0">
                <a:solidFill>
                  <a:srgbClr val="041E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Explore the distribution of Damage using this information.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752435E4-BEA0-852D-F28A-0D5282E1DDF3}"/>
              </a:ext>
            </a:extLst>
          </p:cNvPr>
          <p:cNvSpPr txBox="1"/>
          <p:nvPr/>
        </p:nvSpPr>
        <p:spPr>
          <a:xfrm>
            <a:off x="22495039" y="21839188"/>
            <a:ext cx="123155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41E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example provides an opportunity to discuss:</a:t>
            </a:r>
          </a:p>
          <a:p>
            <a:endParaRPr lang="en-US" sz="3000" dirty="0">
              <a:solidFill>
                <a:srgbClr val="041E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41E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 and process of exploration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Complementary roles of visualization and summary statistics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Annotating plot with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String processing and new variable creation (to create Core variable)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Multivariable thinking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41E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/>
          </a:p>
          <a:p>
            <a:endParaRPr lang="en-US" sz="3200" dirty="0">
              <a:solidFill>
                <a:srgbClr val="041E42"/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1D65FC11-7DC3-1E7A-C76D-F75C5FBD9002}"/>
              </a:ext>
            </a:extLst>
          </p:cNvPr>
          <p:cNvSpPr/>
          <p:nvPr/>
        </p:nvSpPr>
        <p:spPr>
          <a:xfrm>
            <a:off x="24596335" y="25610060"/>
            <a:ext cx="8726444" cy="1319284"/>
          </a:xfrm>
          <a:prstGeom prst="rect">
            <a:avLst/>
          </a:prstGeom>
          <a:solidFill>
            <a:srgbClr val="041E42"/>
          </a:solidFill>
          <a:ln w="127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EC42276D-72C0-1C74-233B-E3A02D32C30C}"/>
              </a:ext>
            </a:extLst>
          </p:cNvPr>
          <p:cNvSpPr txBox="1"/>
          <p:nvPr/>
        </p:nvSpPr>
        <p:spPr>
          <a:xfrm>
            <a:off x="25296636" y="25603001"/>
            <a:ext cx="758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handout or visit the GitHub page for more examples</a:t>
            </a:r>
          </a:p>
        </p:txBody>
      </p:sp>
    </p:spTree>
    <p:extLst>
      <p:ext uri="{BB962C8B-B14F-4D97-AF65-F5344CB8AC3E}">
        <p14:creationId xmlns:p14="http://schemas.microsoft.com/office/powerpoint/2010/main" val="3669569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557</Words>
  <Application>Microsoft Macintosh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Slifko, Matt</dc:creator>
  <cp:lastModifiedBy>Slifko, Matt</cp:lastModifiedBy>
  <cp:revision>7</cp:revision>
  <dcterms:created xsi:type="dcterms:W3CDTF">2023-05-30T15:12:50Z</dcterms:created>
  <dcterms:modified xsi:type="dcterms:W3CDTF">2023-05-31T14:08:26Z</dcterms:modified>
</cp:coreProperties>
</file>