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60" r:id="rId8"/>
    <p:sldId id="264" r:id="rId9"/>
    <p:sldId id="266" r:id="rId10"/>
    <p:sldId id="265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6"/>
    <p:restoredTop sz="96190"/>
  </p:normalViewPr>
  <p:slideViewPr>
    <p:cSldViewPr snapToGrid="0" snapToObjects="1">
      <p:cViewPr varScale="1">
        <p:scale>
          <a:sx n="108" d="100"/>
          <a:sy n="108" d="100"/>
        </p:scale>
        <p:origin x="208" y="416"/>
      </p:cViewPr>
      <p:guideLst/>
    </p:cSldViewPr>
  </p:slideViewPr>
  <p:outlineViewPr>
    <p:cViewPr>
      <p:scale>
        <a:sx n="33" d="100"/>
        <a:sy n="33" d="100"/>
      </p:scale>
      <p:origin x="0" y="-70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B277E-229E-AC47-9970-606C7984B944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6FBBE-24BF-6048-BF24-0AF6E5A3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70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want to talk about how I have used VG data from COD to help students develop DS skills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6FBBE-24BF-6048-BF24-0AF6E5A350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4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 is high, affects classrooms. As I teach these ideas I turn to resources like the </a:t>
            </a:r>
            <a:r>
              <a:rPr lang="en-US" dirty="0" err="1"/>
              <a:t>gaise</a:t>
            </a:r>
            <a:r>
              <a:rPr lang="en-US" dirty="0"/>
              <a:t> report. To execute, we look for interesting new data and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6FBBE-24BF-6048-BF24-0AF6E5A350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84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spend much time talking about popularity of game to keep it short.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6FBBE-24BF-6048-BF24-0AF6E5A350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15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need to talk about map vote or to read datasets to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6FBBE-24BF-6048-BF24-0AF6E5A350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49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Avoid reading background to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6FBBE-24BF-6048-BF24-0AF6E5A350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05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Avoid reading background.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6FBBE-24BF-6048-BF24-0AF6E5A350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4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6FBBE-24BF-6048-BF24-0AF6E5A350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65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5AC286-2C3F-0E40-9113-561ABE565C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114300"/>
            <a:ext cx="5676900" cy="6743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5EF8-3F55-CC40-8877-5D48D7C06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5709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48D3-80FB-6246-9942-F676252E6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93324"/>
            <a:ext cx="6858000" cy="64839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A1BD8D-385A-CC65-1197-09B18DA49E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2371" y="5438785"/>
            <a:ext cx="2795938" cy="99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8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A51CFB-E62E-CD4F-AC50-6424DEE18A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45" y="3993267"/>
            <a:ext cx="2411555" cy="286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CFD92-6A68-7E42-A863-17535A7EC3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32633" y="6046273"/>
            <a:ext cx="1620222" cy="57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9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694FA73-D81A-654F-8E8E-9039B00549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45" y="3993267"/>
            <a:ext cx="2411555" cy="2864733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6C763D1-54E7-1F4C-9A40-8033FD87C9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37473" y="1250950"/>
            <a:ext cx="3977878" cy="48191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0951"/>
            <a:ext cx="3814459" cy="48191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71388F-EA82-4D4E-A67C-493869FC96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32633" y="6046273"/>
            <a:ext cx="1620222" cy="57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6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8021DC9-FA81-2546-8D68-CEC03FCE14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45" y="3993267"/>
            <a:ext cx="2411555" cy="286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0952"/>
            <a:ext cx="7886700" cy="42840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62243-C1CF-714B-A683-D890075FBD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5592763"/>
            <a:ext cx="4545693" cy="836612"/>
          </a:xfrm>
        </p:spPr>
        <p:txBody>
          <a:bodyPr/>
          <a:lstStyle>
            <a:lvl1pPr>
              <a:defRPr sz="15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EBEB89-8AED-5044-98D2-B2E62BB04F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32633" y="6046273"/>
            <a:ext cx="1620222" cy="57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9896-24B9-D543-BC49-89300DAB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286" y="1124713"/>
            <a:ext cx="5946178" cy="167548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84264-DB8D-274D-83EB-C183729E5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5286" y="2800199"/>
            <a:ext cx="5946178" cy="1353512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37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677A72-D671-9C4A-9E29-4276CA49BC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114300"/>
            <a:ext cx="5676900" cy="6743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5EF8-3F55-CC40-8877-5D48D7C063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122364"/>
            <a:ext cx="6858000" cy="15709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3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48D3-80FB-6246-9942-F676252E6F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1" y="3797666"/>
            <a:ext cx="3854585" cy="1279903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Contact information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1055A2-D35A-414A-A3AD-96BDC40944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3000" y="5421368"/>
            <a:ext cx="2795938" cy="99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6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0656E-DA2F-C14C-BF10-2FC3587B4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51285"/>
            <a:ext cx="7886700" cy="492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C3011-D639-B54B-9228-EB3085D04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C4368-C769-8143-B102-F97927FA2E0C}" type="datetimeFigureOut">
              <a:rPr lang="en-US" smtClean="0"/>
              <a:t>5/22/23</a:t>
            </a:fld>
            <a:endParaRPr lang="en-US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5E7B941-CE32-1D43-B287-BCB25BBF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943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62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5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stat.org/docs/default-source/amstat-documents/gaisecollege_full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innessworldrecords.com/world-records/87955-best-selling-first-person-shooter-fps-videogame-ser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itlemax.com/discovery-center/lifestyle/the-top-50-highest-grossing-video-game-franchises/" TargetMode="External"/><Relationship Id="rId5" Type="http://schemas.openxmlformats.org/officeDocument/2006/relationships/hyperlink" Target="https://apptrigger.com/2023/01/16/highest-grossing-video-game-franchises/" TargetMode="External"/><Relationship Id="rId4" Type="http://schemas.openxmlformats.org/officeDocument/2006/relationships/hyperlink" Target="https://history-computer.com/discover-the-most-profitable-video-game-franchises-ever-mad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thewdslifko/CallOfDutyProjec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thewdslifko/CallOfDutyProjec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3379-FBFA-4973-B761-CA919230D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302" y="476906"/>
            <a:ext cx="7463117" cy="1570961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Developing Data Science Skills Using Call of Duty® Data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4AF00D-2F40-83DC-1B81-360C4F8592AF}"/>
              </a:ext>
            </a:extLst>
          </p:cNvPr>
          <p:cNvSpPr txBox="1">
            <a:spLocks/>
          </p:cNvSpPr>
          <p:nvPr/>
        </p:nvSpPr>
        <p:spPr>
          <a:xfrm>
            <a:off x="863302" y="2744322"/>
            <a:ext cx="5978562" cy="15709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Matt </a:t>
            </a:r>
            <a:r>
              <a:rPr lang="en-US" sz="2800" dirty="0" err="1"/>
              <a:t>Slifko</a:t>
            </a:r>
            <a:r>
              <a:rPr lang="en-US" sz="2800" dirty="0"/>
              <a:t> </a:t>
            </a:r>
          </a:p>
          <a:p>
            <a:r>
              <a:rPr lang="en-US" sz="2800" dirty="0"/>
              <a:t>Department of Statistics</a:t>
            </a:r>
          </a:p>
          <a:p>
            <a:r>
              <a:rPr lang="en-US" sz="2800" dirty="0"/>
              <a:t>The Pennsylvania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4903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3B4E-4DBF-F358-F9F7-67E3643B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36F6C-89A1-2DCA-FC43-16A9E4967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Interest in data, data science, and statistics is high</a:t>
            </a:r>
          </a:p>
          <a:p>
            <a:r>
              <a:rPr lang="en-US" dirty="0"/>
              <a:t>GAISE Report</a:t>
            </a:r>
            <a:r>
              <a:rPr lang="en-US" baseline="30000" dirty="0"/>
              <a:t>1</a:t>
            </a:r>
            <a:r>
              <a:rPr lang="en-US" dirty="0"/>
              <a:t> provides many useful recommendations for educators, for example:</a:t>
            </a:r>
          </a:p>
          <a:p>
            <a:pPr lvl="1"/>
            <a:r>
              <a:rPr lang="en-US" dirty="0"/>
              <a:t>Teach statistics as an investigative process of problem-solving and decision-making</a:t>
            </a:r>
          </a:p>
          <a:p>
            <a:pPr lvl="1"/>
            <a:r>
              <a:rPr lang="en-US" dirty="0"/>
              <a:t>Give students experience with multivariable thinking</a:t>
            </a:r>
          </a:p>
          <a:p>
            <a:r>
              <a:rPr lang="en-US" dirty="0"/>
              <a:t>For teachers, there is always demand for interesting new data sets and examples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Goals of this work:</a:t>
            </a:r>
          </a:p>
          <a:p>
            <a:pPr lvl="1"/>
            <a:r>
              <a:rPr lang="en-US" dirty="0"/>
              <a:t>Share resources </a:t>
            </a:r>
          </a:p>
          <a:p>
            <a:pPr lvl="1"/>
            <a:r>
              <a:rPr lang="en-US" dirty="0"/>
              <a:t>Share experiences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56843-246E-81D9-CB11-06F3AA429B05}"/>
              </a:ext>
            </a:extLst>
          </p:cNvPr>
          <p:cNvSpPr txBox="1"/>
          <p:nvPr/>
        </p:nvSpPr>
        <p:spPr>
          <a:xfrm>
            <a:off x="628650" y="6123542"/>
            <a:ext cx="47656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GAISE College Report: </a:t>
            </a:r>
            <a:r>
              <a:rPr lang="en-US" sz="1200" dirty="0">
                <a:hlinkClick r:id="rId3"/>
              </a:rPr>
              <a:t>https://www.amstat.org/docs/default-source/amstat-documents/gaisecollege_full.pdf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1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4C6E-4DA5-9EF3-45CE-EE8EA77E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D029D-8A69-6769-4279-9359CBF27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1285"/>
            <a:ext cx="7886700" cy="5606715"/>
          </a:xfrm>
        </p:spPr>
        <p:txBody>
          <a:bodyPr>
            <a:normAutofit/>
          </a:bodyPr>
          <a:lstStyle/>
          <a:p>
            <a:r>
              <a:rPr lang="en-US" dirty="0"/>
              <a:t>Call of Duty® is popular video game franchise that began in 2003 and has sold over 400M units worldwide as of 2021</a:t>
            </a:r>
          </a:p>
          <a:p>
            <a:pPr lvl="1"/>
            <a:r>
              <a:rPr lang="en-US" dirty="0"/>
              <a:t>Guinness Book of World Records identified the franchise as the the best-selling first-person shooter series of all time</a:t>
            </a:r>
            <a:r>
              <a:rPr lang="en-US" baseline="30000" dirty="0"/>
              <a:t>2 </a:t>
            </a:r>
            <a:r>
              <a:rPr lang="en-US" dirty="0"/>
              <a:t>in 2021</a:t>
            </a:r>
          </a:p>
          <a:p>
            <a:pPr lvl="1"/>
            <a:r>
              <a:rPr lang="en-US" dirty="0"/>
              <a:t>Other sources identify the franchise among the most popular of all time along with Mario, Pokémon, and Tetris.</a:t>
            </a:r>
            <a:r>
              <a:rPr lang="en-US" baseline="30000" dirty="0"/>
              <a:t> 3-5</a:t>
            </a:r>
            <a:endParaRPr lang="en-US" dirty="0"/>
          </a:p>
          <a:p>
            <a:endParaRPr lang="en-US" dirty="0"/>
          </a:p>
          <a:p>
            <a:r>
              <a:rPr lang="en-US" dirty="0"/>
              <a:t>Our data focuses on a player’s performance in an online multiplayer match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19EBB-430C-7B1D-698C-5D28C8BC60C9}"/>
              </a:ext>
            </a:extLst>
          </p:cNvPr>
          <p:cNvSpPr txBox="1"/>
          <p:nvPr/>
        </p:nvSpPr>
        <p:spPr>
          <a:xfrm>
            <a:off x="393325" y="5102488"/>
            <a:ext cx="78867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Guinness Book of World Records:  </a:t>
            </a:r>
            <a:r>
              <a:rPr lang="en-US" sz="1200" dirty="0">
                <a:hlinkClick r:id="rId3"/>
              </a:rPr>
              <a:t>https://www.guinnessworldrecords.com/world-records/87955-best-selling-first-person-shooter-fps-videogame-series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C04DE-3C0E-F8F9-8773-790C8A74C9BB}"/>
              </a:ext>
            </a:extLst>
          </p:cNvPr>
          <p:cNvSpPr txBox="1"/>
          <p:nvPr/>
        </p:nvSpPr>
        <p:spPr>
          <a:xfrm>
            <a:off x="393325" y="5477211"/>
            <a:ext cx="52651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 </a:t>
            </a:r>
            <a:r>
              <a:rPr lang="en-US" sz="1200" dirty="0">
                <a:hlinkClick r:id="rId4"/>
              </a:rPr>
              <a:t>https://history-computer.com/discover-the-most-profitable-video-game-franchises-ever-made/</a:t>
            </a:r>
            <a:endParaRPr lang="en-US" sz="1200" dirty="0"/>
          </a:p>
          <a:p>
            <a:r>
              <a:rPr lang="en-US" sz="1200" dirty="0"/>
              <a:t>4 </a:t>
            </a:r>
            <a:r>
              <a:rPr lang="en-US" sz="1200" dirty="0">
                <a:hlinkClick r:id="rId5"/>
              </a:rPr>
              <a:t>https://apptrigger.com/2023/01/16/highest-grossing-video-game-franchises/</a:t>
            </a:r>
            <a:endParaRPr lang="en-US" sz="1200" dirty="0"/>
          </a:p>
          <a:p>
            <a:r>
              <a:rPr lang="en-US" sz="1200" dirty="0"/>
              <a:t>5 </a:t>
            </a:r>
            <a:r>
              <a:rPr lang="en-US" sz="1200" dirty="0">
                <a:hlinkClick r:id="rId6"/>
              </a:rPr>
              <a:t>https://www.titlemax.com/discovery-center/lifestyle/the-top-50-highest-grossing-video-game-franchises/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2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2042-FCA4-1EA7-E0D9-B8F1987B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 Shared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94C82-28B1-99A9-6744-C2854E320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0952"/>
            <a:ext cx="7886700" cy="4751815"/>
          </a:xfrm>
        </p:spPr>
        <p:txBody>
          <a:bodyPr>
            <a:normAutofit/>
          </a:bodyPr>
          <a:lstStyle/>
          <a:p>
            <a:r>
              <a:rPr lang="en-US" dirty="0"/>
              <a:t>Gameplay Data: collect data from pregame lobby (map vote) and match results. 12 of the 25 variables include: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Along with a data dictionary, we will provide the following data sets:</a:t>
            </a:r>
          </a:p>
          <a:p>
            <a:pPr lvl="1"/>
            <a:r>
              <a:rPr lang="en-US" dirty="0"/>
              <a:t>2 gameplay datasets (one semi-clean and one messy)</a:t>
            </a:r>
          </a:p>
          <a:p>
            <a:pPr lvl="1"/>
            <a:r>
              <a:rPr lang="en-US" dirty="0"/>
              <a:t>Maps dataset </a:t>
            </a:r>
          </a:p>
          <a:p>
            <a:pPr lvl="1"/>
            <a:r>
              <a:rPr lang="en-US" dirty="0"/>
              <a:t>Weapons dataset </a:t>
            </a:r>
          </a:p>
          <a:p>
            <a:pPr lvl="1"/>
            <a:r>
              <a:rPr lang="en-US" dirty="0"/>
              <a:t>Game modes dataset 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Please visit: </a:t>
            </a:r>
            <a:r>
              <a:rPr lang="en-US" dirty="0">
                <a:hlinkClick r:id="rId3"/>
              </a:rPr>
              <a:t>https://github.com/matthewdslifko/CallOfDutyProject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Five row partial preview of dataset. Not all variables are shown.">
            <a:extLst>
              <a:ext uri="{FF2B5EF4-FFF2-40B4-BE49-F238E27FC236}">
                <a16:creationId xmlns:a16="http://schemas.microsoft.com/office/drawing/2014/main" id="{3DFB8E8E-A2EE-5E2D-292A-7BBC86F895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" r="3498"/>
          <a:stretch/>
        </p:blipFill>
        <p:spPr>
          <a:xfrm>
            <a:off x="96819" y="1994183"/>
            <a:ext cx="9047181" cy="122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2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2042-FCA4-1EA7-E0D9-B8F1987B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Exploratory Data Analysis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94C82-28B1-99A9-6744-C2854E320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 “Damage” represents the amount of damage issued by the player on the opposing team’s players, weapons, vehicles </a:t>
            </a:r>
          </a:p>
          <a:p>
            <a:r>
              <a:rPr lang="en-US" dirty="0"/>
              <a:t>Task: Explore the distribution of Damage.</a:t>
            </a:r>
          </a:p>
        </p:txBody>
      </p:sp>
      <p:pic>
        <p:nvPicPr>
          <p:cNvPr id="7" name="Picture 6" descr="A histogram showing the distribution of damage. The distribution is bimodal with peaks near 500 and 2700.">
            <a:extLst>
              <a:ext uri="{FF2B5EF4-FFF2-40B4-BE49-F238E27FC236}">
                <a16:creationId xmlns:a16="http://schemas.microsoft.com/office/drawing/2014/main" id="{2215995F-F5D1-0995-2725-465AE57A2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37" y="2345168"/>
            <a:ext cx="6129506" cy="368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6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2042-FCA4-1EA7-E0D9-B8F1987B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Exploratory Data Analysis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94C82-28B1-99A9-6744-C2854E320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 “Damage” represents the amount of damage issued by the player on the opposing team’s players, weapons, vehicles </a:t>
            </a:r>
          </a:p>
          <a:p>
            <a:r>
              <a:rPr lang="en-US" dirty="0"/>
              <a:t>Task: Explore the distribution of Damage.</a:t>
            </a:r>
          </a:p>
        </p:txBody>
      </p:sp>
      <p:pic>
        <p:nvPicPr>
          <p:cNvPr id="7" name="Picture 6" descr="A histogram showing the distribution of damage. The distribution is bimodal with peaks near 500 and 2700.">
            <a:extLst>
              <a:ext uri="{FF2B5EF4-FFF2-40B4-BE49-F238E27FC236}">
                <a16:creationId xmlns:a16="http://schemas.microsoft.com/office/drawing/2014/main" id="{2215995F-F5D1-0995-2725-465AE57A2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37" y="2345168"/>
            <a:ext cx="6129506" cy="3680974"/>
          </a:xfrm>
          <a:prstGeom prst="rect">
            <a:avLst/>
          </a:prstGeom>
        </p:spPr>
      </p:pic>
      <p:grpSp>
        <p:nvGrpSpPr>
          <p:cNvPr id="13" name="Group 12" descr="Callout showing bimodal nature of distribution">
            <a:extLst>
              <a:ext uri="{FF2B5EF4-FFF2-40B4-BE49-F238E27FC236}">
                <a16:creationId xmlns:a16="http://schemas.microsoft.com/office/drawing/2014/main" id="{EBF5298A-E59C-578D-785F-15AE1281BDDF}"/>
              </a:ext>
            </a:extLst>
          </p:cNvPr>
          <p:cNvGrpSpPr/>
          <p:nvPr/>
        </p:nvGrpSpPr>
        <p:grpSpPr>
          <a:xfrm>
            <a:off x="2151530" y="2345168"/>
            <a:ext cx="5817533" cy="1760940"/>
            <a:chOff x="2151530" y="2345168"/>
            <a:chExt cx="5817533" cy="17609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6343073-C45E-F92E-5083-46479E2FA19E}"/>
                </a:ext>
              </a:extLst>
            </p:cNvPr>
            <p:cNvSpPr/>
            <p:nvPr/>
          </p:nvSpPr>
          <p:spPr>
            <a:xfrm>
              <a:off x="2151530" y="2345168"/>
              <a:ext cx="602429" cy="559397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C3852D-9557-E367-F20A-C28ACD79E3D3}"/>
                </a:ext>
              </a:extLst>
            </p:cNvPr>
            <p:cNvSpPr/>
            <p:nvPr/>
          </p:nvSpPr>
          <p:spPr>
            <a:xfrm>
              <a:off x="3300246" y="2345168"/>
              <a:ext cx="602429" cy="559397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690D874-BAEE-4986-D932-AC7D29403D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02675" y="2624866"/>
              <a:ext cx="1113417" cy="27969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59667A1-FDD0-4DB7-4118-43F43C648F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0929" y="2782482"/>
              <a:ext cx="2285163" cy="61051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83F1D7-6753-BFA6-F86E-BCFB2D3C1F6C}"/>
                </a:ext>
              </a:extLst>
            </p:cNvPr>
            <p:cNvSpPr txBox="1"/>
            <p:nvPr/>
          </p:nvSpPr>
          <p:spPr>
            <a:xfrm>
              <a:off x="5142156" y="2782669"/>
              <a:ext cx="282690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Bimodal Distribution – What other variables might affect the distribution?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290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2042-FCA4-1EA7-E0D9-B8F1987B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Exploratory Data Analysis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94C82-28B1-99A9-6744-C2854E320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 Some values in the “</a:t>
            </a:r>
            <a:r>
              <a:rPr lang="en-US" dirty="0" err="1"/>
              <a:t>GameType</a:t>
            </a:r>
            <a:r>
              <a:rPr lang="en-US" dirty="0"/>
              <a:t>” variable include the “HC” designation. Unlike Core games, in </a:t>
            </a:r>
            <a:r>
              <a:rPr lang="en-US" dirty="0" err="1"/>
              <a:t>HardCore</a:t>
            </a:r>
            <a:r>
              <a:rPr lang="en-US" dirty="0"/>
              <a:t> games, players begin with less health and health does not regenerate</a:t>
            </a:r>
          </a:p>
          <a:p>
            <a:r>
              <a:rPr lang="en-US" dirty="0"/>
              <a:t>Task: Explore the distribution of Damage using this information.</a:t>
            </a:r>
          </a:p>
        </p:txBody>
      </p:sp>
      <p:pic>
        <p:nvPicPr>
          <p:cNvPr id="8" name="Picture 7" descr="A histogram showing the distribution of damage based on whether the game was Core or Hardcore. Mean and standard deviation of each also included.">
            <a:extLst>
              <a:ext uri="{FF2B5EF4-FFF2-40B4-BE49-F238E27FC236}">
                <a16:creationId xmlns:a16="http://schemas.microsoft.com/office/drawing/2014/main" id="{42B56D5B-360E-ABBC-ED30-C6A17A8D4E2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9" y="2720399"/>
            <a:ext cx="6433073" cy="390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5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1A02-C21C-34A2-10C9-AF082D27C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537882"/>
            <a:ext cx="6858000" cy="702580"/>
          </a:xfrm>
        </p:spPr>
        <p:txBody>
          <a:bodyPr/>
          <a:lstStyle/>
          <a:p>
            <a:r>
              <a:rPr lang="en-US" dirty="0"/>
              <a:t>Thank</a:t>
            </a:r>
            <a:r>
              <a:rPr lang="en-US" baseline="0" dirty="0"/>
              <a:t> you!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CC6BC-A93A-9EBA-8426-39001B059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31686"/>
            <a:ext cx="3854585" cy="1279903"/>
          </a:xfrm>
        </p:spPr>
        <p:txBody>
          <a:bodyPr/>
          <a:lstStyle/>
          <a:p>
            <a:r>
              <a:rPr lang="en-US" dirty="0"/>
              <a:t>Contact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Name: Matt </a:t>
            </a:r>
            <a:r>
              <a:rPr lang="en-US" dirty="0" err="1"/>
              <a:t>Slifko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Email: mds6457@psu.edu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5FA292-25B9-4A8C-3FCD-45F4F824BD12}"/>
              </a:ext>
            </a:extLst>
          </p:cNvPr>
          <p:cNvSpPr txBox="1">
            <a:spLocks/>
          </p:cNvSpPr>
          <p:nvPr/>
        </p:nvSpPr>
        <p:spPr>
          <a:xfrm>
            <a:off x="1143000" y="1546411"/>
            <a:ext cx="7886700" cy="4284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Come to the poster session to hear about my experiences using this data, see many more examples, and to discuss!!!</a:t>
            </a:r>
          </a:p>
          <a:p>
            <a:endParaRPr lang="en-US" dirty="0"/>
          </a:p>
          <a:p>
            <a:r>
              <a:rPr lang="en-US" dirty="0"/>
              <a:t>If you are interested in the data, please visit: </a:t>
            </a:r>
            <a:r>
              <a:rPr lang="en-US" dirty="0">
                <a:hlinkClick r:id="rId3"/>
              </a:rPr>
              <a:t>https://github.com/matthewdslifko/CallOfDutyProject</a:t>
            </a:r>
            <a:endParaRPr lang="en-US" dirty="0"/>
          </a:p>
          <a:p>
            <a:pPr marL="692150" indent="107950">
              <a:buFont typeface="Arial" panose="020B0604020202020204" pitchFamily="34" charset="0"/>
              <a:buChar char="•"/>
            </a:pPr>
            <a:r>
              <a:rPr lang="en-US" dirty="0"/>
              <a:t>Plan to update after SDSS and USCOTS</a:t>
            </a:r>
          </a:p>
          <a:p>
            <a:endParaRPr lang="en-US" dirty="0"/>
          </a:p>
          <a:p>
            <a:r>
              <a:rPr lang="en-US" dirty="0"/>
              <a:t>Thanks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117986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 Palette">
      <a:dk1>
        <a:srgbClr val="000000"/>
      </a:dk1>
      <a:lt1>
        <a:srgbClr val="FFFFFF"/>
      </a:lt1>
      <a:dk2>
        <a:srgbClr val="041E41"/>
      </a:dk2>
      <a:lt2>
        <a:srgbClr val="B8D6E6"/>
      </a:lt2>
      <a:accent1>
        <a:srgbClr val="009CDE"/>
      </a:accent1>
      <a:accent2>
        <a:srgbClr val="1E407C"/>
      </a:accent2>
      <a:accent3>
        <a:srgbClr val="A3AAAD"/>
      </a:accent3>
      <a:accent4>
        <a:srgbClr val="83B1D4"/>
      </a:accent4>
      <a:accent5>
        <a:srgbClr val="3EA39E"/>
      </a:accent5>
      <a:accent6>
        <a:srgbClr val="305470"/>
      </a:accent6>
      <a:hlink>
        <a:srgbClr val="64B8B6"/>
      </a:hlink>
      <a:folHlink>
        <a:srgbClr val="7D4C7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4d81972-d40f-4241-b310-b9a6847db41d" xsi:nil="true"/>
    <lcf76f155ced4ddcb4097134ff3c332f xmlns="35d26a49-3392-4884-9649-728c833c1d6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6FAB806B77204E9BC5D1F345B3F59E" ma:contentTypeVersion="15" ma:contentTypeDescription="Create a new document." ma:contentTypeScope="" ma:versionID="7bb86f12b5bc74322534a540c16c41a6">
  <xsd:schema xmlns:xsd="http://www.w3.org/2001/XMLSchema" xmlns:xs="http://www.w3.org/2001/XMLSchema" xmlns:p="http://schemas.microsoft.com/office/2006/metadata/properties" xmlns:ns2="35d26a49-3392-4884-9649-728c833c1d6c" xmlns:ns3="64d81972-d40f-4241-b310-b9a6847db41d" targetNamespace="http://schemas.microsoft.com/office/2006/metadata/properties" ma:root="true" ma:fieldsID="66d5210f530c65ed9c9ebdd0b102b988" ns2:_="" ns3:_="">
    <xsd:import namespace="35d26a49-3392-4884-9649-728c833c1d6c"/>
    <xsd:import namespace="64d81972-d40f-4241-b310-b9a6847db4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d26a49-3392-4884-9649-728c833c1d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8b28469-8996-4088-bd89-44d87d6385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d81972-d40f-4241-b310-b9a6847db41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e0452f1-3927-4a0d-b451-96610deba1f3}" ma:internalName="TaxCatchAll" ma:showField="CatchAllData" ma:web="64d81972-d40f-4241-b310-b9a6847db4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53B6CE-3FEC-4462-B49C-41B2B6ECA746}">
  <ds:schemaRefs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www.w3.org/XML/1998/namespace"/>
    <ds:schemaRef ds:uri="35d26a49-3392-4884-9649-728c833c1d6c"/>
    <ds:schemaRef ds:uri="http://schemas.microsoft.com/office/2006/documentManagement/types"/>
    <ds:schemaRef ds:uri="http://schemas.microsoft.com/office/infopath/2007/PartnerControls"/>
    <ds:schemaRef ds:uri="64d81972-d40f-4241-b310-b9a6847db41d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14B6873-62B0-4398-AE68-C532F19B52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d26a49-3392-4884-9649-728c833c1d6c"/>
    <ds:schemaRef ds:uri="64d81972-d40f-4241-b310-b9a6847db4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EC4AA7C-817E-4555-ADEA-23FC3770B2F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9001</TotalTime>
  <Words>613</Words>
  <Application>Microsoft Macintosh PowerPoint</Application>
  <PresentationFormat>On-screen Show (4:3)</PresentationFormat>
  <Paragraphs>74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Book</vt:lpstr>
      <vt:lpstr>Franklin Gothic Medium</vt:lpstr>
      <vt:lpstr>Office Theme</vt:lpstr>
      <vt:lpstr>Developing Data Science Skills Using Call of Duty® Data</vt:lpstr>
      <vt:lpstr>Motivation and Goals</vt:lpstr>
      <vt:lpstr>Background</vt:lpstr>
      <vt:lpstr>Data Sets Shared</vt:lpstr>
      <vt:lpstr>Example – Exploratory Data Analysis 1</vt:lpstr>
      <vt:lpstr>Example – Exploratory Data Analysis 2</vt:lpstr>
      <vt:lpstr>Example – Exploratory Data Analysis 3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Corner Shield 4x3  - PowerPoint Template</dc:title>
  <dc:creator>Microsoft Office User</dc:creator>
  <cp:lastModifiedBy>Slifko, Matt</cp:lastModifiedBy>
  <cp:revision>30</cp:revision>
  <dcterms:created xsi:type="dcterms:W3CDTF">2018-03-19T17:38:41Z</dcterms:created>
  <dcterms:modified xsi:type="dcterms:W3CDTF">2023-05-24T16:31:11Z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0x010100FB6FAB806B77204E9BC5D1F345B3F59E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Order">
    <vt:r8>16300</vt:r8>
  </property>
</Properties>
</file>