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4"/>
  </p:sldMasterIdLst>
  <p:sldIdLst>
    <p:sldId id="256" r:id="rId5"/>
    <p:sldId id="257" r:id="rId6"/>
    <p:sldId id="258" r:id="rId7"/>
    <p:sldId id="259" r:id="rId8"/>
    <p:sldId id="263" r:id="rId9"/>
    <p:sldId id="260" r:id="rId10"/>
    <p:sldId id="262" r:id="rId11"/>
    <p:sldId id="264" r:id="rId12"/>
  </p:sldIdLst>
  <p:sldSz cx="33375600" cy="1874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1E4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89E4C6-4CF4-C54E-8238-0C62643909DB}" v="29" dt="2023-05-24T15:26:45.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1"/>
    <p:restoredTop sz="94694"/>
  </p:normalViewPr>
  <p:slideViewPr>
    <p:cSldViewPr snapToGrid="0">
      <p:cViewPr>
        <p:scale>
          <a:sx n="30" d="100"/>
          <a:sy n="30" d="100"/>
        </p:scale>
        <p:origin x="176" y="9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71950" y="3067792"/>
            <a:ext cx="25031700" cy="6526107"/>
          </a:xfrm>
        </p:spPr>
        <p:txBody>
          <a:bodyPr anchor="b"/>
          <a:lstStyle>
            <a:lvl1pPr algn="ctr">
              <a:defRPr sz="16400"/>
            </a:lvl1pPr>
          </a:lstStyle>
          <a:p>
            <a:r>
              <a:rPr lang="en-US"/>
              <a:t>Click to edit Master title style</a:t>
            </a:r>
            <a:endParaRPr lang="en-US" dirty="0"/>
          </a:p>
        </p:txBody>
      </p:sp>
      <p:sp>
        <p:nvSpPr>
          <p:cNvPr id="3" name="Subtitle 2"/>
          <p:cNvSpPr>
            <a:spLocks noGrp="1"/>
          </p:cNvSpPr>
          <p:nvPr>
            <p:ph type="subTitle" idx="1"/>
          </p:nvPr>
        </p:nvSpPr>
        <p:spPr>
          <a:xfrm>
            <a:off x="4171950" y="9845571"/>
            <a:ext cx="25031700" cy="4525749"/>
          </a:xfrm>
        </p:spPr>
        <p:txBody>
          <a:bodyPr/>
          <a:lstStyle>
            <a:lvl1pPr marL="0" indent="0" algn="ctr">
              <a:buNone/>
              <a:defRPr sz="6560"/>
            </a:lvl1pPr>
            <a:lvl2pPr marL="1249665" indent="0" algn="ctr">
              <a:buNone/>
              <a:defRPr sz="5467"/>
            </a:lvl2pPr>
            <a:lvl3pPr marL="2499330" indent="0" algn="ctr">
              <a:buNone/>
              <a:defRPr sz="4920"/>
            </a:lvl3pPr>
            <a:lvl4pPr marL="3748994" indent="0" algn="ctr">
              <a:buNone/>
              <a:defRPr sz="4373"/>
            </a:lvl4pPr>
            <a:lvl5pPr marL="4998659" indent="0" algn="ctr">
              <a:buNone/>
              <a:defRPr sz="4373"/>
            </a:lvl5pPr>
            <a:lvl6pPr marL="6248324" indent="0" algn="ctr">
              <a:buNone/>
              <a:defRPr sz="4373"/>
            </a:lvl6pPr>
            <a:lvl7pPr marL="7497989" indent="0" algn="ctr">
              <a:buNone/>
              <a:defRPr sz="4373"/>
            </a:lvl7pPr>
            <a:lvl8pPr marL="8747653" indent="0" algn="ctr">
              <a:buNone/>
              <a:defRPr sz="4373"/>
            </a:lvl8pPr>
            <a:lvl9pPr marL="9997318" indent="0" algn="ctr">
              <a:buNone/>
              <a:defRPr sz="437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pic>
        <p:nvPicPr>
          <p:cNvPr id="7" name="Picture 6">
            <a:extLst>
              <a:ext uri="{FF2B5EF4-FFF2-40B4-BE49-F238E27FC236}">
                <a16:creationId xmlns:a16="http://schemas.microsoft.com/office/drawing/2014/main" id="{314CB9F1-AF9D-278F-D913-43E221726A0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35092" y="312425"/>
            <a:ext cx="15540514" cy="18432780"/>
          </a:xfrm>
          <a:prstGeom prst="rect">
            <a:avLst/>
          </a:prstGeom>
        </p:spPr>
      </p:pic>
      <p:pic>
        <p:nvPicPr>
          <p:cNvPr id="8" name="Picture 7" descr="Graphical user interface, text&#10;&#10;Description automatically generated with medium confidence">
            <a:extLst>
              <a:ext uri="{FF2B5EF4-FFF2-40B4-BE49-F238E27FC236}">
                <a16:creationId xmlns:a16="http://schemas.microsoft.com/office/drawing/2014/main" id="{42E5C736-CE28-81A7-CB5D-DEF997A0778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68842" y="14230497"/>
            <a:ext cx="8814703" cy="4293961"/>
          </a:xfrm>
          <a:prstGeom prst="rect">
            <a:avLst/>
          </a:prstGeom>
        </p:spPr>
      </p:pic>
    </p:spTree>
    <p:extLst>
      <p:ext uri="{BB962C8B-B14F-4D97-AF65-F5344CB8AC3E}">
        <p14:creationId xmlns:p14="http://schemas.microsoft.com/office/powerpoint/2010/main" val="1842214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C4368-C769-8143-B102-F97927FA2E0C}" type="datetimeFigureOut">
              <a:rPr lang="en-US" smtClean="0"/>
              <a:t>5/22/23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7694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84414" y="998008"/>
            <a:ext cx="7196614" cy="1588569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94573" y="998008"/>
            <a:ext cx="21172646" cy="158856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C4368-C769-8143-B102-F97927FA2E0C}" type="datetimeFigureOut">
              <a:rPr lang="en-US" smtClean="0"/>
              <a:t>5/22/23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99323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3659CE-AB87-2E42-9B51-E4338EB7739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773970" y="10914934"/>
            <a:ext cx="6601631" cy="7830271"/>
          </a:xfrm>
          <a:prstGeom prst="rect">
            <a:avLst/>
          </a:prstGeom>
        </p:spPr>
      </p:pic>
      <p:sp>
        <p:nvSpPr>
          <p:cNvPr id="9" name="Picture Placeholder 8">
            <a:extLst>
              <a:ext uri="{FF2B5EF4-FFF2-40B4-BE49-F238E27FC236}">
                <a16:creationId xmlns:a16="http://schemas.microsoft.com/office/drawing/2014/main" id="{66C763D1-54E7-1F4C-9A40-8033FD87C96D}"/>
              </a:ext>
            </a:extLst>
          </p:cNvPr>
          <p:cNvSpPr>
            <a:spLocks noGrp="1"/>
          </p:cNvSpPr>
          <p:nvPr>
            <p:ph type="pic" sz="quarter" idx="10"/>
          </p:nvPr>
        </p:nvSpPr>
        <p:spPr>
          <a:xfrm>
            <a:off x="16561777" y="3419274"/>
            <a:ext cx="14519255" cy="13172236"/>
          </a:xfrm>
        </p:spPr>
        <p:txBody>
          <a:bodyPr/>
          <a:lstStyle/>
          <a:p>
            <a:endParaRPr lang="en-US"/>
          </a:p>
        </p:txBody>
      </p:sp>
      <p:sp>
        <p:nvSpPr>
          <p:cNvPr id="2" name="Title 1">
            <a:extLst>
              <a:ext uri="{FF2B5EF4-FFF2-40B4-BE49-F238E27FC236}">
                <a16:creationId xmlns:a16="http://schemas.microsoft.com/office/drawing/2014/main" id="{B0115303-0D88-FC4F-A64A-0DABCD2F0B90}"/>
              </a:ext>
            </a:extLst>
          </p:cNvPr>
          <p:cNvSpPr>
            <a:spLocks noGrp="1"/>
          </p:cNvSpPr>
          <p:nvPr>
            <p:ph type="title"/>
          </p:nvPr>
        </p:nvSpPr>
        <p:spPr>
          <a:xfrm>
            <a:off x="2294574" y="998018"/>
            <a:ext cx="28786455" cy="242216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5C8021D-5040-E443-B438-B5DF5DB17BBB}"/>
              </a:ext>
            </a:extLst>
          </p:cNvPr>
          <p:cNvSpPr>
            <a:spLocks noGrp="1"/>
          </p:cNvSpPr>
          <p:nvPr>
            <p:ph idx="1"/>
          </p:nvPr>
        </p:nvSpPr>
        <p:spPr>
          <a:xfrm>
            <a:off x="2294579" y="3419271"/>
            <a:ext cx="13922775" cy="131722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descr="Graphical user interface, text&#10;&#10;Description automatically generated with medium confidence">
            <a:extLst>
              <a:ext uri="{FF2B5EF4-FFF2-40B4-BE49-F238E27FC236}">
                <a16:creationId xmlns:a16="http://schemas.microsoft.com/office/drawing/2014/main" id="{E71CF882-F52F-5449-9E01-DC0593EED8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689645" y="16430263"/>
            <a:ext cx="5485640" cy="2672256"/>
          </a:xfrm>
          <a:prstGeom prst="rect">
            <a:avLst/>
          </a:prstGeom>
        </p:spPr>
      </p:pic>
    </p:spTree>
    <p:extLst>
      <p:ext uri="{BB962C8B-B14F-4D97-AF65-F5344CB8AC3E}">
        <p14:creationId xmlns:p14="http://schemas.microsoft.com/office/powerpoint/2010/main" val="3278969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D1FE8A-B770-A54B-BB1F-BB647AC8A8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773970" y="10914934"/>
            <a:ext cx="6601631" cy="7830271"/>
          </a:xfrm>
          <a:prstGeom prst="rect">
            <a:avLst/>
          </a:prstGeom>
        </p:spPr>
      </p:pic>
      <p:sp>
        <p:nvSpPr>
          <p:cNvPr id="2" name="Title 1">
            <a:extLst>
              <a:ext uri="{FF2B5EF4-FFF2-40B4-BE49-F238E27FC236}">
                <a16:creationId xmlns:a16="http://schemas.microsoft.com/office/drawing/2014/main" id="{B0115303-0D88-FC4F-A64A-0DABCD2F0B90}"/>
              </a:ext>
            </a:extLst>
          </p:cNvPr>
          <p:cNvSpPr>
            <a:spLocks noGrp="1"/>
          </p:cNvSpPr>
          <p:nvPr>
            <p:ph type="title"/>
          </p:nvPr>
        </p:nvSpPr>
        <p:spPr>
          <a:xfrm>
            <a:off x="2294574" y="998018"/>
            <a:ext cx="28786455" cy="242216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5C8021D-5040-E443-B438-B5DF5DB17BBB}"/>
              </a:ext>
            </a:extLst>
          </p:cNvPr>
          <p:cNvSpPr>
            <a:spLocks noGrp="1"/>
          </p:cNvSpPr>
          <p:nvPr>
            <p:ph idx="1"/>
          </p:nvPr>
        </p:nvSpPr>
        <p:spPr>
          <a:xfrm>
            <a:off x="2294574" y="3419278"/>
            <a:ext cx="28786455" cy="117098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62243-C1CF-714B-A683-D890075FBD68}"/>
              </a:ext>
            </a:extLst>
          </p:cNvPr>
          <p:cNvSpPr>
            <a:spLocks noGrp="1"/>
          </p:cNvSpPr>
          <p:nvPr>
            <p:ph type="body" sz="quarter" idx="10"/>
          </p:nvPr>
        </p:nvSpPr>
        <p:spPr>
          <a:xfrm>
            <a:off x="2294574" y="15286887"/>
            <a:ext cx="17839433" cy="2286739"/>
          </a:xfrm>
        </p:spPr>
        <p:txBody>
          <a:bodyPr/>
          <a:lstStyle>
            <a:lvl1pPr>
              <a:defRPr sz="53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Graphical user interface, text&#10;&#10;Description automatically generated with medium confidence">
            <a:extLst>
              <a:ext uri="{FF2B5EF4-FFF2-40B4-BE49-F238E27FC236}">
                <a16:creationId xmlns:a16="http://schemas.microsoft.com/office/drawing/2014/main" id="{36147516-28D2-C84F-8D79-D8F145113DA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689645" y="16430263"/>
            <a:ext cx="5485640" cy="2672256"/>
          </a:xfrm>
          <a:prstGeom prst="rect">
            <a:avLst/>
          </a:prstGeom>
        </p:spPr>
      </p:pic>
    </p:spTree>
    <p:extLst>
      <p:ext uri="{BB962C8B-B14F-4D97-AF65-F5344CB8AC3E}">
        <p14:creationId xmlns:p14="http://schemas.microsoft.com/office/powerpoint/2010/main" val="634391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3A049B-E848-0344-AD81-982DC96C731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35092" y="312425"/>
            <a:ext cx="15540514" cy="18432780"/>
          </a:xfrm>
          <a:prstGeom prst="rect">
            <a:avLst/>
          </a:prstGeom>
        </p:spPr>
      </p:pic>
      <p:sp>
        <p:nvSpPr>
          <p:cNvPr id="2" name="Title 1">
            <a:extLst>
              <a:ext uri="{FF2B5EF4-FFF2-40B4-BE49-F238E27FC236}">
                <a16:creationId xmlns:a16="http://schemas.microsoft.com/office/drawing/2014/main" id="{9E4E5EF8-3F55-CC40-8877-5D48D7C0631B}"/>
              </a:ext>
            </a:extLst>
          </p:cNvPr>
          <p:cNvSpPr>
            <a:spLocks noGrp="1"/>
          </p:cNvSpPr>
          <p:nvPr>
            <p:ph type="ctrTitle" hasCustomPrompt="1"/>
          </p:nvPr>
        </p:nvSpPr>
        <p:spPr>
          <a:xfrm>
            <a:off x="4171950" y="3067800"/>
            <a:ext cx="25031700" cy="4293961"/>
          </a:xfrm>
          <a:prstGeom prst="rect">
            <a:avLst/>
          </a:prstGeom>
        </p:spPr>
        <p:txBody>
          <a:bodyPr anchor="b">
            <a:normAutofit/>
          </a:bodyPr>
          <a:lstStyle>
            <a:lvl1pPr algn="l">
              <a:defRPr sz="11733">
                <a:solidFill>
                  <a:schemeClr val="accent2"/>
                </a:solidFill>
              </a:defRPr>
            </a:lvl1pPr>
          </a:lstStyle>
          <a:p>
            <a:r>
              <a:rPr lang="en-US"/>
              <a:t>Thank you.</a:t>
            </a:r>
          </a:p>
        </p:txBody>
      </p:sp>
      <p:sp>
        <p:nvSpPr>
          <p:cNvPr id="3" name="Subtitle 2">
            <a:extLst>
              <a:ext uri="{FF2B5EF4-FFF2-40B4-BE49-F238E27FC236}">
                <a16:creationId xmlns:a16="http://schemas.microsoft.com/office/drawing/2014/main" id="{BFD648D3-80FB-6246-9942-F676252E6F93}"/>
              </a:ext>
            </a:extLst>
          </p:cNvPr>
          <p:cNvSpPr>
            <a:spLocks noGrp="1"/>
          </p:cNvSpPr>
          <p:nvPr>
            <p:ph type="subTitle" idx="1" hasCustomPrompt="1"/>
          </p:nvPr>
        </p:nvSpPr>
        <p:spPr>
          <a:xfrm>
            <a:off x="4171960" y="10380294"/>
            <a:ext cx="14069235" cy="3498401"/>
          </a:xfrm>
        </p:spPr>
        <p:txBody>
          <a:bodyPr/>
          <a:lstStyle>
            <a:lvl1pPr marL="0" indent="0" algn="l">
              <a:buNone/>
              <a:defRPr sz="6400"/>
            </a:lvl1pPr>
            <a:lvl2pPr marL="1219201" indent="0" algn="ctr">
              <a:buNone/>
              <a:defRPr sz="5333"/>
            </a:lvl2pPr>
            <a:lvl3pPr marL="2438398" indent="0" algn="ctr">
              <a:buNone/>
              <a:defRPr sz="4800"/>
            </a:lvl3pPr>
            <a:lvl4pPr marL="3657599" indent="0" algn="ctr">
              <a:buNone/>
              <a:defRPr sz="4267"/>
            </a:lvl4pPr>
            <a:lvl5pPr marL="4876801" indent="0" algn="ctr">
              <a:buNone/>
              <a:defRPr sz="4267"/>
            </a:lvl5pPr>
            <a:lvl6pPr marL="6096002" indent="0" algn="ctr">
              <a:buNone/>
              <a:defRPr sz="4267"/>
            </a:lvl6pPr>
            <a:lvl7pPr marL="7315203" indent="0" algn="ctr">
              <a:buNone/>
              <a:defRPr sz="4267"/>
            </a:lvl7pPr>
            <a:lvl8pPr marL="8534400" indent="0" algn="ctr">
              <a:buNone/>
              <a:defRPr sz="4267"/>
            </a:lvl8pPr>
            <a:lvl9pPr marL="9753601" indent="0" algn="ctr">
              <a:buNone/>
              <a:defRPr sz="4267"/>
            </a:lvl9pPr>
          </a:lstStyle>
          <a:p>
            <a:r>
              <a:rPr lang="en-US"/>
              <a:t>Contact information</a:t>
            </a:r>
          </a:p>
        </p:txBody>
      </p:sp>
      <p:pic>
        <p:nvPicPr>
          <p:cNvPr id="10" name="Picture 9" descr="Graphical user interface, text&#10;&#10;Description automatically generated with medium confidence">
            <a:extLst>
              <a:ext uri="{FF2B5EF4-FFF2-40B4-BE49-F238E27FC236}">
                <a16:creationId xmlns:a16="http://schemas.microsoft.com/office/drawing/2014/main" id="{DAF431DB-41E6-0F48-858E-48890E3595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79396" y="14246158"/>
            <a:ext cx="8363424" cy="4074128"/>
          </a:xfrm>
          <a:prstGeom prst="rect">
            <a:avLst/>
          </a:prstGeom>
        </p:spPr>
      </p:pic>
    </p:spTree>
    <p:extLst>
      <p:ext uri="{BB962C8B-B14F-4D97-AF65-F5344CB8AC3E}">
        <p14:creationId xmlns:p14="http://schemas.microsoft.com/office/powerpoint/2010/main" val="387066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C4368-C769-8143-B102-F97927FA2E0C}" type="datetimeFigureOut">
              <a:rPr lang="en-US" smtClean="0"/>
              <a:t>5/22/23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57527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77189" y="4673285"/>
            <a:ext cx="28786455" cy="7797481"/>
          </a:xfrm>
        </p:spPr>
        <p:txBody>
          <a:bodyPr anchor="b"/>
          <a:lstStyle>
            <a:lvl1pPr>
              <a:defRPr sz="16400"/>
            </a:lvl1pPr>
          </a:lstStyle>
          <a:p>
            <a:r>
              <a:rPr lang="en-US"/>
              <a:t>Click to edit Master title style</a:t>
            </a:r>
            <a:endParaRPr lang="en-US" dirty="0"/>
          </a:p>
        </p:txBody>
      </p:sp>
      <p:sp>
        <p:nvSpPr>
          <p:cNvPr id="3" name="Text Placeholder 2"/>
          <p:cNvSpPr>
            <a:spLocks noGrp="1"/>
          </p:cNvSpPr>
          <p:nvPr>
            <p:ph type="body" idx="1"/>
          </p:nvPr>
        </p:nvSpPr>
        <p:spPr>
          <a:xfrm>
            <a:off x="2277189" y="12544534"/>
            <a:ext cx="28786455" cy="4100511"/>
          </a:xfrm>
        </p:spPr>
        <p:txBody>
          <a:bodyPr/>
          <a:lstStyle>
            <a:lvl1pPr marL="0" indent="0">
              <a:buNone/>
              <a:defRPr sz="6560">
                <a:solidFill>
                  <a:schemeClr val="tx1">
                    <a:tint val="75000"/>
                  </a:schemeClr>
                </a:solidFill>
              </a:defRPr>
            </a:lvl1pPr>
            <a:lvl2pPr marL="1249665" indent="0">
              <a:buNone/>
              <a:defRPr sz="5467">
                <a:solidFill>
                  <a:schemeClr val="tx1">
                    <a:tint val="75000"/>
                  </a:schemeClr>
                </a:solidFill>
              </a:defRPr>
            </a:lvl2pPr>
            <a:lvl3pPr marL="2499330" indent="0">
              <a:buNone/>
              <a:defRPr sz="4920">
                <a:solidFill>
                  <a:schemeClr val="tx1">
                    <a:tint val="75000"/>
                  </a:schemeClr>
                </a:solidFill>
              </a:defRPr>
            </a:lvl3pPr>
            <a:lvl4pPr marL="3748994" indent="0">
              <a:buNone/>
              <a:defRPr sz="4373">
                <a:solidFill>
                  <a:schemeClr val="tx1">
                    <a:tint val="75000"/>
                  </a:schemeClr>
                </a:solidFill>
              </a:defRPr>
            </a:lvl4pPr>
            <a:lvl5pPr marL="4998659" indent="0">
              <a:buNone/>
              <a:defRPr sz="4373">
                <a:solidFill>
                  <a:schemeClr val="tx1">
                    <a:tint val="75000"/>
                  </a:schemeClr>
                </a:solidFill>
              </a:defRPr>
            </a:lvl5pPr>
            <a:lvl6pPr marL="6248324" indent="0">
              <a:buNone/>
              <a:defRPr sz="4373">
                <a:solidFill>
                  <a:schemeClr val="tx1">
                    <a:tint val="75000"/>
                  </a:schemeClr>
                </a:solidFill>
              </a:defRPr>
            </a:lvl6pPr>
            <a:lvl7pPr marL="7497989" indent="0">
              <a:buNone/>
              <a:defRPr sz="4373">
                <a:solidFill>
                  <a:schemeClr val="tx1">
                    <a:tint val="75000"/>
                  </a:schemeClr>
                </a:solidFill>
              </a:defRPr>
            </a:lvl7pPr>
            <a:lvl8pPr marL="8747653" indent="0">
              <a:buNone/>
              <a:defRPr sz="4373">
                <a:solidFill>
                  <a:schemeClr val="tx1">
                    <a:tint val="75000"/>
                  </a:schemeClr>
                </a:solidFill>
              </a:defRPr>
            </a:lvl8pPr>
            <a:lvl9pPr marL="9997318" indent="0">
              <a:buNone/>
              <a:defRPr sz="437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1302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94573" y="4990042"/>
            <a:ext cx="14184630" cy="118936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896398" y="4990042"/>
            <a:ext cx="14184630" cy="118936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EC4368-C769-8143-B102-F97927FA2E0C}" type="datetimeFigureOut">
              <a:rPr lang="en-US" smtClean="0"/>
              <a:t>5/22/23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5779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98920" y="998009"/>
            <a:ext cx="28786455" cy="362320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98921" y="4595179"/>
            <a:ext cx="14119442" cy="2252026"/>
          </a:xfrm>
        </p:spPr>
        <p:txBody>
          <a:bodyPr anchor="b"/>
          <a:lstStyle>
            <a:lvl1pPr marL="0" indent="0">
              <a:buNone/>
              <a:defRPr sz="6560" b="1"/>
            </a:lvl1pPr>
            <a:lvl2pPr marL="1249665" indent="0">
              <a:buNone/>
              <a:defRPr sz="5467" b="1"/>
            </a:lvl2pPr>
            <a:lvl3pPr marL="2499330" indent="0">
              <a:buNone/>
              <a:defRPr sz="4920" b="1"/>
            </a:lvl3pPr>
            <a:lvl4pPr marL="3748994" indent="0">
              <a:buNone/>
              <a:defRPr sz="4373" b="1"/>
            </a:lvl4pPr>
            <a:lvl5pPr marL="4998659" indent="0">
              <a:buNone/>
              <a:defRPr sz="4373" b="1"/>
            </a:lvl5pPr>
            <a:lvl6pPr marL="6248324" indent="0">
              <a:buNone/>
              <a:defRPr sz="4373" b="1"/>
            </a:lvl6pPr>
            <a:lvl7pPr marL="7497989" indent="0">
              <a:buNone/>
              <a:defRPr sz="4373" b="1"/>
            </a:lvl7pPr>
            <a:lvl8pPr marL="8747653" indent="0">
              <a:buNone/>
              <a:defRPr sz="4373" b="1"/>
            </a:lvl8pPr>
            <a:lvl9pPr marL="9997318" indent="0">
              <a:buNone/>
              <a:defRPr sz="4373" b="1"/>
            </a:lvl9pPr>
          </a:lstStyle>
          <a:p>
            <a:pPr lvl="0"/>
            <a:r>
              <a:rPr lang="en-US"/>
              <a:t>Click to edit Master text styles</a:t>
            </a:r>
          </a:p>
        </p:txBody>
      </p:sp>
      <p:sp>
        <p:nvSpPr>
          <p:cNvPr id="4" name="Content Placeholder 3"/>
          <p:cNvSpPr>
            <a:spLocks noGrp="1"/>
          </p:cNvSpPr>
          <p:nvPr>
            <p:ph sz="half" idx="2"/>
          </p:nvPr>
        </p:nvSpPr>
        <p:spPr>
          <a:xfrm>
            <a:off x="2298921" y="6847205"/>
            <a:ext cx="14119442" cy="10071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896398" y="4595179"/>
            <a:ext cx="14188977" cy="2252026"/>
          </a:xfrm>
        </p:spPr>
        <p:txBody>
          <a:bodyPr anchor="b"/>
          <a:lstStyle>
            <a:lvl1pPr marL="0" indent="0">
              <a:buNone/>
              <a:defRPr sz="6560" b="1"/>
            </a:lvl1pPr>
            <a:lvl2pPr marL="1249665" indent="0">
              <a:buNone/>
              <a:defRPr sz="5467" b="1"/>
            </a:lvl2pPr>
            <a:lvl3pPr marL="2499330" indent="0">
              <a:buNone/>
              <a:defRPr sz="4920" b="1"/>
            </a:lvl3pPr>
            <a:lvl4pPr marL="3748994" indent="0">
              <a:buNone/>
              <a:defRPr sz="4373" b="1"/>
            </a:lvl4pPr>
            <a:lvl5pPr marL="4998659" indent="0">
              <a:buNone/>
              <a:defRPr sz="4373" b="1"/>
            </a:lvl5pPr>
            <a:lvl6pPr marL="6248324" indent="0">
              <a:buNone/>
              <a:defRPr sz="4373" b="1"/>
            </a:lvl6pPr>
            <a:lvl7pPr marL="7497989" indent="0">
              <a:buNone/>
              <a:defRPr sz="4373" b="1"/>
            </a:lvl7pPr>
            <a:lvl8pPr marL="8747653" indent="0">
              <a:buNone/>
              <a:defRPr sz="4373" b="1"/>
            </a:lvl8pPr>
            <a:lvl9pPr marL="9997318" indent="0">
              <a:buNone/>
              <a:defRPr sz="4373" b="1"/>
            </a:lvl9pPr>
          </a:lstStyle>
          <a:p>
            <a:pPr lvl="0"/>
            <a:r>
              <a:rPr lang="en-US"/>
              <a:t>Click to edit Master text styles</a:t>
            </a:r>
          </a:p>
        </p:txBody>
      </p:sp>
      <p:sp>
        <p:nvSpPr>
          <p:cNvPr id="6" name="Content Placeholder 5"/>
          <p:cNvSpPr>
            <a:spLocks noGrp="1"/>
          </p:cNvSpPr>
          <p:nvPr>
            <p:ph sz="quarter" idx="4"/>
          </p:nvPr>
        </p:nvSpPr>
        <p:spPr>
          <a:xfrm>
            <a:off x="16896398" y="6847205"/>
            <a:ext cx="14188977" cy="10071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EC4368-C769-8143-B102-F97927FA2E0C}" type="datetimeFigureOut">
              <a:rPr lang="en-US" smtClean="0"/>
              <a:t>5/22/23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67960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EC4368-C769-8143-B102-F97927FA2E0C}" type="datetimeFigureOut">
              <a:rPr lang="en-US" smtClean="0"/>
              <a:t>5/22/23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74689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EC4368-C769-8143-B102-F97927FA2E0C}" type="datetimeFigureOut">
              <a:rPr lang="en-US" smtClean="0"/>
              <a:t>5/22/23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5106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98921" y="1249680"/>
            <a:ext cx="10764499" cy="4373880"/>
          </a:xfrm>
        </p:spPr>
        <p:txBody>
          <a:bodyPr anchor="b"/>
          <a:lstStyle>
            <a:lvl1pPr>
              <a:defRPr sz="8747"/>
            </a:lvl1pPr>
          </a:lstStyle>
          <a:p>
            <a:r>
              <a:rPr lang="en-US"/>
              <a:t>Click to edit Master title style</a:t>
            </a:r>
            <a:endParaRPr lang="en-US" dirty="0"/>
          </a:p>
        </p:txBody>
      </p:sp>
      <p:sp>
        <p:nvSpPr>
          <p:cNvPr id="3" name="Content Placeholder 2"/>
          <p:cNvSpPr>
            <a:spLocks noGrp="1"/>
          </p:cNvSpPr>
          <p:nvPr>
            <p:ph idx="1"/>
          </p:nvPr>
        </p:nvSpPr>
        <p:spPr>
          <a:xfrm>
            <a:off x="14188977" y="2698963"/>
            <a:ext cx="16896398" cy="13321242"/>
          </a:xfrm>
        </p:spPr>
        <p:txBody>
          <a:bodyPr/>
          <a:lstStyle>
            <a:lvl1pPr>
              <a:defRPr sz="8747"/>
            </a:lvl1pPr>
            <a:lvl2pPr>
              <a:defRPr sz="7653"/>
            </a:lvl2pPr>
            <a:lvl3pPr>
              <a:defRPr sz="6560"/>
            </a:lvl3pPr>
            <a:lvl4pPr>
              <a:defRPr sz="5467"/>
            </a:lvl4pPr>
            <a:lvl5pPr>
              <a:defRPr sz="5467"/>
            </a:lvl5pPr>
            <a:lvl6pPr>
              <a:defRPr sz="5467"/>
            </a:lvl6pPr>
            <a:lvl7pPr>
              <a:defRPr sz="5467"/>
            </a:lvl7pPr>
            <a:lvl8pPr>
              <a:defRPr sz="5467"/>
            </a:lvl8pPr>
            <a:lvl9pPr>
              <a:defRPr sz="5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98921" y="5623560"/>
            <a:ext cx="10764499" cy="10418341"/>
          </a:xfrm>
        </p:spPr>
        <p:txBody>
          <a:bodyPr/>
          <a:lstStyle>
            <a:lvl1pPr marL="0" indent="0">
              <a:buNone/>
              <a:defRPr sz="4373"/>
            </a:lvl1pPr>
            <a:lvl2pPr marL="1249665" indent="0">
              <a:buNone/>
              <a:defRPr sz="3827"/>
            </a:lvl2pPr>
            <a:lvl3pPr marL="2499330" indent="0">
              <a:buNone/>
              <a:defRPr sz="3280"/>
            </a:lvl3pPr>
            <a:lvl4pPr marL="3748994" indent="0">
              <a:buNone/>
              <a:defRPr sz="2733"/>
            </a:lvl4pPr>
            <a:lvl5pPr marL="4998659" indent="0">
              <a:buNone/>
              <a:defRPr sz="2733"/>
            </a:lvl5pPr>
            <a:lvl6pPr marL="6248324" indent="0">
              <a:buNone/>
              <a:defRPr sz="2733"/>
            </a:lvl6pPr>
            <a:lvl7pPr marL="7497989" indent="0">
              <a:buNone/>
              <a:defRPr sz="2733"/>
            </a:lvl7pPr>
            <a:lvl8pPr marL="8747653" indent="0">
              <a:buNone/>
              <a:defRPr sz="2733"/>
            </a:lvl8pPr>
            <a:lvl9pPr marL="9997318" indent="0">
              <a:buNone/>
              <a:defRPr sz="2733"/>
            </a:lvl9pPr>
          </a:lstStyle>
          <a:p>
            <a:pPr lvl="0"/>
            <a:r>
              <a:rPr lang="en-US"/>
              <a:t>Click to edit Master text styles</a:t>
            </a:r>
          </a:p>
        </p:txBody>
      </p:sp>
      <p:sp>
        <p:nvSpPr>
          <p:cNvPr id="5" name="Date Placeholder 4"/>
          <p:cNvSpPr>
            <a:spLocks noGrp="1"/>
          </p:cNvSpPr>
          <p:nvPr>
            <p:ph type="dt" sz="half" idx="10"/>
          </p:nvPr>
        </p:nvSpPr>
        <p:spPr/>
        <p:txBody>
          <a:bodyPr/>
          <a:lstStyle/>
          <a:p>
            <a:fld id="{6FEC4368-C769-8143-B102-F97927FA2E0C}" type="datetimeFigureOut">
              <a:rPr lang="en-US" smtClean="0"/>
              <a:t>5/22/23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04507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98921" y="1249680"/>
            <a:ext cx="10764499" cy="4373880"/>
          </a:xfrm>
        </p:spPr>
        <p:txBody>
          <a:bodyPr anchor="b"/>
          <a:lstStyle>
            <a:lvl1pPr>
              <a:defRPr sz="8747"/>
            </a:lvl1pPr>
          </a:lstStyle>
          <a:p>
            <a:r>
              <a:rPr lang="en-US"/>
              <a:t>Click to edit Master title style</a:t>
            </a:r>
            <a:endParaRPr lang="en-US" dirty="0"/>
          </a:p>
        </p:txBody>
      </p:sp>
      <p:sp>
        <p:nvSpPr>
          <p:cNvPr id="3" name="Picture Placeholder 2"/>
          <p:cNvSpPr>
            <a:spLocks noGrp="1" noChangeAspect="1"/>
          </p:cNvSpPr>
          <p:nvPr>
            <p:ph type="pic" idx="1"/>
          </p:nvPr>
        </p:nvSpPr>
        <p:spPr>
          <a:xfrm>
            <a:off x="14188977" y="2698963"/>
            <a:ext cx="16896398" cy="13321242"/>
          </a:xfrm>
        </p:spPr>
        <p:txBody>
          <a:bodyPr anchor="t"/>
          <a:lstStyle>
            <a:lvl1pPr marL="0" indent="0">
              <a:buNone/>
              <a:defRPr sz="8747"/>
            </a:lvl1pPr>
            <a:lvl2pPr marL="1249665" indent="0">
              <a:buNone/>
              <a:defRPr sz="7653"/>
            </a:lvl2pPr>
            <a:lvl3pPr marL="2499330" indent="0">
              <a:buNone/>
              <a:defRPr sz="6560"/>
            </a:lvl3pPr>
            <a:lvl4pPr marL="3748994" indent="0">
              <a:buNone/>
              <a:defRPr sz="5467"/>
            </a:lvl4pPr>
            <a:lvl5pPr marL="4998659" indent="0">
              <a:buNone/>
              <a:defRPr sz="5467"/>
            </a:lvl5pPr>
            <a:lvl6pPr marL="6248324" indent="0">
              <a:buNone/>
              <a:defRPr sz="5467"/>
            </a:lvl6pPr>
            <a:lvl7pPr marL="7497989" indent="0">
              <a:buNone/>
              <a:defRPr sz="5467"/>
            </a:lvl7pPr>
            <a:lvl8pPr marL="8747653" indent="0">
              <a:buNone/>
              <a:defRPr sz="5467"/>
            </a:lvl8pPr>
            <a:lvl9pPr marL="9997318" indent="0">
              <a:buNone/>
              <a:defRPr sz="5467"/>
            </a:lvl9pPr>
          </a:lstStyle>
          <a:p>
            <a:r>
              <a:rPr lang="en-US"/>
              <a:t>Click icon to add picture</a:t>
            </a:r>
            <a:endParaRPr lang="en-US" dirty="0"/>
          </a:p>
        </p:txBody>
      </p:sp>
      <p:sp>
        <p:nvSpPr>
          <p:cNvPr id="4" name="Text Placeholder 3"/>
          <p:cNvSpPr>
            <a:spLocks noGrp="1"/>
          </p:cNvSpPr>
          <p:nvPr>
            <p:ph type="body" sz="half" idx="2"/>
          </p:nvPr>
        </p:nvSpPr>
        <p:spPr>
          <a:xfrm>
            <a:off x="2298921" y="5623560"/>
            <a:ext cx="10764499" cy="10418341"/>
          </a:xfrm>
        </p:spPr>
        <p:txBody>
          <a:bodyPr/>
          <a:lstStyle>
            <a:lvl1pPr marL="0" indent="0">
              <a:buNone/>
              <a:defRPr sz="4373"/>
            </a:lvl1pPr>
            <a:lvl2pPr marL="1249665" indent="0">
              <a:buNone/>
              <a:defRPr sz="3827"/>
            </a:lvl2pPr>
            <a:lvl3pPr marL="2499330" indent="0">
              <a:buNone/>
              <a:defRPr sz="3280"/>
            </a:lvl3pPr>
            <a:lvl4pPr marL="3748994" indent="0">
              <a:buNone/>
              <a:defRPr sz="2733"/>
            </a:lvl4pPr>
            <a:lvl5pPr marL="4998659" indent="0">
              <a:buNone/>
              <a:defRPr sz="2733"/>
            </a:lvl5pPr>
            <a:lvl6pPr marL="6248324" indent="0">
              <a:buNone/>
              <a:defRPr sz="2733"/>
            </a:lvl6pPr>
            <a:lvl7pPr marL="7497989" indent="0">
              <a:buNone/>
              <a:defRPr sz="2733"/>
            </a:lvl7pPr>
            <a:lvl8pPr marL="8747653" indent="0">
              <a:buNone/>
              <a:defRPr sz="2733"/>
            </a:lvl8pPr>
            <a:lvl9pPr marL="9997318" indent="0">
              <a:buNone/>
              <a:defRPr sz="2733"/>
            </a:lvl9pPr>
          </a:lstStyle>
          <a:p>
            <a:pPr lvl="0"/>
            <a:r>
              <a:rPr lang="en-US"/>
              <a:t>Click to edit Master text styles</a:t>
            </a:r>
          </a:p>
        </p:txBody>
      </p:sp>
      <p:sp>
        <p:nvSpPr>
          <p:cNvPr id="5" name="Date Placeholder 4"/>
          <p:cNvSpPr>
            <a:spLocks noGrp="1"/>
          </p:cNvSpPr>
          <p:nvPr>
            <p:ph type="dt" sz="half" idx="10"/>
          </p:nvPr>
        </p:nvSpPr>
        <p:spPr/>
        <p:txBody>
          <a:bodyPr/>
          <a:lstStyle/>
          <a:p>
            <a:fld id="{6FEC4368-C769-8143-B102-F97927FA2E0C}" type="datetimeFigureOut">
              <a:rPr lang="en-US" smtClean="0"/>
              <a:t>5/22/23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15577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4573" y="998009"/>
            <a:ext cx="28786455" cy="362320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94573" y="4990042"/>
            <a:ext cx="28786455" cy="118936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94573" y="17374025"/>
            <a:ext cx="7509510" cy="998008"/>
          </a:xfrm>
          <a:prstGeom prst="rect">
            <a:avLst/>
          </a:prstGeom>
        </p:spPr>
        <p:txBody>
          <a:bodyPr vert="horz" lIns="91440" tIns="45720" rIns="91440" bIns="45720" rtlCol="0" anchor="ctr"/>
          <a:lstStyle>
            <a:lvl1pPr algn="l">
              <a:defRPr sz="3280">
                <a:solidFill>
                  <a:schemeClr val="tx1">
                    <a:tint val="75000"/>
                  </a:schemeClr>
                </a:solidFill>
              </a:defRPr>
            </a:lvl1pPr>
          </a:lstStyle>
          <a:p>
            <a:fld id="{6FEC4368-C769-8143-B102-F97927FA2E0C}" type="datetimeFigureOut">
              <a:rPr lang="en-US" smtClean="0"/>
              <a:t>5/22/23</a:t>
            </a:fld>
            <a:endParaRPr lang="en-US"/>
          </a:p>
        </p:txBody>
      </p:sp>
      <p:sp>
        <p:nvSpPr>
          <p:cNvPr id="5" name="Footer Placeholder 4"/>
          <p:cNvSpPr>
            <a:spLocks noGrp="1"/>
          </p:cNvSpPr>
          <p:nvPr>
            <p:ph type="ftr" sz="quarter" idx="3"/>
          </p:nvPr>
        </p:nvSpPr>
        <p:spPr>
          <a:xfrm>
            <a:off x="11055668" y="17374025"/>
            <a:ext cx="11264265" cy="998008"/>
          </a:xfrm>
          <a:prstGeom prst="rect">
            <a:avLst/>
          </a:prstGeom>
        </p:spPr>
        <p:txBody>
          <a:bodyPr vert="horz" lIns="91440" tIns="45720" rIns="91440" bIns="45720" rtlCol="0" anchor="ctr"/>
          <a:lstStyle>
            <a:lvl1pPr algn="ctr">
              <a:defRPr sz="32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71518" y="17374025"/>
            <a:ext cx="7509510" cy="998008"/>
          </a:xfrm>
          <a:prstGeom prst="rect">
            <a:avLst/>
          </a:prstGeom>
        </p:spPr>
        <p:txBody>
          <a:bodyPr vert="horz" lIns="91440" tIns="45720" rIns="91440" bIns="45720" rtlCol="0" anchor="ctr"/>
          <a:lstStyle>
            <a:lvl1pPr algn="r">
              <a:defRPr sz="328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59309991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60" r:id="rId12"/>
    <p:sldLayoutId id="2147483661" r:id="rId13"/>
    <p:sldLayoutId id="2147483662" r:id="rId14"/>
  </p:sldLayoutIdLst>
  <p:txStyles>
    <p:titleStyle>
      <a:lvl1pPr algn="l" defTabSz="2499330" rtl="0" eaLnBrk="1" latinLnBrk="0" hangingPunct="1">
        <a:lnSpc>
          <a:spcPct val="90000"/>
        </a:lnSpc>
        <a:spcBef>
          <a:spcPct val="0"/>
        </a:spcBef>
        <a:buNone/>
        <a:defRPr sz="12027" kern="1200">
          <a:solidFill>
            <a:schemeClr val="tx1"/>
          </a:solidFill>
          <a:latin typeface="+mj-lt"/>
          <a:ea typeface="+mj-ea"/>
          <a:cs typeface="+mj-cs"/>
        </a:defRPr>
      </a:lvl1pPr>
    </p:titleStyle>
    <p:bodyStyle>
      <a:lvl1pPr marL="624832" indent="-624832" algn="l" defTabSz="2499330" rtl="0" eaLnBrk="1" latinLnBrk="0" hangingPunct="1">
        <a:lnSpc>
          <a:spcPct val="90000"/>
        </a:lnSpc>
        <a:spcBef>
          <a:spcPts val="2733"/>
        </a:spcBef>
        <a:buFont typeface="Arial" panose="020B0604020202020204" pitchFamily="34" charset="0"/>
        <a:buChar char="•"/>
        <a:defRPr sz="7653" kern="1200">
          <a:solidFill>
            <a:schemeClr val="tx1"/>
          </a:solidFill>
          <a:latin typeface="+mn-lt"/>
          <a:ea typeface="+mn-ea"/>
          <a:cs typeface="+mn-cs"/>
        </a:defRPr>
      </a:lvl1pPr>
      <a:lvl2pPr marL="1874497" indent="-624832" algn="l" defTabSz="2499330" rtl="0" eaLnBrk="1" latinLnBrk="0" hangingPunct="1">
        <a:lnSpc>
          <a:spcPct val="90000"/>
        </a:lnSpc>
        <a:spcBef>
          <a:spcPts val="1367"/>
        </a:spcBef>
        <a:buFont typeface="Arial" panose="020B0604020202020204" pitchFamily="34" charset="0"/>
        <a:buChar char="•"/>
        <a:defRPr sz="6560" kern="1200">
          <a:solidFill>
            <a:schemeClr val="tx1"/>
          </a:solidFill>
          <a:latin typeface="+mn-lt"/>
          <a:ea typeface="+mn-ea"/>
          <a:cs typeface="+mn-cs"/>
        </a:defRPr>
      </a:lvl2pPr>
      <a:lvl3pPr marL="3124162" indent="-624832" algn="l" defTabSz="2499330" rtl="0" eaLnBrk="1" latinLnBrk="0" hangingPunct="1">
        <a:lnSpc>
          <a:spcPct val="90000"/>
        </a:lnSpc>
        <a:spcBef>
          <a:spcPts val="1367"/>
        </a:spcBef>
        <a:buFont typeface="Arial" panose="020B0604020202020204" pitchFamily="34" charset="0"/>
        <a:buChar char="•"/>
        <a:defRPr sz="5467" kern="1200">
          <a:solidFill>
            <a:schemeClr val="tx1"/>
          </a:solidFill>
          <a:latin typeface="+mn-lt"/>
          <a:ea typeface="+mn-ea"/>
          <a:cs typeface="+mn-cs"/>
        </a:defRPr>
      </a:lvl3pPr>
      <a:lvl4pPr marL="4373827" indent="-624832" algn="l" defTabSz="2499330" rtl="0" eaLnBrk="1" latinLnBrk="0" hangingPunct="1">
        <a:lnSpc>
          <a:spcPct val="90000"/>
        </a:lnSpc>
        <a:spcBef>
          <a:spcPts val="1367"/>
        </a:spcBef>
        <a:buFont typeface="Arial" panose="020B0604020202020204" pitchFamily="34" charset="0"/>
        <a:buChar char="•"/>
        <a:defRPr sz="4920" kern="1200">
          <a:solidFill>
            <a:schemeClr val="tx1"/>
          </a:solidFill>
          <a:latin typeface="+mn-lt"/>
          <a:ea typeface="+mn-ea"/>
          <a:cs typeface="+mn-cs"/>
        </a:defRPr>
      </a:lvl4pPr>
      <a:lvl5pPr marL="5623491" indent="-624832" algn="l" defTabSz="2499330" rtl="0" eaLnBrk="1" latinLnBrk="0" hangingPunct="1">
        <a:lnSpc>
          <a:spcPct val="90000"/>
        </a:lnSpc>
        <a:spcBef>
          <a:spcPts val="1367"/>
        </a:spcBef>
        <a:buFont typeface="Arial" panose="020B0604020202020204" pitchFamily="34" charset="0"/>
        <a:buChar char="•"/>
        <a:defRPr sz="4920" kern="1200">
          <a:solidFill>
            <a:schemeClr val="tx1"/>
          </a:solidFill>
          <a:latin typeface="+mn-lt"/>
          <a:ea typeface="+mn-ea"/>
          <a:cs typeface="+mn-cs"/>
        </a:defRPr>
      </a:lvl5pPr>
      <a:lvl6pPr marL="6873156" indent="-624832" algn="l" defTabSz="2499330" rtl="0" eaLnBrk="1" latinLnBrk="0" hangingPunct="1">
        <a:lnSpc>
          <a:spcPct val="90000"/>
        </a:lnSpc>
        <a:spcBef>
          <a:spcPts val="1367"/>
        </a:spcBef>
        <a:buFont typeface="Arial" panose="020B0604020202020204" pitchFamily="34" charset="0"/>
        <a:buChar char="•"/>
        <a:defRPr sz="4920" kern="1200">
          <a:solidFill>
            <a:schemeClr val="tx1"/>
          </a:solidFill>
          <a:latin typeface="+mn-lt"/>
          <a:ea typeface="+mn-ea"/>
          <a:cs typeface="+mn-cs"/>
        </a:defRPr>
      </a:lvl6pPr>
      <a:lvl7pPr marL="8122821" indent="-624832" algn="l" defTabSz="2499330" rtl="0" eaLnBrk="1" latinLnBrk="0" hangingPunct="1">
        <a:lnSpc>
          <a:spcPct val="90000"/>
        </a:lnSpc>
        <a:spcBef>
          <a:spcPts val="1367"/>
        </a:spcBef>
        <a:buFont typeface="Arial" panose="020B0604020202020204" pitchFamily="34" charset="0"/>
        <a:buChar char="•"/>
        <a:defRPr sz="4920" kern="1200">
          <a:solidFill>
            <a:schemeClr val="tx1"/>
          </a:solidFill>
          <a:latin typeface="+mn-lt"/>
          <a:ea typeface="+mn-ea"/>
          <a:cs typeface="+mn-cs"/>
        </a:defRPr>
      </a:lvl7pPr>
      <a:lvl8pPr marL="9372486" indent="-624832" algn="l" defTabSz="2499330" rtl="0" eaLnBrk="1" latinLnBrk="0" hangingPunct="1">
        <a:lnSpc>
          <a:spcPct val="90000"/>
        </a:lnSpc>
        <a:spcBef>
          <a:spcPts val="1367"/>
        </a:spcBef>
        <a:buFont typeface="Arial" panose="020B0604020202020204" pitchFamily="34" charset="0"/>
        <a:buChar char="•"/>
        <a:defRPr sz="4920" kern="1200">
          <a:solidFill>
            <a:schemeClr val="tx1"/>
          </a:solidFill>
          <a:latin typeface="+mn-lt"/>
          <a:ea typeface="+mn-ea"/>
          <a:cs typeface="+mn-cs"/>
        </a:defRPr>
      </a:lvl8pPr>
      <a:lvl9pPr marL="10622150" indent="-624832" algn="l" defTabSz="2499330" rtl="0" eaLnBrk="1" latinLnBrk="0" hangingPunct="1">
        <a:lnSpc>
          <a:spcPct val="90000"/>
        </a:lnSpc>
        <a:spcBef>
          <a:spcPts val="1367"/>
        </a:spcBef>
        <a:buFont typeface="Arial" panose="020B0604020202020204" pitchFamily="34" charset="0"/>
        <a:buChar char="•"/>
        <a:defRPr sz="4920" kern="1200">
          <a:solidFill>
            <a:schemeClr val="tx1"/>
          </a:solidFill>
          <a:latin typeface="+mn-lt"/>
          <a:ea typeface="+mn-ea"/>
          <a:cs typeface="+mn-cs"/>
        </a:defRPr>
      </a:lvl9pPr>
    </p:bodyStyle>
    <p:otherStyle>
      <a:defPPr>
        <a:defRPr lang="en-US"/>
      </a:defPPr>
      <a:lvl1pPr marL="0" algn="l" defTabSz="2499330" rtl="0" eaLnBrk="1" latinLnBrk="0" hangingPunct="1">
        <a:defRPr sz="4920" kern="1200">
          <a:solidFill>
            <a:schemeClr val="tx1"/>
          </a:solidFill>
          <a:latin typeface="+mn-lt"/>
          <a:ea typeface="+mn-ea"/>
          <a:cs typeface="+mn-cs"/>
        </a:defRPr>
      </a:lvl1pPr>
      <a:lvl2pPr marL="1249665" algn="l" defTabSz="2499330" rtl="0" eaLnBrk="1" latinLnBrk="0" hangingPunct="1">
        <a:defRPr sz="4920" kern="1200">
          <a:solidFill>
            <a:schemeClr val="tx1"/>
          </a:solidFill>
          <a:latin typeface="+mn-lt"/>
          <a:ea typeface="+mn-ea"/>
          <a:cs typeface="+mn-cs"/>
        </a:defRPr>
      </a:lvl2pPr>
      <a:lvl3pPr marL="2499330" algn="l" defTabSz="2499330" rtl="0" eaLnBrk="1" latinLnBrk="0" hangingPunct="1">
        <a:defRPr sz="4920" kern="1200">
          <a:solidFill>
            <a:schemeClr val="tx1"/>
          </a:solidFill>
          <a:latin typeface="+mn-lt"/>
          <a:ea typeface="+mn-ea"/>
          <a:cs typeface="+mn-cs"/>
        </a:defRPr>
      </a:lvl3pPr>
      <a:lvl4pPr marL="3748994" algn="l" defTabSz="2499330" rtl="0" eaLnBrk="1" latinLnBrk="0" hangingPunct="1">
        <a:defRPr sz="4920" kern="1200">
          <a:solidFill>
            <a:schemeClr val="tx1"/>
          </a:solidFill>
          <a:latin typeface="+mn-lt"/>
          <a:ea typeface="+mn-ea"/>
          <a:cs typeface="+mn-cs"/>
        </a:defRPr>
      </a:lvl4pPr>
      <a:lvl5pPr marL="4998659" algn="l" defTabSz="2499330" rtl="0" eaLnBrk="1" latinLnBrk="0" hangingPunct="1">
        <a:defRPr sz="4920" kern="1200">
          <a:solidFill>
            <a:schemeClr val="tx1"/>
          </a:solidFill>
          <a:latin typeface="+mn-lt"/>
          <a:ea typeface="+mn-ea"/>
          <a:cs typeface="+mn-cs"/>
        </a:defRPr>
      </a:lvl5pPr>
      <a:lvl6pPr marL="6248324" algn="l" defTabSz="2499330" rtl="0" eaLnBrk="1" latinLnBrk="0" hangingPunct="1">
        <a:defRPr sz="4920" kern="1200">
          <a:solidFill>
            <a:schemeClr val="tx1"/>
          </a:solidFill>
          <a:latin typeface="+mn-lt"/>
          <a:ea typeface="+mn-ea"/>
          <a:cs typeface="+mn-cs"/>
        </a:defRPr>
      </a:lvl6pPr>
      <a:lvl7pPr marL="7497989" algn="l" defTabSz="2499330" rtl="0" eaLnBrk="1" latinLnBrk="0" hangingPunct="1">
        <a:defRPr sz="4920" kern="1200">
          <a:solidFill>
            <a:schemeClr val="tx1"/>
          </a:solidFill>
          <a:latin typeface="+mn-lt"/>
          <a:ea typeface="+mn-ea"/>
          <a:cs typeface="+mn-cs"/>
        </a:defRPr>
      </a:lvl7pPr>
      <a:lvl8pPr marL="8747653" algn="l" defTabSz="2499330" rtl="0" eaLnBrk="1" latinLnBrk="0" hangingPunct="1">
        <a:defRPr sz="4920" kern="1200">
          <a:solidFill>
            <a:schemeClr val="tx1"/>
          </a:solidFill>
          <a:latin typeface="+mn-lt"/>
          <a:ea typeface="+mn-ea"/>
          <a:cs typeface="+mn-cs"/>
        </a:defRPr>
      </a:lvl8pPr>
      <a:lvl9pPr marL="9997318" algn="l" defTabSz="2499330" rtl="0" eaLnBrk="1" latinLnBrk="0" hangingPunct="1">
        <a:defRPr sz="4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matthewdslifko/CallOfDuty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matthewdslifko/CallOfDutyProject"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60BB9-FC61-41BC-825C-E9118767EF3A}"/>
              </a:ext>
            </a:extLst>
          </p:cNvPr>
          <p:cNvSpPr>
            <a:spLocks noGrp="1"/>
          </p:cNvSpPr>
          <p:nvPr>
            <p:ph type="ctrTitle"/>
          </p:nvPr>
        </p:nvSpPr>
        <p:spPr>
          <a:xfrm>
            <a:off x="4495800" y="1342176"/>
            <a:ext cx="24384000" cy="6366933"/>
          </a:xfrm>
        </p:spPr>
        <p:txBody>
          <a:bodyPr>
            <a:normAutofit fontScale="90000"/>
          </a:bodyPr>
          <a:lstStyle/>
          <a:p>
            <a:r>
              <a:rPr lang="en-US" b="1" dirty="0">
                <a:solidFill>
                  <a:srgbClr val="041E42"/>
                </a:solidFill>
              </a:rPr>
              <a:t>Developing Data Science Skills Using Call of Duty® Data</a:t>
            </a:r>
          </a:p>
        </p:txBody>
      </p:sp>
      <p:sp>
        <p:nvSpPr>
          <p:cNvPr id="3" name="Subtitle 2">
            <a:extLst>
              <a:ext uri="{FF2B5EF4-FFF2-40B4-BE49-F238E27FC236}">
                <a16:creationId xmlns:a16="http://schemas.microsoft.com/office/drawing/2014/main" id="{D3F9DC40-21B4-4766-B615-F85FDE96D227}"/>
              </a:ext>
            </a:extLst>
          </p:cNvPr>
          <p:cNvSpPr>
            <a:spLocks noGrp="1"/>
          </p:cNvSpPr>
          <p:nvPr>
            <p:ph type="subTitle" idx="1"/>
          </p:nvPr>
        </p:nvSpPr>
        <p:spPr>
          <a:xfrm>
            <a:off x="4495800" y="9188765"/>
            <a:ext cx="24384000" cy="3694663"/>
          </a:xfrm>
        </p:spPr>
        <p:txBody>
          <a:bodyPr>
            <a:normAutofit fontScale="25000" lnSpcReduction="20000"/>
          </a:bodyPr>
          <a:lstStyle/>
          <a:p>
            <a:r>
              <a:rPr lang="en-US" sz="29867" b="1" dirty="0">
                <a:solidFill>
                  <a:srgbClr val="041E42"/>
                </a:solidFill>
                <a:latin typeface="+mj-lt"/>
              </a:rPr>
              <a:t>Matt </a:t>
            </a:r>
            <a:r>
              <a:rPr lang="en-US" sz="29867" b="1" dirty="0" err="1">
                <a:solidFill>
                  <a:srgbClr val="041E42"/>
                </a:solidFill>
                <a:latin typeface="+mj-lt"/>
              </a:rPr>
              <a:t>Slifko</a:t>
            </a:r>
            <a:r>
              <a:rPr lang="en-US" sz="29867" b="1" dirty="0">
                <a:solidFill>
                  <a:srgbClr val="041E42"/>
                </a:solidFill>
                <a:latin typeface="+mj-lt"/>
              </a:rPr>
              <a:t> (mds6457@psu.edu)</a:t>
            </a:r>
          </a:p>
          <a:p>
            <a:r>
              <a:rPr lang="en-US" sz="29867" b="1" dirty="0">
                <a:solidFill>
                  <a:srgbClr val="041E42"/>
                </a:solidFill>
                <a:latin typeface="+mj-lt"/>
              </a:rPr>
              <a:t>Department of Statistics</a:t>
            </a:r>
          </a:p>
          <a:p>
            <a:r>
              <a:rPr lang="en-US" sz="29867" b="1" dirty="0">
                <a:solidFill>
                  <a:srgbClr val="041E42"/>
                </a:solidFill>
                <a:latin typeface="+mj-lt"/>
              </a:rPr>
              <a:t>The Pennsylvania State University</a:t>
            </a:r>
          </a:p>
          <a:p>
            <a:endParaRPr lang="en-US" sz="22934" dirty="0"/>
          </a:p>
        </p:txBody>
      </p:sp>
    </p:spTree>
    <p:extLst>
      <p:ext uri="{BB962C8B-B14F-4D97-AF65-F5344CB8AC3E}">
        <p14:creationId xmlns:p14="http://schemas.microsoft.com/office/powerpoint/2010/main" val="245339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41E42"/>
            </a:gs>
            <a:gs pos="97000">
              <a:srgbClr val="2B5397"/>
            </a:gs>
            <a:gs pos="0">
              <a:schemeClr val="bg1"/>
            </a:gs>
            <a:gs pos="90000">
              <a:srgbClr val="2C5191"/>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C8B4-0D0B-20D8-6864-AA60CA2ABA2D}"/>
              </a:ext>
            </a:extLst>
          </p:cNvPr>
          <p:cNvSpPr>
            <a:spLocks noGrp="1"/>
          </p:cNvSpPr>
          <p:nvPr>
            <p:ph type="title"/>
          </p:nvPr>
        </p:nvSpPr>
        <p:spPr>
          <a:xfrm>
            <a:off x="1" y="0"/>
            <a:ext cx="33375599" cy="2743200"/>
          </a:xfrm>
          <a:solidFill>
            <a:srgbClr val="041E42"/>
          </a:solidFill>
          <a:ln w="317500">
            <a:noFill/>
          </a:ln>
        </p:spPr>
        <p:txBody>
          <a:bodyPr/>
          <a:lstStyle/>
          <a:p>
            <a:r>
              <a:rPr lang="en-US" dirty="0">
                <a:solidFill>
                  <a:srgbClr val="FFFFFF"/>
                </a:solidFill>
              </a:rPr>
              <a:t>  Goals and Background</a:t>
            </a:r>
          </a:p>
        </p:txBody>
      </p:sp>
      <p:grpSp>
        <p:nvGrpSpPr>
          <p:cNvPr id="15" name="Group 14">
            <a:extLst>
              <a:ext uri="{FF2B5EF4-FFF2-40B4-BE49-F238E27FC236}">
                <a16:creationId xmlns:a16="http://schemas.microsoft.com/office/drawing/2014/main" id="{15D48809-2F5D-53AF-8543-67A0996976D8}"/>
              </a:ext>
            </a:extLst>
          </p:cNvPr>
          <p:cNvGrpSpPr/>
          <p:nvPr/>
        </p:nvGrpSpPr>
        <p:grpSpPr>
          <a:xfrm>
            <a:off x="790570" y="3552009"/>
            <a:ext cx="9503229" cy="9410701"/>
            <a:chOff x="790570" y="3552009"/>
            <a:chExt cx="9503229" cy="9410701"/>
          </a:xfrm>
        </p:grpSpPr>
        <p:grpSp>
          <p:nvGrpSpPr>
            <p:cNvPr id="13" name="Group 12">
              <a:extLst>
                <a:ext uri="{FF2B5EF4-FFF2-40B4-BE49-F238E27FC236}">
                  <a16:creationId xmlns:a16="http://schemas.microsoft.com/office/drawing/2014/main" id="{885BD849-1BE5-7230-BF1D-C1CC43201EF2}"/>
                </a:ext>
              </a:extLst>
            </p:cNvPr>
            <p:cNvGrpSpPr/>
            <p:nvPr/>
          </p:nvGrpSpPr>
          <p:grpSpPr>
            <a:xfrm>
              <a:off x="790570" y="4310743"/>
              <a:ext cx="9503229" cy="8651967"/>
              <a:chOff x="790570" y="4310743"/>
              <a:chExt cx="9503229" cy="8651967"/>
            </a:xfrm>
          </p:grpSpPr>
          <p:sp>
            <p:nvSpPr>
              <p:cNvPr id="5" name="Rounded Rectangle 4">
                <a:extLst>
                  <a:ext uri="{FF2B5EF4-FFF2-40B4-BE49-F238E27FC236}">
                    <a16:creationId xmlns:a16="http://schemas.microsoft.com/office/drawing/2014/main" id="{1258F1E2-840F-995A-85C5-BB57C7BFC6D0}"/>
                  </a:ext>
                </a:extLst>
              </p:cNvPr>
              <p:cNvSpPr/>
              <p:nvPr/>
            </p:nvSpPr>
            <p:spPr>
              <a:xfrm>
                <a:off x="790570" y="4310743"/>
                <a:ext cx="9503229" cy="8651967"/>
              </a:xfrm>
              <a:prstGeom prst="roundRect">
                <a:avLst/>
              </a:prstGeom>
              <a:solidFill>
                <a:srgbClr val="FFFFFF"/>
              </a:solidFill>
              <a:ln w="127000">
                <a:solidFill>
                  <a:srgbClr val="041E4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60349A-E8E7-6B6E-4E78-EA285CBE164C}"/>
                  </a:ext>
                </a:extLst>
              </p:cNvPr>
              <p:cNvSpPr txBox="1"/>
              <p:nvPr/>
            </p:nvSpPr>
            <p:spPr>
              <a:xfrm>
                <a:off x="1270221" y="5214289"/>
                <a:ext cx="8543928" cy="7478970"/>
              </a:xfrm>
              <a:prstGeom prst="rect">
                <a:avLst/>
              </a:prstGeom>
              <a:noFill/>
            </p:spPr>
            <p:txBody>
              <a:bodyPr wrap="square" rtlCol="0">
                <a:spAutoFit/>
              </a:bodyPr>
              <a:lstStyle/>
              <a:p>
                <a:r>
                  <a:rPr lang="en-US" sz="3200" dirty="0">
                    <a:solidFill>
                      <a:srgbClr val="041E42"/>
                    </a:solidFill>
                  </a:rPr>
                  <a:t>The GAISE report provides many useful recommendations for statistics and data science educators including that we should</a:t>
                </a:r>
              </a:p>
              <a:p>
                <a:pPr marL="914400" lvl="1" indent="-457200">
                  <a:buFont typeface="Arial" panose="020B0604020202020204" pitchFamily="34" charset="0"/>
                  <a:buChar char="•"/>
                </a:pPr>
                <a:r>
                  <a:rPr lang="en-US" sz="3200" dirty="0">
                    <a:solidFill>
                      <a:srgbClr val="041E42"/>
                    </a:solidFill>
                  </a:rPr>
                  <a:t>teach statistics as an investigative process of problem-solving and decision-making</a:t>
                </a:r>
              </a:p>
              <a:p>
                <a:pPr marL="914400" lvl="1" indent="-457200">
                  <a:buFont typeface="Arial" panose="020B0604020202020204" pitchFamily="34" charset="0"/>
                  <a:buChar char="•"/>
                </a:pPr>
                <a:r>
                  <a:rPr lang="en-US" sz="3200" dirty="0">
                    <a:solidFill>
                      <a:srgbClr val="041E42"/>
                    </a:solidFill>
                  </a:rPr>
                  <a:t>give students experience with multivariable thinking</a:t>
                </a:r>
              </a:p>
              <a:p>
                <a:pPr marL="914400" lvl="1" indent="-457200">
                  <a:buFont typeface="Arial" panose="020B0604020202020204" pitchFamily="34" charset="0"/>
                  <a:buChar char="•"/>
                </a:pPr>
                <a:endParaRPr lang="en-US" sz="3200" dirty="0">
                  <a:solidFill>
                    <a:srgbClr val="041E42"/>
                  </a:solidFill>
                </a:endParaRPr>
              </a:p>
              <a:p>
                <a:pPr marL="41275" lvl="1"/>
                <a:r>
                  <a:rPr lang="en-US" sz="3200" dirty="0">
                    <a:solidFill>
                      <a:srgbClr val="041E42"/>
                    </a:solidFill>
                  </a:rPr>
                  <a:t>For both new and veteran educators, there is a strong demand for interesting new data sets and examples that we can use to promote learning.</a:t>
                </a:r>
              </a:p>
              <a:p>
                <a:pPr marL="41275" lvl="1"/>
                <a:endParaRPr lang="en-US" sz="3200" dirty="0">
                  <a:solidFill>
                    <a:srgbClr val="041E42"/>
                  </a:solidFill>
                </a:endParaRPr>
              </a:p>
              <a:p>
                <a:pPr marL="41275" lvl="1"/>
                <a:r>
                  <a:rPr lang="en-US" sz="3200" b="1" dirty="0">
                    <a:solidFill>
                      <a:srgbClr val="041E42"/>
                    </a:solidFill>
                  </a:rPr>
                  <a:t>The GOAL of this work is to share 1) resources and 2) experiences for using data from the Call of Duty franchise for developing data science skills.</a:t>
                </a:r>
              </a:p>
            </p:txBody>
          </p:sp>
        </p:grpSp>
        <p:grpSp>
          <p:nvGrpSpPr>
            <p:cNvPr id="12" name="Group 11">
              <a:extLst>
                <a:ext uri="{FF2B5EF4-FFF2-40B4-BE49-F238E27FC236}">
                  <a16:creationId xmlns:a16="http://schemas.microsoft.com/office/drawing/2014/main" id="{028AEA6C-13B9-0326-2724-CD846F032F74}"/>
                </a:ext>
              </a:extLst>
            </p:cNvPr>
            <p:cNvGrpSpPr/>
            <p:nvPr/>
          </p:nvGrpSpPr>
          <p:grpSpPr>
            <a:xfrm>
              <a:off x="2447921" y="3552009"/>
              <a:ext cx="6188526" cy="1404257"/>
              <a:chOff x="14467113" y="6162190"/>
              <a:chExt cx="6188526" cy="1404257"/>
            </a:xfrm>
          </p:grpSpPr>
          <p:sp>
            <p:nvSpPr>
              <p:cNvPr id="6" name="Rectangle 5">
                <a:extLst>
                  <a:ext uri="{FF2B5EF4-FFF2-40B4-BE49-F238E27FC236}">
                    <a16:creationId xmlns:a16="http://schemas.microsoft.com/office/drawing/2014/main" id="{6C27913F-60C0-FCCF-E29F-7D4315646EA9}"/>
                  </a:ext>
                </a:extLst>
              </p:cNvPr>
              <p:cNvSpPr/>
              <p:nvPr/>
            </p:nvSpPr>
            <p:spPr>
              <a:xfrm>
                <a:off x="14467113" y="6162190"/>
                <a:ext cx="5910943" cy="1404257"/>
              </a:xfrm>
              <a:prstGeom prst="rect">
                <a:avLst/>
              </a:prstGeom>
              <a:solidFill>
                <a:srgbClr val="041E42"/>
              </a:solidFill>
              <a:ln w="12700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3BE310F-0C58-236E-AA00-7D0987D438AD}"/>
                  </a:ext>
                </a:extLst>
              </p:cNvPr>
              <p:cNvSpPr txBox="1"/>
              <p:nvPr/>
            </p:nvSpPr>
            <p:spPr>
              <a:xfrm>
                <a:off x="16075473" y="6510376"/>
                <a:ext cx="4580166" cy="707886"/>
              </a:xfrm>
              <a:prstGeom prst="rect">
                <a:avLst/>
              </a:prstGeom>
              <a:noFill/>
            </p:spPr>
            <p:txBody>
              <a:bodyPr wrap="square" rtlCol="0">
                <a:spAutoFit/>
              </a:bodyPr>
              <a:lstStyle/>
              <a:p>
                <a:r>
                  <a:rPr lang="en-US" sz="4000" dirty="0">
                    <a:solidFill>
                      <a:srgbClr val="FFFFFF"/>
                    </a:solidFill>
                  </a:rPr>
                  <a:t>Introduction</a:t>
                </a:r>
              </a:p>
            </p:txBody>
          </p:sp>
        </p:grpSp>
      </p:grpSp>
      <p:sp>
        <p:nvSpPr>
          <p:cNvPr id="4" name="Rectangle 3">
            <a:extLst>
              <a:ext uri="{FF2B5EF4-FFF2-40B4-BE49-F238E27FC236}">
                <a16:creationId xmlns:a16="http://schemas.microsoft.com/office/drawing/2014/main" id="{84532213-F4E0-906A-559E-8441A0E50FFE}"/>
              </a:ext>
            </a:extLst>
          </p:cNvPr>
          <p:cNvSpPr/>
          <p:nvPr/>
        </p:nvSpPr>
        <p:spPr>
          <a:xfrm>
            <a:off x="0" y="2743200"/>
            <a:ext cx="33375600" cy="2743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51B3399-6371-A465-4322-4C6558764DC7}"/>
              </a:ext>
            </a:extLst>
          </p:cNvPr>
          <p:cNvGrpSpPr/>
          <p:nvPr/>
        </p:nvGrpSpPr>
        <p:grpSpPr>
          <a:xfrm>
            <a:off x="22226585" y="3736536"/>
            <a:ext cx="9503229" cy="14333749"/>
            <a:chOff x="790570" y="3552009"/>
            <a:chExt cx="9503229" cy="14116034"/>
          </a:xfrm>
        </p:grpSpPr>
        <p:grpSp>
          <p:nvGrpSpPr>
            <p:cNvPr id="17" name="Group 16">
              <a:extLst>
                <a:ext uri="{FF2B5EF4-FFF2-40B4-BE49-F238E27FC236}">
                  <a16:creationId xmlns:a16="http://schemas.microsoft.com/office/drawing/2014/main" id="{1D27AF76-8735-724D-5543-B22AF9AAE511}"/>
                </a:ext>
              </a:extLst>
            </p:cNvPr>
            <p:cNvGrpSpPr/>
            <p:nvPr/>
          </p:nvGrpSpPr>
          <p:grpSpPr>
            <a:xfrm>
              <a:off x="790570" y="4310743"/>
              <a:ext cx="9503229" cy="13357300"/>
              <a:chOff x="790570" y="4310743"/>
              <a:chExt cx="9503229" cy="13357300"/>
            </a:xfrm>
          </p:grpSpPr>
          <p:sp>
            <p:nvSpPr>
              <p:cNvPr id="21" name="Rounded Rectangle 20">
                <a:extLst>
                  <a:ext uri="{FF2B5EF4-FFF2-40B4-BE49-F238E27FC236}">
                    <a16:creationId xmlns:a16="http://schemas.microsoft.com/office/drawing/2014/main" id="{E1939ECE-45DA-8F5E-084E-75C956AC0405}"/>
                  </a:ext>
                </a:extLst>
              </p:cNvPr>
              <p:cNvSpPr/>
              <p:nvPr/>
            </p:nvSpPr>
            <p:spPr>
              <a:xfrm>
                <a:off x="790570" y="4310743"/>
                <a:ext cx="9503229" cy="13357300"/>
              </a:xfrm>
              <a:prstGeom prst="roundRect">
                <a:avLst/>
              </a:prstGeom>
              <a:solidFill>
                <a:srgbClr val="FFFFFF"/>
              </a:solidFill>
              <a:ln w="127000">
                <a:solidFill>
                  <a:srgbClr val="041E4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47C405C-05DC-0516-DE9A-D9B00AA9BBBA}"/>
                  </a:ext>
                </a:extLst>
              </p:cNvPr>
              <p:cNvSpPr txBox="1"/>
              <p:nvPr/>
            </p:nvSpPr>
            <p:spPr>
              <a:xfrm>
                <a:off x="1270221" y="5214289"/>
                <a:ext cx="8543928" cy="12215000"/>
              </a:xfrm>
              <a:prstGeom prst="rect">
                <a:avLst/>
              </a:prstGeom>
              <a:noFill/>
            </p:spPr>
            <p:txBody>
              <a:bodyPr wrap="square" rtlCol="0">
                <a:spAutoFit/>
              </a:bodyPr>
              <a:lstStyle/>
              <a:p>
                <a:r>
                  <a:rPr lang="en-US" sz="3200" b="1" dirty="0">
                    <a:solidFill>
                      <a:srgbClr val="041E42"/>
                    </a:solidFill>
                  </a:rPr>
                  <a:t>Where have I used this data</a:t>
                </a:r>
                <a:r>
                  <a:rPr lang="en-US" sz="3200" dirty="0">
                    <a:solidFill>
                      <a:srgbClr val="041E42"/>
                    </a:solidFill>
                  </a:rPr>
                  <a:t>?</a:t>
                </a:r>
                <a:endParaRPr lang="en-US" sz="3200" b="1" dirty="0">
                  <a:solidFill>
                    <a:srgbClr val="041E42"/>
                  </a:solidFill>
                </a:endParaRPr>
              </a:p>
              <a:p>
                <a:pPr marL="457200" indent="-457200">
                  <a:buFont typeface="Arial" panose="020B0604020202020204" pitchFamily="34" charset="0"/>
                  <a:buChar char="•"/>
                </a:pPr>
                <a:r>
                  <a:rPr lang="en-US" sz="3200" dirty="0">
                    <a:solidFill>
                      <a:srgbClr val="041E42"/>
                    </a:solidFill>
                  </a:rPr>
                  <a:t>Small university-level courses, ranging from 7 to 40 students </a:t>
                </a:r>
              </a:p>
              <a:p>
                <a:pPr marL="457200" indent="-457200">
                  <a:buFont typeface="Arial" panose="020B0604020202020204" pitchFamily="34" charset="0"/>
                  <a:buChar char="•"/>
                </a:pPr>
                <a:r>
                  <a:rPr lang="en-US" sz="3200" dirty="0">
                    <a:solidFill>
                      <a:srgbClr val="041E42"/>
                    </a:solidFill>
                  </a:rPr>
                  <a:t>Introductory R/Data Science courses (No prerequisites) </a:t>
                </a:r>
              </a:p>
              <a:p>
                <a:pPr marL="457200" indent="-457200">
                  <a:buFont typeface="Arial" panose="020B0604020202020204" pitchFamily="34" charset="0"/>
                  <a:buChar char="•"/>
                </a:pPr>
                <a:r>
                  <a:rPr lang="en-US" sz="3200" dirty="0">
                    <a:solidFill>
                      <a:srgbClr val="041E42"/>
                    </a:solidFill>
                  </a:rPr>
                  <a:t>Introductory Statistical Learning (R and Intro Stat perquisites)</a:t>
                </a:r>
              </a:p>
              <a:p>
                <a:pPr marL="457200" indent="-457200">
                  <a:buFont typeface="Arial" panose="020B0604020202020204" pitchFamily="34" charset="0"/>
                  <a:buChar char="•"/>
                </a:pPr>
                <a:endParaRPr lang="en-US" sz="3200" dirty="0">
                  <a:solidFill>
                    <a:srgbClr val="041E42"/>
                  </a:solidFill>
                </a:endParaRPr>
              </a:p>
              <a:p>
                <a:r>
                  <a:rPr lang="en-US" sz="3200" b="1" dirty="0">
                    <a:solidFill>
                      <a:srgbClr val="041E42"/>
                    </a:solidFill>
                  </a:rPr>
                  <a:t>How</a:t>
                </a:r>
                <a:r>
                  <a:rPr lang="en-US" sz="3200" dirty="0">
                    <a:solidFill>
                      <a:srgbClr val="041E42"/>
                    </a:solidFill>
                  </a:rPr>
                  <a:t> </a:t>
                </a:r>
                <a:r>
                  <a:rPr lang="en-US" sz="3200" b="1" dirty="0">
                    <a:solidFill>
                      <a:srgbClr val="041E42"/>
                    </a:solidFill>
                  </a:rPr>
                  <a:t>have I used this data</a:t>
                </a:r>
                <a:r>
                  <a:rPr lang="en-US" sz="3200" dirty="0">
                    <a:solidFill>
                      <a:srgbClr val="041E42"/>
                    </a:solidFill>
                  </a:rPr>
                  <a:t>?</a:t>
                </a:r>
              </a:p>
              <a:p>
                <a:pPr marL="457200" indent="-457200">
                  <a:buFont typeface="Arial" panose="020B0604020202020204" pitchFamily="34" charset="0"/>
                  <a:buChar char="•"/>
                </a:pPr>
                <a:r>
                  <a:rPr lang="en-US" sz="3200" dirty="0">
                    <a:solidFill>
                      <a:srgbClr val="041E42"/>
                    </a:solidFill>
                  </a:rPr>
                  <a:t>Used in mini-projects and final projects to practice/extend data wrangling, data visualization, and modeling concepts covered in class</a:t>
                </a:r>
              </a:p>
              <a:p>
                <a:pPr marL="457200" indent="-457200">
                  <a:buFont typeface="Arial" panose="020B0604020202020204" pitchFamily="34" charset="0"/>
                  <a:buChar char="•"/>
                </a:pPr>
                <a:r>
                  <a:rPr lang="en-US" sz="3200" dirty="0">
                    <a:solidFill>
                      <a:srgbClr val="041E42"/>
                    </a:solidFill>
                  </a:rPr>
                  <a:t>Also valuable for demonstrations during class</a:t>
                </a:r>
              </a:p>
              <a:p>
                <a:endParaRPr lang="en-US" sz="3200" dirty="0">
                  <a:solidFill>
                    <a:srgbClr val="041E42"/>
                  </a:solidFill>
                </a:endParaRPr>
              </a:p>
              <a:p>
                <a:r>
                  <a:rPr lang="en-US" sz="3200" b="1" dirty="0">
                    <a:solidFill>
                      <a:srgbClr val="041E42"/>
                    </a:solidFill>
                  </a:rPr>
                  <a:t>Suggestions</a:t>
                </a:r>
                <a:r>
                  <a:rPr lang="en-US" sz="3200" dirty="0">
                    <a:solidFill>
                      <a:srgbClr val="041E42"/>
                    </a:solidFill>
                  </a:rPr>
                  <a:t>: </a:t>
                </a:r>
              </a:p>
              <a:p>
                <a:pPr marL="457200" indent="-457200">
                  <a:buFont typeface="Arial" panose="020B0604020202020204" pitchFamily="34" charset="0"/>
                  <a:buChar char="•"/>
                </a:pPr>
                <a:r>
                  <a:rPr lang="en-US" sz="3200" dirty="0">
                    <a:solidFill>
                      <a:srgbClr val="041E42"/>
                    </a:solidFill>
                  </a:rPr>
                  <a:t>Due to mature subject matter of the game, I would limit use to a college classroom</a:t>
                </a:r>
              </a:p>
              <a:p>
                <a:pPr marL="457200" indent="-457200">
                  <a:buFont typeface="Arial" panose="020B0604020202020204" pitchFamily="34" charset="0"/>
                  <a:buChar char="•"/>
                </a:pPr>
                <a:r>
                  <a:rPr lang="en-US" sz="3200" dirty="0">
                    <a:solidFill>
                      <a:srgbClr val="041E42"/>
                    </a:solidFill>
                  </a:rPr>
                  <a:t>Have students work in groups initially to help those who are unfamiliar with these types of games </a:t>
                </a:r>
              </a:p>
              <a:p>
                <a:pPr marL="457200" indent="-457200">
                  <a:buFont typeface="Arial" panose="020B0604020202020204" pitchFamily="34" charset="0"/>
                  <a:buChar char="•"/>
                </a:pPr>
                <a:r>
                  <a:rPr lang="en-US" sz="3200" dirty="0">
                    <a:solidFill>
                      <a:srgbClr val="041E42"/>
                    </a:solidFill>
                  </a:rPr>
                  <a:t>Provide ample background information so that lack of familiarity with game is not a problem</a:t>
                </a:r>
              </a:p>
              <a:p>
                <a:pPr marL="457200" indent="-457200">
                  <a:buFont typeface="Arial" panose="020B0604020202020204" pitchFamily="34" charset="0"/>
                  <a:buChar char="•"/>
                </a:pPr>
                <a:r>
                  <a:rPr lang="en-US" sz="3200" dirty="0">
                    <a:solidFill>
                      <a:srgbClr val="041E42"/>
                    </a:solidFill>
                  </a:rPr>
                  <a:t>Let student expertise drive discussion</a:t>
                </a:r>
              </a:p>
              <a:p>
                <a:endParaRPr lang="en-US" sz="3200" dirty="0">
                  <a:solidFill>
                    <a:srgbClr val="041E42"/>
                  </a:solidFill>
                </a:endParaRPr>
              </a:p>
            </p:txBody>
          </p:sp>
        </p:grpSp>
        <p:grpSp>
          <p:nvGrpSpPr>
            <p:cNvPr id="18" name="Group 17">
              <a:extLst>
                <a:ext uri="{FF2B5EF4-FFF2-40B4-BE49-F238E27FC236}">
                  <a16:creationId xmlns:a16="http://schemas.microsoft.com/office/drawing/2014/main" id="{45C91FAC-BC63-FEE3-CB30-02DA0FB872CE}"/>
                </a:ext>
              </a:extLst>
            </p:cNvPr>
            <p:cNvGrpSpPr/>
            <p:nvPr/>
          </p:nvGrpSpPr>
          <p:grpSpPr>
            <a:xfrm>
              <a:off x="2447921" y="3552009"/>
              <a:ext cx="6188526" cy="1404257"/>
              <a:chOff x="14467113" y="6162190"/>
              <a:chExt cx="6188526" cy="1404257"/>
            </a:xfrm>
          </p:grpSpPr>
          <p:sp>
            <p:nvSpPr>
              <p:cNvPr id="19" name="Rectangle 18">
                <a:extLst>
                  <a:ext uri="{FF2B5EF4-FFF2-40B4-BE49-F238E27FC236}">
                    <a16:creationId xmlns:a16="http://schemas.microsoft.com/office/drawing/2014/main" id="{C712553F-BA77-6FAC-6AA7-6C4CC1A1ACDD}"/>
                  </a:ext>
                </a:extLst>
              </p:cNvPr>
              <p:cNvSpPr/>
              <p:nvPr/>
            </p:nvSpPr>
            <p:spPr>
              <a:xfrm>
                <a:off x="14467113" y="6162190"/>
                <a:ext cx="5910943" cy="1404257"/>
              </a:xfrm>
              <a:prstGeom prst="rect">
                <a:avLst/>
              </a:prstGeom>
              <a:solidFill>
                <a:srgbClr val="041E42"/>
              </a:solidFill>
              <a:ln w="12700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D26AA69-5721-0869-FF1B-580501EDEF13}"/>
                  </a:ext>
                </a:extLst>
              </p:cNvPr>
              <p:cNvSpPr txBox="1"/>
              <p:nvPr/>
            </p:nvSpPr>
            <p:spPr>
              <a:xfrm>
                <a:off x="16075473" y="6510376"/>
                <a:ext cx="4580166" cy="707886"/>
              </a:xfrm>
              <a:prstGeom prst="rect">
                <a:avLst/>
              </a:prstGeom>
              <a:noFill/>
            </p:spPr>
            <p:txBody>
              <a:bodyPr wrap="square" rtlCol="0">
                <a:spAutoFit/>
              </a:bodyPr>
              <a:lstStyle/>
              <a:p>
                <a:r>
                  <a:rPr lang="en-US" sz="4000" dirty="0">
                    <a:solidFill>
                      <a:srgbClr val="FFFFFF"/>
                    </a:solidFill>
                  </a:rPr>
                  <a:t>Experiences</a:t>
                </a:r>
              </a:p>
            </p:txBody>
          </p:sp>
        </p:grpSp>
      </p:grpSp>
      <p:grpSp>
        <p:nvGrpSpPr>
          <p:cNvPr id="23" name="Group 22">
            <a:extLst>
              <a:ext uri="{FF2B5EF4-FFF2-40B4-BE49-F238E27FC236}">
                <a16:creationId xmlns:a16="http://schemas.microsoft.com/office/drawing/2014/main" id="{26AB0CD5-8C3F-5FCB-5977-DB0E9D0AC07D}"/>
              </a:ext>
            </a:extLst>
          </p:cNvPr>
          <p:cNvGrpSpPr/>
          <p:nvPr/>
        </p:nvGrpSpPr>
        <p:grpSpPr>
          <a:xfrm>
            <a:off x="11422509" y="3625041"/>
            <a:ext cx="9503229" cy="11111020"/>
            <a:chOff x="790570" y="3552009"/>
            <a:chExt cx="9503229" cy="11111020"/>
          </a:xfrm>
        </p:grpSpPr>
        <p:grpSp>
          <p:nvGrpSpPr>
            <p:cNvPr id="24" name="Group 23">
              <a:extLst>
                <a:ext uri="{FF2B5EF4-FFF2-40B4-BE49-F238E27FC236}">
                  <a16:creationId xmlns:a16="http://schemas.microsoft.com/office/drawing/2014/main" id="{A01A23F5-4640-C446-A7FE-08CA5F376CBF}"/>
                </a:ext>
              </a:extLst>
            </p:cNvPr>
            <p:cNvGrpSpPr/>
            <p:nvPr/>
          </p:nvGrpSpPr>
          <p:grpSpPr>
            <a:xfrm>
              <a:off x="790570" y="4310743"/>
              <a:ext cx="9503229" cy="10352286"/>
              <a:chOff x="790570" y="4310743"/>
              <a:chExt cx="9503229" cy="10352286"/>
            </a:xfrm>
          </p:grpSpPr>
          <p:sp>
            <p:nvSpPr>
              <p:cNvPr id="28" name="Rounded Rectangle 27">
                <a:extLst>
                  <a:ext uri="{FF2B5EF4-FFF2-40B4-BE49-F238E27FC236}">
                    <a16:creationId xmlns:a16="http://schemas.microsoft.com/office/drawing/2014/main" id="{772D8902-D36A-A500-E574-45D51080C047}"/>
                  </a:ext>
                </a:extLst>
              </p:cNvPr>
              <p:cNvSpPr/>
              <p:nvPr/>
            </p:nvSpPr>
            <p:spPr>
              <a:xfrm>
                <a:off x="790570" y="4310743"/>
                <a:ext cx="9503229" cy="10113878"/>
              </a:xfrm>
              <a:prstGeom prst="roundRect">
                <a:avLst/>
              </a:prstGeom>
              <a:solidFill>
                <a:srgbClr val="FFFFFF"/>
              </a:solidFill>
              <a:ln w="127000">
                <a:solidFill>
                  <a:srgbClr val="041E4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43DD807-22C5-76F5-9E6B-7A66B4B4782B}"/>
                  </a:ext>
                </a:extLst>
              </p:cNvPr>
              <p:cNvSpPr txBox="1"/>
              <p:nvPr/>
            </p:nvSpPr>
            <p:spPr>
              <a:xfrm>
                <a:off x="1270221" y="5214289"/>
                <a:ext cx="8543928" cy="9448740"/>
              </a:xfrm>
              <a:prstGeom prst="rect">
                <a:avLst/>
              </a:prstGeom>
              <a:noFill/>
            </p:spPr>
            <p:txBody>
              <a:bodyPr wrap="square" rtlCol="0">
                <a:spAutoFit/>
              </a:bodyPr>
              <a:lstStyle/>
              <a:p>
                <a:r>
                  <a:rPr lang="en-US" sz="3200" dirty="0">
                    <a:solidFill>
                      <a:srgbClr val="041E42"/>
                    </a:solidFill>
                  </a:rPr>
                  <a:t>Our data focuses on a player’s performance in an online multiplayer match. The gameplay dataset contains a variety of pre and post game information as shown in Figure 1. </a:t>
                </a:r>
              </a:p>
              <a:p>
                <a:endParaRPr lang="en-US" sz="3200" dirty="0">
                  <a:solidFill>
                    <a:srgbClr val="041E42"/>
                  </a:solidFill>
                </a:endParaRPr>
              </a:p>
              <a:p>
                <a:r>
                  <a:rPr lang="en-US" sz="3200" dirty="0">
                    <a:solidFill>
                      <a:srgbClr val="041E42"/>
                    </a:solidFill>
                  </a:rPr>
                  <a:t>You may obtain the following resources:</a:t>
                </a:r>
              </a:p>
              <a:p>
                <a:endParaRPr lang="en-US" sz="3200" dirty="0">
                  <a:solidFill>
                    <a:srgbClr val="041E42"/>
                  </a:solidFill>
                </a:endParaRPr>
              </a:p>
              <a:p>
                <a:pPr marL="457200" indent="-457200">
                  <a:buFont typeface="Arial" panose="020B0604020202020204" pitchFamily="34" charset="0"/>
                  <a:buChar char="•"/>
                </a:pPr>
                <a:r>
                  <a:rPr lang="en-US" sz="3200" dirty="0">
                    <a:solidFill>
                      <a:srgbClr val="041E42"/>
                    </a:solidFill>
                  </a:rPr>
                  <a:t>Data dictionary</a:t>
                </a:r>
              </a:p>
              <a:p>
                <a:pPr marL="457200" indent="-457200">
                  <a:buFont typeface="Arial" panose="020B0604020202020204" pitchFamily="34" charset="0"/>
                  <a:buChar char="•"/>
                </a:pPr>
                <a:r>
                  <a:rPr lang="en-US" sz="3200" dirty="0"/>
                  <a:t>Two  gameplay datasets (one semi-clean and one messy)</a:t>
                </a:r>
              </a:p>
              <a:p>
                <a:pPr marL="457200" indent="-457200">
                  <a:buFont typeface="Arial" panose="020B0604020202020204" pitchFamily="34" charset="0"/>
                  <a:buChar char="•"/>
                </a:pPr>
                <a:r>
                  <a:rPr lang="en-US" sz="3200" dirty="0"/>
                  <a:t>Maps dataset </a:t>
                </a:r>
              </a:p>
              <a:p>
                <a:pPr marL="457200" indent="-457200">
                  <a:buFont typeface="Arial" panose="020B0604020202020204" pitchFamily="34" charset="0"/>
                  <a:buChar char="•"/>
                </a:pPr>
                <a:r>
                  <a:rPr lang="en-US" sz="3200" dirty="0"/>
                  <a:t>Weapons dataset </a:t>
                </a:r>
              </a:p>
              <a:p>
                <a:pPr marL="457200" indent="-457200">
                  <a:buFont typeface="Arial" panose="020B0604020202020204" pitchFamily="34" charset="0"/>
                  <a:buChar char="•"/>
                </a:pPr>
                <a:r>
                  <a:rPr lang="en-US" sz="3200" dirty="0"/>
                  <a:t>Game modes dataset </a:t>
                </a:r>
              </a:p>
              <a:p>
                <a:pPr marL="457200" indent="-457200">
                  <a:buFont typeface="Arial" panose="020B0604020202020204" pitchFamily="34" charset="0"/>
                  <a:buChar char="•"/>
                </a:pPr>
                <a:endParaRPr lang="en-US" sz="3200" dirty="0"/>
              </a:p>
              <a:p>
                <a:r>
                  <a:rPr lang="en-US" sz="3200" dirty="0"/>
                  <a:t>by visiting:</a:t>
                </a:r>
              </a:p>
              <a:p>
                <a:pPr marL="457200" indent="-457200">
                  <a:buFont typeface="Arial" panose="020B0604020202020204" pitchFamily="34" charset="0"/>
                  <a:buChar char="•"/>
                </a:pPr>
                <a:endParaRPr lang="en-US" sz="3200" dirty="0">
                  <a:solidFill>
                    <a:srgbClr val="041E42"/>
                  </a:solidFill>
                </a:endParaRPr>
              </a:p>
              <a:p>
                <a:r>
                  <a:rPr lang="en-US" sz="3200" dirty="0">
                    <a:solidFill>
                      <a:srgbClr val="041E42"/>
                    </a:solidFill>
                    <a:hlinkClick r:id="rId2"/>
                  </a:rPr>
                  <a:t>https://github.com/matthewdslifko/CallOfDutyProject</a:t>
                </a:r>
                <a:endParaRPr lang="en-US" sz="3200" dirty="0">
                  <a:solidFill>
                    <a:srgbClr val="041E42"/>
                  </a:solidFill>
                </a:endParaRPr>
              </a:p>
              <a:p>
                <a:endParaRPr lang="en-US" sz="3200" dirty="0">
                  <a:solidFill>
                    <a:srgbClr val="041E42"/>
                  </a:solidFill>
                </a:endParaRPr>
              </a:p>
            </p:txBody>
          </p:sp>
        </p:grpSp>
        <p:grpSp>
          <p:nvGrpSpPr>
            <p:cNvPr id="25" name="Group 24">
              <a:extLst>
                <a:ext uri="{FF2B5EF4-FFF2-40B4-BE49-F238E27FC236}">
                  <a16:creationId xmlns:a16="http://schemas.microsoft.com/office/drawing/2014/main" id="{01FF8140-10FB-7E3C-0220-02199D03F40A}"/>
                </a:ext>
              </a:extLst>
            </p:cNvPr>
            <p:cNvGrpSpPr/>
            <p:nvPr/>
          </p:nvGrpSpPr>
          <p:grpSpPr>
            <a:xfrm>
              <a:off x="2447921" y="3552009"/>
              <a:ext cx="6188526" cy="1404257"/>
              <a:chOff x="14467113" y="6162190"/>
              <a:chExt cx="6188526" cy="1404257"/>
            </a:xfrm>
          </p:grpSpPr>
          <p:sp>
            <p:nvSpPr>
              <p:cNvPr id="26" name="Rectangle 25">
                <a:extLst>
                  <a:ext uri="{FF2B5EF4-FFF2-40B4-BE49-F238E27FC236}">
                    <a16:creationId xmlns:a16="http://schemas.microsoft.com/office/drawing/2014/main" id="{A4E4852C-C84E-4DFF-9936-FE180E92FFA4}"/>
                  </a:ext>
                </a:extLst>
              </p:cNvPr>
              <p:cNvSpPr/>
              <p:nvPr/>
            </p:nvSpPr>
            <p:spPr>
              <a:xfrm>
                <a:off x="14467113" y="6162190"/>
                <a:ext cx="5910943" cy="1404257"/>
              </a:xfrm>
              <a:prstGeom prst="rect">
                <a:avLst/>
              </a:prstGeom>
              <a:solidFill>
                <a:srgbClr val="041E42"/>
              </a:solidFill>
              <a:ln w="12700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25B3787-73A3-7370-B77A-96E889CE180D}"/>
                  </a:ext>
                </a:extLst>
              </p:cNvPr>
              <p:cNvSpPr txBox="1"/>
              <p:nvPr/>
            </p:nvSpPr>
            <p:spPr>
              <a:xfrm>
                <a:off x="16075473" y="6510376"/>
                <a:ext cx="4580166" cy="707886"/>
              </a:xfrm>
              <a:prstGeom prst="rect">
                <a:avLst/>
              </a:prstGeom>
              <a:noFill/>
            </p:spPr>
            <p:txBody>
              <a:bodyPr wrap="square" rtlCol="0">
                <a:spAutoFit/>
              </a:bodyPr>
              <a:lstStyle/>
              <a:p>
                <a:r>
                  <a:rPr lang="en-US" sz="4000" dirty="0">
                    <a:solidFill>
                      <a:srgbClr val="FFFFFF"/>
                    </a:solidFill>
                  </a:rPr>
                  <a:t>Resources</a:t>
                </a:r>
              </a:p>
            </p:txBody>
          </p:sp>
        </p:grpSp>
      </p:grpSp>
      <p:grpSp>
        <p:nvGrpSpPr>
          <p:cNvPr id="32" name="Group 31" descr="Figure 1 is a a five row preview of gameplay dataset. The dataset includes both pre and post match data describing the player's performance in an online match.">
            <a:extLst>
              <a:ext uri="{FF2B5EF4-FFF2-40B4-BE49-F238E27FC236}">
                <a16:creationId xmlns:a16="http://schemas.microsoft.com/office/drawing/2014/main" id="{1CD020CD-7DA3-C1CD-CEC6-8BDC2EB22BFD}"/>
              </a:ext>
            </a:extLst>
          </p:cNvPr>
          <p:cNvGrpSpPr/>
          <p:nvPr/>
        </p:nvGrpSpPr>
        <p:grpSpPr>
          <a:xfrm>
            <a:off x="907736" y="14771973"/>
            <a:ext cx="20482560" cy="3679391"/>
            <a:chOff x="989228" y="13419169"/>
            <a:chExt cx="20482560" cy="3679391"/>
          </a:xfrm>
        </p:grpSpPr>
        <p:pic>
          <p:nvPicPr>
            <p:cNvPr id="11" name="Picture 10" descr="A screenshot of a computer&#10;&#10;Description automatically generated with low confidence">
              <a:extLst>
                <a:ext uri="{FF2B5EF4-FFF2-40B4-BE49-F238E27FC236}">
                  <a16:creationId xmlns:a16="http://schemas.microsoft.com/office/drawing/2014/main" id="{B56E6773-2880-8C65-ACA6-B2EEB09B2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228" y="13419169"/>
              <a:ext cx="20482560" cy="2645712"/>
            </a:xfrm>
            <a:prstGeom prst="rect">
              <a:avLst/>
            </a:prstGeom>
          </p:spPr>
        </p:pic>
        <p:sp>
          <p:nvSpPr>
            <p:cNvPr id="30" name="TextBox 29">
              <a:extLst>
                <a:ext uri="{FF2B5EF4-FFF2-40B4-BE49-F238E27FC236}">
                  <a16:creationId xmlns:a16="http://schemas.microsoft.com/office/drawing/2014/main" id="{D2AF894F-DD59-56BF-20AA-E815BA4CBDDB}"/>
                </a:ext>
              </a:extLst>
            </p:cNvPr>
            <p:cNvSpPr txBox="1"/>
            <p:nvPr/>
          </p:nvSpPr>
          <p:spPr>
            <a:xfrm>
              <a:off x="1006914" y="16021342"/>
              <a:ext cx="17498795" cy="1077218"/>
            </a:xfrm>
            <a:prstGeom prst="rect">
              <a:avLst/>
            </a:prstGeom>
            <a:noFill/>
          </p:spPr>
          <p:txBody>
            <a:bodyPr wrap="square" rtlCol="0">
              <a:spAutoFit/>
            </a:bodyPr>
            <a:lstStyle/>
            <a:p>
              <a:r>
                <a:rPr lang="en-US" sz="3200" dirty="0">
                  <a:solidFill>
                    <a:srgbClr val="041E42"/>
                  </a:solidFill>
                </a:rPr>
                <a:t>Figure 1: Preview of gameplay datasets. 12 of 25 variables shown. </a:t>
              </a:r>
            </a:p>
            <a:p>
              <a:endParaRPr lang="en-US" sz="3200" dirty="0">
                <a:solidFill>
                  <a:srgbClr val="041E42"/>
                </a:solidFill>
              </a:endParaRPr>
            </a:p>
          </p:txBody>
        </p:sp>
      </p:grpSp>
      <p:sp>
        <p:nvSpPr>
          <p:cNvPr id="34" name="TextBox 33">
            <a:extLst>
              <a:ext uri="{FF2B5EF4-FFF2-40B4-BE49-F238E27FC236}">
                <a16:creationId xmlns:a16="http://schemas.microsoft.com/office/drawing/2014/main" id="{5578060F-4D3E-EBFB-5983-888F8FF858F7}"/>
              </a:ext>
            </a:extLst>
          </p:cNvPr>
          <p:cNvSpPr txBox="1"/>
          <p:nvPr/>
        </p:nvSpPr>
        <p:spPr>
          <a:xfrm>
            <a:off x="29561855" y="673206"/>
            <a:ext cx="3376618" cy="1292662"/>
          </a:xfrm>
          <a:prstGeom prst="rect">
            <a:avLst/>
          </a:prstGeom>
          <a:solidFill>
            <a:schemeClr val="bg1"/>
          </a:solidFill>
        </p:spPr>
        <p:txBody>
          <a:bodyPr wrap="square" rtlCol="0">
            <a:spAutoFit/>
          </a:bodyPr>
          <a:lstStyle/>
          <a:p>
            <a:r>
              <a:rPr lang="en-US" sz="6000" dirty="0"/>
              <a:t>Slide 2/8</a:t>
            </a:r>
          </a:p>
          <a:p>
            <a:endParaRPr lang="en-US" dirty="0"/>
          </a:p>
        </p:txBody>
      </p:sp>
    </p:spTree>
    <p:extLst>
      <p:ext uri="{BB962C8B-B14F-4D97-AF65-F5344CB8AC3E}">
        <p14:creationId xmlns:p14="http://schemas.microsoft.com/office/powerpoint/2010/main" val="1269822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41E42"/>
            </a:gs>
            <a:gs pos="97000">
              <a:srgbClr val="2B5397"/>
            </a:gs>
            <a:gs pos="0">
              <a:schemeClr val="bg1"/>
            </a:gs>
            <a:gs pos="90000">
              <a:srgbClr val="2C5191"/>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C8B4-0D0B-20D8-6864-AA60CA2ABA2D}"/>
              </a:ext>
            </a:extLst>
          </p:cNvPr>
          <p:cNvSpPr>
            <a:spLocks noGrp="1"/>
          </p:cNvSpPr>
          <p:nvPr>
            <p:ph type="title"/>
          </p:nvPr>
        </p:nvSpPr>
        <p:spPr>
          <a:xfrm>
            <a:off x="1" y="0"/>
            <a:ext cx="33375599" cy="2743200"/>
          </a:xfrm>
          <a:solidFill>
            <a:srgbClr val="041E42"/>
          </a:solidFill>
          <a:ln w="317500">
            <a:noFill/>
          </a:ln>
        </p:spPr>
        <p:txBody>
          <a:bodyPr/>
          <a:lstStyle/>
          <a:p>
            <a:r>
              <a:rPr lang="en-US" dirty="0">
                <a:solidFill>
                  <a:srgbClr val="FFFFFF"/>
                </a:solidFill>
              </a:rPr>
              <a:t>  Exploratory Data Analysis</a:t>
            </a:r>
          </a:p>
        </p:txBody>
      </p:sp>
      <p:grpSp>
        <p:nvGrpSpPr>
          <p:cNvPr id="13" name="Group 12">
            <a:extLst>
              <a:ext uri="{FF2B5EF4-FFF2-40B4-BE49-F238E27FC236}">
                <a16:creationId xmlns:a16="http://schemas.microsoft.com/office/drawing/2014/main" id="{885BD849-1BE5-7230-BF1D-C1CC43201EF2}"/>
              </a:ext>
            </a:extLst>
          </p:cNvPr>
          <p:cNvGrpSpPr/>
          <p:nvPr/>
        </p:nvGrpSpPr>
        <p:grpSpPr>
          <a:xfrm>
            <a:off x="572855" y="4310742"/>
            <a:ext cx="9503229" cy="12814500"/>
            <a:chOff x="790570" y="4310742"/>
            <a:chExt cx="9503229" cy="12814500"/>
          </a:xfrm>
        </p:grpSpPr>
        <p:sp>
          <p:nvSpPr>
            <p:cNvPr id="5" name="Rounded Rectangle 4">
              <a:extLst>
                <a:ext uri="{FF2B5EF4-FFF2-40B4-BE49-F238E27FC236}">
                  <a16:creationId xmlns:a16="http://schemas.microsoft.com/office/drawing/2014/main" id="{1258F1E2-840F-995A-85C5-BB57C7BFC6D0}"/>
                </a:ext>
              </a:extLst>
            </p:cNvPr>
            <p:cNvSpPr/>
            <p:nvPr/>
          </p:nvSpPr>
          <p:spPr>
            <a:xfrm>
              <a:off x="790570" y="4310742"/>
              <a:ext cx="9503229" cy="12613743"/>
            </a:xfrm>
            <a:prstGeom prst="roundRect">
              <a:avLst/>
            </a:prstGeom>
            <a:solidFill>
              <a:srgbClr val="FFFFFF"/>
            </a:solidFill>
            <a:ln w="127000">
              <a:solidFill>
                <a:srgbClr val="041E4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60349A-E8E7-6B6E-4E78-EA285CBE164C}"/>
                </a:ext>
              </a:extLst>
            </p:cNvPr>
            <p:cNvSpPr txBox="1"/>
            <p:nvPr/>
          </p:nvSpPr>
          <p:spPr>
            <a:xfrm>
              <a:off x="1270221" y="5214289"/>
              <a:ext cx="8543928" cy="11910953"/>
            </a:xfrm>
            <a:prstGeom prst="rect">
              <a:avLst/>
            </a:prstGeom>
            <a:noFill/>
          </p:spPr>
          <p:txBody>
            <a:bodyPr wrap="square" rtlCol="0">
              <a:spAutoFit/>
            </a:bodyPr>
            <a:lstStyle/>
            <a:p>
              <a:r>
                <a:rPr lang="en-US" sz="3200" dirty="0">
                  <a:solidFill>
                    <a:srgbClr val="041E42"/>
                  </a:solidFill>
                </a:rPr>
                <a:t>Background information: “Damage” represents the amount of damage issued by the player on the opposing team’s players, weapons, vehicles .</a:t>
              </a:r>
            </a:p>
            <a:p>
              <a:pPr marL="914400" lvl="1" indent="-457200">
                <a:buFont typeface="Arial" panose="020B0604020202020204" pitchFamily="34" charset="0"/>
                <a:buChar char="•"/>
              </a:pPr>
              <a:endParaRPr lang="en-US" sz="3200" dirty="0">
                <a:solidFill>
                  <a:srgbClr val="041E42"/>
                </a:solidFill>
              </a:endParaRPr>
            </a:p>
            <a:p>
              <a:pPr marL="41275" lvl="1"/>
              <a:r>
                <a:rPr lang="en-US" sz="3200" dirty="0">
                  <a:solidFill>
                    <a:srgbClr val="041E42"/>
                  </a:solidFill>
                </a:rPr>
                <a:t>Task: Explore the distribution of Damage.</a:t>
              </a:r>
            </a:p>
            <a:p>
              <a:pPr marL="41275" lvl="1"/>
              <a:endParaRPr lang="en-US" sz="3200" dirty="0">
                <a:solidFill>
                  <a:srgbClr val="041E42"/>
                </a:solidFill>
              </a:endParaRPr>
            </a:p>
            <a:p>
              <a:pPr marL="41275" lvl="1"/>
              <a:r>
                <a:rPr lang="en-US" sz="3200" dirty="0">
                  <a:solidFill>
                    <a:srgbClr val="041E42"/>
                  </a:solidFill>
                </a:rPr>
                <a:t>After producing Figure 2, the distribution shows a bimodal pattern. </a:t>
              </a:r>
              <a:r>
                <a:rPr lang="en-US" sz="3200" b="1" dirty="0">
                  <a:solidFill>
                    <a:srgbClr val="041E42"/>
                  </a:solidFill>
                </a:rPr>
                <a:t>Invite discussion as to which other variables might affect the damage dealt.</a:t>
              </a:r>
            </a:p>
            <a:p>
              <a:pPr marL="41275" lvl="1"/>
              <a:endParaRPr lang="en-US" sz="3200" b="1" dirty="0">
                <a:solidFill>
                  <a:srgbClr val="041E42"/>
                </a:solidFill>
              </a:endParaRPr>
            </a:p>
            <a:p>
              <a:pPr marL="41275" lvl="1"/>
              <a:r>
                <a:rPr lang="en-US" sz="3200" dirty="0">
                  <a:solidFill>
                    <a:srgbClr val="041E42"/>
                  </a:solidFill>
                </a:rPr>
                <a:t>Additional background information: Some values in the “</a:t>
              </a:r>
              <a:r>
                <a:rPr lang="en-US" sz="3200" dirty="0" err="1">
                  <a:solidFill>
                    <a:srgbClr val="041E42"/>
                  </a:solidFill>
                </a:rPr>
                <a:t>GameType</a:t>
              </a:r>
              <a:r>
                <a:rPr lang="en-US" sz="3200" dirty="0">
                  <a:solidFill>
                    <a:srgbClr val="041E42"/>
                  </a:solidFill>
                </a:rPr>
                <a:t>” variable include the “HC” designation. Unlike Core games, in </a:t>
              </a:r>
              <a:r>
                <a:rPr lang="en-US" sz="3200" dirty="0" err="1">
                  <a:solidFill>
                    <a:srgbClr val="041E42"/>
                  </a:solidFill>
                </a:rPr>
                <a:t>HardCore</a:t>
              </a:r>
              <a:r>
                <a:rPr lang="en-US" sz="3200" dirty="0">
                  <a:solidFill>
                    <a:srgbClr val="041E42"/>
                  </a:solidFill>
                </a:rPr>
                <a:t> games, players begin with less health and health does not regenerate. Thus, there is less opportunity to do damage.</a:t>
              </a:r>
            </a:p>
            <a:p>
              <a:pPr marL="41275" lvl="1"/>
              <a:endParaRPr lang="en-US" sz="3200" dirty="0">
                <a:solidFill>
                  <a:srgbClr val="041E42"/>
                </a:solidFill>
              </a:endParaRPr>
            </a:p>
            <a:p>
              <a:pPr marL="41275" lvl="1"/>
              <a:r>
                <a:rPr lang="en-US" sz="3200" dirty="0">
                  <a:solidFill>
                    <a:srgbClr val="041E42"/>
                  </a:solidFill>
                </a:rPr>
                <a:t>Updated Task: Explore the distribution of Damage using this information.</a:t>
              </a:r>
            </a:p>
            <a:p>
              <a:pPr marL="41275" lvl="1"/>
              <a:endParaRPr lang="en-US" sz="3200" dirty="0">
                <a:solidFill>
                  <a:srgbClr val="041E42"/>
                </a:solidFill>
              </a:endParaRPr>
            </a:p>
            <a:p>
              <a:pPr marL="41275" lvl="1"/>
              <a:r>
                <a:rPr lang="en-US" sz="3200" dirty="0">
                  <a:solidFill>
                    <a:srgbClr val="041E42"/>
                  </a:solidFill>
                </a:rPr>
                <a:t>Figure 3 shows the updated plot. Summary statistics are added to  support the visualization.</a:t>
              </a:r>
            </a:p>
            <a:p>
              <a:pPr marL="41275" lvl="1"/>
              <a:endParaRPr lang="en-US" sz="3200" dirty="0">
                <a:solidFill>
                  <a:srgbClr val="041E42"/>
                </a:solidFill>
              </a:endParaRPr>
            </a:p>
            <a:p>
              <a:pPr marL="41275" lvl="1"/>
              <a:endParaRPr lang="en-US" sz="3200" dirty="0">
                <a:solidFill>
                  <a:srgbClr val="041E42"/>
                </a:solidFill>
              </a:endParaRPr>
            </a:p>
          </p:txBody>
        </p:sp>
      </p:grpSp>
      <p:grpSp>
        <p:nvGrpSpPr>
          <p:cNvPr id="12" name="Group 11">
            <a:extLst>
              <a:ext uri="{FF2B5EF4-FFF2-40B4-BE49-F238E27FC236}">
                <a16:creationId xmlns:a16="http://schemas.microsoft.com/office/drawing/2014/main" id="{028AEA6C-13B9-0326-2724-CD846F032F74}"/>
              </a:ext>
            </a:extLst>
          </p:cNvPr>
          <p:cNvGrpSpPr/>
          <p:nvPr/>
        </p:nvGrpSpPr>
        <p:grpSpPr>
          <a:xfrm>
            <a:off x="2317292" y="3552009"/>
            <a:ext cx="6362698" cy="1404257"/>
            <a:chOff x="14467113" y="6162190"/>
            <a:chExt cx="6362698" cy="1404257"/>
          </a:xfrm>
        </p:grpSpPr>
        <p:sp>
          <p:nvSpPr>
            <p:cNvPr id="6" name="Rectangle 5">
              <a:extLst>
                <a:ext uri="{FF2B5EF4-FFF2-40B4-BE49-F238E27FC236}">
                  <a16:creationId xmlns:a16="http://schemas.microsoft.com/office/drawing/2014/main" id="{6C27913F-60C0-FCCF-E29F-7D4315646EA9}"/>
                </a:ext>
              </a:extLst>
            </p:cNvPr>
            <p:cNvSpPr/>
            <p:nvPr/>
          </p:nvSpPr>
          <p:spPr>
            <a:xfrm>
              <a:off x="14467113" y="6162190"/>
              <a:ext cx="5910943" cy="1404257"/>
            </a:xfrm>
            <a:prstGeom prst="rect">
              <a:avLst/>
            </a:prstGeom>
            <a:solidFill>
              <a:srgbClr val="041E42"/>
            </a:solidFill>
            <a:ln w="12700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3BE310F-0C58-236E-AA00-7D0987D438AD}"/>
                </a:ext>
              </a:extLst>
            </p:cNvPr>
            <p:cNvSpPr txBox="1"/>
            <p:nvPr/>
          </p:nvSpPr>
          <p:spPr>
            <a:xfrm>
              <a:off x="16249645" y="6510376"/>
              <a:ext cx="4580166" cy="707886"/>
            </a:xfrm>
            <a:prstGeom prst="rect">
              <a:avLst/>
            </a:prstGeom>
            <a:noFill/>
          </p:spPr>
          <p:txBody>
            <a:bodyPr wrap="square" rtlCol="0">
              <a:spAutoFit/>
            </a:bodyPr>
            <a:lstStyle/>
            <a:p>
              <a:r>
                <a:rPr lang="en-US" sz="4000" dirty="0">
                  <a:solidFill>
                    <a:srgbClr val="FFFFFF"/>
                  </a:solidFill>
                </a:rPr>
                <a:t>Problem</a:t>
              </a:r>
            </a:p>
          </p:txBody>
        </p:sp>
      </p:grpSp>
      <p:sp>
        <p:nvSpPr>
          <p:cNvPr id="4" name="Rectangle 3">
            <a:extLst>
              <a:ext uri="{FF2B5EF4-FFF2-40B4-BE49-F238E27FC236}">
                <a16:creationId xmlns:a16="http://schemas.microsoft.com/office/drawing/2014/main" id="{84532213-F4E0-906A-559E-8441A0E50FFE}"/>
              </a:ext>
            </a:extLst>
          </p:cNvPr>
          <p:cNvSpPr/>
          <p:nvPr/>
        </p:nvSpPr>
        <p:spPr>
          <a:xfrm>
            <a:off x="0" y="2743200"/>
            <a:ext cx="33375600" cy="2743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6AB0CD5-8C3F-5FCB-5977-DB0E9D0AC07D}"/>
              </a:ext>
            </a:extLst>
          </p:cNvPr>
          <p:cNvGrpSpPr/>
          <p:nvPr/>
        </p:nvGrpSpPr>
        <p:grpSpPr>
          <a:xfrm>
            <a:off x="23299516" y="3552009"/>
            <a:ext cx="9503229" cy="9410701"/>
            <a:chOff x="790570" y="3552009"/>
            <a:chExt cx="9503229" cy="9410701"/>
          </a:xfrm>
        </p:grpSpPr>
        <p:grpSp>
          <p:nvGrpSpPr>
            <p:cNvPr id="24" name="Group 23">
              <a:extLst>
                <a:ext uri="{FF2B5EF4-FFF2-40B4-BE49-F238E27FC236}">
                  <a16:creationId xmlns:a16="http://schemas.microsoft.com/office/drawing/2014/main" id="{A01A23F5-4640-C446-A7FE-08CA5F376CBF}"/>
                </a:ext>
              </a:extLst>
            </p:cNvPr>
            <p:cNvGrpSpPr/>
            <p:nvPr/>
          </p:nvGrpSpPr>
          <p:grpSpPr>
            <a:xfrm>
              <a:off x="790570" y="4310743"/>
              <a:ext cx="9503229" cy="8651967"/>
              <a:chOff x="790570" y="4310743"/>
              <a:chExt cx="9503229" cy="8651967"/>
            </a:xfrm>
          </p:grpSpPr>
          <p:sp>
            <p:nvSpPr>
              <p:cNvPr id="28" name="Rounded Rectangle 27">
                <a:extLst>
                  <a:ext uri="{FF2B5EF4-FFF2-40B4-BE49-F238E27FC236}">
                    <a16:creationId xmlns:a16="http://schemas.microsoft.com/office/drawing/2014/main" id="{772D8902-D36A-A500-E574-45D51080C047}"/>
                  </a:ext>
                </a:extLst>
              </p:cNvPr>
              <p:cNvSpPr/>
              <p:nvPr/>
            </p:nvSpPr>
            <p:spPr>
              <a:xfrm>
                <a:off x="790570" y="4310743"/>
                <a:ext cx="9503229" cy="8651967"/>
              </a:xfrm>
              <a:prstGeom prst="roundRect">
                <a:avLst/>
              </a:prstGeom>
              <a:solidFill>
                <a:srgbClr val="FFFFFF"/>
              </a:solidFill>
              <a:ln w="127000">
                <a:solidFill>
                  <a:srgbClr val="041E4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43DD807-22C5-76F5-9E6B-7A66B4B4782B}"/>
                  </a:ext>
                </a:extLst>
              </p:cNvPr>
              <p:cNvSpPr txBox="1"/>
              <p:nvPr/>
            </p:nvSpPr>
            <p:spPr>
              <a:xfrm>
                <a:off x="1270221" y="5214289"/>
                <a:ext cx="8543928" cy="6494085"/>
              </a:xfrm>
              <a:prstGeom prst="rect">
                <a:avLst/>
              </a:prstGeom>
              <a:noFill/>
            </p:spPr>
            <p:txBody>
              <a:bodyPr wrap="square" rtlCol="0">
                <a:spAutoFit/>
              </a:bodyPr>
              <a:lstStyle/>
              <a:p>
                <a:r>
                  <a:rPr lang="en-US" sz="3200" dirty="0">
                    <a:solidFill>
                      <a:srgbClr val="041E42"/>
                    </a:solidFill>
                  </a:rPr>
                  <a:t>This example provides an opportunity to discuss:</a:t>
                </a:r>
              </a:p>
              <a:p>
                <a:endParaRPr lang="en-US" sz="3200" dirty="0">
                  <a:solidFill>
                    <a:srgbClr val="041E42"/>
                  </a:solidFill>
                </a:endParaRPr>
              </a:p>
              <a:p>
                <a:pPr marL="457200" indent="-457200">
                  <a:buFont typeface="Arial" panose="020B0604020202020204" pitchFamily="34" charset="0"/>
                  <a:buChar char="•"/>
                </a:pPr>
                <a:r>
                  <a:rPr lang="en-US" sz="3200" dirty="0">
                    <a:solidFill>
                      <a:srgbClr val="041E42"/>
                    </a:solidFill>
                  </a:rPr>
                  <a:t>Data visualization</a:t>
                </a:r>
              </a:p>
              <a:p>
                <a:pPr marL="457200" indent="-457200">
                  <a:buFont typeface="Arial" panose="020B0604020202020204" pitchFamily="34" charset="0"/>
                  <a:buChar char="•"/>
                </a:pPr>
                <a:r>
                  <a:rPr lang="en-US" sz="3200" dirty="0">
                    <a:solidFill>
                      <a:srgbClr val="041E42"/>
                    </a:solidFill>
                  </a:rPr>
                  <a:t>Process of exploration</a:t>
                </a:r>
              </a:p>
              <a:p>
                <a:pPr marL="457200" indent="-457200">
                  <a:buFont typeface="Arial" panose="020B0604020202020204" pitchFamily="34" charset="0"/>
                  <a:buChar char="•"/>
                </a:pPr>
                <a:r>
                  <a:rPr lang="en-US" sz="3200" dirty="0"/>
                  <a:t>Complementary roles of visualization and summary statistics</a:t>
                </a:r>
              </a:p>
              <a:p>
                <a:pPr marL="457200" indent="-457200">
                  <a:buFont typeface="Arial" panose="020B0604020202020204" pitchFamily="34" charset="0"/>
                  <a:buChar char="•"/>
                </a:pPr>
                <a:r>
                  <a:rPr lang="en-US" sz="3200" dirty="0"/>
                  <a:t>Annotating plot with text</a:t>
                </a:r>
              </a:p>
              <a:p>
                <a:pPr marL="457200" indent="-457200">
                  <a:buFont typeface="Arial" panose="020B0604020202020204" pitchFamily="34" charset="0"/>
                  <a:buChar char="•"/>
                </a:pPr>
                <a:r>
                  <a:rPr lang="en-US" sz="3200" dirty="0"/>
                  <a:t>String processing and new variable creation (to create Core variable)</a:t>
                </a:r>
              </a:p>
              <a:p>
                <a:pPr marL="457200" indent="-457200">
                  <a:buFont typeface="Arial" panose="020B0604020202020204" pitchFamily="34" charset="0"/>
                  <a:buChar char="•"/>
                </a:pPr>
                <a:r>
                  <a:rPr lang="en-US" sz="3200" dirty="0"/>
                  <a:t>Multivariable thinking</a:t>
                </a:r>
              </a:p>
              <a:p>
                <a:endParaRPr lang="en-US" sz="3200" dirty="0"/>
              </a:p>
              <a:p>
                <a:pPr marL="457200" indent="-457200">
                  <a:buFont typeface="Arial" panose="020B0604020202020204" pitchFamily="34" charset="0"/>
                  <a:buChar char="•"/>
                </a:pPr>
                <a:endParaRPr lang="en-US" sz="3200" dirty="0">
                  <a:solidFill>
                    <a:srgbClr val="041E42"/>
                  </a:solidFill>
                </a:endParaRPr>
              </a:p>
              <a:p>
                <a:endParaRPr lang="en-US" sz="3200" dirty="0">
                  <a:solidFill>
                    <a:srgbClr val="041E42"/>
                  </a:solidFill>
                </a:endParaRPr>
              </a:p>
            </p:txBody>
          </p:sp>
        </p:grpSp>
        <p:grpSp>
          <p:nvGrpSpPr>
            <p:cNvPr id="25" name="Group 24">
              <a:extLst>
                <a:ext uri="{FF2B5EF4-FFF2-40B4-BE49-F238E27FC236}">
                  <a16:creationId xmlns:a16="http://schemas.microsoft.com/office/drawing/2014/main" id="{01FF8140-10FB-7E3C-0220-02199D03F40A}"/>
                </a:ext>
              </a:extLst>
            </p:cNvPr>
            <p:cNvGrpSpPr/>
            <p:nvPr/>
          </p:nvGrpSpPr>
          <p:grpSpPr>
            <a:xfrm>
              <a:off x="2447921" y="3552009"/>
              <a:ext cx="6355895" cy="1404257"/>
              <a:chOff x="14467113" y="6162190"/>
              <a:chExt cx="6355895" cy="1404257"/>
            </a:xfrm>
          </p:grpSpPr>
          <p:sp>
            <p:nvSpPr>
              <p:cNvPr id="26" name="Rectangle 25">
                <a:extLst>
                  <a:ext uri="{FF2B5EF4-FFF2-40B4-BE49-F238E27FC236}">
                    <a16:creationId xmlns:a16="http://schemas.microsoft.com/office/drawing/2014/main" id="{A4E4852C-C84E-4DFF-9936-FE180E92FFA4}"/>
                  </a:ext>
                </a:extLst>
              </p:cNvPr>
              <p:cNvSpPr/>
              <p:nvPr/>
            </p:nvSpPr>
            <p:spPr>
              <a:xfrm>
                <a:off x="14467113" y="6162190"/>
                <a:ext cx="5910943" cy="1404257"/>
              </a:xfrm>
              <a:prstGeom prst="rect">
                <a:avLst/>
              </a:prstGeom>
              <a:solidFill>
                <a:srgbClr val="041E42"/>
              </a:solidFill>
              <a:ln w="12700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25B3787-73A3-7370-B77A-96E889CE180D}"/>
                  </a:ext>
                </a:extLst>
              </p:cNvPr>
              <p:cNvSpPr txBox="1"/>
              <p:nvPr/>
            </p:nvSpPr>
            <p:spPr>
              <a:xfrm>
                <a:off x="16242842" y="6510376"/>
                <a:ext cx="4580166" cy="707886"/>
              </a:xfrm>
              <a:prstGeom prst="rect">
                <a:avLst/>
              </a:prstGeom>
              <a:noFill/>
            </p:spPr>
            <p:txBody>
              <a:bodyPr wrap="square" rtlCol="0">
                <a:spAutoFit/>
              </a:bodyPr>
              <a:lstStyle/>
              <a:p>
                <a:r>
                  <a:rPr lang="en-US" sz="4000" dirty="0">
                    <a:solidFill>
                      <a:srgbClr val="FFFFFF"/>
                    </a:solidFill>
                  </a:rPr>
                  <a:t>Discussion </a:t>
                </a:r>
              </a:p>
            </p:txBody>
          </p:sp>
        </p:grpSp>
      </p:grpSp>
      <p:pic>
        <p:nvPicPr>
          <p:cNvPr id="10" name="Picture 9" descr="A histogram showing the distribution of damage. The distribution is bimodal with peaks near 500 and 2700.">
            <a:extLst>
              <a:ext uri="{FF2B5EF4-FFF2-40B4-BE49-F238E27FC236}">
                <a16:creationId xmlns:a16="http://schemas.microsoft.com/office/drawing/2014/main" id="{AF819D92-7C17-35A2-B7AA-B5DE1B27E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6186" y="3215882"/>
            <a:ext cx="11267577" cy="6766560"/>
          </a:xfrm>
          <a:prstGeom prst="rect">
            <a:avLst/>
          </a:prstGeom>
        </p:spPr>
      </p:pic>
      <p:grpSp>
        <p:nvGrpSpPr>
          <p:cNvPr id="14" name="Group 13" descr="Callout showing bimodal nature of distribution">
            <a:extLst>
              <a:ext uri="{FF2B5EF4-FFF2-40B4-BE49-F238E27FC236}">
                <a16:creationId xmlns:a16="http://schemas.microsoft.com/office/drawing/2014/main" id="{C3EC7371-40DD-C61B-B2C0-E1503B4216A5}"/>
              </a:ext>
            </a:extLst>
          </p:cNvPr>
          <p:cNvGrpSpPr>
            <a:grpSpLocks noChangeAspect="1"/>
          </p:cNvGrpSpPr>
          <p:nvPr/>
        </p:nvGrpSpPr>
        <p:grpSpPr>
          <a:xfrm>
            <a:off x="12769338" y="3330537"/>
            <a:ext cx="8903721" cy="2749808"/>
            <a:chOff x="2084297" y="2345168"/>
            <a:chExt cx="4582569" cy="1412185"/>
          </a:xfrm>
        </p:grpSpPr>
        <p:sp>
          <p:nvSpPr>
            <p:cNvPr id="31" name="Oval 30">
              <a:extLst>
                <a:ext uri="{FF2B5EF4-FFF2-40B4-BE49-F238E27FC236}">
                  <a16:creationId xmlns:a16="http://schemas.microsoft.com/office/drawing/2014/main" id="{B17EB5E3-70B7-0E72-AD13-E499B2578174}"/>
                </a:ext>
              </a:extLst>
            </p:cNvPr>
            <p:cNvSpPr/>
            <p:nvPr/>
          </p:nvSpPr>
          <p:spPr>
            <a:xfrm>
              <a:off x="2084297" y="2345168"/>
              <a:ext cx="602429" cy="55939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8497FDC-49F5-D583-BEAA-29034E24D5DB}"/>
                </a:ext>
              </a:extLst>
            </p:cNvPr>
            <p:cNvSpPr/>
            <p:nvPr/>
          </p:nvSpPr>
          <p:spPr>
            <a:xfrm>
              <a:off x="3165780" y="2345168"/>
              <a:ext cx="602429" cy="55939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799D95AE-FA68-757D-F957-71A79AF3F5D2}"/>
                </a:ext>
              </a:extLst>
            </p:cNvPr>
            <p:cNvCxnSpPr>
              <a:cxnSpLocks/>
            </p:cNvCxnSpPr>
            <p:nvPr/>
          </p:nvCxnSpPr>
          <p:spPr>
            <a:xfrm flipH="1" flipV="1">
              <a:off x="3845695" y="2748281"/>
              <a:ext cx="567968" cy="29920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7F3758-3CFB-58CE-CB72-06CDF3FA7BEB}"/>
                </a:ext>
              </a:extLst>
            </p:cNvPr>
            <p:cNvCxnSpPr>
              <a:cxnSpLocks/>
            </p:cNvCxnSpPr>
            <p:nvPr/>
          </p:nvCxnSpPr>
          <p:spPr>
            <a:xfrm flipH="1" flipV="1">
              <a:off x="2730929" y="2782482"/>
              <a:ext cx="1682734" cy="53001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B90B1F6-CB33-F857-C86E-B788E90715D6}"/>
                </a:ext>
              </a:extLst>
            </p:cNvPr>
            <p:cNvSpPr txBox="1"/>
            <p:nvPr/>
          </p:nvSpPr>
          <p:spPr>
            <a:xfrm>
              <a:off x="4502159" y="2739104"/>
              <a:ext cx="2164707" cy="1018249"/>
            </a:xfrm>
            <a:prstGeom prst="rect">
              <a:avLst/>
            </a:prstGeom>
            <a:noFill/>
          </p:spPr>
          <p:txBody>
            <a:bodyPr wrap="square" rtlCol="0">
              <a:spAutoFit/>
            </a:bodyPr>
            <a:lstStyle/>
            <a:p>
              <a:r>
                <a:rPr lang="en-US" sz="3200" b="1" dirty="0"/>
                <a:t>Bimodal Distribution – What other variables might affect the distribution?</a:t>
              </a:r>
            </a:p>
          </p:txBody>
        </p:sp>
      </p:grpSp>
      <p:sp>
        <p:nvSpPr>
          <p:cNvPr id="37" name="TextBox 36">
            <a:extLst>
              <a:ext uri="{FF2B5EF4-FFF2-40B4-BE49-F238E27FC236}">
                <a16:creationId xmlns:a16="http://schemas.microsoft.com/office/drawing/2014/main" id="{2FBC2819-A8E2-AD46-BF93-CC83079984D2}"/>
              </a:ext>
            </a:extLst>
          </p:cNvPr>
          <p:cNvSpPr txBox="1"/>
          <p:nvPr/>
        </p:nvSpPr>
        <p:spPr>
          <a:xfrm>
            <a:off x="10933160" y="10083257"/>
            <a:ext cx="17498795" cy="584775"/>
          </a:xfrm>
          <a:prstGeom prst="rect">
            <a:avLst/>
          </a:prstGeom>
          <a:noFill/>
        </p:spPr>
        <p:txBody>
          <a:bodyPr wrap="square" rtlCol="0">
            <a:spAutoFit/>
          </a:bodyPr>
          <a:lstStyle/>
          <a:p>
            <a:r>
              <a:rPr lang="en-US" sz="3200" dirty="0">
                <a:solidFill>
                  <a:srgbClr val="041E42"/>
                </a:solidFill>
              </a:rPr>
              <a:t>(Above) Figure 2</a:t>
            </a:r>
            <a:r>
              <a:rPr lang="en-US" sz="3200" dirty="0">
                <a:solidFill>
                  <a:srgbClr val="041E42"/>
                </a:solidFill>
                <a:sym typeface="Wingdings" pitchFamily="2" charset="2"/>
              </a:rPr>
              <a:t>: </a:t>
            </a:r>
            <a:r>
              <a:rPr lang="en-US" sz="3200" dirty="0">
                <a:solidFill>
                  <a:srgbClr val="041E42"/>
                </a:solidFill>
              </a:rPr>
              <a:t> Distribution of damage variable. </a:t>
            </a:r>
          </a:p>
        </p:txBody>
      </p:sp>
      <p:pic>
        <p:nvPicPr>
          <p:cNvPr id="38" name="Picture 37" descr="A histogram showing the distribution of damage based on whether the game was Core or Hardcore. Mean and standard deviation of each also included.">
            <a:extLst>
              <a:ext uri="{FF2B5EF4-FFF2-40B4-BE49-F238E27FC236}">
                <a16:creationId xmlns:a16="http://schemas.microsoft.com/office/drawing/2014/main" id="{D79FC8E3-E3C4-3D9F-A51B-CF3FF7DF7CC4}"/>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0995623" y="11414031"/>
            <a:ext cx="11446140" cy="6949440"/>
          </a:xfrm>
          <a:prstGeom prst="rect">
            <a:avLst/>
          </a:prstGeom>
        </p:spPr>
      </p:pic>
      <p:sp>
        <p:nvSpPr>
          <p:cNvPr id="39" name="TextBox 38">
            <a:extLst>
              <a:ext uri="{FF2B5EF4-FFF2-40B4-BE49-F238E27FC236}">
                <a16:creationId xmlns:a16="http://schemas.microsoft.com/office/drawing/2014/main" id="{399487C2-1465-B62B-4114-71F6DDC31F64}"/>
              </a:ext>
            </a:extLst>
          </p:cNvPr>
          <p:cNvSpPr txBox="1"/>
          <p:nvPr/>
        </p:nvSpPr>
        <p:spPr>
          <a:xfrm>
            <a:off x="10933160" y="10748644"/>
            <a:ext cx="17498795" cy="584775"/>
          </a:xfrm>
          <a:prstGeom prst="rect">
            <a:avLst/>
          </a:prstGeom>
          <a:noFill/>
        </p:spPr>
        <p:txBody>
          <a:bodyPr wrap="square" rtlCol="0">
            <a:spAutoFit/>
          </a:bodyPr>
          <a:lstStyle/>
          <a:p>
            <a:r>
              <a:rPr lang="en-US" sz="3200" dirty="0">
                <a:solidFill>
                  <a:srgbClr val="041E42"/>
                </a:solidFill>
              </a:rPr>
              <a:t>(Below) Figure 3: Distribution of damage variable incorporating Core</a:t>
            </a:r>
          </a:p>
        </p:txBody>
      </p:sp>
      <p:sp>
        <p:nvSpPr>
          <p:cNvPr id="44" name="TextBox 43">
            <a:extLst>
              <a:ext uri="{FF2B5EF4-FFF2-40B4-BE49-F238E27FC236}">
                <a16:creationId xmlns:a16="http://schemas.microsoft.com/office/drawing/2014/main" id="{F9039933-7F90-FBA3-ECAD-50C50509B10C}"/>
              </a:ext>
            </a:extLst>
          </p:cNvPr>
          <p:cNvSpPr txBox="1"/>
          <p:nvPr/>
        </p:nvSpPr>
        <p:spPr>
          <a:xfrm>
            <a:off x="29561855" y="673206"/>
            <a:ext cx="3376618" cy="1292662"/>
          </a:xfrm>
          <a:prstGeom prst="rect">
            <a:avLst/>
          </a:prstGeom>
          <a:solidFill>
            <a:schemeClr val="bg1"/>
          </a:solidFill>
        </p:spPr>
        <p:txBody>
          <a:bodyPr wrap="square" rtlCol="0">
            <a:spAutoFit/>
          </a:bodyPr>
          <a:lstStyle/>
          <a:p>
            <a:r>
              <a:rPr lang="en-US" sz="6000" dirty="0"/>
              <a:t>Slide 3/8</a:t>
            </a:r>
          </a:p>
          <a:p>
            <a:endParaRPr lang="en-US" dirty="0"/>
          </a:p>
        </p:txBody>
      </p:sp>
    </p:spTree>
    <p:extLst>
      <p:ext uri="{BB962C8B-B14F-4D97-AF65-F5344CB8AC3E}">
        <p14:creationId xmlns:p14="http://schemas.microsoft.com/office/powerpoint/2010/main" val="43833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41E42"/>
            </a:gs>
            <a:gs pos="97000">
              <a:srgbClr val="2B5397"/>
            </a:gs>
            <a:gs pos="0">
              <a:schemeClr val="bg1"/>
            </a:gs>
            <a:gs pos="90000">
              <a:srgbClr val="2C5191"/>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C8B4-0D0B-20D8-6864-AA60CA2ABA2D}"/>
              </a:ext>
            </a:extLst>
          </p:cNvPr>
          <p:cNvSpPr>
            <a:spLocks noGrp="1"/>
          </p:cNvSpPr>
          <p:nvPr>
            <p:ph type="title"/>
          </p:nvPr>
        </p:nvSpPr>
        <p:spPr>
          <a:xfrm>
            <a:off x="1" y="0"/>
            <a:ext cx="33375599" cy="2743200"/>
          </a:xfrm>
          <a:solidFill>
            <a:srgbClr val="041E42"/>
          </a:solidFill>
          <a:ln w="317500">
            <a:noFill/>
          </a:ln>
        </p:spPr>
        <p:txBody>
          <a:bodyPr/>
          <a:lstStyle/>
          <a:p>
            <a:r>
              <a:rPr lang="en-US" dirty="0">
                <a:solidFill>
                  <a:srgbClr val="FFFFFF"/>
                </a:solidFill>
              </a:rPr>
              <a:t>  Processing Character Data</a:t>
            </a:r>
          </a:p>
        </p:txBody>
      </p:sp>
      <p:grpSp>
        <p:nvGrpSpPr>
          <p:cNvPr id="47" name="Group 46">
            <a:extLst>
              <a:ext uri="{FF2B5EF4-FFF2-40B4-BE49-F238E27FC236}">
                <a16:creationId xmlns:a16="http://schemas.microsoft.com/office/drawing/2014/main" id="{78517710-A396-C1E0-9EB5-4E1E2132E632}"/>
              </a:ext>
            </a:extLst>
          </p:cNvPr>
          <p:cNvGrpSpPr/>
          <p:nvPr/>
        </p:nvGrpSpPr>
        <p:grpSpPr>
          <a:xfrm>
            <a:off x="572855" y="3552009"/>
            <a:ext cx="9503229" cy="15543003"/>
            <a:chOff x="572855" y="3552009"/>
            <a:chExt cx="9503229" cy="15543003"/>
          </a:xfrm>
        </p:grpSpPr>
        <p:grpSp>
          <p:nvGrpSpPr>
            <p:cNvPr id="13" name="Group 12">
              <a:extLst>
                <a:ext uri="{FF2B5EF4-FFF2-40B4-BE49-F238E27FC236}">
                  <a16:creationId xmlns:a16="http://schemas.microsoft.com/office/drawing/2014/main" id="{885BD849-1BE5-7230-BF1D-C1CC43201EF2}"/>
                </a:ext>
              </a:extLst>
            </p:cNvPr>
            <p:cNvGrpSpPr/>
            <p:nvPr/>
          </p:nvGrpSpPr>
          <p:grpSpPr>
            <a:xfrm>
              <a:off x="572855" y="4310741"/>
              <a:ext cx="9503229" cy="14784271"/>
              <a:chOff x="790570" y="4310741"/>
              <a:chExt cx="9503229" cy="14784271"/>
            </a:xfrm>
          </p:grpSpPr>
          <p:sp>
            <p:nvSpPr>
              <p:cNvPr id="5" name="Rounded Rectangle 4">
                <a:extLst>
                  <a:ext uri="{FF2B5EF4-FFF2-40B4-BE49-F238E27FC236}">
                    <a16:creationId xmlns:a16="http://schemas.microsoft.com/office/drawing/2014/main" id="{1258F1E2-840F-995A-85C5-BB57C7BFC6D0}"/>
                  </a:ext>
                </a:extLst>
              </p:cNvPr>
              <p:cNvSpPr/>
              <p:nvPr/>
            </p:nvSpPr>
            <p:spPr>
              <a:xfrm>
                <a:off x="790570" y="4310741"/>
                <a:ext cx="9503229" cy="14291827"/>
              </a:xfrm>
              <a:prstGeom prst="roundRect">
                <a:avLst/>
              </a:prstGeom>
              <a:solidFill>
                <a:srgbClr val="FFFFFF"/>
              </a:solidFill>
              <a:ln w="127000">
                <a:solidFill>
                  <a:srgbClr val="041E4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60349A-E8E7-6B6E-4E78-EA285CBE164C}"/>
                  </a:ext>
                </a:extLst>
              </p:cNvPr>
              <p:cNvSpPr txBox="1"/>
              <p:nvPr/>
            </p:nvSpPr>
            <p:spPr>
              <a:xfrm>
                <a:off x="1270221" y="5214289"/>
                <a:ext cx="8543928" cy="13880723"/>
              </a:xfrm>
              <a:prstGeom prst="rect">
                <a:avLst/>
              </a:prstGeom>
              <a:noFill/>
            </p:spPr>
            <p:txBody>
              <a:bodyPr wrap="square" rtlCol="0">
                <a:spAutoFit/>
              </a:bodyPr>
              <a:lstStyle/>
              <a:p>
                <a:r>
                  <a:rPr lang="en-US" sz="3200" dirty="0">
                    <a:solidFill>
                      <a:srgbClr val="041E42"/>
                    </a:solidFill>
                  </a:rPr>
                  <a:t>Background information: Each online match consists of 2 competing teams that earn points for completing tasks. The “Result” variable shows the team scores at the end of the match. The player’s team score is listed first and the team with the higher score is considered the winner. Examples:</a:t>
                </a:r>
              </a:p>
              <a:p>
                <a:endParaRPr lang="en-US" sz="3200" dirty="0">
                  <a:solidFill>
                    <a:srgbClr val="041E42"/>
                  </a:solidFill>
                </a:endParaRPr>
              </a:p>
              <a:p>
                <a:pPr marL="457200" indent="-457200">
                  <a:buFont typeface="Arial" panose="020B0604020202020204" pitchFamily="34" charset="0"/>
                  <a:buChar char="•"/>
                </a:pPr>
                <a:r>
                  <a:rPr lang="en-US" sz="3200" dirty="0">
                    <a:solidFill>
                      <a:srgbClr val="041E42"/>
                    </a:solidFill>
                  </a:rPr>
                  <a:t>Row 1: “100-97” means that the player’s team won by a score of 100 to 97</a:t>
                </a:r>
              </a:p>
              <a:p>
                <a:pPr marL="457200" indent="-457200">
                  <a:buFont typeface="Arial" panose="020B0604020202020204" pitchFamily="34" charset="0"/>
                  <a:buChar char="•"/>
                </a:pPr>
                <a:r>
                  <a:rPr lang="en-US" sz="3200" dirty="0">
                    <a:solidFill>
                      <a:srgbClr val="041E42"/>
                    </a:solidFill>
                  </a:rPr>
                  <a:t>Row 2: “76-89” means that the player’s team lost by a score of 89 to 76</a:t>
                </a:r>
              </a:p>
              <a:p>
                <a:pPr marL="457200" indent="-457200">
                  <a:buFont typeface="Arial" panose="020B0604020202020204" pitchFamily="34" charset="0"/>
                  <a:buChar char="•"/>
                </a:pPr>
                <a:r>
                  <a:rPr lang="en-US" sz="3200" dirty="0">
                    <a:solidFill>
                      <a:srgbClr val="041E42"/>
                    </a:solidFill>
                  </a:rPr>
                  <a:t>Row 36: “200-200” means that the teams played to a draw (i.e., tied 200 to 200)</a:t>
                </a:r>
              </a:p>
              <a:p>
                <a:r>
                  <a:rPr lang="en-US" sz="3200" dirty="0">
                    <a:solidFill>
                      <a:srgbClr val="041E42"/>
                    </a:solidFill>
                  </a:rPr>
                  <a:t> </a:t>
                </a:r>
              </a:p>
              <a:p>
                <a:r>
                  <a:rPr lang="en-US" sz="3200" dirty="0">
                    <a:solidFill>
                      <a:srgbClr val="041E42"/>
                    </a:solidFill>
                  </a:rPr>
                  <a:t>Research Question: Is the player’s team more likely to win or lose? To answer the question, support your conclusion visually and numerically.</a:t>
                </a:r>
              </a:p>
              <a:p>
                <a:endParaRPr lang="en-US" sz="3200" dirty="0">
                  <a:solidFill>
                    <a:srgbClr val="041E42"/>
                  </a:solidFill>
                </a:endParaRPr>
              </a:p>
              <a:p>
                <a:pPr marL="41275" lvl="1"/>
                <a:r>
                  <a:rPr lang="en-US" sz="3200" dirty="0">
                    <a:solidFill>
                      <a:srgbClr val="041E42"/>
                    </a:solidFill>
                  </a:rPr>
                  <a:t>Table shows Result and 3 newly created variables. </a:t>
                </a:r>
                <a:r>
                  <a:rPr lang="en-US" sz="3200" b="1" dirty="0">
                    <a:solidFill>
                      <a:srgbClr val="041E42"/>
                    </a:solidFill>
                  </a:rPr>
                  <a:t>There appears to be a logical error. Just because code ran without error does not make it flawless</a:t>
                </a:r>
                <a:r>
                  <a:rPr lang="en-US" sz="3200" dirty="0">
                    <a:solidFill>
                      <a:srgbClr val="041E42"/>
                    </a:solidFill>
                  </a:rPr>
                  <a:t>. Invite discussion as to the cause of the mistake.</a:t>
                </a:r>
              </a:p>
              <a:p>
                <a:pPr marL="41275" lvl="1"/>
                <a:endParaRPr lang="en-US" sz="3200" dirty="0">
                  <a:solidFill>
                    <a:srgbClr val="041E42"/>
                  </a:solidFill>
                </a:endParaRPr>
              </a:p>
              <a:p>
                <a:pPr marL="41275" lvl="1"/>
                <a:r>
                  <a:rPr lang="en-US" sz="3200" dirty="0">
                    <a:solidFill>
                      <a:srgbClr val="041E42"/>
                    </a:solidFill>
                  </a:rPr>
                  <a:t>Figure 4 and Table 2 show the distribution of wins, losses, and draws based on the corrected results and lead us to a conclusion.</a:t>
                </a:r>
              </a:p>
              <a:p>
                <a:pPr marL="41275" lvl="1"/>
                <a:endParaRPr lang="en-US" sz="3200" dirty="0">
                  <a:solidFill>
                    <a:srgbClr val="041E42"/>
                  </a:solidFill>
                </a:endParaRPr>
              </a:p>
            </p:txBody>
          </p:sp>
        </p:grpSp>
        <p:grpSp>
          <p:nvGrpSpPr>
            <p:cNvPr id="12" name="Group 11">
              <a:extLst>
                <a:ext uri="{FF2B5EF4-FFF2-40B4-BE49-F238E27FC236}">
                  <a16:creationId xmlns:a16="http://schemas.microsoft.com/office/drawing/2014/main" id="{028AEA6C-13B9-0326-2724-CD846F032F74}"/>
                </a:ext>
              </a:extLst>
            </p:cNvPr>
            <p:cNvGrpSpPr/>
            <p:nvPr/>
          </p:nvGrpSpPr>
          <p:grpSpPr>
            <a:xfrm>
              <a:off x="2317292" y="3552009"/>
              <a:ext cx="6362698" cy="1404257"/>
              <a:chOff x="14467113" y="6162190"/>
              <a:chExt cx="6362698" cy="1404257"/>
            </a:xfrm>
          </p:grpSpPr>
          <p:sp>
            <p:nvSpPr>
              <p:cNvPr id="6" name="Rectangle 5">
                <a:extLst>
                  <a:ext uri="{FF2B5EF4-FFF2-40B4-BE49-F238E27FC236}">
                    <a16:creationId xmlns:a16="http://schemas.microsoft.com/office/drawing/2014/main" id="{6C27913F-60C0-FCCF-E29F-7D4315646EA9}"/>
                  </a:ext>
                </a:extLst>
              </p:cNvPr>
              <p:cNvSpPr/>
              <p:nvPr/>
            </p:nvSpPr>
            <p:spPr>
              <a:xfrm>
                <a:off x="14467113" y="6162190"/>
                <a:ext cx="5910943" cy="1404257"/>
              </a:xfrm>
              <a:prstGeom prst="rect">
                <a:avLst/>
              </a:prstGeom>
              <a:solidFill>
                <a:srgbClr val="041E42"/>
              </a:solidFill>
              <a:ln w="12700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3BE310F-0C58-236E-AA00-7D0987D438AD}"/>
                  </a:ext>
                </a:extLst>
              </p:cNvPr>
              <p:cNvSpPr txBox="1"/>
              <p:nvPr/>
            </p:nvSpPr>
            <p:spPr>
              <a:xfrm>
                <a:off x="16249645" y="6510376"/>
                <a:ext cx="4580166" cy="707886"/>
              </a:xfrm>
              <a:prstGeom prst="rect">
                <a:avLst/>
              </a:prstGeom>
              <a:noFill/>
            </p:spPr>
            <p:txBody>
              <a:bodyPr wrap="square" rtlCol="0">
                <a:spAutoFit/>
              </a:bodyPr>
              <a:lstStyle/>
              <a:p>
                <a:r>
                  <a:rPr lang="en-US" sz="4000" dirty="0">
                    <a:solidFill>
                      <a:srgbClr val="FFFFFF"/>
                    </a:solidFill>
                  </a:rPr>
                  <a:t>Problem</a:t>
                </a:r>
              </a:p>
            </p:txBody>
          </p:sp>
        </p:grpSp>
      </p:grpSp>
      <p:sp>
        <p:nvSpPr>
          <p:cNvPr id="4" name="Rectangle 3">
            <a:extLst>
              <a:ext uri="{FF2B5EF4-FFF2-40B4-BE49-F238E27FC236}">
                <a16:creationId xmlns:a16="http://schemas.microsoft.com/office/drawing/2014/main" id="{84532213-F4E0-906A-559E-8441A0E50FFE}"/>
              </a:ext>
            </a:extLst>
          </p:cNvPr>
          <p:cNvSpPr/>
          <p:nvPr/>
        </p:nvSpPr>
        <p:spPr>
          <a:xfrm>
            <a:off x="0" y="2743200"/>
            <a:ext cx="33375600" cy="2743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6AB0CD5-8C3F-5FCB-5977-DB0E9D0AC07D}"/>
              </a:ext>
            </a:extLst>
          </p:cNvPr>
          <p:cNvGrpSpPr/>
          <p:nvPr/>
        </p:nvGrpSpPr>
        <p:grpSpPr>
          <a:xfrm>
            <a:off x="23299516" y="3552009"/>
            <a:ext cx="9503229" cy="11429291"/>
            <a:chOff x="790570" y="3552009"/>
            <a:chExt cx="9503229" cy="11429291"/>
          </a:xfrm>
        </p:grpSpPr>
        <p:grpSp>
          <p:nvGrpSpPr>
            <p:cNvPr id="24" name="Group 23">
              <a:extLst>
                <a:ext uri="{FF2B5EF4-FFF2-40B4-BE49-F238E27FC236}">
                  <a16:creationId xmlns:a16="http://schemas.microsoft.com/office/drawing/2014/main" id="{A01A23F5-4640-C446-A7FE-08CA5F376CBF}"/>
                </a:ext>
              </a:extLst>
            </p:cNvPr>
            <p:cNvGrpSpPr/>
            <p:nvPr/>
          </p:nvGrpSpPr>
          <p:grpSpPr>
            <a:xfrm>
              <a:off x="790570" y="4310742"/>
              <a:ext cx="9503229" cy="10670558"/>
              <a:chOff x="790570" y="4310742"/>
              <a:chExt cx="9503229" cy="10670558"/>
            </a:xfrm>
          </p:grpSpPr>
          <p:sp>
            <p:nvSpPr>
              <p:cNvPr id="28" name="Rounded Rectangle 27">
                <a:extLst>
                  <a:ext uri="{FF2B5EF4-FFF2-40B4-BE49-F238E27FC236}">
                    <a16:creationId xmlns:a16="http://schemas.microsoft.com/office/drawing/2014/main" id="{772D8902-D36A-A500-E574-45D51080C047}"/>
                  </a:ext>
                </a:extLst>
              </p:cNvPr>
              <p:cNvSpPr/>
              <p:nvPr/>
            </p:nvSpPr>
            <p:spPr>
              <a:xfrm>
                <a:off x="790570" y="4310742"/>
                <a:ext cx="9503229" cy="10024775"/>
              </a:xfrm>
              <a:prstGeom prst="roundRect">
                <a:avLst/>
              </a:prstGeom>
              <a:solidFill>
                <a:srgbClr val="FFFFFF"/>
              </a:solidFill>
              <a:ln w="127000">
                <a:solidFill>
                  <a:srgbClr val="041E4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43DD807-22C5-76F5-9E6B-7A66B4B4782B}"/>
                  </a:ext>
                </a:extLst>
              </p:cNvPr>
              <p:cNvSpPr txBox="1"/>
              <p:nvPr/>
            </p:nvSpPr>
            <p:spPr>
              <a:xfrm>
                <a:off x="1270221" y="5040117"/>
                <a:ext cx="8543928" cy="9941183"/>
              </a:xfrm>
              <a:prstGeom prst="rect">
                <a:avLst/>
              </a:prstGeom>
              <a:noFill/>
            </p:spPr>
            <p:txBody>
              <a:bodyPr wrap="square" rtlCol="0">
                <a:spAutoFit/>
              </a:bodyPr>
              <a:lstStyle/>
              <a:p>
                <a:r>
                  <a:rPr lang="en-US" sz="3200" dirty="0">
                    <a:solidFill>
                      <a:srgbClr val="041E42"/>
                    </a:solidFill>
                  </a:rPr>
                  <a:t>This example provides an opportunity to discuss:</a:t>
                </a:r>
              </a:p>
              <a:p>
                <a:endParaRPr lang="en-US" sz="3200" dirty="0">
                  <a:solidFill>
                    <a:srgbClr val="041E42"/>
                  </a:solidFill>
                </a:endParaRPr>
              </a:p>
              <a:p>
                <a:pPr marL="457200" indent="-457200">
                  <a:buFont typeface="Arial" panose="020B0604020202020204" pitchFamily="34" charset="0"/>
                  <a:buChar char="•"/>
                </a:pPr>
                <a:r>
                  <a:rPr lang="en-US" sz="3200" dirty="0">
                    <a:solidFill>
                      <a:srgbClr val="041E42"/>
                    </a:solidFill>
                  </a:rPr>
                  <a:t>String processing</a:t>
                </a:r>
              </a:p>
              <a:p>
                <a:pPr marL="457200" indent="-457200">
                  <a:buFont typeface="Arial" panose="020B0604020202020204" pitchFamily="34" charset="0"/>
                  <a:buChar char="•"/>
                </a:pPr>
                <a:r>
                  <a:rPr lang="en-US" sz="3200" dirty="0">
                    <a:solidFill>
                      <a:srgbClr val="041E42"/>
                    </a:solidFill>
                  </a:rPr>
                  <a:t>New variable creation </a:t>
                </a:r>
              </a:p>
              <a:p>
                <a:pPr marL="457200" indent="-457200">
                  <a:buFont typeface="Arial" panose="020B0604020202020204" pitchFamily="34" charset="0"/>
                  <a:buChar char="•"/>
                </a:pPr>
                <a:r>
                  <a:rPr lang="en-US" sz="3200" dirty="0">
                    <a:solidFill>
                      <a:srgbClr val="041E42"/>
                    </a:solidFill>
                  </a:rPr>
                  <a:t>If/else with &gt; 2 conditions</a:t>
                </a:r>
              </a:p>
              <a:p>
                <a:pPr marL="457200" indent="-457200">
                  <a:buFont typeface="Arial" panose="020B0604020202020204" pitchFamily="34" charset="0"/>
                  <a:buChar char="•"/>
                </a:pPr>
                <a:r>
                  <a:rPr lang="en-US" sz="3200" dirty="0">
                    <a:solidFill>
                      <a:srgbClr val="041E42"/>
                    </a:solidFill>
                  </a:rPr>
                  <a:t>Importance of manually checking results and considering data types</a:t>
                </a:r>
              </a:p>
              <a:p>
                <a:pPr marL="457200" indent="-457200">
                  <a:buFont typeface="Arial" panose="020B0604020202020204" pitchFamily="34" charset="0"/>
                  <a:buChar char="•"/>
                </a:pPr>
                <a:r>
                  <a:rPr lang="en-US" sz="3200" dirty="0"/>
                  <a:t>Data visualization</a:t>
                </a:r>
              </a:p>
              <a:p>
                <a:pPr marL="457200" indent="-457200">
                  <a:buFont typeface="Arial" panose="020B0604020202020204" pitchFamily="34" charset="0"/>
                  <a:buChar char="•"/>
                </a:pPr>
                <a:r>
                  <a:rPr lang="en-US" sz="3200" dirty="0"/>
                  <a:t>Restructuring data for visualization</a:t>
                </a:r>
              </a:p>
              <a:p>
                <a:pPr marL="457200" indent="-457200">
                  <a:buFont typeface="Arial" panose="020B0604020202020204" pitchFamily="34" charset="0"/>
                  <a:buChar char="•"/>
                </a:pPr>
                <a:r>
                  <a:rPr lang="en-US" sz="3200" dirty="0"/>
                  <a:t>Reordering factors for visualization</a:t>
                </a:r>
              </a:p>
              <a:p>
                <a:endParaRPr lang="en-US" sz="3200" dirty="0"/>
              </a:p>
              <a:p>
                <a:r>
                  <a:rPr lang="en-US" sz="3200" dirty="0"/>
                  <a:t>Bonus discussion: Repeating the activity on other gameplay dataset presents challenges when some Result values do not have a hyphen.</a:t>
                </a:r>
              </a:p>
              <a:p>
                <a:endParaRPr lang="en-US" sz="3200" dirty="0"/>
              </a:p>
              <a:p>
                <a:r>
                  <a:rPr lang="en-US" sz="3200" dirty="0"/>
                  <a:t>Bonus discussion: Do you think the difference in proportion of wins and losses is anything more than random noise?</a:t>
                </a:r>
              </a:p>
              <a:p>
                <a:pPr marL="457200" indent="-457200">
                  <a:buFont typeface="Arial" panose="020B0604020202020204" pitchFamily="34" charset="0"/>
                  <a:buChar char="•"/>
                </a:pPr>
                <a:endParaRPr lang="en-US" sz="3200" dirty="0">
                  <a:solidFill>
                    <a:srgbClr val="041E42"/>
                  </a:solidFill>
                </a:endParaRPr>
              </a:p>
              <a:p>
                <a:endParaRPr lang="en-US" sz="3200" dirty="0">
                  <a:solidFill>
                    <a:srgbClr val="041E42"/>
                  </a:solidFill>
                </a:endParaRPr>
              </a:p>
            </p:txBody>
          </p:sp>
        </p:grpSp>
        <p:grpSp>
          <p:nvGrpSpPr>
            <p:cNvPr id="25" name="Group 24">
              <a:extLst>
                <a:ext uri="{FF2B5EF4-FFF2-40B4-BE49-F238E27FC236}">
                  <a16:creationId xmlns:a16="http://schemas.microsoft.com/office/drawing/2014/main" id="{01FF8140-10FB-7E3C-0220-02199D03F40A}"/>
                </a:ext>
              </a:extLst>
            </p:cNvPr>
            <p:cNvGrpSpPr/>
            <p:nvPr/>
          </p:nvGrpSpPr>
          <p:grpSpPr>
            <a:xfrm>
              <a:off x="2447921" y="3552009"/>
              <a:ext cx="6355895" cy="1404257"/>
              <a:chOff x="14467113" y="6162190"/>
              <a:chExt cx="6355895" cy="1404257"/>
            </a:xfrm>
          </p:grpSpPr>
          <p:sp>
            <p:nvSpPr>
              <p:cNvPr id="26" name="Rectangle 25">
                <a:extLst>
                  <a:ext uri="{FF2B5EF4-FFF2-40B4-BE49-F238E27FC236}">
                    <a16:creationId xmlns:a16="http://schemas.microsoft.com/office/drawing/2014/main" id="{A4E4852C-C84E-4DFF-9936-FE180E92FFA4}"/>
                  </a:ext>
                </a:extLst>
              </p:cNvPr>
              <p:cNvSpPr/>
              <p:nvPr/>
            </p:nvSpPr>
            <p:spPr>
              <a:xfrm>
                <a:off x="14467113" y="6162190"/>
                <a:ext cx="5910943" cy="1404257"/>
              </a:xfrm>
              <a:prstGeom prst="rect">
                <a:avLst/>
              </a:prstGeom>
              <a:solidFill>
                <a:srgbClr val="041E42"/>
              </a:solidFill>
              <a:ln w="12700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25B3787-73A3-7370-B77A-96E889CE180D}"/>
                  </a:ext>
                </a:extLst>
              </p:cNvPr>
              <p:cNvSpPr txBox="1"/>
              <p:nvPr/>
            </p:nvSpPr>
            <p:spPr>
              <a:xfrm>
                <a:off x="16242842" y="6510376"/>
                <a:ext cx="4580166" cy="707886"/>
              </a:xfrm>
              <a:prstGeom prst="rect">
                <a:avLst/>
              </a:prstGeom>
              <a:noFill/>
            </p:spPr>
            <p:txBody>
              <a:bodyPr wrap="square" rtlCol="0">
                <a:spAutoFit/>
              </a:bodyPr>
              <a:lstStyle/>
              <a:p>
                <a:r>
                  <a:rPr lang="en-US" sz="4000" dirty="0">
                    <a:solidFill>
                      <a:srgbClr val="FFFFFF"/>
                    </a:solidFill>
                  </a:rPr>
                  <a:t>Discussion </a:t>
                </a:r>
              </a:p>
            </p:txBody>
          </p:sp>
        </p:grpSp>
      </p:grpSp>
      <p:grpSp>
        <p:nvGrpSpPr>
          <p:cNvPr id="40" name="Group 39" descr="Figure 5 shows the distribution of proportions of wins, losses, and draws.">
            <a:extLst>
              <a:ext uri="{FF2B5EF4-FFF2-40B4-BE49-F238E27FC236}">
                <a16:creationId xmlns:a16="http://schemas.microsoft.com/office/drawing/2014/main" id="{85A5FC3B-EF64-290C-ADCA-B1F30EBB5578}"/>
              </a:ext>
            </a:extLst>
          </p:cNvPr>
          <p:cNvGrpSpPr/>
          <p:nvPr/>
        </p:nvGrpSpPr>
        <p:grpSpPr>
          <a:xfrm>
            <a:off x="11106748" y="9573098"/>
            <a:ext cx="17498795" cy="7363999"/>
            <a:chOff x="10933160" y="10530929"/>
            <a:chExt cx="17498795" cy="7363999"/>
          </a:xfrm>
        </p:grpSpPr>
        <p:sp>
          <p:nvSpPr>
            <p:cNvPr id="39" name="TextBox 38">
              <a:extLst>
                <a:ext uri="{FF2B5EF4-FFF2-40B4-BE49-F238E27FC236}">
                  <a16:creationId xmlns:a16="http://schemas.microsoft.com/office/drawing/2014/main" id="{399487C2-1465-B62B-4114-71F6DDC31F64}"/>
                </a:ext>
              </a:extLst>
            </p:cNvPr>
            <p:cNvSpPr txBox="1"/>
            <p:nvPr/>
          </p:nvSpPr>
          <p:spPr>
            <a:xfrm>
              <a:off x="10933160" y="10530929"/>
              <a:ext cx="17498795" cy="584775"/>
            </a:xfrm>
            <a:prstGeom prst="rect">
              <a:avLst/>
            </a:prstGeom>
            <a:noFill/>
          </p:spPr>
          <p:txBody>
            <a:bodyPr wrap="square" rtlCol="0">
              <a:spAutoFit/>
            </a:bodyPr>
            <a:lstStyle/>
            <a:p>
              <a:r>
                <a:rPr lang="en-US" sz="3200" dirty="0">
                  <a:solidFill>
                    <a:srgbClr val="041E42"/>
                  </a:solidFill>
                </a:rPr>
                <a:t>Figure 4: Distribution of player’s results.</a:t>
              </a:r>
            </a:p>
          </p:txBody>
        </p:sp>
        <p:pic>
          <p:nvPicPr>
            <p:cNvPr id="21" name="Picture 20" descr="Figure 4 shows the proportions of wins, losses, and draws. ">
              <a:extLst>
                <a:ext uri="{FF2B5EF4-FFF2-40B4-BE49-F238E27FC236}">
                  <a16:creationId xmlns:a16="http://schemas.microsoft.com/office/drawing/2014/main" id="{552195C5-3FE6-A23A-3439-5994B7191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9944" y="11128368"/>
              <a:ext cx="11165327" cy="6766560"/>
            </a:xfrm>
            <a:prstGeom prst="rect">
              <a:avLst/>
            </a:prstGeom>
          </p:spPr>
        </p:pic>
      </p:grpSp>
      <p:grpSp>
        <p:nvGrpSpPr>
          <p:cNvPr id="43" name="Group 42" descr="Table 2 shows the proportions and counts of wins, losses, and draws.">
            <a:extLst>
              <a:ext uri="{FF2B5EF4-FFF2-40B4-BE49-F238E27FC236}">
                <a16:creationId xmlns:a16="http://schemas.microsoft.com/office/drawing/2014/main" id="{467D700E-7DE4-0DA8-0449-B013FD9303B0}"/>
              </a:ext>
            </a:extLst>
          </p:cNvPr>
          <p:cNvGrpSpPr/>
          <p:nvPr/>
        </p:nvGrpSpPr>
        <p:grpSpPr>
          <a:xfrm>
            <a:off x="23476307" y="14434457"/>
            <a:ext cx="17498795" cy="3990721"/>
            <a:chOff x="23299516" y="14552617"/>
            <a:chExt cx="17498795" cy="3990721"/>
          </a:xfrm>
        </p:grpSpPr>
        <p:sp>
          <p:nvSpPr>
            <p:cNvPr id="22" name="TextBox 21">
              <a:extLst>
                <a:ext uri="{FF2B5EF4-FFF2-40B4-BE49-F238E27FC236}">
                  <a16:creationId xmlns:a16="http://schemas.microsoft.com/office/drawing/2014/main" id="{D7244EDC-FF7F-D8F6-56F8-EAD0F9BCFE5E}"/>
                </a:ext>
              </a:extLst>
            </p:cNvPr>
            <p:cNvSpPr txBox="1"/>
            <p:nvPr/>
          </p:nvSpPr>
          <p:spPr>
            <a:xfrm>
              <a:off x="23299516" y="14552617"/>
              <a:ext cx="17498795" cy="584775"/>
            </a:xfrm>
            <a:prstGeom prst="rect">
              <a:avLst/>
            </a:prstGeom>
            <a:noFill/>
          </p:spPr>
          <p:txBody>
            <a:bodyPr wrap="square" rtlCol="0">
              <a:spAutoFit/>
            </a:bodyPr>
            <a:lstStyle/>
            <a:p>
              <a:r>
                <a:rPr lang="en-US" sz="3200" dirty="0">
                  <a:solidFill>
                    <a:srgbClr val="041E42"/>
                  </a:solidFill>
                </a:rPr>
                <a:t>Table 2:  Proportions of wins, losses, and draws.</a:t>
              </a:r>
            </a:p>
          </p:txBody>
        </p:sp>
        <p:grpSp>
          <p:nvGrpSpPr>
            <p:cNvPr id="42" name="Group 41">
              <a:extLst>
                <a:ext uri="{FF2B5EF4-FFF2-40B4-BE49-F238E27FC236}">
                  <a16:creationId xmlns:a16="http://schemas.microsoft.com/office/drawing/2014/main" id="{54E3CF2D-2C83-E485-04E1-6903C7240D29}"/>
                </a:ext>
              </a:extLst>
            </p:cNvPr>
            <p:cNvGrpSpPr/>
            <p:nvPr/>
          </p:nvGrpSpPr>
          <p:grpSpPr>
            <a:xfrm>
              <a:off x="23299516" y="15216697"/>
              <a:ext cx="7065065" cy="3326641"/>
              <a:chOff x="22544078" y="15275927"/>
              <a:chExt cx="4513504" cy="2667504"/>
            </a:xfrm>
          </p:grpSpPr>
          <p:pic>
            <p:nvPicPr>
              <p:cNvPr id="32" name="Picture 31" descr="A picture containing text, receipt, screenshot, font&#10;&#10;Description automatically generated">
                <a:extLst>
                  <a:ext uri="{FF2B5EF4-FFF2-40B4-BE49-F238E27FC236}">
                    <a16:creationId xmlns:a16="http://schemas.microsoft.com/office/drawing/2014/main" id="{B39AD78E-11A1-4667-E5A6-97E20225FBDA}"/>
                  </a:ext>
                </a:extLst>
              </p:cNvPr>
              <p:cNvPicPr>
                <a:picLocks noChangeAspect="1"/>
              </p:cNvPicPr>
              <p:nvPr/>
            </p:nvPicPr>
            <p:blipFill rotWithShape="1">
              <a:blip r:embed="rId3">
                <a:extLst>
                  <a:ext uri="{28A0092B-C50C-407E-A947-70E740481C1C}">
                    <a14:useLocalDpi xmlns:a14="http://schemas.microsoft.com/office/drawing/2010/main" val="0"/>
                  </a:ext>
                </a:extLst>
              </a:blip>
              <a:srcRect r="88912"/>
              <a:stretch/>
            </p:blipFill>
            <p:spPr>
              <a:xfrm>
                <a:off x="22544078" y="15291671"/>
                <a:ext cx="1235089" cy="2651760"/>
              </a:xfrm>
              <a:prstGeom prst="rect">
                <a:avLst/>
              </a:prstGeom>
            </p:spPr>
          </p:pic>
          <p:pic>
            <p:nvPicPr>
              <p:cNvPr id="41" name="Picture 40">
                <a:extLst>
                  <a:ext uri="{FF2B5EF4-FFF2-40B4-BE49-F238E27FC236}">
                    <a16:creationId xmlns:a16="http://schemas.microsoft.com/office/drawing/2014/main" id="{491E0E76-64C4-B488-4DE5-C0BBC70869E8}"/>
                  </a:ext>
                </a:extLst>
              </p:cNvPr>
              <p:cNvPicPr>
                <a:picLocks noChangeAspect="1"/>
              </p:cNvPicPr>
              <p:nvPr/>
            </p:nvPicPr>
            <p:blipFill rotWithShape="1">
              <a:blip r:embed="rId3">
                <a:extLst>
                  <a:ext uri="{28A0092B-C50C-407E-A947-70E740481C1C}">
                    <a14:useLocalDpi xmlns:a14="http://schemas.microsoft.com/office/drawing/2010/main" val="0"/>
                  </a:ext>
                </a:extLst>
              </a:blip>
              <a:srcRect l="70569"/>
              <a:stretch/>
            </p:blipFill>
            <p:spPr>
              <a:xfrm>
                <a:off x="23779167" y="15275927"/>
                <a:ext cx="3278415" cy="2651760"/>
              </a:xfrm>
              <a:prstGeom prst="rect">
                <a:avLst/>
              </a:prstGeom>
            </p:spPr>
          </p:pic>
        </p:grpSp>
      </p:grpSp>
      <p:grpSp>
        <p:nvGrpSpPr>
          <p:cNvPr id="46" name="Group 45">
            <a:extLst>
              <a:ext uri="{FF2B5EF4-FFF2-40B4-BE49-F238E27FC236}">
                <a16:creationId xmlns:a16="http://schemas.microsoft.com/office/drawing/2014/main" id="{BE265D30-719D-6612-0A6A-43E526AC8C42}"/>
              </a:ext>
            </a:extLst>
          </p:cNvPr>
          <p:cNvGrpSpPr/>
          <p:nvPr/>
        </p:nvGrpSpPr>
        <p:grpSpPr>
          <a:xfrm>
            <a:off x="10933160" y="3182245"/>
            <a:ext cx="17498795" cy="5668414"/>
            <a:chOff x="10933160" y="3182245"/>
            <a:chExt cx="17498795" cy="5668414"/>
          </a:xfrm>
        </p:grpSpPr>
        <p:grpSp>
          <p:nvGrpSpPr>
            <p:cNvPr id="45" name="Group 44">
              <a:extLst>
                <a:ext uri="{FF2B5EF4-FFF2-40B4-BE49-F238E27FC236}">
                  <a16:creationId xmlns:a16="http://schemas.microsoft.com/office/drawing/2014/main" id="{317CCA00-DD3C-84E9-2142-A41D5B1580CF}"/>
                </a:ext>
              </a:extLst>
            </p:cNvPr>
            <p:cNvGrpSpPr/>
            <p:nvPr/>
          </p:nvGrpSpPr>
          <p:grpSpPr>
            <a:xfrm>
              <a:off x="10933160" y="3182245"/>
              <a:ext cx="17498795" cy="5668414"/>
              <a:chOff x="10933160" y="3182245"/>
              <a:chExt cx="17498795" cy="5668414"/>
            </a:xfrm>
          </p:grpSpPr>
          <p:pic>
            <p:nvPicPr>
              <p:cNvPr id="7" name="Picture 6" descr="Table 1 shows that new variable Player Result may not be calculated correctly. Use this to promote discussion of data types.">
                <a:extLst>
                  <a:ext uri="{FF2B5EF4-FFF2-40B4-BE49-F238E27FC236}">
                    <a16:creationId xmlns:a16="http://schemas.microsoft.com/office/drawing/2014/main" id="{7391CBA6-F02A-416D-A644-8E0AA1273A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94809" y="3972294"/>
                <a:ext cx="11549270" cy="4144328"/>
              </a:xfrm>
              <a:prstGeom prst="rect">
                <a:avLst/>
              </a:prstGeom>
            </p:spPr>
          </p:pic>
          <p:grpSp>
            <p:nvGrpSpPr>
              <p:cNvPr id="14" name="Group 13" descr="Callout showing bimodal nature of distribution">
                <a:extLst>
                  <a:ext uri="{FF2B5EF4-FFF2-40B4-BE49-F238E27FC236}">
                    <a16:creationId xmlns:a16="http://schemas.microsoft.com/office/drawing/2014/main" id="{C3EC7371-40DD-C61B-B2C0-E1503B4216A5}"/>
                  </a:ext>
                </a:extLst>
              </p:cNvPr>
              <p:cNvGrpSpPr>
                <a:grpSpLocks noChangeAspect="1"/>
              </p:cNvGrpSpPr>
              <p:nvPr/>
            </p:nvGrpSpPr>
            <p:grpSpPr>
              <a:xfrm>
                <a:off x="13469232" y="6813221"/>
                <a:ext cx="9074846" cy="2037438"/>
                <a:chOff x="-736334" y="1454909"/>
                <a:chExt cx="4670643" cy="1046343"/>
              </a:xfrm>
            </p:grpSpPr>
            <p:cxnSp>
              <p:nvCxnSpPr>
                <p:cNvPr id="35" name="Straight Arrow Connector 34">
                  <a:extLst>
                    <a:ext uri="{FF2B5EF4-FFF2-40B4-BE49-F238E27FC236}">
                      <a16:creationId xmlns:a16="http://schemas.microsoft.com/office/drawing/2014/main" id="{847F3758-3CFB-58CE-CB72-06CDF3FA7BEB}"/>
                    </a:ext>
                  </a:extLst>
                </p:cNvPr>
                <p:cNvCxnSpPr>
                  <a:cxnSpLocks/>
                </p:cNvCxnSpPr>
                <p:nvPr/>
              </p:nvCxnSpPr>
              <p:spPr>
                <a:xfrm flipV="1">
                  <a:off x="-161115" y="1454909"/>
                  <a:ext cx="2196458" cy="74602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B90B1F6-CB33-F857-C86E-B788E90715D6}"/>
                    </a:ext>
                  </a:extLst>
                </p:cNvPr>
                <p:cNvSpPr txBox="1"/>
                <p:nvPr/>
              </p:nvSpPr>
              <p:spPr>
                <a:xfrm>
                  <a:off x="-736334" y="2200936"/>
                  <a:ext cx="4670643" cy="300316"/>
                </a:xfrm>
                <a:prstGeom prst="rect">
                  <a:avLst/>
                </a:prstGeom>
                <a:noFill/>
              </p:spPr>
              <p:txBody>
                <a:bodyPr wrap="square" rtlCol="0">
                  <a:spAutoFit/>
                </a:bodyPr>
                <a:lstStyle/>
                <a:p>
                  <a:r>
                    <a:rPr lang="en-US" sz="3200" b="1" dirty="0"/>
                    <a:t>Some results are incorrect. What is happening?</a:t>
                  </a:r>
                </a:p>
              </p:txBody>
            </p:sp>
          </p:grpSp>
          <p:sp>
            <p:nvSpPr>
              <p:cNvPr id="19" name="TextBox 18">
                <a:extLst>
                  <a:ext uri="{FF2B5EF4-FFF2-40B4-BE49-F238E27FC236}">
                    <a16:creationId xmlns:a16="http://schemas.microsoft.com/office/drawing/2014/main" id="{8E99FD5E-D7FA-91BB-DA83-31775E53515D}"/>
                  </a:ext>
                </a:extLst>
              </p:cNvPr>
              <p:cNvSpPr txBox="1"/>
              <p:nvPr/>
            </p:nvSpPr>
            <p:spPr>
              <a:xfrm>
                <a:off x="10933160" y="3182245"/>
                <a:ext cx="17498795" cy="584775"/>
              </a:xfrm>
              <a:prstGeom prst="rect">
                <a:avLst/>
              </a:prstGeom>
              <a:noFill/>
            </p:spPr>
            <p:txBody>
              <a:bodyPr wrap="square" rtlCol="0">
                <a:spAutoFit/>
              </a:bodyPr>
              <a:lstStyle/>
              <a:p>
                <a:r>
                  <a:rPr lang="en-US" sz="3200" dirty="0">
                    <a:solidFill>
                      <a:srgbClr val="041E42"/>
                    </a:solidFill>
                    <a:sym typeface="Wingdings" pitchFamily="2" charset="2"/>
                  </a:rPr>
                  <a:t>Table 1: </a:t>
                </a:r>
                <a:r>
                  <a:rPr lang="en-US" sz="3200" dirty="0">
                    <a:solidFill>
                      <a:srgbClr val="041E42"/>
                    </a:solidFill>
                  </a:rPr>
                  <a:t> Splitting ‘Result’ into new variables has not worked correctly.</a:t>
                </a:r>
              </a:p>
            </p:txBody>
          </p:sp>
        </p:grpSp>
        <p:sp>
          <p:nvSpPr>
            <p:cNvPr id="11" name="Rectangle 10">
              <a:extLst>
                <a:ext uri="{FF2B5EF4-FFF2-40B4-BE49-F238E27FC236}">
                  <a16:creationId xmlns:a16="http://schemas.microsoft.com/office/drawing/2014/main" id="{7D4C54B9-A731-5C58-87C7-9C645DB2B305}"/>
                </a:ext>
              </a:extLst>
            </p:cNvPr>
            <p:cNvSpPr/>
            <p:nvPr/>
          </p:nvSpPr>
          <p:spPr>
            <a:xfrm>
              <a:off x="11106748" y="5673634"/>
              <a:ext cx="9099217" cy="1088571"/>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6F5F3E82-AB73-534A-01BA-DDD1E1F7F8EF}"/>
              </a:ext>
            </a:extLst>
          </p:cNvPr>
          <p:cNvSpPr txBox="1"/>
          <p:nvPr/>
        </p:nvSpPr>
        <p:spPr>
          <a:xfrm>
            <a:off x="29561855" y="673206"/>
            <a:ext cx="3376618" cy="1292662"/>
          </a:xfrm>
          <a:prstGeom prst="rect">
            <a:avLst/>
          </a:prstGeom>
          <a:solidFill>
            <a:schemeClr val="bg1"/>
          </a:solidFill>
        </p:spPr>
        <p:txBody>
          <a:bodyPr wrap="square" rtlCol="0">
            <a:spAutoFit/>
          </a:bodyPr>
          <a:lstStyle/>
          <a:p>
            <a:r>
              <a:rPr lang="en-US" sz="6000" dirty="0"/>
              <a:t>Slide 4/8</a:t>
            </a:r>
          </a:p>
          <a:p>
            <a:endParaRPr lang="en-US" dirty="0"/>
          </a:p>
        </p:txBody>
      </p:sp>
    </p:spTree>
    <p:extLst>
      <p:ext uri="{BB962C8B-B14F-4D97-AF65-F5344CB8AC3E}">
        <p14:creationId xmlns:p14="http://schemas.microsoft.com/office/powerpoint/2010/main" val="88049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41E42"/>
            </a:gs>
            <a:gs pos="97000">
              <a:srgbClr val="2B5397"/>
            </a:gs>
            <a:gs pos="0">
              <a:schemeClr val="bg1"/>
            </a:gs>
            <a:gs pos="90000">
              <a:srgbClr val="2C5191"/>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C8B4-0D0B-20D8-6864-AA60CA2ABA2D}"/>
              </a:ext>
            </a:extLst>
          </p:cNvPr>
          <p:cNvSpPr>
            <a:spLocks noGrp="1"/>
          </p:cNvSpPr>
          <p:nvPr>
            <p:ph type="title"/>
          </p:nvPr>
        </p:nvSpPr>
        <p:spPr>
          <a:xfrm>
            <a:off x="1" y="0"/>
            <a:ext cx="33375599" cy="2743200"/>
          </a:xfrm>
          <a:solidFill>
            <a:srgbClr val="041E42"/>
          </a:solidFill>
          <a:ln w="317500">
            <a:noFill/>
          </a:ln>
        </p:spPr>
        <p:txBody>
          <a:bodyPr/>
          <a:lstStyle/>
          <a:p>
            <a:r>
              <a:rPr lang="en-US" dirty="0">
                <a:solidFill>
                  <a:srgbClr val="FFFFFF"/>
                </a:solidFill>
              </a:rPr>
              <a:t>  Combining Data from Multiple Tables</a:t>
            </a:r>
          </a:p>
        </p:txBody>
      </p:sp>
      <p:grpSp>
        <p:nvGrpSpPr>
          <p:cNvPr id="47" name="Group 46">
            <a:extLst>
              <a:ext uri="{FF2B5EF4-FFF2-40B4-BE49-F238E27FC236}">
                <a16:creationId xmlns:a16="http://schemas.microsoft.com/office/drawing/2014/main" id="{78517710-A396-C1E0-9EB5-4E1E2132E632}"/>
              </a:ext>
            </a:extLst>
          </p:cNvPr>
          <p:cNvGrpSpPr/>
          <p:nvPr/>
        </p:nvGrpSpPr>
        <p:grpSpPr>
          <a:xfrm>
            <a:off x="572855" y="3604759"/>
            <a:ext cx="10360305" cy="15490253"/>
            <a:chOff x="572855" y="3604759"/>
            <a:chExt cx="10360305" cy="15490253"/>
          </a:xfrm>
        </p:grpSpPr>
        <p:grpSp>
          <p:nvGrpSpPr>
            <p:cNvPr id="13" name="Group 12">
              <a:extLst>
                <a:ext uri="{FF2B5EF4-FFF2-40B4-BE49-F238E27FC236}">
                  <a16:creationId xmlns:a16="http://schemas.microsoft.com/office/drawing/2014/main" id="{885BD849-1BE5-7230-BF1D-C1CC43201EF2}"/>
                </a:ext>
              </a:extLst>
            </p:cNvPr>
            <p:cNvGrpSpPr/>
            <p:nvPr/>
          </p:nvGrpSpPr>
          <p:grpSpPr>
            <a:xfrm>
              <a:off x="572855" y="4310741"/>
              <a:ext cx="10360305" cy="14784271"/>
              <a:chOff x="790570" y="4310741"/>
              <a:chExt cx="10360305" cy="14784271"/>
            </a:xfrm>
          </p:grpSpPr>
          <p:sp>
            <p:nvSpPr>
              <p:cNvPr id="5" name="Rounded Rectangle 4">
                <a:extLst>
                  <a:ext uri="{FF2B5EF4-FFF2-40B4-BE49-F238E27FC236}">
                    <a16:creationId xmlns:a16="http://schemas.microsoft.com/office/drawing/2014/main" id="{1258F1E2-840F-995A-85C5-BB57C7BFC6D0}"/>
                  </a:ext>
                </a:extLst>
              </p:cNvPr>
              <p:cNvSpPr/>
              <p:nvPr/>
            </p:nvSpPr>
            <p:spPr>
              <a:xfrm>
                <a:off x="790570" y="4310741"/>
                <a:ext cx="10360305" cy="14291827"/>
              </a:xfrm>
              <a:prstGeom prst="roundRect">
                <a:avLst/>
              </a:prstGeom>
              <a:solidFill>
                <a:srgbClr val="FFFFFF"/>
              </a:solidFill>
              <a:ln w="127000">
                <a:solidFill>
                  <a:srgbClr val="041E4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60349A-E8E7-6B6E-4E78-EA285CBE164C}"/>
                  </a:ext>
                </a:extLst>
              </p:cNvPr>
              <p:cNvSpPr txBox="1"/>
              <p:nvPr/>
            </p:nvSpPr>
            <p:spPr>
              <a:xfrm>
                <a:off x="1270221" y="5214289"/>
                <a:ext cx="9401004" cy="13880723"/>
              </a:xfrm>
              <a:prstGeom prst="rect">
                <a:avLst/>
              </a:prstGeom>
              <a:noFill/>
            </p:spPr>
            <p:txBody>
              <a:bodyPr wrap="square" rtlCol="0">
                <a:spAutoFit/>
              </a:bodyPr>
              <a:lstStyle/>
              <a:p>
                <a:r>
                  <a:rPr lang="en-US" sz="3200" dirty="0">
                    <a:solidFill>
                      <a:srgbClr val="041E42"/>
                    </a:solidFill>
                  </a:rPr>
                  <a:t>Background information: The variable “Score” represents points earned by the player for actions in a match. For instance, capturing an enemy location earns 200 score points and eliminating an opponent earns 50.</a:t>
                </a:r>
              </a:p>
              <a:p>
                <a:r>
                  <a:rPr lang="en-US" sz="3200" dirty="0">
                    <a:solidFill>
                      <a:srgbClr val="041E42"/>
                    </a:solidFill>
                  </a:rPr>
                  <a:t> </a:t>
                </a:r>
              </a:p>
              <a:p>
                <a:r>
                  <a:rPr lang="en-US" sz="3200" dirty="0">
                    <a:solidFill>
                      <a:srgbClr val="041E42"/>
                    </a:solidFill>
                  </a:rPr>
                  <a:t>Research Question: For complete matches, does the player’s score depend on the weapons class used?</a:t>
                </a:r>
              </a:p>
              <a:p>
                <a:endParaRPr lang="en-US" sz="3200" dirty="0">
                  <a:solidFill>
                    <a:srgbClr val="041E42"/>
                  </a:solidFill>
                </a:endParaRPr>
              </a:p>
              <a:p>
                <a:r>
                  <a:rPr lang="en-US" sz="3200" dirty="0">
                    <a:solidFill>
                      <a:srgbClr val="041E42"/>
                    </a:solidFill>
                  </a:rPr>
                  <a:t>Additional background: The “</a:t>
                </a:r>
                <a:r>
                  <a:rPr lang="en-US" sz="3200" dirty="0" err="1">
                    <a:solidFill>
                      <a:srgbClr val="041E42"/>
                    </a:solidFill>
                  </a:rPr>
                  <a:t>FullPartial</a:t>
                </a:r>
                <a:r>
                  <a:rPr lang="en-US" sz="3200" dirty="0">
                    <a:solidFill>
                      <a:srgbClr val="041E42"/>
                    </a:solidFill>
                  </a:rPr>
                  <a:t>” variable indicates whether the player participated in the complete match or only a partial match. (It is possible that a player is assigned to a game that is in progress and thus only plays a partial match.) For each match, the player selects a primary weapon to use, as indicated by the ”</a:t>
                </a:r>
                <a:r>
                  <a:rPr lang="en-US" sz="3200" dirty="0" err="1">
                    <a:solidFill>
                      <a:srgbClr val="041E42"/>
                    </a:solidFill>
                  </a:rPr>
                  <a:t>PrimaryWeaon</a:t>
                </a:r>
                <a:r>
                  <a:rPr lang="en-US" sz="3200" dirty="0">
                    <a:solidFill>
                      <a:srgbClr val="041E42"/>
                    </a:solidFill>
                  </a:rPr>
                  <a:t>” variable. As there are many weapons available, it might make more sense to examine the weapon class (e.g., shotgun, sniper rifle, melee, etc.) The weapon classes may be found in the </a:t>
                </a:r>
                <a:r>
                  <a:rPr lang="en-US" sz="3200" dirty="0" err="1">
                    <a:solidFill>
                      <a:srgbClr val="041E42"/>
                    </a:solidFill>
                  </a:rPr>
                  <a:t>CODWeapons</a:t>
                </a:r>
                <a:r>
                  <a:rPr lang="en-US" sz="3200" dirty="0">
                    <a:solidFill>
                      <a:srgbClr val="041E42"/>
                    </a:solidFill>
                  </a:rPr>
                  <a:t> dataset, as shown in Figure 5. Perform an appropriate join to bring the “Class” variable into the gameplay dataset and create an appropriate visualization.</a:t>
                </a:r>
              </a:p>
              <a:p>
                <a:endParaRPr lang="en-US" sz="3200" dirty="0">
                  <a:solidFill>
                    <a:srgbClr val="041E42"/>
                  </a:solidFill>
                </a:endParaRPr>
              </a:p>
              <a:p>
                <a:r>
                  <a:rPr lang="en-US" sz="3200" dirty="0">
                    <a:solidFill>
                      <a:srgbClr val="041E42"/>
                    </a:solidFill>
                  </a:rPr>
                  <a:t>Figure 6 shows side-by-side boxplots of score based on weapon class. Why is the boxplot for LMG a single line? Do you think the score depends on the weapon class?</a:t>
                </a:r>
              </a:p>
              <a:p>
                <a:endParaRPr lang="en-US" sz="3200" dirty="0">
                  <a:solidFill>
                    <a:srgbClr val="041E42"/>
                  </a:solidFill>
                </a:endParaRPr>
              </a:p>
              <a:p>
                <a:pPr marL="41275" lvl="1"/>
                <a:endParaRPr lang="en-US" sz="3200" dirty="0">
                  <a:solidFill>
                    <a:srgbClr val="041E42"/>
                  </a:solidFill>
                </a:endParaRPr>
              </a:p>
            </p:txBody>
          </p:sp>
        </p:grpSp>
        <p:grpSp>
          <p:nvGrpSpPr>
            <p:cNvPr id="12" name="Group 11">
              <a:extLst>
                <a:ext uri="{FF2B5EF4-FFF2-40B4-BE49-F238E27FC236}">
                  <a16:creationId xmlns:a16="http://schemas.microsoft.com/office/drawing/2014/main" id="{028AEA6C-13B9-0326-2724-CD846F032F74}"/>
                </a:ext>
              </a:extLst>
            </p:cNvPr>
            <p:cNvGrpSpPr/>
            <p:nvPr/>
          </p:nvGrpSpPr>
          <p:grpSpPr>
            <a:xfrm>
              <a:off x="2771829" y="3604759"/>
              <a:ext cx="6387428" cy="1404257"/>
              <a:chOff x="14921650" y="6214940"/>
              <a:chExt cx="6387428" cy="1404257"/>
            </a:xfrm>
          </p:grpSpPr>
          <p:sp>
            <p:nvSpPr>
              <p:cNvPr id="6" name="Rectangle 5">
                <a:extLst>
                  <a:ext uri="{FF2B5EF4-FFF2-40B4-BE49-F238E27FC236}">
                    <a16:creationId xmlns:a16="http://schemas.microsoft.com/office/drawing/2014/main" id="{6C27913F-60C0-FCCF-E29F-7D4315646EA9}"/>
                  </a:ext>
                </a:extLst>
              </p:cNvPr>
              <p:cNvSpPr/>
              <p:nvPr/>
            </p:nvSpPr>
            <p:spPr>
              <a:xfrm>
                <a:off x="14921650" y="6214940"/>
                <a:ext cx="5910943" cy="1404257"/>
              </a:xfrm>
              <a:prstGeom prst="rect">
                <a:avLst/>
              </a:prstGeom>
              <a:solidFill>
                <a:srgbClr val="041E42"/>
              </a:solidFill>
              <a:ln w="12700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3BE310F-0C58-236E-AA00-7D0987D438AD}"/>
                  </a:ext>
                </a:extLst>
              </p:cNvPr>
              <p:cNvSpPr txBox="1"/>
              <p:nvPr/>
            </p:nvSpPr>
            <p:spPr>
              <a:xfrm>
                <a:off x="16728912" y="6563125"/>
                <a:ext cx="4580166" cy="707886"/>
              </a:xfrm>
              <a:prstGeom prst="rect">
                <a:avLst/>
              </a:prstGeom>
              <a:noFill/>
            </p:spPr>
            <p:txBody>
              <a:bodyPr wrap="square" rtlCol="0">
                <a:spAutoFit/>
              </a:bodyPr>
              <a:lstStyle/>
              <a:p>
                <a:r>
                  <a:rPr lang="en-US" sz="4000" dirty="0">
                    <a:solidFill>
                      <a:srgbClr val="FFFFFF"/>
                    </a:solidFill>
                  </a:rPr>
                  <a:t>Problem</a:t>
                </a:r>
              </a:p>
            </p:txBody>
          </p:sp>
        </p:grpSp>
      </p:grpSp>
      <p:sp>
        <p:nvSpPr>
          <p:cNvPr id="4" name="Rectangle 3">
            <a:extLst>
              <a:ext uri="{FF2B5EF4-FFF2-40B4-BE49-F238E27FC236}">
                <a16:creationId xmlns:a16="http://schemas.microsoft.com/office/drawing/2014/main" id="{84532213-F4E0-906A-559E-8441A0E50FFE}"/>
              </a:ext>
            </a:extLst>
          </p:cNvPr>
          <p:cNvSpPr/>
          <p:nvPr/>
        </p:nvSpPr>
        <p:spPr>
          <a:xfrm>
            <a:off x="0" y="2743200"/>
            <a:ext cx="33375600" cy="2743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6AB0CD5-8C3F-5FCB-5977-DB0E9D0AC07D}"/>
              </a:ext>
            </a:extLst>
          </p:cNvPr>
          <p:cNvGrpSpPr/>
          <p:nvPr/>
        </p:nvGrpSpPr>
        <p:grpSpPr>
          <a:xfrm>
            <a:off x="23299516" y="3552009"/>
            <a:ext cx="9503229" cy="12414176"/>
            <a:chOff x="790570" y="3552009"/>
            <a:chExt cx="9503229" cy="12414176"/>
          </a:xfrm>
        </p:grpSpPr>
        <p:grpSp>
          <p:nvGrpSpPr>
            <p:cNvPr id="24" name="Group 23">
              <a:extLst>
                <a:ext uri="{FF2B5EF4-FFF2-40B4-BE49-F238E27FC236}">
                  <a16:creationId xmlns:a16="http://schemas.microsoft.com/office/drawing/2014/main" id="{A01A23F5-4640-C446-A7FE-08CA5F376CBF}"/>
                </a:ext>
              </a:extLst>
            </p:cNvPr>
            <p:cNvGrpSpPr/>
            <p:nvPr/>
          </p:nvGrpSpPr>
          <p:grpSpPr>
            <a:xfrm>
              <a:off x="790570" y="4310742"/>
              <a:ext cx="9503229" cy="11655443"/>
              <a:chOff x="790570" y="4310742"/>
              <a:chExt cx="9503229" cy="11655443"/>
            </a:xfrm>
          </p:grpSpPr>
          <p:sp>
            <p:nvSpPr>
              <p:cNvPr id="28" name="Rounded Rectangle 27">
                <a:extLst>
                  <a:ext uri="{FF2B5EF4-FFF2-40B4-BE49-F238E27FC236}">
                    <a16:creationId xmlns:a16="http://schemas.microsoft.com/office/drawing/2014/main" id="{772D8902-D36A-A500-E574-45D51080C047}"/>
                  </a:ext>
                </a:extLst>
              </p:cNvPr>
              <p:cNvSpPr/>
              <p:nvPr/>
            </p:nvSpPr>
            <p:spPr>
              <a:xfrm>
                <a:off x="790570" y="4310742"/>
                <a:ext cx="9503229" cy="11254819"/>
              </a:xfrm>
              <a:prstGeom prst="roundRect">
                <a:avLst/>
              </a:prstGeom>
              <a:solidFill>
                <a:srgbClr val="FFFFFF"/>
              </a:solidFill>
              <a:ln w="127000">
                <a:solidFill>
                  <a:srgbClr val="041E4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43DD807-22C5-76F5-9E6B-7A66B4B4782B}"/>
                  </a:ext>
                </a:extLst>
              </p:cNvPr>
              <p:cNvSpPr txBox="1"/>
              <p:nvPr/>
            </p:nvSpPr>
            <p:spPr>
              <a:xfrm>
                <a:off x="1270221" y="5040117"/>
                <a:ext cx="8543928" cy="10926068"/>
              </a:xfrm>
              <a:prstGeom prst="rect">
                <a:avLst/>
              </a:prstGeom>
              <a:noFill/>
            </p:spPr>
            <p:txBody>
              <a:bodyPr wrap="square" rtlCol="0">
                <a:spAutoFit/>
              </a:bodyPr>
              <a:lstStyle/>
              <a:p>
                <a:r>
                  <a:rPr lang="en-US" sz="3200" dirty="0">
                    <a:solidFill>
                      <a:srgbClr val="041E42"/>
                    </a:solidFill>
                  </a:rPr>
                  <a:t>This example provides an opportunity to discuss:</a:t>
                </a:r>
              </a:p>
              <a:p>
                <a:endParaRPr lang="en-US" sz="3200" dirty="0">
                  <a:solidFill>
                    <a:srgbClr val="041E42"/>
                  </a:solidFill>
                </a:endParaRPr>
              </a:p>
              <a:p>
                <a:pPr marL="457200" indent="-457200">
                  <a:buFont typeface="Arial" panose="020B0604020202020204" pitchFamily="34" charset="0"/>
                  <a:buChar char="•"/>
                </a:pPr>
                <a:r>
                  <a:rPr lang="en-US" sz="3200" dirty="0">
                    <a:solidFill>
                      <a:srgbClr val="041E42"/>
                    </a:solidFill>
                  </a:rPr>
                  <a:t>Joining datasets (with no common variable names)</a:t>
                </a:r>
              </a:p>
              <a:p>
                <a:pPr marL="457200" indent="-457200">
                  <a:buFont typeface="Arial" panose="020B0604020202020204" pitchFamily="34" charset="0"/>
                  <a:buChar char="•"/>
                </a:pPr>
                <a:r>
                  <a:rPr lang="en-US" sz="3200" dirty="0">
                    <a:solidFill>
                      <a:srgbClr val="041E42"/>
                    </a:solidFill>
                  </a:rPr>
                  <a:t>Filtering (to remove partial matches)</a:t>
                </a:r>
              </a:p>
              <a:p>
                <a:pPr marL="457200" indent="-457200">
                  <a:buFont typeface="Arial" panose="020B0604020202020204" pitchFamily="34" charset="0"/>
                  <a:buChar char="•"/>
                </a:pPr>
                <a:r>
                  <a:rPr lang="en-US" sz="3200" dirty="0">
                    <a:solidFill>
                      <a:srgbClr val="041E42"/>
                    </a:solidFill>
                  </a:rPr>
                  <a:t>Data visualization</a:t>
                </a:r>
              </a:p>
              <a:p>
                <a:pPr marL="457200" indent="-457200">
                  <a:buFont typeface="Arial" panose="020B0604020202020204" pitchFamily="34" charset="0"/>
                  <a:buChar char="•"/>
                </a:pPr>
                <a:r>
                  <a:rPr lang="en-US" sz="3200" dirty="0">
                    <a:solidFill>
                      <a:srgbClr val="041E42"/>
                    </a:solidFill>
                  </a:rPr>
                  <a:t>Adding additional “layers” to visualization</a:t>
                </a:r>
              </a:p>
              <a:p>
                <a:pPr marL="457200" indent="-457200">
                  <a:buFont typeface="Arial" panose="020B0604020202020204" pitchFamily="34" charset="0"/>
                  <a:buChar char="•"/>
                </a:pPr>
                <a:r>
                  <a:rPr lang="en-US" sz="3200" dirty="0">
                    <a:solidFill>
                      <a:srgbClr val="041E42"/>
                    </a:solidFill>
                  </a:rPr>
                  <a:t>Categories with small </a:t>
                </a:r>
                <a:r>
                  <a:rPr lang="en-US" sz="3200" i="1" dirty="0">
                    <a:solidFill>
                      <a:srgbClr val="041E42"/>
                    </a:solidFill>
                  </a:rPr>
                  <a:t>n</a:t>
                </a:r>
                <a:r>
                  <a:rPr lang="en-US" sz="3200" dirty="0">
                    <a:solidFill>
                      <a:srgbClr val="041E42"/>
                    </a:solidFill>
                  </a:rPr>
                  <a:t> (for LMG, </a:t>
                </a:r>
                <a:r>
                  <a:rPr lang="en-US" sz="3200" i="1" dirty="0">
                    <a:solidFill>
                      <a:srgbClr val="041E42"/>
                    </a:solidFill>
                  </a:rPr>
                  <a:t>n = 1</a:t>
                </a:r>
                <a:r>
                  <a:rPr lang="en-US" sz="3200" dirty="0">
                    <a:solidFill>
                      <a:srgbClr val="041E42"/>
                    </a:solidFill>
                  </a:rPr>
                  <a:t>)</a:t>
                </a:r>
              </a:p>
              <a:p>
                <a:pPr marL="457200" indent="-457200">
                  <a:buFont typeface="Arial" panose="020B0604020202020204" pitchFamily="34" charset="0"/>
                  <a:buChar char="•"/>
                </a:pPr>
                <a:r>
                  <a:rPr lang="en-US" sz="3200" dirty="0">
                    <a:solidFill>
                      <a:srgbClr val="041E42"/>
                    </a:solidFill>
                  </a:rPr>
                  <a:t>Connection between mean and median in skewed distributions</a:t>
                </a:r>
              </a:p>
              <a:p>
                <a:endParaRPr lang="en-US" sz="3200" dirty="0"/>
              </a:p>
              <a:p>
                <a:r>
                  <a:rPr lang="en-US" sz="3200" dirty="0"/>
                  <a:t>Bonus discussion: </a:t>
                </a:r>
                <a:r>
                  <a:rPr lang="en-US" sz="3200" b="1" dirty="0"/>
                  <a:t>If you repeat this activity on the messier gameplay dataset, there are some additional challenges</a:t>
                </a:r>
                <a:r>
                  <a:rPr lang="en-US" sz="3200" dirty="0"/>
                  <a:t>. Some of the values for </a:t>
                </a:r>
                <a:r>
                  <a:rPr lang="en-US" sz="3200" dirty="0" err="1"/>
                  <a:t>PrimaryWeapon</a:t>
                </a:r>
                <a:r>
                  <a:rPr lang="en-US" sz="3200" dirty="0"/>
                  <a:t> are not found in the Weapons dataset. This is often the result of typos. Discussion points:</a:t>
                </a:r>
              </a:p>
              <a:p>
                <a:pPr marL="457200" indent="-457200">
                  <a:buFont typeface="Arial" panose="020B0604020202020204" pitchFamily="34" charset="0"/>
                  <a:buChar char="•"/>
                </a:pPr>
                <a:r>
                  <a:rPr lang="en-US" sz="3200" dirty="0"/>
                  <a:t>How will this be handled?</a:t>
                </a:r>
              </a:p>
              <a:p>
                <a:pPr marL="457200" indent="-457200">
                  <a:buFont typeface="Arial" panose="020B0604020202020204" pitchFamily="34" charset="0"/>
                  <a:buChar char="•"/>
                </a:pPr>
                <a:r>
                  <a:rPr lang="en-US" sz="3200" dirty="0"/>
                  <a:t>How do different types of joins handle the situations when there is no match?</a:t>
                </a:r>
              </a:p>
              <a:p>
                <a:pPr marL="457200" indent="-457200">
                  <a:buFont typeface="Arial" panose="020B0604020202020204" pitchFamily="34" charset="0"/>
                  <a:buChar char="•"/>
                </a:pPr>
                <a:endParaRPr lang="en-US" sz="3200" dirty="0">
                  <a:solidFill>
                    <a:srgbClr val="041E42"/>
                  </a:solidFill>
                </a:endParaRPr>
              </a:p>
              <a:p>
                <a:endParaRPr lang="en-US" sz="3200" dirty="0">
                  <a:solidFill>
                    <a:srgbClr val="041E42"/>
                  </a:solidFill>
                </a:endParaRPr>
              </a:p>
            </p:txBody>
          </p:sp>
        </p:grpSp>
        <p:grpSp>
          <p:nvGrpSpPr>
            <p:cNvPr id="25" name="Group 24">
              <a:extLst>
                <a:ext uri="{FF2B5EF4-FFF2-40B4-BE49-F238E27FC236}">
                  <a16:creationId xmlns:a16="http://schemas.microsoft.com/office/drawing/2014/main" id="{01FF8140-10FB-7E3C-0220-02199D03F40A}"/>
                </a:ext>
              </a:extLst>
            </p:cNvPr>
            <p:cNvGrpSpPr/>
            <p:nvPr/>
          </p:nvGrpSpPr>
          <p:grpSpPr>
            <a:xfrm>
              <a:off x="2447921" y="3552009"/>
              <a:ext cx="6355895" cy="1404257"/>
              <a:chOff x="14467113" y="6162190"/>
              <a:chExt cx="6355895" cy="1404257"/>
            </a:xfrm>
          </p:grpSpPr>
          <p:sp>
            <p:nvSpPr>
              <p:cNvPr id="26" name="Rectangle 25">
                <a:extLst>
                  <a:ext uri="{FF2B5EF4-FFF2-40B4-BE49-F238E27FC236}">
                    <a16:creationId xmlns:a16="http://schemas.microsoft.com/office/drawing/2014/main" id="{A4E4852C-C84E-4DFF-9936-FE180E92FFA4}"/>
                  </a:ext>
                </a:extLst>
              </p:cNvPr>
              <p:cNvSpPr/>
              <p:nvPr/>
            </p:nvSpPr>
            <p:spPr>
              <a:xfrm>
                <a:off x="14467113" y="6162190"/>
                <a:ext cx="5910943" cy="1404257"/>
              </a:xfrm>
              <a:prstGeom prst="rect">
                <a:avLst/>
              </a:prstGeom>
              <a:solidFill>
                <a:srgbClr val="041E42"/>
              </a:solidFill>
              <a:ln w="12700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25B3787-73A3-7370-B77A-96E889CE180D}"/>
                  </a:ext>
                </a:extLst>
              </p:cNvPr>
              <p:cNvSpPr txBox="1"/>
              <p:nvPr/>
            </p:nvSpPr>
            <p:spPr>
              <a:xfrm>
                <a:off x="16242842" y="6510376"/>
                <a:ext cx="4580166" cy="707886"/>
              </a:xfrm>
              <a:prstGeom prst="rect">
                <a:avLst/>
              </a:prstGeom>
              <a:noFill/>
            </p:spPr>
            <p:txBody>
              <a:bodyPr wrap="square" rtlCol="0">
                <a:spAutoFit/>
              </a:bodyPr>
              <a:lstStyle/>
              <a:p>
                <a:r>
                  <a:rPr lang="en-US" sz="4000" dirty="0">
                    <a:solidFill>
                      <a:srgbClr val="FFFFFF"/>
                    </a:solidFill>
                  </a:rPr>
                  <a:t>Discussion </a:t>
                </a:r>
              </a:p>
            </p:txBody>
          </p:sp>
        </p:grpSp>
      </p:grpSp>
      <p:grpSp>
        <p:nvGrpSpPr>
          <p:cNvPr id="15" name="Group 14">
            <a:extLst>
              <a:ext uri="{FF2B5EF4-FFF2-40B4-BE49-F238E27FC236}">
                <a16:creationId xmlns:a16="http://schemas.microsoft.com/office/drawing/2014/main" id="{CDF96F53-0AFA-8834-75C3-F811CDC855B0}"/>
              </a:ext>
            </a:extLst>
          </p:cNvPr>
          <p:cNvGrpSpPr/>
          <p:nvPr/>
        </p:nvGrpSpPr>
        <p:grpSpPr>
          <a:xfrm>
            <a:off x="13920117" y="3179639"/>
            <a:ext cx="17498795" cy="8005369"/>
            <a:chOff x="10933160" y="3182245"/>
            <a:chExt cx="17498795" cy="8005369"/>
          </a:xfrm>
        </p:grpSpPr>
        <p:sp>
          <p:nvSpPr>
            <p:cNvPr id="19" name="TextBox 18">
              <a:extLst>
                <a:ext uri="{FF2B5EF4-FFF2-40B4-BE49-F238E27FC236}">
                  <a16:creationId xmlns:a16="http://schemas.microsoft.com/office/drawing/2014/main" id="{8E99FD5E-D7FA-91BB-DA83-31775E53515D}"/>
                </a:ext>
              </a:extLst>
            </p:cNvPr>
            <p:cNvSpPr txBox="1"/>
            <p:nvPr/>
          </p:nvSpPr>
          <p:spPr>
            <a:xfrm>
              <a:off x="10933160" y="3182245"/>
              <a:ext cx="17498795" cy="584775"/>
            </a:xfrm>
            <a:prstGeom prst="rect">
              <a:avLst/>
            </a:prstGeom>
            <a:noFill/>
          </p:spPr>
          <p:txBody>
            <a:bodyPr wrap="square" rtlCol="0">
              <a:spAutoFit/>
            </a:bodyPr>
            <a:lstStyle/>
            <a:p>
              <a:r>
                <a:rPr lang="en-US" sz="3200" dirty="0">
                  <a:solidFill>
                    <a:srgbClr val="041E42"/>
                  </a:solidFill>
                  <a:sym typeface="Wingdings" pitchFamily="2" charset="2"/>
                </a:rPr>
                <a:t>Figure 5: Preview of Weapons dataset</a:t>
              </a:r>
              <a:r>
                <a:rPr lang="en-US" sz="3200" dirty="0">
                  <a:solidFill>
                    <a:srgbClr val="041E42"/>
                  </a:solidFill>
                </a:rPr>
                <a:t>.</a:t>
              </a:r>
            </a:p>
          </p:txBody>
        </p:sp>
        <p:pic>
          <p:nvPicPr>
            <p:cNvPr id="10" name="Picture 9" descr="A picture containing text, screenshot, font, number&#10;&#10;Description automatically generated">
              <a:extLst>
                <a:ext uri="{FF2B5EF4-FFF2-40B4-BE49-F238E27FC236}">
                  <a16:creationId xmlns:a16="http://schemas.microsoft.com/office/drawing/2014/main" id="{690C811F-848C-083B-45F2-0DD21693E141}"/>
                </a:ext>
              </a:extLst>
            </p:cNvPr>
            <p:cNvPicPr>
              <a:picLocks noChangeAspect="1"/>
            </p:cNvPicPr>
            <p:nvPr/>
          </p:nvPicPr>
          <p:blipFill rotWithShape="1">
            <a:blip r:embed="rId2">
              <a:extLst>
                <a:ext uri="{28A0092B-C50C-407E-A947-70E740481C1C}">
                  <a14:useLocalDpi xmlns:a14="http://schemas.microsoft.com/office/drawing/2010/main" val="0"/>
                </a:ext>
              </a:extLst>
            </a:blip>
            <a:srcRect b="14305"/>
            <a:stretch/>
          </p:blipFill>
          <p:spPr>
            <a:xfrm>
              <a:off x="10933160" y="3900195"/>
              <a:ext cx="6210338" cy="7287419"/>
            </a:xfrm>
            <a:prstGeom prst="rect">
              <a:avLst/>
            </a:prstGeom>
          </p:spPr>
        </p:pic>
      </p:grpSp>
      <p:grpSp>
        <p:nvGrpSpPr>
          <p:cNvPr id="31" name="Group 30">
            <a:extLst>
              <a:ext uri="{FF2B5EF4-FFF2-40B4-BE49-F238E27FC236}">
                <a16:creationId xmlns:a16="http://schemas.microsoft.com/office/drawing/2014/main" id="{84D141D4-F93D-3ECE-F9C1-12296320BF95}"/>
              </a:ext>
            </a:extLst>
          </p:cNvPr>
          <p:cNvGrpSpPr/>
          <p:nvPr/>
        </p:nvGrpSpPr>
        <p:grpSpPr>
          <a:xfrm>
            <a:off x="11639885" y="11329525"/>
            <a:ext cx="17498795" cy="7303550"/>
            <a:chOff x="10933160" y="11299018"/>
            <a:chExt cx="17498795" cy="7303550"/>
          </a:xfrm>
        </p:grpSpPr>
        <p:sp>
          <p:nvSpPr>
            <p:cNvPr id="39" name="TextBox 38">
              <a:extLst>
                <a:ext uri="{FF2B5EF4-FFF2-40B4-BE49-F238E27FC236}">
                  <a16:creationId xmlns:a16="http://schemas.microsoft.com/office/drawing/2014/main" id="{399487C2-1465-B62B-4114-71F6DDC31F64}"/>
                </a:ext>
              </a:extLst>
            </p:cNvPr>
            <p:cNvSpPr txBox="1"/>
            <p:nvPr/>
          </p:nvSpPr>
          <p:spPr>
            <a:xfrm>
              <a:off x="10933160" y="11299018"/>
              <a:ext cx="17498795" cy="584775"/>
            </a:xfrm>
            <a:prstGeom prst="rect">
              <a:avLst/>
            </a:prstGeom>
            <a:noFill/>
          </p:spPr>
          <p:txBody>
            <a:bodyPr wrap="square" rtlCol="0">
              <a:spAutoFit/>
            </a:bodyPr>
            <a:lstStyle/>
            <a:p>
              <a:r>
                <a:rPr lang="en-US" sz="3200" dirty="0">
                  <a:solidFill>
                    <a:srgbClr val="041E42"/>
                  </a:solidFill>
                </a:rPr>
                <a:t>Figure 6: Score by weapon class. Diamonds depict the mean.</a:t>
              </a:r>
            </a:p>
          </p:txBody>
        </p:sp>
        <p:pic>
          <p:nvPicPr>
            <p:cNvPr id="30" name="Picture 29" descr="A picture containing text, diagram, screenshot, plan&#10;&#10;Description automatically generated">
              <a:extLst>
                <a:ext uri="{FF2B5EF4-FFF2-40B4-BE49-F238E27FC236}">
                  <a16:creationId xmlns:a16="http://schemas.microsoft.com/office/drawing/2014/main" id="{06F06A36-8D3B-3AB7-E1A9-4A3AA3FFF6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8725" y="11836008"/>
              <a:ext cx="11024065" cy="6766560"/>
            </a:xfrm>
            <a:prstGeom prst="rect">
              <a:avLst/>
            </a:prstGeom>
          </p:spPr>
        </p:pic>
      </p:grpSp>
      <p:sp>
        <p:nvSpPr>
          <p:cNvPr id="33" name="TextBox 32">
            <a:extLst>
              <a:ext uri="{FF2B5EF4-FFF2-40B4-BE49-F238E27FC236}">
                <a16:creationId xmlns:a16="http://schemas.microsoft.com/office/drawing/2014/main" id="{3DC53924-BB09-F64E-AA14-C86AE7D91984}"/>
              </a:ext>
            </a:extLst>
          </p:cNvPr>
          <p:cNvSpPr txBox="1"/>
          <p:nvPr/>
        </p:nvSpPr>
        <p:spPr>
          <a:xfrm>
            <a:off x="29561855" y="673206"/>
            <a:ext cx="3376618" cy="1292662"/>
          </a:xfrm>
          <a:prstGeom prst="rect">
            <a:avLst/>
          </a:prstGeom>
          <a:solidFill>
            <a:schemeClr val="bg1"/>
          </a:solidFill>
        </p:spPr>
        <p:txBody>
          <a:bodyPr wrap="square" rtlCol="0">
            <a:spAutoFit/>
          </a:bodyPr>
          <a:lstStyle/>
          <a:p>
            <a:r>
              <a:rPr lang="en-US" sz="6000" dirty="0"/>
              <a:t>Slide 5/8</a:t>
            </a:r>
          </a:p>
          <a:p>
            <a:endParaRPr lang="en-US" dirty="0"/>
          </a:p>
        </p:txBody>
      </p:sp>
    </p:spTree>
    <p:extLst>
      <p:ext uri="{BB962C8B-B14F-4D97-AF65-F5344CB8AC3E}">
        <p14:creationId xmlns:p14="http://schemas.microsoft.com/office/powerpoint/2010/main" val="3003926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41E42"/>
            </a:gs>
            <a:gs pos="97000">
              <a:srgbClr val="2B5397"/>
            </a:gs>
            <a:gs pos="0">
              <a:schemeClr val="bg1"/>
            </a:gs>
            <a:gs pos="90000">
              <a:srgbClr val="2C5191"/>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C8B4-0D0B-20D8-6864-AA60CA2ABA2D}"/>
              </a:ext>
            </a:extLst>
          </p:cNvPr>
          <p:cNvSpPr>
            <a:spLocks noGrp="1"/>
          </p:cNvSpPr>
          <p:nvPr>
            <p:ph type="title"/>
          </p:nvPr>
        </p:nvSpPr>
        <p:spPr>
          <a:xfrm>
            <a:off x="1" y="0"/>
            <a:ext cx="33375599" cy="2743200"/>
          </a:xfrm>
          <a:solidFill>
            <a:srgbClr val="041E42"/>
          </a:solidFill>
          <a:ln w="317500">
            <a:noFill/>
          </a:ln>
        </p:spPr>
        <p:txBody>
          <a:bodyPr>
            <a:normAutofit/>
          </a:bodyPr>
          <a:lstStyle/>
          <a:p>
            <a:r>
              <a:rPr lang="en-US" dirty="0">
                <a:solidFill>
                  <a:srgbClr val="FFFFFF"/>
                </a:solidFill>
              </a:rPr>
              <a:t>  Linear Regression, Indicators, and Interaction 1</a:t>
            </a:r>
          </a:p>
        </p:txBody>
      </p:sp>
      <p:grpSp>
        <p:nvGrpSpPr>
          <p:cNvPr id="47" name="Group 46">
            <a:extLst>
              <a:ext uri="{FF2B5EF4-FFF2-40B4-BE49-F238E27FC236}">
                <a16:creationId xmlns:a16="http://schemas.microsoft.com/office/drawing/2014/main" id="{78517710-A396-C1E0-9EB5-4E1E2132E632}"/>
              </a:ext>
            </a:extLst>
          </p:cNvPr>
          <p:cNvGrpSpPr/>
          <p:nvPr/>
        </p:nvGrpSpPr>
        <p:grpSpPr>
          <a:xfrm>
            <a:off x="572855" y="3552009"/>
            <a:ext cx="9503229" cy="16759072"/>
            <a:chOff x="572855" y="3552009"/>
            <a:chExt cx="9503229" cy="16759072"/>
          </a:xfrm>
        </p:grpSpPr>
        <p:grpSp>
          <p:nvGrpSpPr>
            <p:cNvPr id="13" name="Group 12">
              <a:extLst>
                <a:ext uri="{FF2B5EF4-FFF2-40B4-BE49-F238E27FC236}">
                  <a16:creationId xmlns:a16="http://schemas.microsoft.com/office/drawing/2014/main" id="{885BD849-1BE5-7230-BF1D-C1CC43201EF2}"/>
                </a:ext>
              </a:extLst>
            </p:cNvPr>
            <p:cNvGrpSpPr/>
            <p:nvPr/>
          </p:nvGrpSpPr>
          <p:grpSpPr>
            <a:xfrm>
              <a:off x="572855" y="4310741"/>
              <a:ext cx="9503229" cy="16000340"/>
              <a:chOff x="790570" y="4310741"/>
              <a:chExt cx="9503229" cy="16000340"/>
            </a:xfrm>
          </p:grpSpPr>
          <p:sp>
            <p:nvSpPr>
              <p:cNvPr id="5" name="Rounded Rectangle 4">
                <a:extLst>
                  <a:ext uri="{FF2B5EF4-FFF2-40B4-BE49-F238E27FC236}">
                    <a16:creationId xmlns:a16="http://schemas.microsoft.com/office/drawing/2014/main" id="{1258F1E2-840F-995A-85C5-BB57C7BFC6D0}"/>
                  </a:ext>
                </a:extLst>
              </p:cNvPr>
              <p:cNvSpPr/>
              <p:nvPr/>
            </p:nvSpPr>
            <p:spPr>
              <a:xfrm>
                <a:off x="790570" y="4310741"/>
                <a:ext cx="9503229" cy="14291827"/>
              </a:xfrm>
              <a:prstGeom prst="roundRect">
                <a:avLst/>
              </a:prstGeom>
              <a:solidFill>
                <a:srgbClr val="FFFFFF"/>
              </a:solidFill>
              <a:ln w="127000">
                <a:solidFill>
                  <a:srgbClr val="041E4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A60349A-E8E7-6B6E-4E78-EA285CBE164C}"/>
                      </a:ext>
                    </a:extLst>
                  </p:cNvPr>
                  <p:cNvSpPr txBox="1"/>
                  <p:nvPr/>
                </p:nvSpPr>
                <p:spPr>
                  <a:xfrm>
                    <a:off x="1270221" y="4953031"/>
                    <a:ext cx="8907726" cy="15358050"/>
                  </a:xfrm>
                  <a:prstGeom prst="rect">
                    <a:avLst/>
                  </a:prstGeom>
                  <a:noFill/>
                </p:spPr>
                <p:txBody>
                  <a:bodyPr wrap="square" rtlCol="0">
                    <a:spAutoFit/>
                  </a:bodyPr>
                  <a:lstStyle/>
                  <a:p>
                    <a:r>
                      <a:rPr lang="en-US" sz="3200" dirty="0">
                        <a:solidFill>
                          <a:srgbClr val="041E42"/>
                        </a:solidFill>
                      </a:rPr>
                      <a:t>Background information: Score, along with other factors not necessarily included in the dataset, is used to determine the </a:t>
                    </a:r>
                    <a:r>
                      <a:rPr lang="en-US" sz="3200" dirty="0" err="1">
                        <a:solidFill>
                          <a:srgbClr val="041E42"/>
                        </a:solidFill>
                      </a:rPr>
                      <a:t>eXperience</a:t>
                    </a:r>
                    <a:r>
                      <a:rPr lang="en-US" sz="3200" dirty="0">
                        <a:solidFill>
                          <a:srgbClr val="041E42"/>
                        </a:solidFill>
                      </a:rPr>
                      <a:t> Points (XP) earned. </a:t>
                    </a:r>
                  </a:p>
                  <a:p>
                    <a:r>
                      <a:rPr lang="en-US" sz="3200" dirty="0">
                        <a:solidFill>
                          <a:srgbClr val="041E42"/>
                        </a:solidFill>
                      </a:rPr>
                      <a:t> </a:t>
                    </a:r>
                  </a:p>
                  <a:p>
                    <a:r>
                      <a:rPr lang="en-US" sz="3200" dirty="0">
                        <a:solidFill>
                          <a:srgbClr val="041E42"/>
                        </a:solidFill>
                      </a:rPr>
                      <a:t>Research Question: What is the relationship between the player’s score the XP earned? </a:t>
                    </a:r>
                  </a:p>
                  <a:p>
                    <a:endParaRPr lang="en-US" sz="3200" dirty="0">
                      <a:solidFill>
                        <a:srgbClr val="041E42"/>
                      </a:solidFill>
                    </a:endParaRPr>
                  </a:p>
                  <a:p>
                    <a:pPr marL="41275" lvl="1"/>
                    <a:r>
                      <a:rPr lang="en-US" sz="3200" dirty="0">
                        <a:solidFill>
                          <a:srgbClr val="041E42"/>
                        </a:solidFill>
                      </a:rPr>
                      <a:t>Figure 7 suggests that a linear relationship is plausible (</a:t>
                    </a:r>
                    <a14:m>
                      <m:oMath xmlns:m="http://schemas.openxmlformats.org/officeDocument/2006/math">
                        <m:sSup>
                          <m:sSupPr>
                            <m:ctrlPr>
                              <a:rPr lang="en-US" sz="3200" b="0" i="1" smtClean="0">
                                <a:solidFill>
                                  <a:srgbClr val="041E42"/>
                                </a:solidFill>
                                <a:latin typeface="Cambria Math" panose="02040503050406030204" pitchFamily="18" charset="0"/>
                              </a:rPr>
                            </m:ctrlPr>
                          </m:sSupPr>
                          <m:e>
                            <m:r>
                              <a:rPr lang="en-US" sz="3200" b="0" i="1" smtClean="0">
                                <a:solidFill>
                                  <a:srgbClr val="041E42"/>
                                </a:solidFill>
                                <a:latin typeface="Cambria Math" panose="02040503050406030204" pitchFamily="18" charset="0"/>
                              </a:rPr>
                              <m:t>𝑅</m:t>
                            </m:r>
                          </m:e>
                          <m:sup>
                            <m:r>
                              <a:rPr lang="en-US" sz="3200" b="0" i="1" smtClean="0">
                                <a:solidFill>
                                  <a:srgbClr val="041E42"/>
                                </a:solidFill>
                                <a:latin typeface="Cambria Math" panose="02040503050406030204" pitchFamily="18" charset="0"/>
                              </a:rPr>
                              <m:t>2</m:t>
                            </m:r>
                          </m:sup>
                        </m:sSup>
                        <m:r>
                          <a:rPr lang="en-US" sz="3200" b="0" i="1" smtClean="0">
                            <a:solidFill>
                              <a:srgbClr val="041E42"/>
                            </a:solidFill>
                            <a:latin typeface="Cambria Math" panose="02040503050406030204" pitchFamily="18" charset="0"/>
                          </a:rPr>
                          <m:t>≈0.33)</m:t>
                        </m:r>
                      </m:oMath>
                    </a14:m>
                    <a:r>
                      <a:rPr lang="en-US" sz="3200" dirty="0">
                        <a:solidFill>
                          <a:srgbClr val="041E42"/>
                        </a:solidFill>
                      </a:rPr>
                      <a:t>, but there might be some outliers with values of XP above 30000.</a:t>
                    </a:r>
                  </a:p>
                  <a:p>
                    <a:pPr marL="41275" lvl="1"/>
                    <a:endParaRPr lang="en-US" sz="3200" dirty="0">
                      <a:solidFill>
                        <a:srgbClr val="041E42"/>
                      </a:solidFill>
                    </a:endParaRPr>
                  </a:p>
                  <a:p>
                    <a:pPr marL="41275" lvl="1"/>
                    <a:r>
                      <a:rPr lang="en-US" sz="3200" b="1" dirty="0">
                        <a:solidFill>
                          <a:srgbClr val="041E42"/>
                        </a:solidFill>
                      </a:rPr>
                      <a:t>Multivariable thinking</a:t>
                    </a:r>
                    <a:r>
                      <a:rPr lang="en-US" sz="3200" dirty="0">
                        <a:solidFill>
                          <a:srgbClr val="041E42"/>
                        </a:solidFill>
                      </a:rPr>
                      <a:t>: What other variables might also influence XP? </a:t>
                    </a:r>
                  </a:p>
                  <a:p>
                    <a:pPr marL="41275" lvl="1"/>
                    <a:endParaRPr lang="en-US" sz="3200" dirty="0">
                      <a:solidFill>
                        <a:srgbClr val="041E42"/>
                      </a:solidFill>
                    </a:endParaRPr>
                  </a:p>
                  <a:p>
                    <a:pPr marL="41275" lvl="1"/>
                    <a:r>
                      <a:rPr lang="en-US" sz="3200" dirty="0">
                        <a:solidFill>
                          <a:srgbClr val="041E42"/>
                        </a:solidFill>
                      </a:rPr>
                      <a:t>Additional background: Players can earn and use tokens that grant double XP for short periods of time (e.g., 30 minutes). The “</a:t>
                    </a:r>
                    <a:r>
                      <a:rPr lang="en-US" sz="3200" dirty="0" err="1">
                        <a:solidFill>
                          <a:srgbClr val="041E42"/>
                        </a:solidFill>
                      </a:rPr>
                      <a:t>XPType</a:t>
                    </a:r>
                    <a:r>
                      <a:rPr lang="en-US" sz="3200" dirty="0">
                        <a:solidFill>
                          <a:srgbClr val="041E42"/>
                        </a:solidFill>
                      </a:rPr>
                      <a:t>” variable provides information for when the player used a token. </a:t>
                    </a:r>
                  </a:p>
                  <a:p>
                    <a:pPr marL="41275" lvl="1"/>
                    <a:endParaRPr lang="en-US" sz="3200" dirty="0">
                      <a:solidFill>
                        <a:srgbClr val="041E42"/>
                      </a:solidFill>
                    </a:endParaRPr>
                  </a:p>
                  <a:p>
                    <a:pPr marL="41275" lvl="1"/>
                    <a:r>
                      <a:rPr lang="en-US" sz="3200" dirty="0">
                        <a:solidFill>
                          <a:srgbClr val="041E42"/>
                        </a:solidFill>
                      </a:rPr>
                      <a:t>Figure 8 shows the residuals vs. predicted values for the model of XP using score. The points are coded by </a:t>
                    </a:r>
                    <a:r>
                      <a:rPr lang="en-US" sz="3200" dirty="0" err="1">
                        <a:solidFill>
                          <a:srgbClr val="041E42"/>
                        </a:solidFill>
                      </a:rPr>
                      <a:t>XPType</a:t>
                    </a:r>
                    <a:r>
                      <a:rPr lang="en-US" sz="3200" dirty="0">
                        <a:solidFill>
                          <a:srgbClr val="041E42"/>
                        </a:solidFill>
                      </a:rPr>
                      <a:t>. What do you notice? </a:t>
                    </a:r>
                  </a:p>
                  <a:p>
                    <a:pPr marL="41275" lvl="1"/>
                    <a:endParaRPr lang="en-US" sz="3200" dirty="0">
                      <a:solidFill>
                        <a:srgbClr val="041E42"/>
                      </a:solidFill>
                    </a:endParaRPr>
                  </a:p>
                  <a:p>
                    <a:pPr marL="41275" lvl="1"/>
                    <a:r>
                      <a:rPr lang="en-US" sz="3200" dirty="0">
                        <a:solidFill>
                          <a:srgbClr val="041E42"/>
                        </a:solidFill>
                      </a:rPr>
                      <a:t>Figure 9 updates Figure 7. How can we update the model based on this information? </a:t>
                    </a:r>
                    <a14:m>
                      <m:oMath xmlns:m="http://schemas.openxmlformats.org/officeDocument/2006/math">
                        <m:sSubSup>
                          <m:sSubSupPr>
                            <m:ctrlPr>
                              <a:rPr lang="en-US" sz="3200" b="0" i="1" smtClean="0">
                                <a:solidFill>
                                  <a:srgbClr val="041E42"/>
                                </a:solidFill>
                                <a:latin typeface="Cambria Math" panose="02040503050406030204" pitchFamily="18" charset="0"/>
                              </a:rPr>
                            </m:ctrlPr>
                          </m:sSubSupPr>
                          <m:e>
                            <m:r>
                              <a:rPr lang="en-US" sz="3200" b="0" i="1" smtClean="0">
                                <a:solidFill>
                                  <a:srgbClr val="041E42"/>
                                </a:solidFill>
                                <a:latin typeface="Cambria Math" panose="02040503050406030204" pitchFamily="18" charset="0"/>
                              </a:rPr>
                              <m:t>𝑅</m:t>
                            </m:r>
                          </m:e>
                          <m:sub>
                            <m:r>
                              <a:rPr lang="en-US" sz="3200" b="0" i="1" smtClean="0">
                                <a:solidFill>
                                  <a:srgbClr val="041E42"/>
                                </a:solidFill>
                                <a:latin typeface="Cambria Math" panose="02040503050406030204" pitchFamily="18" charset="0"/>
                              </a:rPr>
                              <m:t>𝑎𝑑𝑗</m:t>
                            </m:r>
                          </m:sub>
                          <m:sup>
                            <m:r>
                              <a:rPr lang="en-US" sz="3200" b="0" i="1" smtClean="0">
                                <a:solidFill>
                                  <a:srgbClr val="041E42"/>
                                </a:solidFill>
                                <a:latin typeface="Cambria Math" panose="02040503050406030204" pitchFamily="18" charset="0"/>
                              </a:rPr>
                              <m:t>2</m:t>
                            </m:r>
                          </m:sup>
                        </m:sSubSup>
                        <m:r>
                          <a:rPr lang="en-US" sz="3200" b="0" i="1" smtClean="0">
                            <a:solidFill>
                              <a:srgbClr val="041E42"/>
                            </a:solidFill>
                            <a:latin typeface="Cambria Math" panose="02040503050406030204" pitchFamily="18" charset="0"/>
                          </a:rPr>
                          <m:t>≈0.</m:t>
                        </m:r>
                        <m:r>
                          <a:rPr lang="en-US" sz="3200" b="0" i="1" smtClean="0">
                            <a:solidFill>
                              <a:srgbClr val="041E42"/>
                            </a:solidFill>
                            <a:latin typeface="Cambria Math" panose="02040503050406030204" pitchFamily="18" charset="0"/>
                          </a:rPr>
                          <m:t>66</m:t>
                        </m:r>
                      </m:oMath>
                    </a14:m>
                    <a:endParaRPr lang="en-US" sz="3200" dirty="0">
                      <a:solidFill>
                        <a:srgbClr val="041E42"/>
                      </a:solidFill>
                    </a:endParaRPr>
                  </a:p>
                  <a:p>
                    <a:pPr marL="41275" lvl="1"/>
                    <a:endParaRPr lang="en-US" sz="3200" dirty="0">
                      <a:solidFill>
                        <a:srgbClr val="041E42"/>
                      </a:solidFill>
                    </a:endParaRPr>
                  </a:p>
                  <a:p>
                    <a:pPr marL="41275" lvl="1"/>
                    <a:endParaRPr lang="en-US" sz="3200" dirty="0">
                      <a:solidFill>
                        <a:srgbClr val="041E42"/>
                      </a:solidFill>
                    </a:endParaRPr>
                  </a:p>
                  <a:p>
                    <a:pPr marL="41275" lvl="1"/>
                    <a:endParaRPr lang="en-US" sz="3200" dirty="0">
                      <a:solidFill>
                        <a:srgbClr val="041E42"/>
                      </a:solidFill>
                    </a:endParaRPr>
                  </a:p>
                  <a:p>
                    <a:pPr marL="41275" lvl="1"/>
                    <a:endParaRPr lang="en-US" sz="3200" dirty="0">
                      <a:solidFill>
                        <a:srgbClr val="041E42"/>
                      </a:solidFill>
                    </a:endParaRPr>
                  </a:p>
                </p:txBody>
              </p:sp>
            </mc:Choice>
            <mc:Fallback>
              <p:sp>
                <p:nvSpPr>
                  <p:cNvPr id="9" name="TextBox 8">
                    <a:extLst>
                      <a:ext uri="{FF2B5EF4-FFF2-40B4-BE49-F238E27FC236}">
                        <a16:creationId xmlns:a16="http://schemas.microsoft.com/office/drawing/2014/main" id="{6A60349A-E8E7-6B6E-4E78-EA285CBE164C}"/>
                      </a:ext>
                    </a:extLst>
                  </p:cNvPr>
                  <p:cNvSpPr txBox="1">
                    <a:spLocks noRot="1" noChangeAspect="1" noMove="1" noResize="1" noEditPoints="1" noAdjustHandles="1" noChangeArrowheads="1" noChangeShapeType="1" noTextEdit="1"/>
                  </p:cNvSpPr>
                  <p:nvPr/>
                </p:nvSpPr>
                <p:spPr>
                  <a:xfrm>
                    <a:off x="1270221" y="4953031"/>
                    <a:ext cx="8907726" cy="15358050"/>
                  </a:xfrm>
                  <a:prstGeom prst="rect">
                    <a:avLst/>
                  </a:prstGeom>
                  <a:blipFill>
                    <a:blip r:embed="rId2"/>
                    <a:stretch>
                      <a:fillRect l="-1709" t="-496" r="-1282"/>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028AEA6C-13B9-0326-2724-CD846F032F74}"/>
                </a:ext>
              </a:extLst>
            </p:cNvPr>
            <p:cNvGrpSpPr/>
            <p:nvPr/>
          </p:nvGrpSpPr>
          <p:grpSpPr>
            <a:xfrm>
              <a:off x="2317292" y="3552009"/>
              <a:ext cx="6362698" cy="1404257"/>
              <a:chOff x="14467113" y="6162190"/>
              <a:chExt cx="6362698" cy="1404257"/>
            </a:xfrm>
          </p:grpSpPr>
          <p:sp>
            <p:nvSpPr>
              <p:cNvPr id="6" name="Rectangle 5">
                <a:extLst>
                  <a:ext uri="{FF2B5EF4-FFF2-40B4-BE49-F238E27FC236}">
                    <a16:creationId xmlns:a16="http://schemas.microsoft.com/office/drawing/2014/main" id="{6C27913F-60C0-FCCF-E29F-7D4315646EA9}"/>
                  </a:ext>
                </a:extLst>
              </p:cNvPr>
              <p:cNvSpPr/>
              <p:nvPr/>
            </p:nvSpPr>
            <p:spPr>
              <a:xfrm>
                <a:off x="14467113" y="6162190"/>
                <a:ext cx="5910943" cy="1404257"/>
              </a:xfrm>
              <a:prstGeom prst="rect">
                <a:avLst/>
              </a:prstGeom>
              <a:solidFill>
                <a:srgbClr val="041E42"/>
              </a:solidFill>
              <a:ln w="12700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3BE310F-0C58-236E-AA00-7D0987D438AD}"/>
                  </a:ext>
                </a:extLst>
              </p:cNvPr>
              <p:cNvSpPr txBox="1"/>
              <p:nvPr/>
            </p:nvSpPr>
            <p:spPr>
              <a:xfrm>
                <a:off x="16249645" y="6510376"/>
                <a:ext cx="4580166" cy="707886"/>
              </a:xfrm>
              <a:prstGeom prst="rect">
                <a:avLst/>
              </a:prstGeom>
              <a:noFill/>
            </p:spPr>
            <p:txBody>
              <a:bodyPr wrap="square" rtlCol="0">
                <a:spAutoFit/>
              </a:bodyPr>
              <a:lstStyle/>
              <a:p>
                <a:r>
                  <a:rPr lang="en-US" sz="4000" dirty="0">
                    <a:solidFill>
                      <a:srgbClr val="FFFFFF"/>
                    </a:solidFill>
                  </a:rPr>
                  <a:t>Problem</a:t>
                </a:r>
              </a:p>
            </p:txBody>
          </p:sp>
        </p:grpSp>
      </p:grpSp>
      <p:sp>
        <p:nvSpPr>
          <p:cNvPr id="4" name="Rectangle 3">
            <a:extLst>
              <a:ext uri="{FF2B5EF4-FFF2-40B4-BE49-F238E27FC236}">
                <a16:creationId xmlns:a16="http://schemas.microsoft.com/office/drawing/2014/main" id="{84532213-F4E0-906A-559E-8441A0E50FFE}"/>
              </a:ext>
            </a:extLst>
          </p:cNvPr>
          <p:cNvSpPr/>
          <p:nvPr/>
        </p:nvSpPr>
        <p:spPr>
          <a:xfrm>
            <a:off x="0" y="2743200"/>
            <a:ext cx="33375600" cy="2743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D97E189-1292-9B00-0A71-AD0587E0931E}"/>
              </a:ext>
            </a:extLst>
          </p:cNvPr>
          <p:cNvGrpSpPr/>
          <p:nvPr/>
        </p:nvGrpSpPr>
        <p:grpSpPr>
          <a:xfrm>
            <a:off x="10552335" y="11015663"/>
            <a:ext cx="17498795" cy="6934679"/>
            <a:chOff x="10662006" y="11015663"/>
            <a:chExt cx="17498795" cy="6934679"/>
          </a:xfrm>
        </p:grpSpPr>
        <p:sp>
          <p:nvSpPr>
            <p:cNvPr id="39" name="TextBox 38">
              <a:extLst>
                <a:ext uri="{FF2B5EF4-FFF2-40B4-BE49-F238E27FC236}">
                  <a16:creationId xmlns:a16="http://schemas.microsoft.com/office/drawing/2014/main" id="{399487C2-1465-B62B-4114-71F6DDC31F64}"/>
                </a:ext>
              </a:extLst>
            </p:cNvPr>
            <p:cNvSpPr txBox="1"/>
            <p:nvPr/>
          </p:nvSpPr>
          <p:spPr>
            <a:xfrm>
              <a:off x="10662006" y="11015663"/>
              <a:ext cx="17498795" cy="584775"/>
            </a:xfrm>
            <a:prstGeom prst="rect">
              <a:avLst/>
            </a:prstGeom>
            <a:noFill/>
          </p:spPr>
          <p:txBody>
            <a:bodyPr wrap="square" rtlCol="0">
              <a:spAutoFit/>
            </a:bodyPr>
            <a:lstStyle/>
            <a:p>
              <a:r>
                <a:rPr lang="en-US" sz="3200" dirty="0">
                  <a:solidFill>
                    <a:srgbClr val="041E42"/>
                  </a:solidFill>
                </a:rPr>
                <a:t>Figure 8: Residuals vs. predicted values coded by Type of XP</a:t>
              </a:r>
            </a:p>
          </p:txBody>
        </p:sp>
        <p:pic>
          <p:nvPicPr>
            <p:cNvPr id="18" name="Picture 17">
              <a:extLst>
                <a:ext uri="{FF2B5EF4-FFF2-40B4-BE49-F238E27FC236}">
                  <a16:creationId xmlns:a16="http://schemas.microsoft.com/office/drawing/2014/main" id="{D788E9B8-FDB6-E8FA-F76F-5712EF7D9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623" y="11732422"/>
              <a:ext cx="10743508" cy="6217920"/>
            </a:xfrm>
            <a:prstGeom prst="rect">
              <a:avLst/>
            </a:prstGeom>
          </p:spPr>
        </p:pic>
      </p:grpSp>
      <p:pic>
        <p:nvPicPr>
          <p:cNvPr id="30" name="Picture 29">
            <a:extLst>
              <a:ext uri="{FF2B5EF4-FFF2-40B4-BE49-F238E27FC236}">
                <a16:creationId xmlns:a16="http://schemas.microsoft.com/office/drawing/2014/main" id="{E68E983C-0DB9-950A-31C7-CDD7FC8525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92489" y="3820460"/>
            <a:ext cx="10880396" cy="6400800"/>
          </a:xfrm>
          <a:prstGeom prst="rect">
            <a:avLst/>
          </a:prstGeom>
        </p:spPr>
      </p:pic>
      <p:grpSp>
        <p:nvGrpSpPr>
          <p:cNvPr id="34" name="Group 33">
            <a:extLst>
              <a:ext uri="{FF2B5EF4-FFF2-40B4-BE49-F238E27FC236}">
                <a16:creationId xmlns:a16="http://schemas.microsoft.com/office/drawing/2014/main" id="{87F05BE2-8FB3-A4EE-00B5-3EC6673D467B}"/>
              </a:ext>
            </a:extLst>
          </p:cNvPr>
          <p:cNvGrpSpPr/>
          <p:nvPr/>
        </p:nvGrpSpPr>
        <p:grpSpPr>
          <a:xfrm>
            <a:off x="21947329" y="10633201"/>
            <a:ext cx="10855416" cy="7973456"/>
            <a:chOff x="-561616" y="3560746"/>
            <a:chExt cx="10855416" cy="7973456"/>
          </a:xfrm>
        </p:grpSpPr>
        <p:grpSp>
          <p:nvGrpSpPr>
            <p:cNvPr id="37" name="Group 36">
              <a:extLst>
                <a:ext uri="{FF2B5EF4-FFF2-40B4-BE49-F238E27FC236}">
                  <a16:creationId xmlns:a16="http://schemas.microsoft.com/office/drawing/2014/main" id="{41F3CE1C-E9C6-0602-B53C-9D894290CDA5}"/>
                </a:ext>
              </a:extLst>
            </p:cNvPr>
            <p:cNvGrpSpPr/>
            <p:nvPr/>
          </p:nvGrpSpPr>
          <p:grpSpPr>
            <a:xfrm>
              <a:off x="-561616" y="4310743"/>
              <a:ext cx="10855416" cy="7223459"/>
              <a:chOff x="-561616" y="4310743"/>
              <a:chExt cx="10855416" cy="7223459"/>
            </a:xfrm>
          </p:grpSpPr>
          <p:sp>
            <p:nvSpPr>
              <p:cNvPr id="49" name="Rounded Rectangle 48">
                <a:extLst>
                  <a:ext uri="{FF2B5EF4-FFF2-40B4-BE49-F238E27FC236}">
                    <a16:creationId xmlns:a16="http://schemas.microsoft.com/office/drawing/2014/main" id="{0BC7EAEA-E1E3-44C9-6DC0-FABA6137F53F}"/>
                  </a:ext>
                </a:extLst>
              </p:cNvPr>
              <p:cNvSpPr/>
              <p:nvPr/>
            </p:nvSpPr>
            <p:spPr>
              <a:xfrm>
                <a:off x="-561616" y="4310743"/>
                <a:ext cx="10855416" cy="6567144"/>
              </a:xfrm>
              <a:prstGeom prst="roundRect">
                <a:avLst/>
              </a:prstGeom>
              <a:solidFill>
                <a:srgbClr val="FFFFFF"/>
              </a:solidFill>
              <a:ln w="127000">
                <a:solidFill>
                  <a:srgbClr val="041E4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4E1B30CE-3691-E6AA-163C-296F1F3C7DA4}"/>
                  </a:ext>
                </a:extLst>
              </p:cNvPr>
              <p:cNvSpPr txBox="1"/>
              <p:nvPr/>
            </p:nvSpPr>
            <p:spPr>
              <a:xfrm>
                <a:off x="-84374" y="5040117"/>
                <a:ext cx="9898523" cy="6494085"/>
              </a:xfrm>
              <a:prstGeom prst="rect">
                <a:avLst/>
              </a:prstGeom>
              <a:noFill/>
            </p:spPr>
            <p:txBody>
              <a:bodyPr wrap="square" rtlCol="0">
                <a:spAutoFit/>
              </a:bodyPr>
              <a:lstStyle/>
              <a:p>
                <a:r>
                  <a:rPr lang="en-US" sz="3200" dirty="0">
                    <a:solidFill>
                      <a:srgbClr val="041E42"/>
                    </a:solidFill>
                  </a:rPr>
                  <a:t>This example provides an opportunity to discuss:</a:t>
                </a:r>
              </a:p>
              <a:p>
                <a:endParaRPr lang="en-US" sz="3200" dirty="0">
                  <a:solidFill>
                    <a:srgbClr val="041E42"/>
                  </a:solidFill>
                </a:endParaRPr>
              </a:p>
              <a:p>
                <a:pPr marL="457200" indent="-457200">
                  <a:buFont typeface="Arial" panose="020B0604020202020204" pitchFamily="34" charset="0"/>
                  <a:buChar char="•"/>
                </a:pPr>
                <a:r>
                  <a:rPr lang="en-US" sz="3200" dirty="0">
                    <a:solidFill>
                      <a:srgbClr val="041E42"/>
                    </a:solidFill>
                  </a:rPr>
                  <a:t>Linear regression</a:t>
                </a:r>
              </a:p>
              <a:p>
                <a:pPr marL="457200" indent="-457200">
                  <a:buFont typeface="Arial" panose="020B0604020202020204" pitchFamily="34" charset="0"/>
                  <a:buChar char="•"/>
                </a:pPr>
                <a:r>
                  <a:rPr lang="en-US" sz="3200" dirty="0">
                    <a:solidFill>
                      <a:srgbClr val="041E42"/>
                    </a:solidFill>
                  </a:rPr>
                  <a:t>Residuals</a:t>
                </a:r>
              </a:p>
              <a:p>
                <a:pPr marL="457200" indent="-457200">
                  <a:buFont typeface="Arial" panose="020B0604020202020204" pitchFamily="34" charset="0"/>
                  <a:buChar char="•"/>
                </a:pPr>
                <a:r>
                  <a:rPr lang="en-US" sz="3200" dirty="0">
                    <a:solidFill>
                      <a:srgbClr val="041E42"/>
                    </a:solidFill>
                  </a:rPr>
                  <a:t>Checking regression assumptions</a:t>
                </a:r>
              </a:p>
              <a:p>
                <a:pPr marL="457200" indent="-457200">
                  <a:buFont typeface="Arial" panose="020B0604020202020204" pitchFamily="34" charset="0"/>
                  <a:buChar char="•"/>
                </a:pPr>
                <a:r>
                  <a:rPr lang="en-US" sz="3200" dirty="0">
                    <a:solidFill>
                      <a:srgbClr val="041E42"/>
                    </a:solidFill>
                  </a:rPr>
                  <a:t>Multivariable thinking and lurking variables</a:t>
                </a:r>
              </a:p>
              <a:p>
                <a:pPr marL="457200" indent="-457200">
                  <a:buFont typeface="Arial" panose="020B0604020202020204" pitchFamily="34" charset="0"/>
                  <a:buChar char="•"/>
                </a:pPr>
                <a:r>
                  <a:rPr lang="en-US" sz="3200" dirty="0"/>
                  <a:t>Indicator variables</a:t>
                </a:r>
              </a:p>
              <a:p>
                <a:pPr marL="457200" indent="-457200">
                  <a:buFont typeface="Arial" panose="020B0604020202020204" pitchFamily="34" charset="0"/>
                  <a:buChar char="•"/>
                </a:pPr>
                <a:r>
                  <a:rPr lang="en-US" sz="3200" dirty="0"/>
                  <a:t>Interaction terms</a:t>
                </a:r>
              </a:p>
              <a:p>
                <a:pPr marL="457200" indent="-457200">
                  <a:buFont typeface="Arial" panose="020B0604020202020204" pitchFamily="34" charset="0"/>
                  <a:buChar char="•"/>
                </a:pPr>
                <a:r>
                  <a:rPr lang="en-US" sz="3200" dirty="0"/>
                  <a:t>Comparing models</a:t>
                </a:r>
              </a:p>
              <a:p>
                <a:pPr marL="457200" indent="-457200">
                  <a:buFont typeface="Arial" panose="020B0604020202020204" pitchFamily="34" charset="0"/>
                  <a:buChar char="•"/>
                </a:pPr>
                <a:r>
                  <a:rPr lang="en-US" sz="3200" dirty="0"/>
                  <a:t>Statistical significance</a:t>
                </a:r>
              </a:p>
              <a:p>
                <a:pPr marL="457200" indent="-457200">
                  <a:buFont typeface="Arial" panose="020B0604020202020204" pitchFamily="34" charset="0"/>
                  <a:buChar char="•"/>
                </a:pPr>
                <a:r>
                  <a:rPr lang="en-US" sz="3200" dirty="0"/>
                  <a:t>Investigation of outliers</a:t>
                </a:r>
              </a:p>
              <a:p>
                <a:endParaRPr lang="en-US" sz="3200" dirty="0"/>
              </a:p>
              <a:p>
                <a:endParaRPr lang="en-US" sz="3200" dirty="0">
                  <a:solidFill>
                    <a:srgbClr val="041E42"/>
                  </a:solidFill>
                </a:endParaRPr>
              </a:p>
            </p:txBody>
          </p:sp>
        </p:grpSp>
        <p:grpSp>
          <p:nvGrpSpPr>
            <p:cNvPr id="38" name="Group 37">
              <a:extLst>
                <a:ext uri="{FF2B5EF4-FFF2-40B4-BE49-F238E27FC236}">
                  <a16:creationId xmlns:a16="http://schemas.microsoft.com/office/drawing/2014/main" id="{31E51AD7-2D7C-8351-B459-80CE11AB6AED}"/>
                </a:ext>
              </a:extLst>
            </p:cNvPr>
            <p:cNvGrpSpPr/>
            <p:nvPr/>
          </p:nvGrpSpPr>
          <p:grpSpPr>
            <a:xfrm>
              <a:off x="1909415" y="3560746"/>
              <a:ext cx="6253386" cy="1404257"/>
              <a:chOff x="13928607" y="6170927"/>
              <a:chExt cx="6253386" cy="1404257"/>
            </a:xfrm>
          </p:grpSpPr>
          <p:sp>
            <p:nvSpPr>
              <p:cNvPr id="44" name="Rectangle 43">
                <a:extLst>
                  <a:ext uri="{FF2B5EF4-FFF2-40B4-BE49-F238E27FC236}">
                    <a16:creationId xmlns:a16="http://schemas.microsoft.com/office/drawing/2014/main" id="{7F1098BA-CB21-7D0B-C8A5-51146788BDE9}"/>
                  </a:ext>
                </a:extLst>
              </p:cNvPr>
              <p:cNvSpPr/>
              <p:nvPr/>
            </p:nvSpPr>
            <p:spPr>
              <a:xfrm>
                <a:off x="13928607" y="6170927"/>
                <a:ext cx="5910943" cy="1404257"/>
              </a:xfrm>
              <a:prstGeom prst="rect">
                <a:avLst/>
              </a:prstGeom>
              <a:solidFill>
                <a:srgbClr val="041E42"/>
              </a:solidFill>
              <a:ln w="12700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9FE200B8-2EC8-8EF3-50D9-D56177A7F635}"/>
                  </a:ext>
                </a:extLst>
              </p:cNvPr>
              <p:cNvSpPr txBox="1"/>
              <p:nvPr/>
            </p:nvSpPr>
            <p:spPr>
              <a:xfrm>
                <a:off x="15601827" y="6482515"/>
                <a:ext cx="4580166" cy="707886"/>
              </a:xfrm>
              <a:prstGeom prst="rect">
                <a:avLst/>
              </a:prstGeom>
              <a:noFill/>
            </p:spPr>
            <p:txBody>
              <a:bodyPr wrap="square" rtlCol="0">
                <a:spAutoFit/>
              </a:bodyPr>
              <a:lstStyle/>
              <a:p>
                <a:r>
                  <a:rPr lang="en-US" sz="4000" dirty="0">
                    <a:solidFill>
                      <a:srgbClr val="FFFFFF"/>
                    </a:solidFill>
                  </a:rPr>
                  <a:t>Discussion</a:t>
                </a:r>
              </a:p>
            </p:txBody>
          </p:sp>
        </p:grpSp>
      </p:grpSp>
      <p:sp>
        <p:nvSpPr>
          <p:cNvPr id="51" name="TextBox 50">
            <a:extLst>
              <a:ext uri="{FF2B5EF4-FFF2-40B4-BE49-F238E27FC236}">
                <a16:creationId xmlns:a16="http://schemas.microsoft.com/office/drawing/2014/main" id="{1336F1F9-55EA-D0D7-9039-B6F7FF4CE8CC}"/>
              </a:ext>
            </a:extLst>
          </p:cNvPr>
          <p:cNvSpPr txBox="1"/>
          <p:nvPr/>
        </p:nvSpPr>
        <p:spPr>
          <a:xfrm>
            <a:off x="21922349" y="3206533"/>
            <a:ext cx="17498795" cy="584775"/>
          </a:xfrm>
          <a:prstGeom prst="rect">
            <a:avLst/>
          </a:prstGeom>
          <a:noFill/>
        </p:spPr>
        <p:txBody>
          <a:bodyPr wrap="square" rtlCol="0">
            <a:spAutoFit/>
          </a:bodyPr>
          <a:lstStyle/>
          <a:p>
            <a:r>
              <a:rPr lang="en-US" sz="3200" dirty="0">
                <a:solidFill>
                  <a:srgbClr val="041E42"/>
                </a:solidFill>
              </a:rPr>
              <a:t>Figure 9:  XP earned as function of score coded by type of XP</a:t>
            </a:r>
          </a:p>
        </p:txBody>
      </p:sp>
      <p:grpSp>
        <p:nvGrpSpPr>
          <p:cNvPr id="53" name="Group 52">
            <a:extLst>
              <a:ext uri="{FF2B5EF4-FFF2-40B4-BE49-F238E27FC236}">
                <a16:creationId xmlns:a16="http://schemas.microsoft.com/office/drawing/2014/main" id="{6541945A-7535-9A47-77EC-0235707A9AAF}"/>
              </a:ext>
            </a:extLst>
          </p:cNvPr>
          <p:cNvGrpSpPr/>
          <p:nvPr/>
        </p:nvGrpSpPr>
        <p:grpSpPr>
          <a:xfrm>
            <a:off x="10552335" y="3227148"/>
            <a:ext cx="17498795" cy="7029781"/>
            <a:chOff x="10552335" y="3227148"/>
            <a:chExt cx="17498795" cy="7029781"/>
          </a:xfrm>
        </p:grpSpPr>
        <p:grpSp>
          <p:nvGrpSpPr>
            <p:cNvPr id="33" name="Group 32">
              <a:extLst>
                <a:ext uri="{FF2B5EF4-FFF2-40B4-BE49-F238E27FC236}">
                  <a16:creationId xmlns:a16="http://schemas.microsoft.com/office/drawing/2014/main" id="{6FBE7F04-62A8-30BD-7A98-72BBFA0BE750}"/>
                </a:ext>
              </a:extLst>
            </p:cNvPr>
            <p:cNvGrpSpPr/>
            <p:nvPr/>
          </p:nvGrpSpPr>
          <p:grpSpPr>
            <a:xfrm>
              <a:off x="10552335" y="3227148"/>
              <a:ext cx="17498795" cy="7029781"/>
              <a:chOff x="10552335" y="3227148"/>
              <a:chExt cx="17498795" cy="7029781"/>
            </a:xfrm>
          </p:grpSpPr>
          <p:sp>
            <p:nvSpPr>
              <p:cNvPr id="19" name="TextBox 18">
                <a:extLst>
                  <a:ext uri="{FF2B5EF4-FFF2-40B4-BE49-F238E27FC236}">
                    <a16:creationId xmlns:a16="http://schemas.microsoft.com/office/drawing/2014/main" id="{8E99FD5E-D7FA-91BB-DA83-31775E53515D}"/>
                  </a:ext>
                </a:extLst>
              </p:cNvPr>
              <p:cNvSpPr txBox="1"/>
              <p:nvPr/>
            </p:nvSpPr>
            <p:spPr>
              <a:xfrm>
                <a:off x="10552335" y="3227148"/>
                <a:ext cx="17498795" cy="584775"/>
              </a:xfrm>
              <a:prstGeom prst="rect">
                <a:avLst/>
              </a:prstGeom>
              <a:noFill/>
            </p:spPr>
            <p:txBody>
              <a:bodyPr wrap="square" rtlCol="0">
                <a:spAutoFit/>
              </a:bodyPr>
              <a:lstStyle/>
              <a:p>
                <a:r>
                  <a:rPr lang="en-US" sz="3200" dirty="0">
                    <a:solidFill>
                      <a:srgbClr val="041E42"/>
                    </a:solidFill>
                    <a:sym typeface="Wingdings" pitchFamily="2" charset="2"/>
                  </a:rPr>
                  <a:t>Figure 7: </a:t>
                </a:r>
                <a:r>
                  <a:rPr lang="en-US" sz="3200" dirty="0">
                    <a:solidFill>
                      <a:srgbClr val="041E42"/>
                    </a:solidFill>
                  </a:rPr>
                  <a:t> Experience points earned as a function of score</a:t>
                </a:r>
              </a:p>
            </p:txBody>
          </p:sp>
          <p:pic>
            <p:nvPicPr>
              <p:cNvPr id="10" name="Picture 9">
                <a:extLst>
                  <a:ext uri="{FF2B5EF4-FFF2-40B4-BE49-F238E27FC236}">
                    <a16:creationId xmlns:a16="http://schemas.microsoft.com/office/drawing/2014/main" id="{C63270C7-0CFF-C17F-8FCC-B19727F424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6737" y="3856129"/>
                <a:ext cx="10646032" cy="6400800"/>
              </a:xfrm>
              <a:prstGeom prst="rect">
                <a:avLst/>
              </a:prstGeom>
            </p:spPr>
          </p:pic>
        </p:grpSp>
        <p:sp>
          <p:nvSpPr>
            <p:cNvPr id="52" name="TextBox 51">
              <a:extLst>
                <a:ext uri="{FF2B5EF4-FFF2-40B4-BE49-F238E27FC236}">
                  <a16:creationId xmlns:a16="http://schemas.microsoft.com/office/drawing/2014/main" id="{10EA2BDD-6A2B-3B05-B31F-DA0C0634C7BE}"/>
                </a:ext>
              </a:extLst>
            </p:cNvPr>
            <p:cNvSpPr txBox="1"/>
            <p:nvPr/>
          </p:nvSpPr>
          <p:spPr>
            <a:xfrm>
              <a:off x="12481874" y="4310741"/>
              <a:ext cx="4205926" cy="1569660"/>
            </a:xfrm>
            <a:prstGeom prst="rect">
              <a:avLst/>
            </a:prstGeom>
            <a:noFill/>
          </p:spPr>
          <p:txBody>
            <a:bodyPr wrap="square" rtlCol="0">
              <a:spAutoFit/>
            </a:bodyPr>
            <a:lstStyle/>
            <a:p>
              <a:r>
                <a:rPr lang="en-US" sz="3200" b="1" dirty="0"/>
                <a:t>What other variables might affect the XP earned?</a:t>
              </a:r>
            </a:p>
          </p:txBody>
        </p:sp>
      </p:grpSp>
      <p:sp>
        <p:nvSpPr>
          <p:cNvPr id="54" name="TextBox 53">
            <a:extLst>
              <a:ext uri="{FF2B5EF4-FFF2-40B4-BE49-F238E27FC236}">
                <a16:creationId xmlns:a16="http://schemas.microsoft.com/office/drawing/2014/main" id="{D856F663-5076-3D62-0D01-67465F1E6A4F}"/>
              </a:ext>
            </a:extLst>
          </p:cNvPr>
          <p:cNvSpPr txBox="1"/>
          <p:nvPr/>
        </p:nvSpPr>
        <p:spPr>
          <a:xfrm>
            <a:off x="12481874" y="12349328"/>
            <a:ext cx="5508035" cy="1815882"/>
          </a:xfrm>
          <a:prstGeom prst="rect">
            <a:avLst/>
          </a:prstGeom>
          <a:noFill/>
        </p:spPr>
        <p:txBody>
          <a:bodyPr wrap="square" rtlCol="0">
            <a:spAutoFit/>
          </a:bodyPr>
          <a:lstStyle/>
          <a:p>
            <a:r>
              <a:rPr lang="en-US" sz="2800" b="1" dirty="0"/>
              <a:t>Positive residuals are often associated with Double XP; may have increasing variance</a:t>
            </a:r>
          </a:p>
          <a:p>
            <a:endParaRPr lang="en-US" sz="2800" b="1" dirty="0"/>
          </a:p>
        </p:txBody>
      </p:sp>
      <p:sp>
        <p:nvSpPr>
          <p:cNvPr id="55" name="TextBox 54">
            <a:extLst>
              <a:ext uri="{FF2B5EF4-FFF2-40B4-BE49-F238E27FC236}">
                <a16:creationId xmlns:a16="http://schemas.microsoft.com/office/drawing/2014/main" id="{686C50F1-DA12-EF6A-3690-DC1C714B6BDD}"/>
              </a:ext>
            </a:extLst>
          </p:cNvPr>
          <p:cNvSpPr txBox="1"/>
          <p:nvPr/>
        </p:nvSpPr>
        <p:spPr>
          <a:xfrm>
            <a:off x="29561855" y="673206"/>
            <a:ext cx="3376618" cy="1292662"/>
          </a:xfrm>
          <a:prstGeom prst="rect">
            <a:avLst/>
          </a:prstGeom>
          <a:solidFill>
            <a:schemeClr val="bg1"/>
          </a:solidFill>
        </p:spPr>
        <p:txBody>
          <a:bodyPr wrap="square" rtlCol="0">
            <a:spAutoFit/>
          </a:bodyPr>
          <a:lstStyle/>
          <a:p>
            <a:r>
              <a:rPr lang="en-US" sz="6000" dirty="0"/>
              <a:t>Slide 6/8</a:t>
            </a:r>
          </a:p>
          <a:p>
            <a:endParaRPr lang="en-US" dirty="0"/>
          </a:p>
        </p:txBody>
      </p:sp>
    </p:spTree>
    <p:extLst>
      <p:ext uri="{BB962C8B-B14F-4D97-AF65-F5344CB8AC3E}">
        <p14:creationId xmlns:p14="http://schemas.microsoft.com/office/powerpoint/2010/main" val="333158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41E42"/>
            </a:gs>
            <a:gs pos="97000">
              <a:srgbClr val="2B5397"/>
            </a:gs>
            <a:gs pos="0">
              <a:schemeClr val="bg1"/>
            </a:gs>
            <a:gs pos="90000">
              <a:srgbClr val="2C5191"/>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C8B4-0D0B-20D8-6864-AA60CA2ABA2D}"/>
              </a:ext>
            </a:extLst>
          </p:cNvPr>
          <p:cNvSpPr>
            <a:spLocks noGrp="1"/>
          </p:cNvSpPr>
          <p:nvPr>
            <p:ph type="title"/>
          </p:nvPr>
        </p:nvSpPr>
        <p:spPr>
          <a:xfrm>
            <a:off x="1" y="0"/>
            <a:ext cx="33375599" cy="2743200"/>
          </a:xfrm>
          <a:solidFill>
            <a:srgbClr val="041E42"/>
          </a:solidFill>
          <a:ln w="317500">
            <a:noFill/>
          </a:ln>
        </p:spPr>
        <p:txBody>
          <a:bodyPr/>
          <a:lstStyle/>
          <a:p>
            <a:r>
              <a:rPr lang="en-US" dirty="0">
                <a:solidFill>
                  <a:srgbClr val="FFFFFF"/>
                </a:solidFill>
              </a:rPr>
              <a:t> Linear Regression, Indicators, and Interaction 2</a:t>
            </a:r>
          </a:p>
        </p:txBody>
      </p:sp>
      <p:grpSp>
        <p:nvGrpSpPr>
          <p:cNvPr id="47" name="Group 46">
            <a:extLst>
              <a:ext uri="{FF2B5EF4-FFF2-40B4-BE49-F238E27FC236}">
                <a16:creationId xmlns:a16="http://schemas.microsoft.com/office/drawing/2014/main" id="{78517710-A396-C1E0-9EB5-4E1E2132E632}"/>
              </a:ext>
            </a:extLst>
          </p:cNvPr>
          <p:cNvGrpSpPr/>
          <p:nvPr/>
        </p:nvGrpSpPr>
        <p:grpSpPr>
          <a:xfrm>
            <a:off x="572855" y="3552009"/>
            <a:ext cx="9503229" cy="15050559"/>
            <a:chOff x="572855" y="3552009"/>
            <a:chExt cx="9503229" cy="15050559"/>
          </a:xfrm>
        </p:grpSpPr>
        <p:grpSp>
          <p:nvGrpSpPr>
            <p:cNvPr id="13" name="Group 12">
              <a:extLst>
                <a:ext uri="{FF2B5EF4-FFF2-40B4-BE49-F238E27FC236}">
                  <a16:creationId xmlns:a16="http://schemas.microsoft.com/office/drawing/2014/main" id="{885BD849-1BE5-7230-BF1D-C1CC43201EF2}"/>
                </a:ext>
              </a:extLst>
            </p:cNvPr>
            <p:cNvGrpSpPr/>
            <p:nvPr/>
          </p:nvGrpSpPr>
          <p:grpSpPr>
            <a:xfrm>
              <a:off x="572855" y="4310741"/>
              <a:ext cx="9503229" cy="14291827"/>
              <a:chOff x="790570" y="4310741"/>
              <a:chExt cx="9503229" cy="14291827"/>
            </a:xfrm>
          </p:grpSpPr>
          <p:sp>
            <p:nvSpPr>
              <p:cNvPr id="5" name="Rounded Rectangle 4">
                <a:extLst>
                  <a:ext uri="{FF2B5EF4-FFF2-40B4-BE49-F238E27FC236}">
                    <a16:creationId xmlns:a16="http://schemas.microsoft.com/office/drawing/2014/main" id="{1258F1E2-840F-995A-85C5-BB57C7BFC6D0}"/>
                  </a:ext>
                </a:extLst>
              </p:cNvPr>
              <p:cNvSpPr/>
              <p:nvPr/>
            </p:nvSpPr>
            <p:spPr>
              <a:xfrm>
                <a:off x="790570" y="4310741"/>
                <a:ext cx="9503229" cy="14291827"/>
              </a:xfrm>
              <a:prstGeom prst="roundRect">
                <a:avLst/>
              </a:prstGeom>
              <a:solidFill>
                <a:srgbClr val="FFFFFF"/>
              </a:solidFill>
              <a:ln w="127000">
                <a:solidFill>
                  <a:srgbClr val="041E4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60349A-E8E7-6B6E-4E78-EA285CBE164C}"/>
                  </a:ext>
                </a:extLst>
              </p:cNvPr>
              <p:cNvSpPr txBox="1"/>
              <p:nvPr/>
            </p:nvSpPr>
            <p:spPr>
              <a:xfrm>
                <a:off x="1270221" y="4953031"/>
                <a:ext cx="8543928" cy="12403395"/>
              </a:xfrm>
              <a:prstGeom prst="rect">
                <a:avLst/>
              </a:prstGeom>
              <a:noFill/>
            </p:spPr>
            <p:txBody>
              <a:bodyPr wrap="square" rtlCol="0">
                <a:spAutoFit/>
              </a:bodyPr>
              <a:lstStyle/>
              <a:p>
                <a:r>
                  <a:rPr lang="en-US" sz="3200" b="1" dirty="0">
                    <a:solidFill>
                      <a:srgbClr val="041E42"/>
                    </a:solidFill>
                  </a:rPr>
                  <a:t>Even when we understand the methodology, there are frequently challenges that arise when implementing the methods. </a:t>
                </a:r>
              </a:p>
              <a:p>
                <a:endParaRPr lang="en-US" sz="3200" b="1" dirty="0">
                  <a:solidFill>
                    <a:srgbClr val="041E42"/>
                  </a:solidFill>
                </a:endParaRPr>
              </a:p>
              <a:p>
                <a:r>
                  <a:rPr lang="en-US" sz="3200" dirty="0">
                    <a:solidFill>
                      <a:srgbClr val="041E42"/>
                    </a:solidFill>
                  </a:rPr>
                  <a:t>Suppose we switch to the messy gameplay dataset. Several issues arise.</a:t>
                </a:r>
              </a:p>
              <a:p>
                <a:endParaRPr lang="en-US" sz="3200" dirty="0">
                  <a:solidFill>
                    <a:srgbClr val="041E42"/>
                  </a:solidFill>
                </a:endParaRPr>
              </a:p>
              <a:p>
                <a:pPr marL="514350" indent="-514350">
                  <a:buFont typeface="+mj-lt"/>
                  <a:buAutoNum type="arabicPeriod"/>
                </a:pPr>
                <a:r>
                  <a:rPr lang="en-US" sz="3200" dirty="0">
                    <a:solidFill>
                      <a:srgbClr val="041E42"/>
                    </a:solidFill>
                  </a:rPr>
                  <a:t>Applying the code that worked for the examples on the last page leads to an error, as shown in Figure 10. (This is due to a missing data problem.)</a:t>
                </a:r>
              </a:p>
              <a:p>
                <a:pPr marL="514350" indent="-514350">
                  <a:buFont typeface="+mj-lt"/>
                  <a:buAutoNum type="arabicPeriod"/>
                </a:pPr>
                <a:endParaRPr lang="en-US" sz="3200" dirty="0">
                  <a:solidFill>
                    <a:srgbClr val="041E42"/>
                  </a:solidFill>
                </a:endParaRPr>
              </a:p>
              <a:p>
                <a:pPr marL="514350" indent="-514350">
                  <a:buFont typeface="+mj-lt"/>
                  <a:buAutoNum type="arabicPeriod"/>
                </a:pPr>
                <a:r>
                  <a:rPr lang="en-US" sz="3200" dirty="0">
                    <a:solidFill>
                      <a:srgbClr val="041E42"/>
                    </a:solidFill>
                  </a:rPr>
                  <a:t>Creating the same visualization as before reveals that the type of XP has more than 2 levels as shown in Figure 11. The additional levels occur because of inconsistent naming and typographical errors.</a:t>
                </a:r>
              </a:p>
              <a:p>
                <a:pPr marL="514350" indent="-514350">
                  <a:buFont typeface="+mj-lt"/>
                  <a:buAutoNum type="arabicPeriod"/>
                </a:pPr>
                <a:endParaRPr lang="en-US" sz="3200" dirty="0">
                  <a:solidFill>
                    <a:srgbClr val="041E42"/>
                  </a:solidFill>
                </a:endParaRPr>
              </a:p>
              <a:p>
                <a:pPr marL="514350" indent="-514350">
                  <a:buFont typeface="+mj-lt"/>
                  <a:buAutoNum type="arabicPeriod"/>
                </a:pPr>
                <a:r>
                  <a:rPr lang="en-US" sz="3200" dirty="0">
                    <a:solidFill>
                      <a:srgbClr val="041E42"/>
                    </a:solidFill>
                  </a:rPr>
                  <a:t>If we trained the model on the first (clean dataset from last slide) but tried to obtain predictions for new data (messy dataset), there would be new levels of “</a:t>
                </a:r>
                <a:r>
                  <a:rPr lang="en-US" sz="3200" dirty="0" err="1">
                    <a:solidFill>
                      <a:srgbClr val="041E42"/>
                    </a:solidFill>
                  </a:rPr>
                  <a:t>XPType</a:t>
                </a:r>
                <a:r>
                  <a:rPr lang="en-US" sz="3200" dirty="0">
                    <a:solidFill>
                      <a:srgbClr val="041E42"/>
                    </a:solidFill>
                  </a:rPr>
                  <a:t>” not seen in the train.</a:t>
                </a:r>
              </a:p>
              <a:p>
                <a:endParaRPr lang="en-US" sz="3200" dirty="0">
                  <a:solidFill>
                    <a:srgbClr val="041E42"/>
                  </a:solidFill>
                </a:endParaRPr>
              </a:p>
              <a:p>
                <a:r>
                  <a:rPr lang="en-US" sz="3200" dirty="0">
                    <a:solidFill>
                      <a:srgbClr val="041E42"/>
                    </a:solidFill>
                  </a:rPr>
                  <a:t>There are plenty to challenges to discuss!</a:t>
                </a:r>
              </a:p>
            </p:txBody>
          </p:sp>
        </p:grpSp>
        <p:grpSp>
          <p:nvGrpSpPr>
            <p:cNvPr id="12" name="Group 11">
              <a:extLst>
                <a:ext uri="{FF2B5EF4-FFF2-40B4-BE49-F238E27FC236}">
                  <a16:creationId xmlns:a16="http://schemas.microsoft.com/office/drawing/2014/main" id="{028AEA6C-13B9-0326-2724-CD846F032F74}"/>
                </a:ext>
              </a:extLst>
            </p:cNvPr>
            <p:cNvGrpSpPr/>
            <p:nvPr/>
          </p:nvGrpSpPr>
          <p:grpSpPr>
            <a:xfrm>
              <a:off x="2317292" y="3552009"/>
              <a:ext cx="6362698" cy="1404257"/>
              <a:chOff x="14467113" y="6162190"/>
              <a:chExt cx="6362698" cy="1404257"/>
            </a:xfrm>
          </p:grpSpPr>
          <p:sp>
            <p:nvSpPr>
              <p:cNvPr id="6" name="Rectangle 5">
                <a:extLst>
                  <a:ext uri="{FF2B5EF4-FFF2-40B4-BE49-F238E27FC236}">
                    <a16:creationId xmlns:a16="http://schemas.microsoft.com/office/drawing/2014/main" id="{6C27913F-60C0-FCCF-E29F-7D4315646EA9}"/>
                  </a:ext>
                </a:extLst>
              </p:cNvPr>
              <p:cNvSpPr/>
              <p:nvPr/>
            </p:nvSpPr>
            <p:spPr>
              <a:xfrm>
                <a:off x="14467113" y="6162190"/>
                <a:ext cx="5910943" cy="1404257"/>
              </a:xfrm>
              <a:prstGeom prst="rect">
                <a:avLst/>
              </a:prstGeom>
              <a:solidFill>
                <a:srgbClr val="041E42"/>
              </a:solidFill>
              <a:ln w="12700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3BE310F-0C58-236E-AA00-7D0987D438AD}"/>
                  </a:ext>
                </a:extLst>
              </p:cNvPr>
              <p:cNvSpPr txBox="1"/>
              <p:nvPr/>
            </p:nvSpPr>
            <p:spPr>
              <a:xfrm>
                <a:off x="16249645" y="6510376"/>
                <a:ext cx="4580166" cy="707886"/>
              </a:xfrm>
              <a:prstGeom prst="rect">
                <a:avLst/>
              </a:prstGeom>
              <a:noFill/>
            </p:spPr>
            <p:txBody>
              <a:bodyPr wrap="square" rtlCol="0">
                <a:spAutoFit/>
              </a:bodyPr>
              <a:lstStyle/>
              <a:p>
                <a:r>
                  <a:rPr lang="en-US" sz="4000" dirty="0">
                    <a:solidFill>
                      <a:srgbClr val="FFFFFF"/>
                    </a:solidFill>
                  </a:rPr>
                  <a:t>Discussion</a:t>
                </a:r>
              </a:p>
            </p:txBody>
          </p:sp>
        </p:grpSp>
      </p:grpSp>
      <p:sp>
        <p:nvSpPr>
          <p:cNvPr id="4" name="Rectangle 3">
            <a:extLst>
              <a:ext uri="{FF2B5EF4-FFF2-40B4-BE49-F238E27FC236}">
                <a16:creationId xmlns:a16="http://schemas.microsoft.com/office/drawing/2014/main" id="{84532213-F4E0-906A-559E-8441A0E50FFE}"/>
              </a:ext>
            </a:extLst>
          </p:cNvPr>
          <p:cNvSpPr/>
          <p:nvPr/>
        </p:nvSpPr>
        <p:spPr>
          <a:xfrm>
            <a:off x="0" y="2743200"/>
            <a:ext cx="33375600" cy="2743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4BEF00E-3D56-1B08-F471-F6616E127A0B}"/>
              </a:ext>
            </a:extLst>
          </p:cNvPr>
          <p:cNvGrpSpPr/>
          <p:nvPr/>
        </p:nvGrpSpPr>
        <p:grpSpPr>
          <a:xfrm>
            <a:off x="10552335" y="3227148"/>
            <a:ext cx="17821682" cy="1964262"/>
            <a:chOff x="10552335" y="3227148"/>
            <a:chExt cx="17821682" cy="1964262"/>
          </a:xfrm>
        </p:grpSpPr>
        <p:sp>
          <p:nvSpPr>
            <p:cNvPr id="19" name="TextBox 18">
              <a:extLst>
                <a:ext uri="{FF2B5EF4-FFF2-40B4-BE49-F238E27FC236}">
                  <a16:creationId xmlns:a16="http://schemas.microsoft.com/office/drawing/2014/main" id="{8E99FD5E-D7FA-91BB-DA83-31775E53515D}"/>
                </a:ext>
              </a:extLst>
            </p:cNvPr>
            <p:cNvSpPr txBox="1"/>
            <p:nvPr/>
          </p:nvSpPr>
          <p:spPr>
            <a:xfrm>
              <a:off x="10552335" y="3227148"/>
              <a:ext cx="17498795" cy="584775"/>
            </a:xfrm>
            <a:prstGeom prst="rect">
              <a:avLst/>
            </a:prstGeom>
            <a:noFill/>
          </p:spPr>
          <p:txBody>
            <a:bodyPr wrap="square" rtlCol="0">
              <a:spAutoFit/>
            </a:bodyPr>
            <a:lstStyle/>
            <a:p>
              <a:r>
                <a:rPr lang="en-US" sz="3200" dirty="0">
                  <a:solidFill>
                    <a:srgbClr val="041E42"/>
                  </a:solidFill>
                  <a:sym typeface="Wingdings" pitchFamily="2" charset="2"/>
                </a:rPr>
                <a:t>Figure 10: </a:t>
              </a:r>
              <a:r>
                <a:rPr lang="en-US" sz="3200" dirty="0">
                  <a:solidFill>
                    <a:srgbClr val="041E42"/>
                  </a:solidFill>
                </a:rPr>
                <a:t> Changing dataset leads to error message that previously worked.</a:t>
              </a:r>
            </a:p>
          </p:txBody>
        </p:sp>
        <p:pic>
          <p:nvPicPr>
            <p:cNvPr id="7" name="Picture 6">
              <a:extLst>
                <a:ext uri="{FF2B5EF4-FFF2-40B4-BE49-F238E27FC236}">
                  <a16:creationId xmlns:a16="http://schemas.microsoft.com/office/drawing/2014/main" id="{11CC7A45-1021-A6C9-850B-06B5A5104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2888" y="3911250"/>
              <a:ext cx="17691129" cy="1280160"/>
            </a:xfrm>
            <a:prstGeom prst="rect">
              <a:avLst/>
            </a:prstGeom>
          </p:spPr>
        </p:pic>
      </p:grpSp>
      <p:grpSp>
        <p:nvGrpSpPr>
          <p:cNvPr id="15" name="Group 14">
            <a:extLst>
              <a:ext uri="{FF2B5EF4-FFF2-40B4-BE49-F238E27FC236}">
                <a16:creationId xmlns:a16="http://schemas.microsoft.com/office/drawing/2014/main" id="{3CB32B41-669D-7820-6BA3-F6E70E97E4D6}"/>
              </a:ext>
            </a:extLst>
          </p:cNvPr>
          <p:cNvGrpSpPr/>
          <p:nvPr/>
        </p:nvGrpSpPr>
        <p:grpSpPr>
          <a:xfrm>
            <a:off x="10552335" y="5486400"/>
            <a:ext cx="17664936" cy="11374695"/>
            <a:chOff x="10469264" y="11015663"/>
            <a:chExt cx="17664936" cy="11374695"/>
          </a:xfrm>
        </p:grpSpPr>
        <p:sp>
          <p:nvSpPr>
            <p:cNvPr id="39" name="TextBox 38">
              <a:extLst>
                <a:ext uri="{FF2B5EF4-FFF2-40B4-BE49-F238E27FC236}">
                  <a16:creationId xmlns:a16="http://schemas.microsoft.com/office/drawing/2014/main" id="{399487C2-1465-B62B-4114-71F6DDC31F64}"/>
                </a:ext>
              </a:extLst>
            </p:cNvPr>
            <p:cNvSpPr txBox="1"/>
            <p:nvPr/>
          </p:nvSpPr>
          <p:spPr>
            <a:xfrm>
              <a:off x="10552335" y="11015663"/>
              <a:ext cx="17498795" cy="1077218"/>
            </a:xfrm>
            <a:prstGeom prst="rect">
              <a:avLst/>
            </a:prstGeom>
            <a:noFill/>
          </p:spPr>
          <p:txBody>
            <a:bodyPr wrap="square" rtlCol="0">
              <a:spAutoFit/>
            </a:bodyPr>
            <a:lstStyle/>
            <a:p>
              <a:r>
                <a:rPr lang="en-US" sz="3200" dirty="0">
                  <a:solidFill>
                    <a:srgbClr val="041E42"/>
                  </a:solidFill>
                </a:rPr>
                <a:t>Figure 11:  XP earned as function of score coded by type of XP</a:t>
              </a:r>
            </a:p>
            <a:p>
              <a:endParaRPr lang="en-US" sz="3200" dirty="0">
                <a:solidFill>
                  <a:srgbClr val="041E42"/>
                </a:solidFill>
              </a:endParaRPr>
            </a:p>
          </p:txBody>
        </p:sp>
        <p:pic>
          <p:nvPicPr>
            <p:cNvPr id="14" name="Picture 13">
              <a:extLst>
                <a:ext uri="{FF2B5EF4-FFF2-40B4-BE49-F238E27FC236}">
                  <a16:creationId xmlns:a16="http://schemas.microsoft.com/office/drawing/2014/main" id="{2CCF3444-22CE-CE98-0F3D-5DFA92705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9264" y="11600438"/>
              <a:ext cx="17664936" cy="10789920"/>
            </a:xfrm>
            <a:prstGeom prst="rect">
              <a:avLst/>
            </a:prstGeom>
          </p:spPr>
        </p:pic>
      </p:grpSp>
      <p:sp>
        <p:nvSpPr>
          <p:cNvPr id="17" name="TextBox 16">
            <a:extLst>
              <a:ext uri="{FF2B5EF4-FFF2-40B4-BE49-F238E27FC236}">
                <a16:creationId xmlns:a16="http://schemas.microsoft.com/office/drawing/2014/main" id="{74CFBEF6-29A3-0BAE-0E6D-C06B3FE96776}"/>
              </a:ext>
            </a:extLst>
          </p:cNvPr>
          <p:cNvSpPr txBox="1"/>
          <p:nvPr/>
        </p:nvSpPr>
        <p:spPr>
          <a:xfrm>
            <a:off x="29561855" y="673206"/>
            <a:ext cx="3376618" cy="1292662"/>
          </a:xfrm>
          <a:prstGeom prst="rect">
            <a:avLst/>
          </a:prstGeom>
          <a:solidFill>
            <a:schemeClr val="bg1"/>
          </a:solidFill>
        </p:spPr>
        <p:txBody>
          <a:bodyPr wrap="square" rtlCol="0">
            <a:spAutoFit/>
          </a:bodyPr>
          <a:lstStyle/>
          <a:p>
            <a:r>
              <a:rPr lang="en-US" sz="6000" dirty="0"/>
              <a:t>Slide 7/8</a:t>
            </a:r>
          </a:p>
          <a:p>
            <a:endParaRPr lang="en-US" dirty="0"/>
          </a:p>
        </p:txBody>
      </p:sp>
    </p:spTree>
    <p:extLst>
      <p:ext uri="{BB962C8B-B14F-4D97-AF65-F5344CB8AC3E}">
        <p14:creationId xmlns:p14="http://schemas.microsoft.com/office/powerpoint/2010/main" val="246570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BF76-CC79-AB2A-6505-D1F4BB50C5E6}"/>
              </a:ext>
            </a:extLst>
          </p:cNvPr>
          <p:cNvSpPr>
            <a:spLocks noGrp="1"/>
          </p:cNvSpPr>
          <p:nvPr>
            <p:ph type="ctrTitle"/>
          </p:nvPr>
        </p:nvSpPr>
        <p:spPr>
          <a:xfrm>
            <a:off x="4171950" y="-502714"/>
            <a:ext cx="25031700" cy="4293961"/>
          </a:xfrm>
        </p:spPr>
        <p:txBody>
          <a:bodyPr>
            <a:normAutofit/>
          </a:bodyPr>
          <a:lstStyle/>
          <a:p>
            <a:r>
              <a:rPr lang="en-US" sz="11800" b="1" dirty="0">
                <a:solidFill>
                  <a:srgbClr val="041E42"/>
                </a:solidFill>
              </a:rPr>
              <a:t>Thanks for your time!</a:t>
            </a:r>
            <a:endParaRPr lang="en-US" sz="11800" dirty="0">
              <a:solidFill>
                <a:srgbClr val="041E42"/>
              </a:solidFill>
            </a:endParaRPr>
          </a:p>
        </p:txBody>
      </p:sp>
      <p:sp>
        <p:nvSpPr>
          <p:cNvPr id="4" name="Content Placeholder 2">
            <a:extLst>
              <a:ext uri="{FF2B5EF4-FFF2-40B4-BE49-F238E27FC236}">
                <a16:creationId xmlns:a16="http://schemas.microsoft.com/office/drawing/2014/main" id="{2007A5AE-8C54-0281-731E-672BEBE194B6}"/>
              </a:ext>
            </a:extLst>
          </p:cNvPr>
          <p:cNvSpPr txBox="1">
            <a:spLocks/>
          </p:cNvSpPr>
          <p:nvPr/>
        </p:nvSpPr>
        <p:spPr>
          <a:xfrm>
            <a:off x="4171950" y="3974506"/>
            <a:ext cx="24087364" cy="10796188"/>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endParaRPr lang="en-US" sz="9600" b="1" dirty="0">
              <a:solidFill>
                <a:srgbClr val="041E42"/>
              </a:solidFill>
              <a:latin typeface="+mj-lt"/>
            </a:endParaRPr>
          </a:p>
          <a:p>
            <a:r>
              <a:rPr lang="en-US" sz="8000" b="1" dirty="0">
                <a:solidFill>
                  <a:srgbClr val="041E42"/>
                </a:solidFill>
                <a:latin typeface="+mj-lt"/>
              </a:rPr>
              <a:t>Contact info:</a:t>
            </a:r>
          </a:p>
          <a:p>
            <a:r>
              <a:rPr lang="en-US" sz="8000" b="1" dirty="0">
                <a:solidFill>
                  <a:srgbClr val="041E42"/>
                </a:solidFill>
                <a:latin typeface="+mj-lt"/>
              </a:rPr>
              <a:t>Matt </a:t>
            </a:r>
            <a:r>
              <a:rPr lang="en-US" sz="8000" b="1" dirty="0" err="1">
                <a:solidFill>
                  <a:srgbClr val="041E42"/>
                </a:solidFill>
                <a:latin typeface="+mj-lt"/>
              </a:rPr>
              <a:t>Slifko</a:t>
            </a:r>
            <a:r>
              <a:rPr lang="en-US" sz="8000" b="1" dirty="0">
                <a:solidFill>
                  <a:srgbClr val="041E42"/>
                </a:solidFill>
                <a:latin typeface="+mj-lt"/>
              </a:rPr>
              <a:t> (mds6457@psu.edu)</a:t>
            </a:r>
          </a:p>
          <a:p>
            <a:r>
              <a:rPr lang="en-US" sz="8000" b="1" dirty="0">
                <a:solidFill>
                  <a:srgbClr val="041E42"/>
                </a:solidFill>
                <a:latin typeface="+mj-lt"/>
              </a:rPr>
              <a:t>Department of Statistics</a:t>
            </a:r>
          </a:p>
          <a:p>
            <a:r>
              <a:rPr lang="en-US" sz="8000" b="1" dirty="0">
                <a:solidFill>
                  <a:srgbClr val="041E42"/>
                </a:solidFill>
                <a:latin typeface="+mj-lt"/>
              </a:rPr>
              <a:t>The Pennsylvania State University</a:t>
            </a:r>
          </a:p>
          <a:p>
            <a:endParaRPr lang="en-US" sz="8000" b="1" dirty="0">
              <a:solidFill>
                <a:srgbClr val="041E42"/>
              </a:solidFill>
              <a:latin typeface="+mj-lt"/>
            </a:endParaRPr>
          </a:p>
          <a:p>
            <a:r>
              <a:rPr lang="en-US" sz="8000" b="1" dirty="0">
                <a:solidFill>
                  <a:srgbClr val="041E42"/>
                </a:solidFill>
                <a:latin typeface="+mj-lt"/>
              </a:rPr>
              <a:t>If you are interested in the resources, please visit: </a:t>
            </a:r>
            <a:r>
              <a:rPr lang="en-US" sz="8000" b="1" dirty="0">
                <a:solidFill>
                  <a:srgbClr val="041E42"/>
                </a:solidFill>
                <a:latin typeface="+mj-lt"/>
                <a:hlinkClick r:id="rId2"/>
              </a:rPr>
              <a:t>https://github.com/matthewdslifko/CallOfDutyProject</a:t>
            </a:r>
            <a:endParaRPr lang="en-US" sz="8000" b="1" dirty="0">
              <a:solidFill>
                <a:srgbClr val="041E42"/>
              </a:solidFill>
              <a:latin typeface="+mj-lt"/>
            </a:endParaRPr>
          </a:p>
          <a:p>
            <a:endParaRPr lang="en-US" sz="8000" b="1" dirty="0">
              <a:solidFill>
                <a:srgbClr val="041E42"/>
              </a:solidFill>
              <a:latin typeface="+mj-lt"/>
            </a:endParaRPr>
          </a:p>
          <a:p>
            <a:endParaRPr lang="en-US" sz="8000" b="1" dirty="0">
              <a:solidFill>
                <a:srgbClr val="041E42"/>
              </a:solidFill>
              <a:latin typeface="+mj-lt"/>
            </a:endParaRPr>
          </a:p>
          <a:p>
            <a:endParaRPr lang="en-US" sz="9600" b="1" dirty="0">
              <a:solidFill>
                <a:srgbClr val="041E42"/>
              </a:solidFill>
              <a:latin typeface="+mj-lt"/>
            </a:endParaRPr>
          </a:p>
          <a:p>
            <a:endParaRPr lang="en-US" sz="9600" b="1" dirty="0">
              <a:solidFill>
                <a:srgbClr val="041E42"/>
              </a:solidFill>
              <a:latin typeface="+mj-lt"/>
            </a:endParaRPr>
          </a:p>
          <a:p>
            <a:endParaRPr lang="en-US" sz="3200" dirty="0"/>
          </a:p>
        </p:txBody>
      </p:sp>
    </p:spTree>
    <p:extLst>
      <p:ext uri="{BB962C8B-B14F-4D97-AF65-F5344CB8AC3E}">
        <p14:creationId xmlns:p14="http://schemas.microsoft.com/office/powerpoint/2010/main" val="9995651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4d81972-d40f-4241-b310-b9a6847db41d" xsi:nil="true"/>
    <lcf76f155ced4ddcb4097134ff3c332f xmlns="35d26a49-3392-4884-9649-728c833c1d6c">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B6FAB806B77204E9BC5D1F345B3F59E" ma:contentTypeVersion="15" ma:contentTypeDescription="Create a new document." ma:contentTypeScope="" ma:versionID="7bb86f12b5bc74322534a540c16c41a6">
  <xsd:schema xmlns:xsd="http://www.w3.org/2001/XMLSchema" xmlns:xs="http://www.w3.org/2001/XMLSchema" xmlns:p="http://schemas.microsoft.com/office/2006/metadata/properties" xmlns:ns2="35d26a49-3392-4884-9649-728c833c1d6c" xmlns:ns3="64d81972-d40f-4241-b310-b9a6847db41d" targetNamespace="http://schemas.microsoft.com/office/2006/metadata/properties" ma:root="true" ma:fieldsID="66d5210f530c65ed9c9ebdd0b102b988" ns2:_="" ns3:_="">
    <xsd:import namespace="35d26a49-3392-4884-9649-728c833c1d6c"/>
    <xsd:import namespace="64d81972-d40f-4241-b310-b9a6847db41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d26a49-3392-4884-9649-728c833c1d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28b28469-8996-4088-bd89-44d87d6385e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d81972-d40f-4241-b310-b9a6847db41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6e0452f1-3927-4a0d-b451-96610deba1f3}" ma:internalName="TaxCatchAll" ma:showField="CatchAllData" ma:web="64d81972-d40f-4241-b310-b9a6847db4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8E8834-1181-400A-B0EA-49858E7E0832}">
  <ds:schemaRefs>
    <ds:schemaRef ds:uri="http://schemas.microsoft.com/office/2006/documentManagement/types"/>
    <ds:schemaRef ds:uri="http://purl.org/dc/dcmitype/"/>
    <ds:schemaRef ds:uri="http://schemas.microsoft.com/office/infopath/2007/PartnerControls"/>
    <ds:schemaRef ds:uri="64d81972-d40f-4241-b310-b9a6847db41d"/>
    <ds:schemaRef ds:uri="http://purl.org/dc/elements/1.1/"/>
    <ds:schemaRef ds:uri="http://purl.org/dc/terms/"/>
    <ds:schemaRef ds:uri="http://schemas.openxmlformats.org/package/2006/metadata/core-properties"/>
    <ds:schemaRef ds:uri="35d26a49-3392-4884-9649-728c833c1d6c"/>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CBA80C6-023D-43B5-8E0E-79778B4201D0}">
  <ds:schemaRefs>
    <ds:schemaRef ds:uri="http://schemas.microsoft.com/sharepoint/v3/contenttype/forms"/>
  </ds:schemaRefs>
</ds:datastoreItem>
</file>

<file path=customXml/itemProps3.xml><?xml version="1.0" encoding="utf-8"?>
<ds:datastoreItem xmlns:ds="http://schemas.openxmlformats.org/officeDocument/2006/customXml" ds:itemID="{3429F980-41D2-4D4F-8FAA-936B3D7055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d26a49-3392-4884-9649-728c833c1d6c"/>
    <ds:schemaRef ds:uri="64d81972-d40f-4241-b310-b9a6847db4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2860</TotalTime>
  <Words>1779</Words>
  <Application>Microsoft Macintosh PowerPoint</Application>
  <PresentationFormat>Custom</PresentationFormat>
  <Paragraphs>190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Developing Data Science Skills Using Call of Duty® Data</vt:lpstr>
      <vt:lpstr>  Goals and Background</vt:lpstr>
      <vt:lpstr>  Exploratory Data Analysis</vt:lpstr>
      <vt:lpstr>  Processing Character Data</vt:lpstr>
      <vt:lpstr>  Combining Data from Multiple Tables</vt:lpstr>
      <vt:lpstr>  Linear Regression, Indicators, and Interaction 1</vt:lpstr>
      <vt:lpstr> Linear Regression, Indicators, and Interaction 2</vt:lpstr>
      <vt:lpstr>Thanks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Corner Shield 16x9 - PowerPoint Template</dc:title>
  <dc:creator>Microsoft Office User</dc:creator>
  <cp:lastModifiedBy>Slifko, Matt</cp:lastModifiedBy>
  <cp:revision>17</cp:revision>
  <dcterms:created xsi:type="dcterms:W3CDTF">2018-03-19T17:38:41Z</dcterms:created>
  <dcterms:modified xsi:type="dcterms:W3CDTF">2023-05-24T16:30:29Z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0x010100FB6FAB806B77204E9BC5D1F345B3F59E</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Order">
    <vt:r8>15600</vt:r8>
  </property>
  <property fmtid="{D5CDD505-2E9C-101B-9397-08002B2CF9AE}" pid="8" name="_SharedFileIndex">
    <vt:lpwstr/>
  </property>
  <property fmtid="{D5CDD505-2E9C-101B-9397-08002B2CF9AE}" pid="9" name="_SourceUrl">
    <vt:lpwstr/>
  </property>
</Properties>
</file>