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50"/>
  </p:notesMasterIdLst>
  <p:handoutMasterIdLst>
    <p:handoutMasterId r:id="rId51"/>
  </p:handoutMasterIdLst>
  <p:sldIdLst>
    <p:sldId id="282" r:id="rId2"/>
    <p:sldId id="363" r:id="rId3"/>
    <p:sldId id="365" r:id="rId4"/>
    <p:sldId id="366" r:id="rId5"/>
    <p:sldId id="369" r:id="rId6"/>
    <p:sldId id="370" r:id="rId7"/>
    <p:sldId id="367" r:id="rId8"/>
    <p:sldId id="368" r:id="rId9"/>
    <p:sldId id="313" r:id="rId10"/>
    <p:sldId id="371" r:id="rId11"/>
    <p:sldId id="354" r:id="rId12"/>
    <p:sldId id="361" r:id="rId13"/>
    <p:sldId id="362" r:id="rId14"/>
    <p:sldId id="360" r:id="rId15"/>
    <p:sldId id="355" r:id="rId16"/>
    <p:sldId id="356" r:id="rId17"/>
    <p:sldId id="357" r:id="rId18"/>
    <p:sldId id="358" r:id="rId19"/>
    <p:sldId id="351" r:id="rId20"/>
    <p:sldId id="338" r:id="rId21"/>
    <p:sldId id="352" r:id="rId22"/>
    <p:sldId id="372" r:id="rId23"/>
    <p:sldId id="374" r:id="rId24"/>
    <p:sldId id="375" r:id="rId25"/>
    <p:sldId id="291" r:id="rId26"/>
    <p:sldId id="350" r:id="rId27"/>
    <p:sldId id="315" r:id="rId28"/>
    <p:sldId id="329" r:id="rId29"/>
    <p:sldId id="330" r:id="rId30"/>
    <p:sldId id="331" r:id="rId31"/>
    <p:sldId id="332" r:id="rId32"/>
    <p:sldId id="333" r:id="rId33"/>
    <p:sldId id="334" r:id="rId34"/>
    <p:sldId id="340" r:id="rId35"/>
    <p:sldId id="294" r:id="rId36"/>
    <p:sldId id="256" r:id="rId37"/>
    <p:sldId id="297" r:id="rId38"/>
    <p:sldId id="295" r:id="rId39"/>
    <p:sldId id="258" r:id="rId40"/>
    <p:sldId id="259" r:id="rId41"/>
    <p:sldId id="260" r:id="rId42"/>
    <p:sldId id="299" r:id="rId43"/>
    <p:sldId id="265" r:id="rId44"/>
    <p:sldId id="345" r:id="rId45"/>
    <p:sldId id="264" r:id="rId46"/>
    <p:sldId id="346" r:id="rId47"/>
    <p:sldId id="343" r:id="rId48"/>
    <p:sldId id="257" r:id="rId4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wels, Christopher CIV USA" initials="CV" lastIdx="19" clrIdx="0">
    <p:extLst>
      <p:ext uri="{19B8F6BF-5375-455C-9EA6-DF929625EA0E}">
        <p15:presenceInfo xmlns:p15="http://schemas.microsoft.com/office/powerpoint/2012/main" userId="Vowels, Christopher CIV USA" providerId="None"/>
      </p:ext>
    </p:extLst>
  </p:cmAuthor>
  <p:cmAuthor id="2" name="Matt Wood" initials="MW" lastIdx="12" clrIdx="1">
    <p:extLst>
      <p:ext uri="{19B8F6BF-5375-455C-9EA6-DF929625EA0E}">
        <p15:presenceInfo xmlns:p15="http://schemas.microsoft.com/office/powerpoint/2012/main" userId="S::mwood@aptima.com::7d05828f-bc43-4b97-841c-70ddcea10e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35" autoAdjust="0"/>
    <p:restoredTop sz="79006" autoAdjust="0"/>
  </p:normalViewPr>
  <p:slideViewPr>
    <p:cSldViewPr snapToGrid="0">
      <p:cViewPr varScale="1">
        <p:scale>
          <a:sx n="87" d="100"/>
          <a:sy n="87" d="100"/>
        </p:scale>
        <p:origin x="79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84"/>
    </p:cViewPr>
  </p:sorterViewPr>
  <p:notesViewPr>
    <p:cSldViewPr snapToGrid="0">
      <p:cViewPr varScale="1">
        <p:scale>
          <a:sx n="51" d="100"/>
          <a:sy n="51" d="100"/>
        </p:scale>
        <p:origin x="262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w" userId="6e30328f9cbe3d1b" providerId="LiveId" clId="{10D3A6C1-84FE-427A-B864-0E2A1A8015D1}"/>
    <pc:docChg chg="modSld">
      <pc:chgData name="m w" userId="6e30328f9cbe3d1b" providerId="LiveId" clId="{10D3A6C1-84FE-427A-B864-0E2A1A8015D1}" dt="2022-10-10T02:22:04.874" v="9" actId="20577"/>
      <pc:docMkLst>
        <pc:docMk/>
      </pc:docMkLst>
      <pc:sldChg chg="modSp mod">
        <pc:chgData name="m w" userId="6e30328f9cbe3d1b" providerId="LiveId" clId="{10D3A6C1-84FE-427A-B864-0E2A1A8015D1}" dt="2022-10-10T02:22:04.874" v="9" actId="20577"/>
        <pc:sldMkLst>
          <pc:docMk/>
          <pc:sldMk cId="3505205799" sldId="282"/>
        </pc:sldMkLst>
        <pc:spChg chg="mod">
          <ac:chgData name="m w" userId="6e30328f9cbe3d1b" providerId="LiveId" clId="{10D3A6C1-84FE-427A-B864-0E2A1A8015D1}" dt="2022-10-10T02:22:04.874" v="9" actId="20577"/>
          <ac:spMkLst>
            <pc:docMk/>
            <pc:sldMk cId="3505205799" sldId="282"/>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F7EF1D85-85A0-4E63-848E-6D6A5E62BCD1}" type="datetimeFigureOut">
              <a:rPr lang="en-US" smtClean="0"/>
              <a:t>10/9/2022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A9194EE2-F90A-4ACF-9C08-97804E3486B2}" type="slidenum">
              <a:rPr lang="en-US" smtClean="0"/>
              <a:t>‹#›</a:t>
            </a:fld>
            <a:endParaRPr lang="en-US"/>
          </a:p>
        </p:txBody>
      </p:sp>
    </p:spTree>
    <p:extLst>
      <p:ext uri="{BB962C8B-B14F-4D97-AF65-F5344CB8AC3E}">
        <p14:creationId xmlns:p14="http://schemas.microsoft.com/office/powerpoint/2010/main" val="474464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633195F-7473-4CAE-AF66-2D34EAC488A9}" type="datetimeFigureOut">
              <a:rPr lang="en-US" smtClean="0"/>
              <a:t>10/9/2022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F2FFDDD-354A-499B-939C-6973719151F2}" type="slidenum">
              <a:rPr lang="en-US" smtClean="0"/>
              <a:t>‹#›</a:t>
            </a:fld>
            <a:endParaRPr lang="en-US"/>
          </a:p>
        </p:txBody>
      </p:sp>
    </p:spTree>
    <p:extLst>
      <p:ext uri="{BB962C8B-B14F-4D97-AF65-F5344CB8AC3E}">
        <p14:creationId xmlns:p14="http://schemas.microsoft.com/office/powerpoint/2010/main" val="222015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http://clipart-library.com/clipart/1304326.htm</a:t>
            </a:r>
          </a:p>
          <a:p>
            <a:r>
              <a:rPr lang="en-US" dirty="0"/>
              <a:t>http://lincolnhighway.jameslin.name/by_state/pa.html</a:t>
            </a:r>
          </a:p>
          <a:p>
            <a:r>
              <a:rPr lang="en-US" dirty="0"/>
              <a:t>https://www.redfin.com/MA/Salem/145-Federal-St-01970/home/8378866</a:t>
            </a:r>
          </a:p>
          <a:p>
            <a:r>
              <a:rPr lang="en-US" dirty="0"/>
              <a:t>https://rstudio.github.io/reticulate/</a:t>
            </a:r>
          </a:p>
          <a:p>
            <a:endParaRPr lang="en-US" dirty="0"/>
          </a:p>
        </p:txBody>
      </p:sp>
      <p:sp>
        <p:nvSpPr>
          <p:cNvPr id="4" name="Slide Number Placeholder 3"/>
          <p:cNvSpPr>
            <a:spLocks noGrp="1"/>
          </p:cNvSpPr>
          <p:nvPr>
            <p:ph type="sldNum" sz="quarter" idx="10"/>
          </p:nvPr>
        </p:nvSpPr>
        <p:spPr/>
        <p:txBody>
          <a:bodyPr/>
          <a:lstStyle/>
          <a:p>
            <a:fld id="{75029972-55BD-4C9A-ADA3-01051E130323}" type="slidenum">
              <a:rPr lang="en-US" smtClean="0"/>
              <a:t>3</a:t>
            </a:fld>
            <a:endParaRPr lang="en-US"/>
          </a:p>
        </p:txBody>
      </p:sp>
    </p:spTree>
    <p:extLst>
      <p:ext uri="{BB962C8B-B14F-4D97-AF65-F5344CB8AC3E}">
        <p14:creationId xmlns:p14="http://schemas.microsoft.com/office/powerpoint/2010/main" val="169643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http://tennesseecpr.com/wp-content/uploads/2020/03/TCCC.jpg</a:t>
            </a:r>
          </a:p>
        </p:txBody>
      </p:sp>
      <p:sp>
        <p:nvSpPr>
          <p:cNvPr id="4" name="Slide Number Placeholder 3"/>
          <p:cNvSpPr>
            <a:spLocks noGrp="1"/>
          </p:cNvSpPr>
          <p:nvPr>
            <p:ph type="sldNum" sz="quarter" idx="5"/>
          </p:nvPr>
        </p:nvSpPr>
        <p:spPr/>
        <p:txBody>
          <a:bodyPr/>
          <a:lstStyle/>
          <a:p>
            <a:fld id="{3F2FFDDD-354A-499B-939C-6973719151F2}" type="slidenum">
              <a:rPr lang="en-US" smtClean="0"/>
              <a:t>7</a:t>
            </a:fld>
            <a:endParaRPr lang="en-US"/>
          </a:p>
        </p:txBody>
      </p:sp>
    </p:spTree>
    <p:extLst>
      <p:ext uri="{BB962C8B-B14F-4D97-AF65-F5344CB8AC3E}">
        <p14:creationId xmlns:p14="http://schemas.microsoft.com/office/powerpoint/2010/main" val="3620778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ext (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Tree>
    <p:extLst>
      <p:ext uri="{BB962C8B-B14F-4D97-AF65-F5344CB8AC3E}">
        <p14:creationId xmlns:p14="http://schemas.microsoft.com/office/powerpoint/2010/main" val="6672628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Slide: 1 Contac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303088"/>
            <a:ext cx="10972800" cy="313975"/>
          </a:xfrm>
        </p:spPr>
        <p:txBody>
          <a:bodyPr anchor="ctr" anchorCtr="1">
            <a:noAutofit/>
          </a:bodyPr>
          <a:lstStyle>
            <a:lvl1pPr algn="ctr">
              <a:tabLst>
                <a:tab pos="1067991" algn="l"/>
              </a:tabLst>
              <a:defRPr sz="2400" baseline="0"/>
            </a:lvl1pPr>
          </a:lstStyle>
          <a:p>
            <a:r>
              <a:rPr lang="en-US" dirty="0"/>
              <a:t>Name, Title</a:t>
            </a:r>
          </a:p>
        </p:txBody>
      </p:sp>
      <p:sp>
        <p:nvSpPr>
          <p:cNvPr id="11" name="Content Placeholder 10"/>
          <p:cNvSpPr>
            <a:spLocks noGrp="1"/>
          </p:cNvSpPr>
          <p:nvPr>
            <p:ph sz="quarter" idx="13" hasCustomPrompt="1"/>
          </p:nvPr>
        </p:nvSpPr>
        <p:spPr>
          <a:xfrm>
            <a:off x="609600" y="2617063"/>
            <a:ext cx="10972800" cy="1828800"/>
          </a:xfrm>
        </p:spPr>
        <p:txBody>
          <a:bodyPr anchor="t" anchorCtr="1">
            <a:noAutofit/>
          </a:bodyPr>
          <a:lstStyle>
            <a:lvl1pPr marL="0" marR="0" indent="0" algn="ctr" defTabSz="685800" rtl="0" eaLnBrk="1" fontAlgn="auto" latinLnBrk="0" hangingPunct="1">
              <a:lnSpc>
                <a:spcPct val="100000"/>
              </a:lnSpc>
              <a:spcBef>
                <a:spcPts val="0"/>
              </a:spcBef>
              <a:spcAft>
                <a:spcPts val="0"/>
              </a:spcAft>
              <a:buClrTx/>
              <a:buSzTx/>
              <a:buFont typeface="Wingdings" panose="05000000000000000000" pitchFamily="2" charset="2"/>
              <a:buNone/>
              <a:tabLst/>
              <a:defRPr sz="2000"/>
            </a:lvl1pPr>
          </a:lstStyle>
          <a:p>
            <a:pPr lvl="0"/>
            <a:r>
              <a:rPr lang="en-US" dirty="0"/>
              <a:t>Aptima, Inc.</a:t>
            </a:r>
            <a:br>
              <a:rPr lang="en-US" dirty="0"/>
            </a:br>
            <a:r>
              <a:rPr lang="en-US" dirty="0"/>
              <a:t>XXX Street, Suite XXX, City, ST XXXXX</a:t>
            </a:r>
            <a:br>
              <a:rPr lang="en-US" dirty="0"/>
            </a:br>
            <a:r>
              <a:rPr lang="en-US" dirty="0"/>
              <a:t>xxxxxxxx@aptima.com</a:t>
            </a:r>
            <a:br>
              <a:rPr lang="en-US" dirty="0"/>
            </a:br>
            <a:r>
              <a:rPr lang="en-US" dirty="0"/>
              <a:t>Direct XXX-XXX-XXXX</a:t>
            </a:r>
            <a:br>
              <a:rPr lang="en-US" dirty="0"/>
            </a:br>
            <a:r>
              <a:rPr lang="en-US" dirty="0"/>
              <a:t>Mobile XXX-XXX-XXX [optional]</a:t>
            </a:r>
          </a:p>
          <a:p>
            <a:pPr marL="0" marR="0" lvl="0" indent="0" algn="ctr" defTabSz="6858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b="1" dirty="0"/>
              <a:t>www.aptima.com</a:t>
            </a:r>
          </a:p>
          <a:p>
            <a:pPr lvl="0"/>
            <a:endParaRPr lang="en-US" dirty="0"/>
          </a:p>
          <a:p>
            <a:pPr marL="0" marR="0" lvl="0" indent="0" algn="ctr" defTabSz="6858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ctr" defTabSz="6858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ctr" defTabSz="6858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lvl="0"/>
            <a:endParaRPr lang="en-US" dirty="0"/>
          </a:p>
        </p:txBody>
      </p:sp>
      <p:sp>
        <p:nvSpPr>
          <p:cNvPr id="6" name="TextBox 5"/>
          <p:cNvSpPr txBox="1"/>
          <p:nvPr/>
        </p:nvSpPr>
        <p:spPr>
          <a:xfrm>
            <a:off x="621284" y="4915400"/>
            <a:ext cx="10972800" cy="400110"/>
          </a:xfrm>
          <a:prstGeom prst="rect">
            <a:avLst/>
          </a:prstGeom>
          <a:noFill/>
        </p:spPr>
        <p:txBody>
          <a:bodyPr wrap="square" rtlCol="0" anchor="ctr" anchorCtr="1">
            <a:noAutofit/>
          </a:bodyPr>
          <a:lstStyle/>
          <a:p>
            <a:endParaRPr lang="en-US" sz="2400" b="1" dirty="0"/>
          </a:p>
        </p:txBody>
      </p:sp>
      <p:sp>
        <p:nvSpPr>
          <p:cNvPr id="7" name="Slide Number Placeholder 6"/>
          <p:cNvSpPr>
            <a:spLocks noGrp="1"/>
          </p:cNvSpPr>
          <p:nvPr>
            <p:ph type="sldNum" sz="quarter" idx="20"/>
          </p:nvPr>
        </p:nvSpPr>
        <p:spPr/>
        <p:txBody>
          <a:bodyPr/>
          <a:lstStyle/>
          <a:p>
            <a:fld id="{BBC12974-9E60-42C5-9D84-5F35497ACEC4}" type="slidenum">
              <a:rPr lang="en-US" smtClean="0"/>
              <a:pPr/>
              <a:t>‹#›</a:t>
            </a:fld>
            <a:endParaRPr lang="en-US" dirty="0"/>
          </a:p>
        </p:txBody>
      </p:sp>
    </p:spTree>
    <p:extLst>
      <p:ext uri="{BB962C8B-B14F-4D97-AF65-F5344CB8AC3E}">
        <p14:creationId xmlns:p14="http://schemas.microsoft.com/office/powerpoint/2010/main" val="3643147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7" name="Rectangle 6"/>
          <p:cNvSpPr/>
          <p:nvPr/>
        </p:nvSpPr>
        <p:spPr>
          <a:xfrm>
            <a:off x="11680506" y="6528817"/>
            <a:ext cx="275075" cy="276999"/>
          </a:xfrm>
          <a:prstGeom prst="rect">
            <a:avLst/>
          </a:prstGeom>
        </p:spPr>
        <p:txBody>
          <a:bodyPr wrap="none" lIns="0" anchor="ctr" anchorCtr="0">
            <a:spAutoFit/>
          </a:bodyPr>
          <a:lstStyle/>
          <a:p>
            <a:pPr lvl="0" algn="r">
              <a:spcBef>
                <a:spcPct val="0"/>
              </a:spcBef>
              <a:buFontTx/>
              <a:buNone/>
            </a:pPr>
            <a:fld id="{113D2104-176A-4C7E-9899-52C29A471B15}" type="slidenum">
              <a:rPr lang="en-US" sz="1200" smtClean="0">
                <a:solidFill>
                  <a:srgbClr val="686767"/>
                </a:solidFill>
                <a:latin typeface="+mn-lt"/>
              </a:rPr>
              <a:pPr lvl="0" algn="r">
                <a:spcBef>
                  <a:spcPct val="0"/>
                </a:spcBef>
                <a:buFontTx/>
                <a:buNone/>
              </a:pPr>
              <a:t>‹#›</a:t>
            </a:fld>
            <a:endParaRPr lang="en-US" sz="1200" dirty="0">
              <a:solidFill>
                <a:srgbClr val="686767"/>
              </a:solidFill>
              <a:latin typeface="+mn-lt"/>
            </a:endParaRPr>
          </a:p>
        </p:txBody>
      </p:sp>
      <p:sp>
        <p:nvSpPr>
          <p:cNvPr id="3" name="Content Placeholder 2"/>
          <p:cNvSpPr>
            <a:spLocks noGrp="1"/>
          </p:cNvSpPr>
          <p:nvPr>
            <p:ph idx="1"/>
          </p:nvPr>
        </p:nvSpPr>
        <p:spPr>
          <a:xfrm>
            <a:off x="458733" y="1234440"/>
            <a:ext cx="11271876" cy="5211706"/>
          </a:xfrm>
        </p:spPr>
        <p:txBody>
          <a:bodyPr/>
          <a:lstStyle>
            <a:lvl1pPr>
              <a:defRPr sz="2200">
                <a:solidFill>
                  <a:srgbClr val="686767"/>
                </a:solidFill>
                <a:latin typeface="+mn-lt"/>
                <a:cs typeface="Verdana"/>
              </a:defRPr>
            </a:lvl1pPr>
            <a:lvl2pPr>
              <a:defRPr>
                <a:solidFill>
                  <a:srgbClr val="686767"/>
                </a:solidFill>
                <a:latin typeface="+mn-lt"/>
                <a:cs typeface="Verdana"/>
              </a:defRPr>
            </a:lvl2pPr>
            <a:lvl3pPr marL="1142942" marR="0" indent="-228589" algn="l" defTabSz="914400" rtl="0" eaLnBrk="1" fontAlgn="base" latinLnBrk="0" hangingPunct="1">
              <a:lnSpc>
                <a:spcPct val="100000"/>
              </a:lnSpc>
              <a:spcBef>
                <a:spcPct val="20000"/>
              </a:spcBef>
              <a:spcAft>
                <a:spcPct val="0"/>
              </a:spcAft>
              <a:buClrTx/>
              <a:buSzTx/>
              <a:buFont typeface="Wingdings" pitchFamily="2" charset="2"/>
              <a:buChar char="§"/>
              <a:tabLst/>
              <a:defRPr sz="1800">
                <a:solidFill>
                  <a:srgbClr val="686767"/>
                </a:solidFill>
                <a:latin typeface="+mn-lt"/>
                <a:cs typeface="Verdana"/>
              </a:defRPr>
            </a:lvl3pPr>
            <a:lvl4pPr marL="1371531" marR="0" indent="0" algn="l" defTabSz="914400" rtl="0" eaLnBrk="1" fontAlgn="base" latinLnBrk="0" hangingPunct="1">
              <a:lnSpc>
                <a:spcPct val="100000"/>
              </a:lnSpc>
              <a:spcBef>
                <a:spcPct val="20000"/>
              </a:spcBef>
              <a:spcAft>
                <a:spcPct val="0"/>
              </a:spcAft>
              <a:buClrTx/>
              <a:buSzTx/>
              <a:buFontTx/>
              <a:buNone/>
              <a:tabLst/>
              <a:defRPr sz="1600">
                <a:solidFill>
                  <a:srgbClr val="686767"/>
                </a:solidFill>
                <a:latin typeface="+mn-lt"/>
                <a:cs typeface="Verdana"/>
              </a:defRPr>
            </a:lvl4pPr>
            <a:lvl5pPr>
              <a:defRPr>
                <a:solidFill>
                  <a:srgbClr val="02253A"/>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Text Placeholder 9"/>
          <p:cNvSpPr>
            <a:spLocks noGrp="1"/>
          </p:cNvSpPr>
          <p:nvPr>
            <p:ph type="body" sz="quarter" idx="11" hasCustomPrompt="1"/>
          </p:nvPr>
        </p:nvSpPr>
        <p:spPr>
          <a:xfrm>
            <a:off x="4279901" y="3501"/>
            <a:ext cx="7912100" cy="773113"/>
          </a:xfrm>
        </p:spPr>
        <p:txBody>
          <a:bodyPr anchor="ctr" anchorCtr="0">
            <a:normAutofit/>
          </a:bodyPr>
          <a:lstStyle>
            <a:lvl1pPr marL="0" marR="0" indent="0" algn="l" defTabSz="914400" rtl="0" eaLnBrk="1" fontAlgn="base" latinLnBrk="0" hangingPunct="1">
              <a:lnSpc>
                <a:spcPct val="100000"/>
              </a:lnSpc>
              <a:spcBef>
                <a:spcPct val="20000"/>
              </a:spcBef>
              <a:spcAft>
                <a:spcPct val="0"/>
              </a:spcAft>
              <a:buClrTx/>
              <a:buSzTx/>
              <a:buFont typeface="Wingdings" pitchFamily="2" charset="2"/>
              <a:buNone/>
              <a:tabLst/>
              <a:defRPr sz="3200" b="1">
                <a:latin typeface="+mj-lt"/>
              </a:defRPr>
            </a:lvl1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lang="en-US" dirty="0"/>
              <a:t>Title [Arial 32 PT]</a:t>
            </a:r>
          </a:p>
        </p:txBody>
      </p:sp>
    </p:spTree>
    <p:extLst>
      <p:ext uri="{BB962C8B-B14F-4D97-AF65-F5344CB8AC3E}">
        <p14:creationId xmlns:p14="http://schemas.microsoft.com/office/powerpoint/2010/main" val="384138814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xmlns:p14="http://schemas.microsoft.com/office/powerpoint/2010/main" spd="med" advClick="0" advTm="2000">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47472" y="6585267"/>
            <a:ext cx="2743200" cy="274320"/>
          </a:xfrm>
          <a:prstGeom prst="rect">
            <a:avLst/>
          </a:prstGeom>
        </p:spPr>
        <p:txBody>
          <a:bodyPr/>
          <a:lstStyle/>
          <a:p>
            <a:fld id="{0EB1FA18-32C7-4825-8A2B-22DC6C398D76}"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AA71-C616-4855-B21E-E113AB9A0957}" type="slidenum">
              <a:rPr lang="en-US" smtClean="0"/>
              <a:t>‹#›</a:t>
            </a:fld>
            <a:endParaRPr lang="en-US"/>
          </a:p>
        </p:txBody>
      </p:sp>
    </p:spTree>
    <p:extLst>
      <p:ext uri="{BB962C8B-B14F-4D97-AF65-F5344CB8AC3E}">
        <p14:creationId xmlns:p14="http://schemas.microsoft.com/office/powerpoint/2010/main" val="134458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w/Partners">
    <p:spTree>
      <p:nvGrpSpPr>
        <p:cNvPr id="1" name=""/>
        <p:cNvGrpSpPr/>
        <p:nvPr/>
      </p:nvGrpSpPr>
      <p:grpSpPr>
        <a:xfrm>
          <a:off x="0" y="0"/>
          <a:ext cx="0" cy="0"/>
          <a:chOff x="0" y="0"/>
          <a:chExt cx="0" cy="0"/>
        </a:xfrm>
      </p:grpSpPr>
      <p:sp>
        <p:nvSpPr>
          <p:cNvPr id="12" name="Picture Placeholder 11"/>
          <p:cNvSpPr>
            <a:spLocks noGrp="1"/>
          </p:cNvSpPr>
          <p:nvPr>
            <p:ph type="pic" sz="quarter" idx="16" hasCustomPrompt="1"/>
          </p:nvPr>
        </p:nvSpPr>
        <p:spPr>
          <a:xfrm>
            <a:off x="347471" y="2559755"/>
            <a:ext cx="2432304" cy="1152144"/>
          </a:xfr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sz="900"/>
            </a:lvl1pPr>
          </a:lstStyle>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a:pPr>
            <a:r>
              <a:rPr lang="en-US" dirty="0"/>
              <a:t>Partner/Customer Logo (or delete)</a:t>
            </a:r>
          </a:p>
          <a:p>
            <a:endParaRPr lang="en-US" dirty="0"/>
          </a:p>
        </p:txBody>
      </p:sp>
      <p:sp>
        <p:nvSpPr>
          <p:cNvPr id="14" name="Picture Placeholder 13"/>
          <p:cNvSpPr>
            <a:spLocks noGrp="1"/>
          </p:cNvSpPr>
          <p:nvPr>
            <p:ph type="pic" sz="quarter" idx="17" hasCustomPrompt="1"/>
          </p:nvPr>
        </p:nvSpPr>
        <p:spPr>
          <a:xfrm>
            <a:off x="347471" y="3839538"/>
            <a:ext cx="2432304" cy="1152144"/>
          </a:xfr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sz="900"/>
            </a:lvl1pPr>
          </a:lstStyle>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a:pPr>
            <a:r>
              <a:rPr lang="en-US" dirty="0"/>
              <a:t>Partner/Customer Logo (or delete)</a:t>
            </a:r>
          </a:p>
          <a:p>
            <a:endParaRPr lang="en-US" dirty="0"/>
          </a:p>
        </p:txBody>
      </p:sp>
      <p:sp>
        <p:nvSpPr>
          <p:cNvPr id="16" name="Title 1"/>
          <p:cNvSpPr>
            <a:spLocks noGrp="1"/>
          </p:cNvSpPr>
          <p:nvPr>
            <p:ph type="ctrTitle" hasCustomPrompt="1"/>
          </p:nvPr>
        </p:nvSpPr>
        <p:spPr>
          <a:xfrm>
            <a:off x="2990088" y="1275400"/>
            <a:ext cx="8851392" cy="2501072"/>
          </a:xfrm>
        </p:spPr>
        <p:txBody>
          <a:bodyPr anchor="ctr" anchorCtr="1">
            <a:normAutofit/>
          </a:bodyPr>
          <a:lstStyle>
            <a:lvl1pPr algn="ctr">
              <a:defRPr sz="2600" baseline="0"/>
            </a:lvl1pPr>
          </a:lstStyle>
          <a:p>
            <a:r>
              <a:rPr lang="en-US" dirty="0"/>
              <a:t>Presentation Title [Arial 36PT]</a:t>
            </a:r>
          </a:p>
        </p:txBody>
      </p:sp>
      <p:sp>
        <p:nvSpPr>
          <p:cNvPr id="18" name="Subtitle 2"/>
          <p:cNvSpPr>
            <a:spLocks noGrp="1"/>
          </p:cNvSpPr>
          <p:nvPr>
            <p:ph type="subTitle" idx="1" hasCustomPrompt="1"/>
          </p:nvPr>
        </p:nvSpPr>
        <p:spPr>
          <a:xfrm>
            <a:off x="2990088" y="4554196"/>
            <a:ext cx="8851392" cy="1846604"/>
          </a:xfrm>
        </p:spPr>
        <p:txBody>
          <a:bodyPr anchor="ctr" anchorCtr="1">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Presenters [Arial 24PT]</a:t>
            </a:r>
          </a:p>
        </p:txBody>
      </p:sp>
      <p:sp>
        <p:nvSpPr>
          <p:cNvPr id="19" name="Content Placeholder 10"/>
          <p:cNvSpPr>
            <a:spLocks noGrp="1"/>
          </p:cNvSpPr>
          <p:nvPr>
            <p:ph sz="quarter" idx="13" hasCustomPrompt="1"/>
          </p:nvPr>
        </p:nvSpPr>
        <p:spPr>
          <a:xfrm>
            <a:off x="2990088" y="3936734"/>
            <a:ext cx="8851392" cy="457200"/>
          </a:xfrm>
        </p:spPr>
        <p:txBody>
          <a:bodyPr anchor="ctr" anchorCtr="1">
            <a:normAutofit/>
          </a:bodyPr>
          <a:lstStyle>
            <a:lvl1pPr marL="0" indent="0" algn="ctr">
              <a:buNone/>
              <a:defRPr sz="1800"/>
            </a:lvl1pPr>
          </a:lstStyle>
          <a:p>
            <a:pPr lvl="0"/>
            <a:r>
              <a:rPr lang="en-US" dirty="0"/>
              <a:t>Date [Arial 18PT]</a:t>
            </a:r>
          </a:p>
        </p:txBody>
      </p:sp>
      <p:sp>
        <p:nvSpPr>
          <p:cNvPr id="9" name="Picture Placeholder 8"/>
          <p:cNvSpPr>
            <a:spLocks noGrp="1"/>
          </p:cNvSpPr>
          <p:nvPr>
            <p:ph type="pic" sz="quarter" idx="15" hasCustomPrompt="1"/>
          </p:nvPr>
        </p:nvSpPr>
        <p:spPr>
          <a:xfrm>
            <a:off x="347471" y="1275400"/>
            <a:ext cx="2432304" cy="1152144"/>
          </a:xfr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sz="900"/>
            </a:lvl1pPr>
          </a:lstStyle>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a:pPr>
            <a:r>
              <a:rPr lang="en-US" dirty="0"/>
              <a:t>Partner/Customer Logo</a:t>
            </a:r>
          </a:p>
          <a:p>
            <a:endParaRPr lang="en-US" dirty="0"/>
          </a:p>
        </p:txBody>
      </p:sp>
      <p:sp>
        <p:nvSpPr>
          <p:cNvPr id="21" name="Picture Placeholder 13"/>
          <p:cNvSpPr>
            <a:spLocks noGrp="1"/>
          </p:cNvSpPr>
          <p:nvPr>
            <p:ph type="pic" sz="quarter" idx="19" hasCustomPrompt="1"/>
          </p:nvPr>
        </p:nvSpPr>
        <p:spPr>
          <a:xfrm>
            <a:off x="347471" y="5119321"/>
            <a:ext cx="2432304" cy="1152144"/>
          </a:xfr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sz="900"/>
            </a:lvl1pPr>
          </a:lstStyle>
          <a:p>
            <a:pPr marL="171450" marR="0" lvl="0" indent="-171450" algn="l" defTabSz="685800" rtl="0" eaLnBrk="1" fontAlgn="auto" latinLnBrk="0" hangingPunct="1">
              <a:lnSpc>
                <a:spcPct val="90000"/>
              </a:lnSpc>
              <a:spcBef>
                <a:spcPts val="750"/>
              </a:spcBef>
              <a:spcAft>
                <a:spcPts val="0"/>
              </a:spcAft>
              <a:buClrTx/>
              <a:buSzTx/>
              <a:buFont typeface="Wingdings" panose="05000000000000000000" pitchFamily="2" charset="2"/>
              <a:buChar char="§"/>
              <a:tabLst/>
              <a:defRPr/>
            </a:pPr>
            <a:r>
              <a:rPr lang="en-US" dirty="0"/>
              <a:t>Partner/Customer Logo (or delete)</a:t>
            </a:r>
          </a:p>
          <a:p>
            <a:endParaRPr lang="en-US" dirty="0"/>
          </a:p>
        </p:txBody>
      </p:sp>
      <p:sp>
        <p:nvSpPr>
          <p:cNvPr id="17" name="Content Placeholder 16"/>
          <p:cNvSpPr>
            <a:spLocks noGrp="1"/>
          </p:cNvSpPr>
          <p:nvPr>
            <p:ph sz="quarter" idx="18" hasCustomPrompt="1"/>
          </p:nvPr>
        </p:nvSpPr>
        <p:spPr>
          <a:xfrm>
            <a:off x="2990088" y="0"/>
            <a:ext cx="8851392" cy="786384"/>
          </a:xfrm>
        </p:spPr>
        <p:txBody>
          <a:bodyPr>
            <a:noAutofit/>
          </a:bodyPr>
          <a:lstStyle>
            <a:lvl1pPr marL="0" marR="0" indent="0" algn="l" defTabSz="685800" rtl="0" eaLnBrk="1" fontAlgn="auto" latinLnBrk="0" hangingPunct="1">
              <a:lnSpc>
                <a:spcPct val="90000"/>
              </a:lnSpc>
              <a:spcBef>
                <a:spcPts val="750"/>
              </a:spcBef>
              <a:spcAft>
                <a:spcPts val="0"/>
              </a:spcAft>
              <a:buClrTx/>
              <a:buSzTx/>
              <a:buFont typeface="Wingdings" panose="05000000000000000000" pitchFamily="2" charset="2"/>
              <a:buNone/>
              <a:tabLst/>
              <a:defRPr sz="1350" baseline="0">
                <a:solidFill>
                  <a:schemeClr val="accent2"/>
                </a:solidFill>
              </a:defRPr>
            </a:lvl1pPr>
          </a:lstStyle>
          <a:p>
            <a:pPr marL="0" marR="0" lvl="0" indent="0" algn="l"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r>
              <a:rPr lang="en-US" dirty="0"/>
              <a:t>Title Slide for use when CUSTOMER/PARTNER LOGOS ARE REQUIRED - Remove this box after selecting and completing appropriate Cover Slide</a:t>
            </a:r>
          </a:p>
        </p:txBody>
      </p:sp>
      <p:sp>
        <p:nvSpPr>
          <p:cNvPr id="3" name="Slide Number Placeholder 2"/>
          <p:cNvSpPr>
            <a:spLocks noGrp="1"/>
          </p:cNvSpPr>
          <p:nvPr>
            <p:ph type="sldNum" sz="quarter" idx="21"/>
          </p:nvPr>
        </p:nvSpPr>
        <p:spPr/>
        <p:txBody>
          <a:bodyPr/>
          <a:lstStyle/>
          <a:p>
            <a:fld id="{BBC12974-9E60-42C5-9D84-5F35497ACEC4}" type="slidenum">
              <a:rPr lang="en-US" smtClean="0"/>
              <a:pPr/>
              <a:t>‹#›</a:t>
            </a:fld>
            <a:endParaRPr lang="en-US" dirty="0"/>
          </a:p>
        </p:txBody>
      </p:sp>
    </p:spTree>
    <p:extLst>
      <p:ext uri="{BB962C8B-B14F-4D97-AF65-F5344CB8AC3E}">
        <p14:creationId xmlns:p14="http://schemas.microsoft.com/office/powerpoint/2010/main" val="32146648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47472" y="1371598"/>
            <a:ext cx="5577840" cy="5029200"/>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
        <p:nvSpPr>
          <p:cNvPr id="7" name="Content Placeholder 6"/>
          <p:cNvSpPr>
            <a:spLocks noGrp="1"/>
          </p:cNvSpPr>
          <p:nvPr>
            <p:ph sz="quarter" idx="13"/>
          </p:nvPr>
        </p:nvSpPr>
        <p:spPr>
          <a:xfrm>
            <a:off x="6266688" y="1371598"/>
            <a:ext cx="5577840" cy="5033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35552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 Image Right">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8096251" y="1371598"/>
            <a:ext cx="3748088" cy="5029200"/>
          </a:xfrm>
        </p:spPr>
        <p:txBody>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47471" y="1371598"/>
            <a:ext cx="7406640" cy="5029200"/>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Tree>
    <p:extLst>
      <p:ext uri="{BB962C8B-B14F-4D97-AF65-F5344CB8AC3E}">
        <p14:creationId xmlns:p14="http://schemas.microsoft.com/office/powerpoint/2010/main" val="32206123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 Image Bottom">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347470" y="3764856"/>
            <a:ext cx="11496869" cy="2653058"/>
          </a:xfrm>
        </p:spPr>
        <p:txBody>
          <a:bodyPr/>
          <a:lstStyle/>
          <a:p>
            <a:r>
              <a:rPr lang="en-US" dirty="0"/>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47470" y="1371598"/>
            <a:ext cx="11496868" cy="2286000"/>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Tree>
    <p:extLst>
      <p:ext uri="{BB962C8B-B14F-4D97-AF65-F5344CB8AC3E}">
        <p14:creationId xmlns:p14="http://schemas.microsoft.com/office/powerpoint/2010/main" val="6929829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 Image Left">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347471" y="1371598"/>
            <a:ext cx="3748088" cy="5029200"/>
          </a:xfrm>
        </p:spPr>
        <p:txBody>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437888" y="1371598"/>
            <a:ext cx="7406640" cy="5029200"/>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Tree>
    <p:extLst>
      <p:ext uri="{BB962C8B-B14F-4D97-AF65-F5344CB8AC3E}">
        <p14:creationId xmlns:p14="http://schemas.microsoft.com/office/powerpoint/2010/main" val="291529422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 2 Images Right">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8096251" y="1371598"/>
            <a:ext cx="3748088" cy="2331720"/>
          </a:xfrm>
        </p:spPr>
        <p:txBody>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47471" y="1371598"/>
            <a:ext cx="7406640" cy="5029200"/>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
        <p:nvSpPr>
          <p:cNvPr id="7" name="Picture Placeholder 6"/>
          <p:cNvSpPr>
            <a:spLocks noGrp="1"/>
          </p:cNvSpPr>
          <p:nvPr>
            <p:ph type="pic" sz="quarter" idx="15"/>
          </p:nvPr>
        </p:nvSpPr>
        <p:spPr>
          <a:xfrm>
            <a:off x="8096253" y="4069078"/>
            <a:ext cx="3748087" cy="2331720"/>
          </a:xfrm>
        </p:spPr>
        <p:txBody>
          <a:bodyPr/>
          <a:lstStyle/>
          <a:p>
            <a:r>
              <a:rPr lang="en-US"/>
              <a:t>Click icon to add picture</a:t>
            </a:r>
          </a:p>
        </p:txBody>
      </p:sp>
    </p:spTree>
    <p:extLst>
      <p:ext uri="{BB962C8B-B14F-4D97-AF65-F5344CB8AC3E}">
        <p14:creationId xmlns:p14="http://schemas.microsoft.com/office/powerpoint/2010/main" val="193422050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 3 Images Right">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8096251" y="1371598"/>
            <a:ext cx="3748088" cy="1463040"/>
          </a:xfrm>
        </p:spPr>
        <p:txBody>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47471" y="1371598"/>
            <a:ext cx="7406640" cy="5029200"/>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
        <p:nvSpPr>
          <p:cNvPr id="7" name="Picture Placeholder 6"/>
          <p:cNvSpPr>
            <a:spLocks noGrp="1"/>
          </p:cNvSpPr>
          <p:nvPr>
            <p:ph type="pic" sz="quarter" idx="15"/>
          </p:nvPr>
        </p:nvSpPr>
        <p:spPr>
          <a:xfrm>
            <a:off x="8096253" y="3154678"/>
            <a:ext cx="3748087" cy="1463040"/>
          </a:xfrm>
        </p:spPr>
        <p:txBody>
          <a:bodyPr/>
          <a:lstStyle/>
          <a:p>
            <a:r>
              <a:rPr lang="en-US"/>
              <a:t>Click icon to add picture</a:t>
            </a:r>
          </a:p>
        </p:txBody>
      </p:sp>
      <p:sp>
        <p:nvSpPr>
          <p:cNvPr id="8" name="Picture Placeholder 7"/>
          <p:cNvSpPr>
            <a:spLocks noGrp="1"/>
          </p:cNvSpPr>
          <p:nvPr>
            <p:ph type="pic" sz="quarter" idx="16"/>
          </p:nvPr>
        </p:nvSpPr>
        <p:spPr>
          <a:xfrm>
            <a:off x="8096251" y="4937758"/>
            <a:ext cx="3748088" cy="1463040"/>
          </a:xfrm>
        </p:spPr>
        <p:txBody>
          <a:bodyPr/>
          <a:lstStyle/>
          <a:p>
            <a:r>
              <a:rPr lang="en-US"/>
              <a:t>Click icon to add picture</a:t>
            </a:r>
          </a:p>
        </p:txBody>
      </p:sp>
    </p:spTree>
    <p:extLst>
      <p:ext uri="{BB962C8B-B14F-4D97-AF65-F5344CB8AC3E}">
        <p14:creationId xmlns:p14="http://schemas.microsoft.com/office/powerpoint/2010/main" val="23897432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o Logo (16:9)">
    <p:spTree>
      <p:nvGrpSpPr>
        <p:cNvPr id="1" name=""/>
        <p:cNvGrpSpPr/>
        <p:nvPr/>
      </p:nvGrpSpPr>
      <p:grpSpPr>
        <a:xfrm>
          <a:off x="0" y="0"/>
          <a:ext cx="0" cy="0"/>
          <a:chOff x="0" y="0"/>
          <a:chExt cx="0" cy="0"/>
        </a:xfrm>
      </p:grpSpPr>
      <p:grpSp>
        <p:nvGrpSpPr>
          <p:cNvPr id="7" name="Group 6"/>
          <p:cNvGrpSpPr/>
          <p:nvPr/>
        </p:nvGrpSpPr>
        <p:grpSpPr>
          <a:xfrm>
            <a:off x="0" y="0"/>
            <a:ext cx="12192000" cy="6437376"/>
            <a:chOff x="0" y="0"/>
            <a:chExt cx="9144000" cy="6437376"/>
          </a:xfrm>
        </p:grpSpPr>
        <p:sp>
          <p:nvSpPr>
            <p:cNvPr id="8" name="Rectangle 7"/>
            <p:cNvSpPr/>
            <p:nvPr/>
          </p:nvSpPr>
          <p:spPr bwMode="auto">
            <a:xfrm>
              <a:off x="0" y="786384"/>
              <a:ext cx="9144000" cy="5650992"/>
            </a:xfrm>
            <a:prstGeom prst="rect">
              <a:avLst/>
            </a:prstGeom>
            <a:solidFill>
              <a:srgbClr val="F1F3F4"/>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85800" rtl="0" eaLnBrk="1" fontAlgn="base" latinLnBrk="0" hangingPunct="1">
                <a:lnSpc>
                  <a:spcPct val="100000"/>
                </a:lnSpc>
                <a:spcBef>
                  <a:spcPct val="20000"/>
                </a:spcBef>
                <a:spcAft>
                  <a:spcPct val="0"/>
                </a:spcAft>
                <a:buClrTx/>
                <a:buSzTx/>
                <a:buFont typeface="Wingdings" pitchFamily="2" charset="2"/>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1" y="0"/>
              <a:ext cx="9143999" cy="786384"/>
            </a:xfrm>
            <a:prstGeom prst="rect">
              <a:avLst/>
            </a:prstGeom>
            <a:solidFill>
              <a:srgbClr val="FFFFFF"/>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85800" rtl="0" eaLnBrk="1" fontAlgn="base" latinLnBrk="0" hangingPunct="1">
                <a:lnSpc>
                  <a:spcPct val="100000"/>
                </a:lnSpc>
                <a:spcBef>
                  <a:spcPct val="20000"/>
                </a:spcBef>
                <a:spcAft>
                  <a:spcPct val="0"/>
                </a:spcAft>
                <a:buClrTx/>
                <a:buSzTx/>
                <a:buFont typeface="Wingdings" pitchFamily="2" charset="2"/>
                <a:buNone/>
                <a:tabLst/>
              </a:pPr>
              <a:endParaRPr kumimoji="0" lang="en-US" sz="1800" b="0" i="0" u="none" strike="noStrike" cap="none" normalizeH="0" baseline="0">
                <a:ln>
                  <a:noFill/>
                </a:ln>
                <a:solidFill>
                  <a:schemeClr val="tx1"/>
                </a:solidFill>
                <a:effectLst/>
                <a:latin typeface="Arial" charset="0"/>
              </a:endParaRPr>
            </a:p>
          </p:txBody>
        </p:sp>
      </p:gr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vl6pPr>
              <a:defRPr baseline="0">
                <a:latin typeface="Arial" panose="020B0604020202020204" pitchFamily="34" charset="0"/>
                <a:cs typeface="Arial" panose="020B0604020202020204" pitchFamily="34" charset="0"/>
              </a:defRPr>
            </a:lvl6pPr>
            <a:lvl7pPr>
              <a:defRPr baseline="0">
                <a:latin typeface="Arial" panose="020B0604020202020204" pitchFamily="34" charset="0"/>
                <a:cs typeface="Arial" panose="020B0604020202020204" pitchFamily="34" charset="0"/>
              </a:defRPr>
            </a:lvl7pPr>
            <a:lvl8pPr>
              <a:defRPr baseline="0">
                <a:latin typeface="Arial" panose="020B0604020202020204" pitchFamily="34" charset="0"/>
                <a:cs typeface="Arial" panose="020B0604020202020204" pitchFamily="34" charset="0"/>
              </a:defRPr>
            </a:lvl8pPr>
            <a:lvl9pPr>
              <a:defRPr baseline="0">
                <a:latin typeface="Arial" panose="020B0604020202020204" pitchFamily="34" charset="0"/>
                <a:cs typeface="Arial" panose="020B0604020202020204"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
        <p:nvSpPr>
          <p:cNvPr id="2" name="Title 1"/>
          <p:cNvSpPr>
            <a:spLocks noGrp="1"/>
          </p:cNvSpPr>
          <p:nvPr>
            <p:ph type="title"/>
          </p:nvPr>
        </p:nvSpPr>
        <p:spPr>
          <a:xfrm>
            <a:off x="347472" y="0"/>
            <a:ext cx="11497056" cy="786384"/>
          </a:xfrm>
        </p:spPr>
        <p:txBody>
          <a:bodyPr/>
          <a:lstStyle/>
          <a:p>
            <a:r>
              <a:rPr lang="en-US"/>
              <a:t>Click to edit Master title style</a:t>
            </a:r>
            <a:endParaRPr lang="en-US" dirty="0"/>
          </a:p>
        </p:txBody>
      </p:sp>
    </p:spTree>
    <p:extLst>
      <p:ext uri="{BB962C8B-B14F-4D97-AF65-F5344CB8AC3E}">
        <p14:creationId xmlns:p14="http://schemas.microsoft.com/office/powerpoint/2010/main" val="7521309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16:9)">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C12974-9E60-42C5-9D84-5F35497ACEC4}" type="slidenum">
              <a:rPr lang="en-US" smtClean="0"/>
              <a:pPr/>
              <a:t>‹#›</a:t>
            </a:fld>
            <a:endParaRPr lang="en-US" dirty="0"/>
          </a:p>
        </p:txBody>
      </p:sp>
      <p:sp>
        <p:nvSpPr>
          <p:cNvPr id="7" name="Content Placeholder 6"/>
          <p:cNvSpPr>
            <a:spLocks noGrp="1"/>
          </p:cNvSpPr>
          <p:nvPr>
            <p:ph sz="quarter" idx="13" hasCustomPrompt="1"/>
          </p:nvPr>
        </p:nvSpPr>
        <p:spPr>
          <a:xfrm>
            <a:off x="347664" y="2221366"/>
            <a:ext cx="11496675" cy="2743200"/>
          </a:xfrm>
        </p:spPr>
        <p:txBody>
          <a:bodyPr anchor="ctr" anchorCtr="1">
            <a:normAutofit/>
          </a:bodyPr>
          <a:lstStyle>
            <a:lvl1pPr marL="0" indent="0">
              <a:buNone/>
              <a:defRPr sz="3600" b="1" baseline="0"/>
            </a:lvl1pPr>
          </a:lstStyle>
          <a:p>
            <a:pPr lvl="0"/>
            <a:r>
              <a:rPr lang="en-US" dirty="0"/>
              <a:t>Click to edit divider title [Arial 36PT]</a:t>
            </a:r>
          </a:p>
        </p:txBody>
      </p:sp>
    </p:spTree>
    <p:extLst>
      <p:ext uri="{BB962C8B-B14F-4D97-AF65-F5344CB8AC3E}">
        <p14:creationId xmlns:p14="http://schemas.microsoft.com/office/powerpoint/2010/main" val="379757355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Group 4"/>
          <p:cNvGrpSpPr/>
          <p:nvPr/>
        </p:nvGrpSpPr>
        <p:grpSpPr>
          <a:xfrm>
            <a:off x="-83127" y="-36578"/>
            <a:ext cx="12192000" cy="6437376"/>
            <a:chOff x="0" y="0"/>
            <a:chExt cx="12192000" cy="6437376"/>
          </a:xfrm>
        </p:grpSpPr>
        <p:sp>
          <p:nvSpPr>
            <p:cNvPr id="10" name="Rectangle 9"/>
            <p:cNvSpPr/>
            <p:nvPr/>
          </p:nvSpPr>
          <p:spPr bwMode="auto">
            <a:xfrm>
              <a:off x="0" y="786384"/>
              <a:ext cx="12192000" cy="5650992"/>
            </a:xfrm>
            <a:prstGeom prst="rect">
              <a:avLst/>
            </a:prstGeom>
            <a:solidFill>
              <a:srgbClr val="F1F3F4"/>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85800" rtl="0" eaLnBrk="1" fontAlgn="base" latinLnBrk="0" hangingPunct="1">
                <a:lnSpc>
                  <a:spcPct val="100000"/>
                </a:lnSpc>
                <a:spcBef>
                  <a:spcPct val="20000"/>
                </a:spcBef>
                <a:spcAft>
                  <a:spcPct val="0"/>
                </a:spcAft>
                <a:buClrTx/>
                <a:buSzTx/>
                <a:buFont typeface="Wingdings" pitchFamily="2" charset="2"/>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1" y="0"/>
              <a:ext cx="12191999" cy="786384"/>
            </a:xfrm>
            <a:prstGeom prst="rect">
              <a:avLst/>
            </a:prstGeom>
            <a:solidFill>
              <a:srgbClr val="FFFFFF"/>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85800" rtl="0" eaLnBrk="1" fontAlgn="base" latinLnBrk="0" hangingPunct="1">
                <a:lnSpc>
                  <a:spcPct val="100000"/>
                </a:lnSpc>
                <a:spcBef>
                  <a:spcPct val="20000"/>
                </a:spcBef>
                <a:spcAft>
                  <a:spcPct val="0"/>
                </a:spcAft>
                <a:buClrTx/>
                <a:buSzTx/>
                <a:buFont typeface="Wingdings" pitchFamily="2" charset="2"/>
                <a:buNone/>
                <a:tabLst/>
              </a:pPr>
              <a:endParaRPr kumimoji="0" lang="en-US" sz="1800" b="0" i="0" u="none" strike="noStrike" cap="none" normalizeH="0" baseline="0">
                <a:ln>
                  <a:noFill/>
                </a:ln>
                <a:solidFill>
                  <a:schemeClr val="tx1"/>
                </a:solidFill>
                <a:effectLst/>
                <a:latin typeface="Arial" charset="0"/>
              </a:endParaRPr>
            </a:p>
          </p:txBody>
        </p:sp>
      </p:grpSp>
      <p:sp>
        <p:nvSpPr>
          <p:cNvPr id="2" name="Title Placeholder 1"/>
          <p:cNvSpPr>
            <a:spLocks noGrp="1"/>
          </p:cNvSpPr>
          <p:nvPr>
            <p:ph type="title"/>
          </p:nvPr>
        </p:nvSpPr>
        <p:spPr>
          <a:xfrm>
            <a:off x="2990088" y="1"/>
            <a:ext cx="8854440" cy="786384"/>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347472" y="1371598"/>
            <a:ext cx="11497056" cy="5029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6" name="Slide Number Placeholder 5"/>
          <p:cNvSpPr>
            <a:spLocks noGrp="1"/>
          </p:cNvSpPr>
          <p:nvPr>
            <p:ph type="sldNum" sz="quarter" idx="4"/>
          </p:nvPr>
        </p:nvSpPr>
        <p:spPr>
          <a:xfrm>
            <a:off x="11343640" y="6585267"/>
            <a:ext cx="500888" cy="274320"/>
          </a:xfrm>
          <a:prstGeom prst="rect">
            <a:avLst/>
          </a:prstGeom>
        </p:spPr>
        <p:txBody>
          <a:bodyPr vert="horz" lIns="91440" tIns="45720" rIns="91440" bIns="45720" rtlCol="0" anchor="ctr"/>
          <a:lstStyle>
            <a:lvl1pPr algn="r">
              <a:defRPr sz="750">
                <a:solidFill>
                  <a:schemeClr val="tx1"/>
                </a:solidFill>
                <a:latin typeface="Arial" panose="020B0604020202020204" pitchFamily="34" charset="0"/>
                <a:cs typeface="Arial" panose="020B0604020202020204" pitchFamily="34" charset="0"/>
              </a:defRPr>
            </a:lvl1pPr>
          </a:lstStyle>
          <a:p>
            <a:fld id="{BBC12974-9E60-42C5-9D84-5F35497ACEC4}" type="slidenum">
              <a:rPr lang="en-US" smtClean="0"/>
              <a:pPr/>
              <a:t>‹#›</a:t>
            </a:fld>
            <a:endParaRPr lang="en-US" dirty="0"/>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7473" y="1"/>
            <a:ext cx="2435687" cy="1143000"/>
          </a:xfrm>
          <a:prstGeom prst="rect">
            <a:avLst/>
          </a:prstGeom>
        </p:spPr>
      </p:pic>
      <p:pic>
        <p:nvPicPr>
          <p:cNvPr id="14" name="Picture 7" descr="ari small"/>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10879836" y="0"/>
            <a:ext cx="990600" cy="879673"/>
          </a:xfrm>
          <a:prstGeom prst="rect">
            <a:avLst/>
          </a:prstGeom>
          <a:noFill/>
        </p:spPr>
      </p:pic>
      <p:pic>
        <p:nvPicPr>
          <p:cNvPr id="15" name="Picture 14"/>
          <p:cNvPicPr preferRelativeResize="0">
            <a:picLocks/>
          </p:cNvPicPr>
          <p:nvPr userDrawn="1"/>
        </p:nvPicPr>
        <p:blipFill>
          <a:blip r:embed="rId17"/>
          <a:stretch>
            <a:fillRect/>
          </a:stretch>
        </p:blipFill>
        <p:spPr>
          <a:xfrm>
            <a:off x="9788820" y="-14226"/>
            <a:ext cx="987552" cy="877824"/>
          </a:xfrm>
          <a:prstGeom prst="rect">
            <a:avLst/>
          </a:prstGeom>
        </p:spPr>
      </p:pic>
    </p:spTree>
    <p:extLst>
      <p:ext uri="{BB962C8B-B14F-4D97-AF65-F5344CB8AC3E}">
        <p14:creationId xmlns:p14="http://schemas.microsoft.com/office/powerpoint/2010/main" val="133205397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56" r:id="rId4"/>
    <p:sldLayoutId id="2147483755" r:id="rId5"/>
    <p:sldLayoutId id="2147483742" r:id="rId6"/>
    <p:sldLayoutId id="2147483743" r:id="rId7"/>
    <p:sldLayoutId id="2147483744" r:id="rId8"/>
    <p:sldLayoutId id="2147483745" r:id="rId9"/>
    <p:sldLayoutId id="2147483754" r:id="rId10"/>
    <p:sldLayoutId id="2147483758" r:id="rId11"/>
    <p:sldLayoutId id="2147483759" r:id="rId12"/>
    <p:sldLayoutId id="2147483760" r:id="rId13"/>
  </p:sldLayoutIdLst>
  <p:hf hdr="0" ftr="0" dt="0"/>
  <p:txStyles>
    <p:titleStyle>
      <a:lvl1pPr algn="l" defTabSz="6858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baseline="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200" kern="1200" baseline="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1800" kern="1200" baseline="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6pPr>
      <a:lvl7pPr marL="22288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7pPr>
      <a:lvl8pPr marL="25717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8pPr>
      <a:lvl9pPr marL="29146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gif"/><Relationship Id="rId7"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1670304" y="1654963"/>
            <a:ext cx="8851392" cy="2501072"/>
          </a:xfrm>
        </p:spPr>
        <p:txBody>
          <a:bodyPr/>
          <a:lstStyle/>
          <a:p>
            <a:r>
              <a:rPr lang="en-US" b="0" dirty="0"/>
              <a:t>Refining a Tool to Measure Individual and Collective Skill Retention</a:t>
            </a:r>
            <a:endParaRPr lang="en-US" dirty="0"/>
          </a:p>
        </p:txBody>
      </p:sp>
      <p:sp>
        <p:nvSpPr>
          <p:cNvPr id="11" name="Subtitle 10"/>
          <p:cNvSpPr>
            <a:spLocks noGrp="1"/>
          </p:cNvSpPr>
          <p:nvPr>
            <p:ph type="subTitle" idx="1"/>
          </p:nvPr>
        </p:nvSpPr>
        <p:spPr>
          <a:xfrm>
            <a:off x="1506682" y="4159225"/>
            <a:ext cx="9320645" cy="1846604"/>
          </a:xfrm>
        </p:spPr>
        <p:txBody>
          <a:bodyPr>
            <a:normAutofit/>
          </a:bodyPr>
          <a:lstStyle/>
          <a:p>
            <a:r>
              <a:rPr lang="en-US" sz="2100"/>
              <a:t>Job Talk Presentation</a:t>
            </a:r>
            <a:endParaRPr lang="en-US" sz="2100" dirty="0"/>
          </a:p>
          <a:p>
            <a:endParaRPr lang="en-US" sz="2100" dirty="0"/>
          </a:p>
          <a:p>
            <a:r>
              <a:rPr lang="en-US" sz="2100" dirty="0"/>
              <a:t>Dr. Matthew D Wood</a:t>
            </a:r>
            <a:endParaRPr lang="en-US" sz="1800" dirty="0"/>
          </a:p>
        </p:txBody>
      </p:sp>
      <p:sp>
        <p:nvSpPr>
          <p:cNvPr id="12" name="Content Placeholder 11"/>
          <p:cNvSpPr>
            <a:spLocks noGrp="1"/>
          </p:cNvSpPr>
          <p:nvPr>
            <p:ph sz="quarter" idx="13"/>
          </p:nvPr>
        </p:nvSpPr>
        <p:spPr>
          <a:xfrm>
            <a:off x="1670304" y="3515390"/>
            <a:ext cx="8851392" cy="457200"/>
          </a:xfrm>
        </p:spPr>
        <p:txBody>
          <a:bodyPr>
            <a:normAutofit/>
          </a:bodyPr>
          <a:lstStyle/>
          <a:p>
            <a:r>
              <a:rPr lang="en-US" dirty="0"/>
              <a:t>2021-01-10</a:t>
            </a:r>
          </a:p>
        </p:txBody>
      </p:sp>
      <p:sp>
        <p:nvSpPr>
          <p:cNvPr id="18" name="Content Placeholder 11"/>
          <p:cNvSpPr txBox="1">
            <a:spLocks/>
          </p:cNvSpPr>
          <p:nvPr/>
        </p:nvSpPr>
        <p:spPr>
          <a:xfrm>
            <a:off x="8322616" y="6400800"/>
            <a:ext cx="3869384" cy="457200"/>
          </a:xfrm>
          <a:prstGeom prst="rect">
            <a:avLst/>
          </a:prstGeom>
        </p:spPr>
        <p:txBody>
          <a:bodyPr vert="horz" lIns="91440" tIns="45720" rIns="91440" bIns="45720" rtlCol="0" anchor="ctr" anchorCtr="1">
            <a:normAutofit fontScale="77500" lnSpcReduction="20000"/>
          </a:bodyPr>
          <a:lstStyle>
            <a:lvl1pPr marL="0" indent="0" algn="ctr" defTabSz="685800" rtl="0" eaLnBrk="1" latinLnBrk="0" hangingPunct="1">
              <a:lnSpc>
                <a:spcPct val="90000"/>
              </a:lnSpc>
              <a:spcBef>
                <a:spcPts val="750"/>
              </a:spcBef>
              <a:buFont typeface="Wingdings" panose="05000000000000000000" pitchFamily="2" charset="2"/>
              <a:buNone/>
              <a:defRPr sz="1800" kern="1200" baseline="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200" kern="1200" baseline="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1800" kern="1200" baseline="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6pPr>
            <a:lvl7pPr marL="22288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7pPr>
            <a:lvl8pPr marL="25717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8pPr>
            <a:lvl9pPr marL="2914650" indent="-171450" algn="l" defTabSz="685800" rtl="0" eaLnBrk="1" latinLnBrk="0" hangingPunct="1">
              <a:lnSpc>
                <a:spcPct val="90000"/>
              </a:lnSpc>
              <a:spcBef>
                <a:spcPts val="375"/>
              </a:spcBef>
              <a:buFont typeface="Wingdings" panose="05000000000000000000" pitchFamily="2" charset="2"/>
              <a:buChar char="§"/>
              <a:defRPr sz="1400" kern="1200" baseline="0">
                <a:solidFill>
                  <a:schemeClr val="tx1"/>
                </a:solidFill>
                <a:latin typeface="Arial" panose="020B0604020202020204" pitchFamily="34" charset="0"/>
                <a:ea typeface="+mn-ea"/>
                <a:cs typeface="Arial" panose="020B0604020202020204" pitchFamily="34" charset="0"/>
              </a:defRPr>
            </a:lvl9pPr>
          </a:lstStyle>
          <a:p>
            <a:r>
              <a:rPr lang="en-US" dirty="0"/>
              <a:t>Research funded by the U.S. Army Research Institute under contract W911NF-18-D-0003</a:t>
            </a:r>
          </a:p>
        </p:txBody>
      </p:sp>
    </p:spTree>
    <p:extLst>
      <p:ext uri="{BB962C8B-B14F-4D97-AF65-F5344CB8AC3E}">
        <p14:creationId xmlns:p14="http://schemas.microsoft.com/office/powerpoint/2010/main" val="3505205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56521D-038B-4D78-A620-D3A30C294226}"/>
              </a:ext>
            </a:extLst>
          </p:cNvPr>
          <p:cNvSpPr>
            <a:spLocks noGrp="1"/>
          </p:cNvSpPr>
          <p:nvPr>
            <p:ph type="body" sz="quarter" idx="11"/>
          </p:nvPr>
        </p:nvSpPr>
        <p:spPr/>
        <p:txBody>
          <a:bodyPr>
            <a:normAutofit/>
          </a:bodyPr>
          <a:lstStyle/>
          <a:p>
            <a:r>
              <a:rPr lang="en-US" sz="2800" dirty="0">
                <a:latin typeface="Arial" panose="020B0604020202020204" pitchFamily="34" charset="0"/>
              </a:rPr>
              <a:t>Method: Schedule</a:t>
            </a:r>
          </a:p>
        </p:txBody>
      </p:sp>
      <p:graphicFrame>
        <p:nvGraphicFramePr>
          <p:cNvPr id="4" name="Content Placeholder 3">
            <a:extLst>
              <a:ext uri="{FF2B5EF4-FFF2-40B4-BE49-F238E27FC236}">
                <a16:creationId xmlns:a16="http://schemas.microsoft.com/office/drawing/2014/main" id="{198DB3CF-C3DD-4345-8EFA-A0C2A4796132}"/>
              </a:ext>
            </a:extLst>
          </p:cNvPr>
          <p:cNvGraphicFramePr>
            <a:graphicFrameLocks noGrp="1"/>
          </p:cNvGraphicFramePr>
          <p:nvPr>
            <p:ph idx="1"/>
          </p:nvPr>
        </p:nvGraphicFramePr>
        <p:xfrm>
          <a:off x="458788" y="1235071"/>
          <a:ext cx="11169618" cy="5353618"/>
        </p:xfrm>
        <a:graphic>
          <a:graphicData uri="http://schemas.openxmlformats.org/drawingml/2006/table">
            <a:tbl>
              <a:tblPr firstRow="1" bandRow="1">
                <a:tableStyleId>{5C22544A-7EE6-4342-B048-85BDC9FD1C3A}</a:tableStyleId>
              </a:tblPr>
              <a:tblGrid>
                <a:gridCol w="5735751">
                  <a:extLst>
                    <a:ext uri="{9D8B030D-6E8A-4147-A177-3AD203B41FA5}">
                      <a16:colId xmlns:a16="http://schemas.microsoft.com/office/drawing/2014/main" val="1448187659"/>
                    </a:ext>
                  </a:extLst>
                </a:gridCol>
                <a:gridCol w="603763">
                  <a:extLst>
                    <a:ext uri="{9D8B030D-6E8A-4147-A177-3AD203B41FA5}">
                      <a16:colId xmlns:a16="http://schemas.microsoft.com/office/drawing/2014/main" val="3615206478"/>
                    </a:ext>
                  </a:extLst>
                </a:gridCol>
                <a:gridCol w="603763">
                  <a:extLst>
                    <a:ext uri="{9D8B030D-6E8A-4147-A177-3AD203B41FA5}">
                      <a16:colId xmlns:a16="http://schemas.microsoft.com/office/drawing/2014/main" val="2765615767"/>
                    </a:ext>
                  </a:extLst>
                </a:gridCol>
                <a:gridCol w="603763">
                  <a:extLst>
                    <a:ext uri="{9D8B030D-6E8A-4147-A177-3AD203B41FA5}">
                      <a16:colId xmlns:a16="http://schemas.microsoft.com/office/drawing/2014/main" val="2709535199"/>
                    </a:ext>
                  </a:extLst>
                </a:gridCol>
                <a:gridCol w="603763">
                  <a:extLst>
                    <a:ext uri="{9D8B030D-6E8A-4147-A177-3AD203B41FA5}">
                      <a16:colId xmlns:a16="http://schemas.microsoft.com/office/drawing/2014/main" val="2242370581"/>
                    </a:ext>
                  </a:extLst>
                </a:gridCol>
                <a:gridCol w="603763">
                  <a:extLst>
                    <a:ext uri="{9D8B030D-6E8A-4147-A177-3AD203B41FA5}">
                      <a16:colId xmlns:a16="http://schemas.microsoft.com/office/drawing/2014/main" val="1760065844"/>
                    </a:ext>
                  </a:extLst>
                </a:gridCol>
                <a:gridCol w="603763">
                  <a:extLst>
                    <a:ext uri="{9D8B030D-6E8A-4147-A177-3AD203B41FA5}">
                      <a16:colId xmlns:a16="http://schemas.microsoft.com/office/drawing/2014/main" val="2621346500"/>
                    </a:ext>
                  </a:extLst>
                </a:gridCol>
                <a:gridCol w="603763">
                  <a:extLst>
                    <a:ext uri="{9D8B030D-6E8A-4147-A177-3AD203B41FA5}">
                      <a16:colId xmlns:a16="http://schemas.microsoft.com/office/drawing/2014/main" val="344794762"/>
                    </a:ext>
                  </a:extLst>
                </a:gridCol>
                <a:gridCol w="603763">
                  <a:extLst>
                    <a:ext uri="{9D8B030D-6E8A-4147-A177-3AD203B41FA5}">
                      <a16:colId xmlns:a16="http://schemas.microsoft.com/office/drawing/2014/main" val="3579456934"/>
                    </a:ext>
                  </a:extLst>
                </a:gridCol>
                <a:gridCol w="603763">
                  <a:extLst>
                    <a:ext uri="{9D8B030D-6E8A-4147-A177-3AD203B41FA5}">
                      <a16:colId xmlns:a16="http://schemas.microsoft.com/office/drawing/2014/main" val="2982690498"/>
                    </a:ext>
                  </a:extLst>
                </a:gridCol>
              </a:tblGrid>
              <a:tr h="781099">
                <a:tc>
                  <a:txBody>
                    <a:bodyPr/>
                    <a:lstStyle/>
                    <a:p>
                      <a:pPr marL="0" marR="0" algn="ctr">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Task</a:t>
                      </a:r>
                    </a:p>
                  </a:txBody>
                  <a:tcPr marL="68580" marR="68580" marT="0" marB="0" anchor="b"/>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Q1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Q2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Q3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Q4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Q1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Q2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Q3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Q4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Q1 FY 21</a:t>
                      </a:r>
                    </a:p>
                  </a:txBody>
                  <a:tcPr marL="68580" marR="68580" marT="0" marB="0" anchor="ctr"/>
                </a:tc>
                <a:extLst>
                  <a:ext uri="{0D108BD9-81ED-4DB2-BD59-A6C34878D82A}">
                    <a16:rowId xmlns:a16="http://schemas.microsoft.com/office/drawing/2014/main" val="2899482170"/>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BASE YEAR</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357923917"/>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1. Prepare R&amp;D Plan/Manage Contract</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extLst>
                  <a:ext uri="{0D108BD9-81ED-4DB2-BD59-A6C34878D82A}">
                    <a16:rowId xmlns:a16="http://schemas.microsoft.com/office/drawing/2014/main" val="1236307659"/>
                  </a:ext>
                </a:extLst>
              </a:tr>
              <a:tr h="514741">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2. Use the TDA to assist in predicting and examining individual/collective skill acquisition and retention</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631525203"/>
                  </a:ext>
                </a:extLst>
              </a:tr>
              <a:tr h="514741">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3. Conduct research on skill acquisition and retention of critical individual/collective tasks</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635452575"/>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OPTION YEAR</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4017093854"/>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4. Provide a User’s Guide (ARI Research Product) </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154596469"/>
                  </a:ext>
                </a:extLst>
              </a:tr>
              <a:tr h="514741">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5. Provide a set of recommendations to update frequency of task training </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356966626"/>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6. Conduct exploratory research (including literature reviews) </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1287073589"/>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7. Document research results in an ARI Technical Report</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extLst>
                  <a:ext uri="{0D108BD9-81ED-4DB2-BD59-A6C34878D82A}">
                    <a16:rowId xmlns:a16="http://schemas.microsoft.com/office/drawing/2014/main" val="1395168458"/>
                  </a:ext>
                </a:extLst>
              </a:tr>
            </a:tbl>
          </a:graphicData>
        </a:graphic>
      </p:graphicFrame>
      <p:sp>
        <p:nvSpPr>
          <p:cNvPr id="2" name="TextBox 1">
            <a:extLst>
              <a:ext uri="{FF2B5EF4-FFF2-40B4-BE49-F238E27FC236}">
                <a16:creationId xmlns:a16="http://schemas.microsoft.com/office/drawing/2014/main" id="{78709173-DB45-4422-B51B-2FD57EB11830}"/>
              </a:ext>
            </a:extLst>
          </p:cNvPr>
          <p:cNvSpPr txBox="1"/>
          <p:nvPr/>
        </p:nvSpPr>
        <p:spPr>
          <a:xfrm>
            <a:off x="9213011" y="1949569"/>
            <a:ext cx="2415395" cy="4639119"/>
          </a:xfrm>
          <a:prstGeom prst="rect">
            <a:avLst/>
          </a:prstGeom>
          <a:solidFill>
            <a:srgbClr val="FFFFFF">
              <a:alpha val="75000"/>
            </a:srgbClr>
          </a:solidFill>
        </p:spPr>
        <p:txBody>
          <a:bodyPr wrap="square" rtlCol="0">
            <a:noAutofit/>
          </a:bodyPr>
          <a:lstStyle/>
          <a:p>
            <a:r>
              <a:rPr lang="en-US" sz="2400" b="1" i="1" dirty="0"/>
              <a:t>COVID-19</a:t>
            </a:r>
          </a:p>
          <a:p>
            <a:pPr marL="285750" indent="-285750">
              <a:buFontTx/>
              <a:buChar char="-"/>
            </a:pPr>
            <a:r>
              <a:rPr lang="en-US" dirty="0"/>
              <a:t>Limited ability to develop retest data</a:t>
            </a:r>
          </a:p>
          <a:p>
            <a:pPr marL="285750" indent="-285750">
              <a:buFontTx/>
              <a:buChar char="-"/>
            </a:pPr>
            <a:r>
              <a:rPr lang="en-US" dirty="0"/>
              <a:t>Restricted availability of trainer staff or other SMEs</a:t>
            </a:r>
          </a:p>
          <a:p>
            <a:pPr marL="285750" indent="-285750">
              <a:buFontTx/>
              <a:buChar char="-"/>
            </a:pPr>
            <a:r>
              <a:rPr lang="en-US" dirty="0"/>
              <a:t>Created hard requirement to finish contract on-time</a:t>
            </a:r>
          </a:p>
          <a:p>
            <a:pPr marL="742950" lvl="1" indent="-285750">
              <a:buFontTx/>
              <a:buChar char="-"/>
            </a:pPr>
            <a:r>
              <a:rPr lang="en-US" dirty="0"/>
              <a:t>No palette for NCE w/ budget uncertainty</a:t>
            </a:r>
          </a:p>
          <a:p>
            <a:pPr marL="742950" lvl="1" indent="-285750">
              <a:buFontTx/>
              <a:buChar char="-"/>
            </a:pPr>
            <a:r>
              <a:rPr lang="en-US" dirty="0"/>
              <a:t>Shrinking tax base shrinks budgets </a:t>
            </a:r>
          </a:p>
        </p:txBody>
      </p:sp>
    </p:spTree>
    <p:extLst>
      <p:ext uri="{BB962C8B-B14F-4D97-AF65-F5344CB8AC3E}">
        <p14:creationId xmlns:p14="http://schemas.microsoft.com/office/powerpoint/2010/main" val="3615125502"/>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EE9389-505C-4AF3-99DB-049A454CCFEC}"/>
              </a:ext>
            </a:extLst>
          </p:cNvPr>
          <p:cNvSpPr>
            <a:spLocks noGrp="1"/>
          </p:cNvSpPr>
          <p:nvPr>
            <p:ph type="title"/>
          </p:nvPr>
        </p:nvSpPr>
        <p:spPr/>
        <p:txBody>
          <a:bodyPr>
            <a:normAutofit/>
          </a:bodyPr>
          <a:lstStyle/>
          <a:p>
            <a:r>
              <a:rPr lang="en-US" dirty="0"/>
              <a:t>Method: Research Samples</a:t>
            </a:r>
          </a:p>
        </p:txBody>
      </p:sp>
      <p:sp>
        <p:nvSpPr>
          <p:cNvPr id="5" name="Content Placeholder 4">
            <a:extLst>
              <a:ext uri="{FF2B5EF4-FFF2-40B4-BE49-F238E27FC236}">
                <a16:creationId xmlns:a16="http://schemas.microsoft.com/office/drawing/2014/main" id="{4AB36E63-079E-4287-A0BD-35917D190A68}"/>
              </a:ext>
            </a:extLst>
          </p:cNvPr>
          <p:cNvSpPr>
            <a:spLocks noGrp="1"/>
          </p:cNvSpPr>
          <p:nvPr>
            <p:ph idx="1"/>
          </p:nvPr>
        </p:nvSpPr>
        <p:spPr/>
        <p:txBody>
          <a:bodyPr>
            <a:normAutofit fontScale="92500" lnSpcReduction="10000"/>
          </a:bodyPr>
          <a:lstStyle/>
          <a:p>
            <a:pPr marL="0" indent="0">
              <a:buNone/>
            </a:pPr>
            <a:r>
              <a:rPr lang="en-US" dirty="0"/>
              <a:t>We collected data from two samples to better understand the usability of the TDA and how it might be calibrated.</a:t>
            </a:r>
          </a:p>
          <a:p>
            <a:pPr marL="0" indent="0">
              <a:buNone/>
            </a:pPr>
            <a:endParaRPr lang="en-US" dirty="0"/>
          </a:p>
          <a:p>
            <a:pPr marL="0" indent="0">
              <a:buNone/>
            </a:pPr>
            <a:r>
              <a:rPr lang="en-US" dirty="0"/>
              <a:t>TDA Expert Sample</a:t>
            </a:r>
          </a:p>
          <a:p>
            <a:pPr>
              <a:buFontTx/>
              <a:buChar char="-"/>
            </a:pPr>
            <a:r>
              <a:rPr lang="en-US" dirty="0"/>
              <a:t>33 Trauma Combat Casualty Care (TC3) course instructors &amp; experts</a:t>
            </a:r>
          </a:p>
          <a:p>
            <a:pPr>
              <a:buFontTx/>
              <a:buChar char="-"/>
            </a:pPr>
            <a:r>
              <a:rPr lang="en-US" dirty="0"/>
              <a:t>Completed the paper form of the TDA, along with readiness assessments, and demographic information related to TC3 expertise (e.g., time in service, MOS, </a:t>
            </a:r>
            <a:r>
              <a:rPr lang="en-US" dirty="0" err="1"/>
              <a:t>etc</a:t>
            </a:r>
            <a:r>
              <a:rPr lang="en-US" dirty="0"/>
              <a:t>)</a:t>
            </a:r>
          </a:p>
          <a:p>
            <a:pPr>
              <a:buFontTx/>
              <a:buChar char="-"/>
            </a:pPr>
            <a:r>
              <a:rPr lang="en-US" dirty="0"/>
              <a:t>Provided feedback on TDA usability</a:t>
            </a:r>
          </a:p>
          <a:p>
            <a:pPr>
              <a:buFontTx/>
              <a:buChar char="-"/>
            </a:pPr>
            <a:r>
              <a:rPr lang="en-US" dirty="0"/>
              <a:t>Described challenges in training students on TC3 skills </a:t>
            </a:r>
          </a:p>
          <a:p>
            <a:pPr>
              <a:buFontTx/>
              <a:buChar char="-"/>
            </a:pPr>
            <a:endParaRPr lang="en-US" dirty="0"/>
          </a:p>
          <a:p>
            <a:pPr marL="0" indent="0">
              <a:buNone/>
            </a:pPr>
            <a:r>
              <a:rPr lang="en-US" dirty="0"/>
              <a:t>Combat Casualty Assessment (CCA) Student Sample</a:t>
            </a:r>
          </a:p>
          <a:p>
            <a:pPr>
              <a:buFontTx/>
              <a:buChar char="-"/>
            </a:pPr>
            <a:r>
              <a:rPr lang="en-US" dirty="0"/>
              <a:t>253 students completing the TC3 course </a:t>
            </a:r>
          </a:p>
          <a:p>
            <a:pPr>
              <a:buFontTx/>
              <a:buChar char="-"/>
            </a:pPr>
            <a:r>
              <a:rPr lang="en-US" dirty="0"/>
              <a:t>Assessed on TC3 skill performance</a:t>
            </a:r>
          </a:p>
          <a:p>
            <a:pPr>
              <a:buFontTx/>
              <a:buChar char="-"/>
            </a:pPr>
            <a:r>
              <a:rPr lang="en-US" dirty="0"/>
              <a:t>Provided demographic information related to TC3 expertise</a:t>
            </a:r>
          </a:p>
        </p:txBody>
      </p:sp>
      <p:sp>
        <p:nvSpPr>
          <p:cNvPr id="2" name="Slide Number Placeholder 1">
            <a:extLst>
              <a:ext uri="{FF2B5EF4-FFF2-40B4-BE49-F238E27FC236}">
                <a16:creationId xmlns:a16="http://schemas.microsoft.com/office/drawing/2014/main" id="{0C604A81-C2C8-4D67-B913-01B1ABE5BD6F}"/>
              </a:ext>
            </a:extLst>
          </p:cNvPr>
          <p:cNvSpPr>
            <a:spLocks noGrp="1"/>
          </p:cNvSpPr>
          <p:nvPr>
            <p:ph type="sldNum" sz="quarter" idx="12"/>
          </p:nvPr>
        </p:nvSpPr>
        <p:spPr/>
        <p:txBody>
          <a:bodyPr/>
          <a:lstStyle/>
          <a:p>
            <a:fld id="{BBC12974-9E60-42C5-9D84-5F35497ACEC4}" type="slidenum">
              <a:rPr lang="en-US" smtClean="0"/>
              <a:pPr/>
              <a:t>11</a:t>
            </a:fld>
            <a:endParaRPr lang="en-US" dirty="0"/>
          </a:p>
        </p:txBody>
      </p:sp>
    </p:spTree>
    <p:extLst>
      <p:ext uri="{BB962C8B-B14F-4D97-AF65-F5344CB8AC3E}">
        <p14:creationId xmlns:p14="http://schemas.microsoft.com/office/powerpoint/2010/main" val="944382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EE9389-505C-4AF3-99DB-049A454CCFEC}"/>
              </a:ext>
            </a:extLst>
          </p:cNvPr>
          <p:cNvSpPr>
            <a:spLocks noGrp="1"/>
          </p:cNvSpPr>
          <p:nvPr>
            <p:ph type="title"/>
          </p:nvPr>
        </p:nvSpPr>
        <p:spPr/>
        <p:txBody>
          <a:bodyPr>
            <a:normAutofit/>
          </a:bodyPr>
          <a:lstStyle/>
          <a:p>
            <a:r>
              <a:rPr lang="en-US" dirty="0"/>
              <a:t>Findings: TDA Expert Sample</a:t>
            </a:r>
          </a:p>
        </p:txBody>
      </p:sp>
      <p:sp>
        <p:nvSpPr>
          <p:cNvPr id="5" name="Content Placeholder 4">
            <a:extLst>
              <a:ext uri="{FF2B5EF4-FFF2-40B4-BE49-F238E27FC236}">
                <a16:creationId xmlns:a16="http://schemas.microsoft.com/office/drawing/2014/main" id="{4AB36E63-079E-4287-A0BD-35917D190A68}"/>
              </a:ext>
            </a:extLst>
          </p:cNvPr>
          <p:cNvSpPr>
            <a:spLocks noGrp="1"/>
          </p:cNvSpPr>
          <p:nvPr>
            <p:ph idx="1"/>
          </p:nvPr>
        </p:nvSpPr>
        <p:spPr/>
        <p:txBody>
          <a:bodyPr>
            <a:normAutofit fontScale="92500" lnSpcReduction="10000"/>
          </a:bodyPr>
          <a:lstStyle/>
          <a:p>
            <a:pPr>
              <a:buFontTx/>
              <a:buChar char="-"/>
            </a:pPr>
            <a:r>
              <a:rPr lang="en-US" dirty="0"/>
              <a:t>Experts reported perceived readiness to decay linearly over time</a:t>
            </a:r>
          </a:p>
          <a:p>
            <a:pPr>
              <a:buFontTx/>
              <a:buChar char="-"/>
            </a:pPr>
            <a:r>
              <a:rPr lang="en-US" dirty="0"/>
              <a:t>Experience effects</a:t>
            </a:r>
          </a:p>
          <a:p>
            <a:pPr lvl="1">
              <a:buFontTx/>
              <a:buChar char="-"/>
            </a:pPr>
            <a:r>
              <a:rPr lang="en-US" dirty="0"/>
              <a:t>Those with fewer than 8 </a:t>
            </a:r>
            <a:r>
              <a:rPr lang="en-US" dirty="0" err="1"/>
              <a:t>yrs</a:t>
            </a:r>
            <a:r>
              <a:rPr lang="en-US" dirty="0"/>
              <a:t> experience thought Individual Unit Characteristics were the most influential in retaining TC3 skills</a:t>
            </a:r>
          </a:p>
          <a:p>
            <a:pPr lvl="1">
              <a:buFontTx/>
              <a:buChar char="-"/>
            </a:pPr>
            <a:r>
              <a:rPr lang="en-US" dirty="0"/>
              <a:t>Nonsignificant effect of experience on TDA scores in general</a:t>
            </a:r>
          </a:p>
          <a:p>
            <a:pPr lvl="1">
              <a:buFontTx/>
              <a:buChar char="-"/>
            </a:pPr>
            <a:r>
              <a:rPr lang="en-US" dirty="0"/>
              <a:t>TDA sub-scale scores did not correlate with these readiness judgments</a:t>
            </a:r>
          </a:p>
          <a:p>
            <a:pPr>
              <a:buFontTx/>
              <a:buChar char="-"/>
            </a:pPr>
            <a:r>
              <a:rPr lang="en-US" dirty="0"/>
              <a:t>In interviews, experts reported that years of experience and rank were valuable as indicators of expertise in predicting student success in the TC3 course, and also as indicators of motivation.</a:t>
            </a:r>
          </a:p>
        </p:txBody>
      </p:sp>
      <p:sp>
        <p:nvSpPr>
          <p:cNvPr id="2" name="Slide Number Placeholder 1">
            <a:extLst>
              <a:ext uri="{FF2B5EF4-FFF2-40B4-BE49-F238E27FC236}">
                <a16:creationId xmlns:a16="http://schemas.microsoft.com/office/drawing/2014/main" id="{0C604A81-C2C8-4D67-B913-01B1ABE5BD6F}"/>
              </a:ext>
            </a:extLst>
          </p:cNvPr>
          <p:cNvSpPr>
            <a:spLocks noGrp="1"/>
          </p:cNvSpPr>
          <p:nvPr>
            <p:ph type="sldNum" sz="quarter" idx="12"/>
          </p:nvPr>
        </p:nvSpPr>
        <p:spPr/>
        <p:txBody>
          <a:bodyPr/>
          <a:lstStyle/>
          <a:p>
            <a:fld id="{BBC12974-9E60-42C5-9D84-5F35497ACEC4}" type="slidenum">
              <a:rPr lang="en-US" smtClean="0"/>
              <a:pPr/>
              <a:t>12</a:t>
            </a:fld>
            <a:endParaRPr lang="en-US" dirty="0"/>
          </a:p>
        </p:txBody>
      </p:sp>
      <p:grpSp>
        <p:nvGrpSpPr>
          <p:cNvPr id="7" name="Group 6">
            <a:extLst>
              <a:ext uri="{FF2B5EF4-FFF2-40B4-BE49-F238E27FC236}">
                <a16:creationId xmlns:a16="http://schemas.microsoft.com/office/drawing/2014/main" id="{DDB05645-F98A-47F4-BBAC-5BC35674E63D}"/>
              </a:ext>
            </a:extLst>
          </p:cNvPr>
          <p:cNvGrpSpPr>
            <a:grpSpLocks noChangeAspect="1"/>
          </p:cNvGrpSpPr>
          <p:nvPr/>
        </p:nvGrpSpPr>
        <p:grpSpPr bwMode="auto">
          <a:xfrm>
            <a:off x="6778031" y="3594351"/>
            <a:ext cx="4565609" cy="2806447"/>
            <a:chOff x="7" y="7"/>
            <a:chExt cx="7766" cy="4949"/>
          </a:xfrm>
        </p:grpSpPr>
        <p:pic>
          <p:nvPicPr>
            <p:cNvPr id="8" name="Picture 7">
              <a:extLst>
                <a:ext uri="{FF2B5EF4-FFF2-40B4-BE49-F238E27FC236}">
                  <a16:creationId xmlns:a16="http://schemas.microsoft.com/office/drawing/2014/main" id="{989FF243-3E59-4B16-9577-10E46B9C4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 y="15"/>
              <a:ext cx="7751" cy="49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1D92DB8-4812-46BA-B1EE-5061EEC6112C}"/>
                </a:ext>
              </a:extLst>
            </p:cNvPr>
            <p:cNvSpPr>
              <a:spLocks noChangeArrowheads="1"/>
            </p:cNvSpPr>
            <p:nvPr/>
          </p:nvSpPr>
          <p:spPr bwMode="auto">
            <a:xfrm>
              <a:off x="7" y="7"/>
              <a:ext cx="7766" cy="49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pic>
        <p:nvPicPr>
          <p:cNvPr id="13" name="Picture 12">
            <a:extLst>
              <a:ext uri="{FF2B5EF4-FFF2-40B4-BE49-F238E27FC236}">
                <a16:creationId xmlns:a16="http://schemas.microsoft.com/office/drawing/2014/main" id="{A034F881-59A4-446B-B773-AEA29E8982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8031" y="961338"/>
            <a:ext cx="4561494" cy="2467662"/>
          </a:xfrm>
          <a:prstGeom prst="rect">
            <a:avLst/>
          </a:prstGeom>
          <a:noFill/>
          <a:ln>
            <a:noFill/>
          </a:ln>
        </p:spPr>
      </p:pic>
    </p:spTree>
    <p:extLst>
      <p:ext uri="{BB962C8B-B14F-4D97-AF65-F5344CB8AC3E}">
        <p14:creationId xmlns:p14="http://schemas.microsoft.com/office/powerpoint/2010/main" val="765314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8E50-14A0-4CAE-B84C-6FFF73D3F105}"/>
              </a:ext>
            </a:extLst>
          </p:cNvPr>
          <p:cNvSpPr>
            <a:spLocks noGrp="1"/>
          </p:cNvSpPr>
          <p:nvPr>
            <p:ph type="title"/>
          </p:nvPr>
        </p:nvSpPr>
        <p:spPr/>
        <p:txBody>
          <a:bodyPr/>
          <a:lstStyle/>
          <a:p>
            <a:r>
              <a:rPr lang="en-US" dirty="0"/>
              <a:t>Findings: CCA Student Sample</a:t>
            </a:r>
          </a:p>
        </p:txBody>
      </p:sp>
      <p:sp>
        <p:nvSpPr>
          <p:cNvPr id="5" name="Content Placeholder 4">
            <a:extLst>
              <a:ext uri="{FF2B5EF4-FFF2-40B4-BE49-F238E27FC236}">
                <a16:creationId xmlns:a16="http://schemas.microsoft.com/office/drawing/2014/main" id="{A9AF01D8-A4BA-45D3-B7A5-136AF1170E4A}"/>
              </a:ext>
            </a:extLst>
          </p:cNvPr>
          <p:cNvSpPr>
            <a:spLocks noGrp="1"/>
          </p:cNvSpPr>
          <p:nvPr>
            <p:ph idx="1"/>
          </p:nvPr>
        </p:nvSpPr>
        <p:spPr/>
        <p:txBody>
          <a:bodyPr/>
          <a:lstStyle/>
          <a:p>
            <a:pPr>
              <a:buFontTx/>
              <a:buChar char="-"/>
            </a:pPr>
            <a:r>
              <a:rPr lang="en-US" dirty="0"/>
              <a:t>Most CCA measures (critical item score, MARCH-E completion time) were </a:t>
            </a:r>
            <a:r>
              <a:rPr lang="en-US" dirty="0" err="1"/>
              <a:t>lyptokurtic</a:t>
            </a:r>
            <a:r>
              <a:rPr lang="en-US" dirty="0"/>
              <a:t> and had a long left tails, common for research using criterion measures</a:t>
            </a:r>
          </a:p>
          <a:p>
            <a:pPr lvl="1">
              <a:buFontTx/>
              <a:buChar char="-"/>
            </a:pPr>
            <a:r>
              <a:rPr lang="en-US" dirty="0"/>
              <a:t>Restriction of range</a:t>
            </a:r>
          </a:p>
          <a:p>
            <a:pPr lvl="1">
              <a:buFontTx/>
              <a:buChar char="-"/>
            </a:pPr>
            <a:endParaRPr lang="en-US" dirty="0"/>
          </a:p>
          <a:p>
            <a:pPr>
              <a:buFontTx/>
              <a:buChar char="-"/>
            </a:pPr>
            <a:r>
              <a:rPr lang="en-US" dirty="0"/>
              <a:t>Rank was associated with CCA pass rate on the first attempt</a:t>
            </a:r>
          </a:p>
          <a:p>
            <a:pPr lvl="1">
              <a:buFontTx/>
              <a:buChar char="-"/>
            </a:pPr>
            <a:r>
              <a:rPr lang="en-US" dirty="0"/>
              <a:t>PVT/PV2/PFC (</a:t>
            </a:r>
            <a:r>
              <a:rPr lang="en-US" i="1" dirty="0"/>
              <a:t>n</a:t>
            </a:r>
            <a:r>
              <a:rPr lang="en-US" dirty="0"/>
              <a:t>=113) passing: 68.1%</a:t>
            </a:r>
          </a:p>
          <a:p>
            <a:pPr lvl="1">
              <a:buFontTx/>
              <a:buChar char="-"/>
            </a:pPr>
            <a:r>
              <a:rPr lang="en-US" dirty="0"/>
              <a:t>SPC+ (</a:t>
            </a:r>
            <a:r>
              <a:rPr lang="en-US" i="1" dirty="0"/>
              <a:t>n</a:t>
            </a:r>
            <a:r>
              <a:rPr lang="en-US" dirty="0"/>
              <a:t>=118) passing: 81.3%</a:t>
            </a:r>
          </a:p>
        </p:txBody>
      </p:sp>
      <p:sp>
        <p:nvSpPr>
          <p:cNvPr id="4" name="Slide Number Placeholder 3">
            <a:extLst>
              <a:ext uri="{FF2B5EF4-FFF2-40B4-BE49-F238E27FC236}">
                <a16:creationId xmlns:a16="http://schemas.microsoft.com/office/drawing/2014/main" id="{7D154B19-6954-47AB-A4D1-626F74F295C9}"/>
              </a:ext>
            </a:extLst>
          </p:cNvPr>
          <p:cNvSpPr>
            <a:spLocks noGrp="1"/>
          </p:cNvSpPr>
          <p:nvPr>
            <p:ph type="sldNum" sz="quarter" idx="12"/>
          </p:nvPr>
        </p:nvSpPr>
        <p:spPr/>
        <p:txBody>
          <a:bodyPr/>
          <a:lstStyle/>
          <a:p>
            <a:fld id="{BBC12974-9E60-42C5-9D84-5F35497ACEC4}" type="slidenum">
              <a:rPr lang="en-US" smtClean="0"/>
              <a:pPr/>
              <a:t>13</a:t>
            </a:fld>
            <a:endParaRPr lang="en-US" dirty="0"/>
          </a:p>
        </p:txBody>
      </p:sp>
      <p:grpSp>
        <p:nvGrpSpPr>
          <p:cNvPr id="8" name="Group 7">
            <a:extLst>
              <a:ext uri="{FF2B5EF4-FFF2-40B4-BE49-F238E27FC236}">
                <a16:creationId xmlns:a16="http://schemas.microsoft.com/office/drawing/2014/main" id="{7F357C28-62B6-4737-91C4-C528E6C09E8B}"/>
              </a:ext>
            </a:extLst>
          </p:cNvPr>
          <p:cNvGrpSpPr>
            <a:grpSpLocks noChangeAspect="1"/>
          </p:cNvGrpSpPr>
          <p:nvPr/>
        </p:nvGrpSpPr>
        <p:grpSpPr bwMode="auto">
          <a:xfrm>
            <a:off x="6096000" y="786384"/>
            <a:ext cx="3972700" cy="2649469"/>
            <a:chOff x="2407" y="300"/>
            <a:chExt cx="7431" cy="4734"/>
          </a:xfrm>
        </p:grpSpPr>
        <p:pic>
          <p:nvPicPr>
            <p:cNvPr id="9" name="Picture 8">
              <a:extLst>
                <a:ext uri="{FF2B5EF4-FFF2-40B4-BE49-F238E27FC236}">
                  <a16:creationId xmlns:a16="http://schemas.microsoft.com/office/drawing/2014/main" id="{2670E049-FDA7-461F-81BC-CA13C03EB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 y="308"/>
              <a:ext cx="7369" cy="468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2B5FF63-6FC6-44D8-A547-DDBB9ECF6BF7}"/>
                </a:ext>
              </a:extLst>
            </p:cNvPr>
            <p:cNvSpPr>
              <a:spLocks noChangeArrowheads="1"/>
            </p:cNvSpPr>
            <p:nvPr/>
          </p:nvSpPr>
          <p:spPr bwMode="auto">
            <a:xfrm>
              <a:off x="2407" y="300"/>
              <a:ext cx="7431" cy="47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pic>
        <p:nvPicPr>
          <p:cNvPr id="11" name="Picture 10">
            <a:extLst>
              <a:ext uri="{FF2B5EF4-FFF2-40B4-BE49-F238E27FC236}">
                <a16:creationId xmlns:a16="http://schemas.microsoft.com/office/drawing/2014/main" id="{A44A1A9A-7C39-4900-A575-0D7B5BAEBB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6305" y="3751329"/>
            <a:ext cx="4158662" cy="2649470"/>
          </a:xfrm>
          <a:prstGeom prst="rect">
            <a:avLst/>
          </a:prstGeom>
          <a:noFill/>
        </p:spPr>
      </p:pic>
    </p:spTree>
    <p:extLst>
      <p:ext uri="{BB962C8B-B14F-4D97-AF65-F5344CB8AC3E}">
        <p14:creationId xmlns:p14="http://schemas.microsoft.com/office/powerpoint/2010/main" val="353629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EE9389-505C-4AF3-99DB-049A454CCFEC}"/>
              </a:ext>
            </a:extLst>
          </p:cNvPr>
          <p:cNvSpPr>
            <a:spLocks noGrp="1"/>
          </p:cNvSpPr>
          <p:nvPr>
            <p:ph type="title"/>
          </p:nvPr>
        </p:nvSpPr>
        <p:spPr>
          <a:xfrm>
            <a:off x="2809113" y="99788"/>
            <a:ext cx="8854440" cy="786384"/>
          </a:xfrm>
        </p:spPr>
        <p:txBody>
          <a:bodyPr>
            <a:normAutofit/>
          </a:bodyPr>
          <a:lstStyle/>
          <a:p>
            <a:r>
              <a:rPr lang="en-US" sz="2600" dirty="0"/>
              <a:t>Consequences of Research: TDA-EST Design</a:t>
            </a:r>
          </a:p>
        </p:txBody>
      </p:sp>
      <p:sp>
        <p:nvSpPr>
          <p:cNvPr id="5" name="Content Placeholder 4">
            <a:extLst>
              <a:ext uri="{FF2B5EF4-FFF2-40B4-BE49-F238E27FC236}">
                <a16:creationId xmlns:a16="http://schemas.microsoft.com/office/drawing/2014/main" id="{4AB36E63-079E-4287-A0BD-35917D190A68}"/>
              </a:ext>
            </a:extLst>
          </p:cNvPr>
          <p:cNvSpPr>
            <a:spLocks noGrp="1"/>
          </p:cNvSpPr>
          <p:nvPr>
            <p:ph idx="1"/>
          </p:nvPr>
        </p:nvSpPr>
        <p:spPr/>
        <p:txBody>
          <a:bodyPr>
            <a:normAutofit fontScale="85000" lnSpcReduction="10000"/>
          </a:bodyPr>
          <a:lstStyle/>
          <a:p>
            <a:pPr marL="0" indent="0">
              <a:buNone/>
            </a:pPr>
            <a:r>
              <a:rPr lang="en-US" dirty="0"/>
              <a:t>Knowledge gained from both samples, particularly discussions of usability of the TC3 and challenges in teaching medical skills, were used to develop the TDA-EST. The tool is intended to make completing the TDA easier and produces decay curve estimates that can be used to plan training schedules or develop course curricula.</a:t>
            </a:r>
          </a:p>
          <a:p>
            <a:pPr marL="0" indent="0">
              <a:buNone/>
            </a:pPr>
            <a:endParaRPr lang="en-US" dirty="0"/>
          </a:p>
          <a:p>
            <a:pPr marL="0" indent="0">
              <a:buNone/>
            </a:pPr>
            <a:r>
              <a:rPr lang="en-US" dirty="0"/>
              <a:t>TDA-EST was developed using principles from Multi-Criteria Decision Analysis </a:t>
            </a:r>
            <a:r>
              <a:rPr lang="da-DK" dirty="0"/>
              <a:t>(Keeney &amp; Raiffa, 1976; Rycroft et al., 2019)</a:t>
            </a:r>
            <a:r>
              <a:rPr lang="en-US" dirty="0"/>
              <a:t> to enable us and future users to make changes over time that align with user preferences, and task-specific considerations (i.e., item phrasing, calibration data).</a:t>
            </a:r>
          </a:p>
          <a:p>
            <a:endParaRPr lang="en-US" dirty="0"/>
          </a:p>
          <a:p>
            <a:r>
              <a:rPr lang="en-US" dirty="0"/>
              <a:t>Task Dashboard – stores the names of specific tasks (≤14) to assess with TDA</a:t>
            </a:r>
          </a:p>
          <a:p>
            <a:r>
              <a:rPr lang="en-US" dirty="0"/>
              <a:t>Weighting Dashboard – allows decision makers to express priorities &amp; preferences</a:t>
            </a:r>
          </a:p>
          <a:p>
            <a:r>
              <a:rPr lang="en-US" dirty="0"/>
              <a:t>Scoring Dashboard – provides updates to item-level responses &amp; scoring</a:t>
            </a:r>
          </a:p>
          <a:p>
            <a:r>
              <a:rPr lang="en-US" dirty="0"/>
              <a:t>Task Evaluation</a:t>
            </a:r>
            <a:r>
              <a:rPr lang="en-US" dirty="0">
                <a:solidFill>
                  <a:srgbClr val="FF0000"/>
                </a:solidFill>
              </a:rPr>
              <a:t> </a:t>
            </a:r>
            <a:r>
              <a:rPr lang="en-US" dirty="0"/>
              <a:t>Form – provides responses to TDA items for each task</a:t>
            </a:r>
          </a:p>
          <a:p>
            <a:r>
              <a:rPr lang="en-US" dirty="0"/>
              <a:t>Results Dashboard – displays overall &amp; subscale scores, compare scores for tasks</a:t>
            </a:r>
          </a:p>
          <a:p>
            <a:r>
              <a:rPr lang="en-US" dirty="0"/>
              <a:t>Comments Dashboard – displays any comments provided during task evaluation</a:t>
            </a:r>
          </a:p>
          <a:p>
            <a:r>
              <a:rPr lang="en-US" dirty="0"/>
              <a:t>Skill Retention Dashboard – displays retention given TDA score and initial proficiency</a:t>
            </a:r>
          </a:p>
          <a:p>
            <a:endParaRPr lang="en-US" dirty="0"/>
          </a:p>
          <a:p>
            <a:endParaRPr lang="en-US" dirty="0"/>
          </a:p>
        </p:txBody>
      </p:sp>
      <p:sp>
        <p:nvSpPr>
          <p:cNvPr id="2" name="Slide Number Placeholder 1">
            <a:extLst>
              <a:ext uri="{FF2B5EF4-FFF2-40B4-BE49-F238E27FC236}">
                <a16:creationId xmlns:a16="http://schemas.microsoft.com/office/drawing/2014/main" id="{0C604A81-C2C8-4D67-B913-01B1ABE5BD6F}"/>
              </a:ext>
            </a:extLst>
          </p:cNvPr>
          <p:cNvSpPr>
            <a:spLocks noGrp="1"/>
          </p:cNvSpPr>
          <p:nvPr>
            <p:ph type="sldNum" sz="quarter" idx="12"/>
          </p:nvPr>
        </p:nvSpPr>
        <p:spPr/>
        <p:txBody>
          <a:bodyPr/>
          <a:lstStyle/>
          <a:p>
            <a:fld id="{BBC12974-9E60-42C5-9D84-5F35497ACEC4}" type="slidenum">
              <a:rPr lang="en-US" smtClean="0"/>
              <a:pPr/>
              <a:t>14</a:t>
            </a:fld>
            <a:endParaRPr lang="en-US" dirty="0"/>
          </a:p>
        </p:txBody>
      </p:sp>
    </p:spTree>
    <p:extLst>
      <p:ext uri="{BB962C8B-B14F-4D97-AF65-F5344CB8AC3E}">
        <p14:creationId xmlns:p14="http://schemas.microsoft.com/office/powerpoint/2010/main" val="356600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933"/>
            <a:ext cx="12192000" cy="6969557"/>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current date in the following format (MM/DD/YYYY).</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your first name and last name.</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Select the desired task from the Task Dropdown. </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3957" y="11191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83957" y="2051499"/>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8" name="Picture 7"/>
          <p:cNvPicPr>
            <a:picLocks noChangeAspect="1"/>
          </p:cNvPicPr>
          <p:nvPr/>
        </p:nvPicPr>
        <p:blipFill rotWithShape="1">
          <a:blip r:embed="rId2"/>
          <a:srcRect l="1677" t="12940" r="38644" b="12583"/>
          <a:stretch/>
        </p:blipFill>
        <p:spPr>
          <a:xfrm>
            <a:off x="4347999" y="882078"/>
            <a:ext cx="7223760" cy="5189537"/>
          </a:xfrm>
          <a:prstGeom prst="rect">
            <a:avLst/>
          </a:prstGeom>
        </p:spPr>
      </p:pic>
      <p:cxnSp>
        <p:nvCxnSpPr>
          <p:cNvPr id="27" name="Straight Arrow Connector 26"/>
          <p:cNvCxnSpPr/>
          <p:nvPr/>
        </p:nvCxnSpPr>
        <p:spPr bwMode="auto">
          <a:xfrm flipV="1">
            <a:off x="4935634" y="1848846"/>
            <a:ext cx="265345" cy="405307"/>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7" name="Oval 16"/>
          <p:cNvSpPr/>
          <p:nvPr/>
        </p:nvSpPr>
        <p:spPr>
          <a:xfrm>
            <a:off x="4597417" y="207822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9" name="TextBox 28"/>
          <p:cNvSpPr txBox="1"/>
          <p:nvPr/>
        </p:nvSpPr>
        <p:spPr>
          <a:xfrm>
            <a:off x="209550" y="67468"/>
            <a:ext cx="11753850" cy="830997"/>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Task Evaluation </a:t>
            </a:r>
          </a:p>
          <a:p>
            <a:pPr algn="ctr"/>
            <a:r>
              <a:rPr lang="en-US" sz="2400" b="1" dirty="0">
                <a:latin typeface="Verdana" panose="020B0604030504040204" pitchFamily="34" charset="0"/>
                <a:ea typeface="Verdana" panose="020B0604030504040204" pitchFamily="34" charset="0"/>
              </a:rPr>
              <a:t>Step 1: Enter Date, Name, and Desired Task to Rate</a:t>
            </a:r>
          </a:p>
        </p:txBody>
      </p:sp>
      <p:sp>
        <p:nvSpPr>
          <p:cNvPr id="31" name="Oval 30"/>
          <p:cNvSpPr/>
          <p:nvPr/>
        </p:nvSpPr>
        <p:spPr>
          <a:xfrm>
            <a:off x="774812" y="275791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cxnSp>
        <p:nvCxnSpPr>
          <p:cNvPr id="32" name="Straight Arrow Connector 31"/>
          <p:cNvCxnSpPr/>
          <p:nvPr/>
        </p:nvCxnSpPr>
        <p:spPr bwMode="auto">
          <a:xfrm flipH="1" flipV="1">
            <a:off x="6976872" y="1848846"/>
            <a:ext cx="563133" cy="46999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37" name="Straight Arrow Connector 36"/>
          <p:cNvCxnSpPr/>
          <p:nvPr/>
        </p:nvCxnSpPr>
        <p:spPr bwMode="auto">
          <a:xfrm flipV="1">
            <a:off x="7540004" y="1848846"/>
            <a:ext cx="576073" cy="46999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33" name="Oval 32"/>
          <p:cNvSpPr/>
          <p:nvPr/>
        </p:nvSpPr>
        <p:spPr>
          <a:xfrm>
            <a:off x="7273619" y="207822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40" name="Oval 39"/>
          <p:cNvSpPr/>
          <p:nvPr/>
        </p:nvSpPr>
        <p:spPr>
          <a:xfrm>
            <a:off x="9812603" y="201554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Tree>
    <p:extLst>
      <p:ext uri="{BB962C8B-B14F-4D97-AF65-F5344CB8AC3E}">
        <p14:creationId xmlns:p14="http://schemas.microsoft.com/office/powerpoint/2010/main" val="4124551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4125"/>
            <a:ext cx="12258675" cy="6942125"/>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For each criterion, select the desired option from the dropdown menu. To view rating guidance for a particular criterion, double click on the corresponding question text.</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Select a confidence rating from the Confidence column.</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an optional comment in the Comments column.</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Repeat the rating process for the remaining criteria. Scroll down to see all scales.</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3957" y="11191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83952" y="3029262"/>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7" name="Picture 6"/>
          <p:cNvPicPr>
            <a:picLocks noChangeAspect="1"/>
          </p:cNvPicPr>
          <p:nvPr/>
        </p:nvPicPr>
        <p:blipFill rotWithShape="1">
          <a:blip r:embed="rId2"/>
          <a:srcRect l="18357" t="18065" r="12322" b="5809"/>
          <a:stretch/>
        </p:blipFill>
        <p:spPr>
          <a:xfrm>
            <a:off x="4361688" y="886961"/>
            <a:ext cx="7205472" cy="4462279"/>
          </a:xfrm>
          <a:prstGeom prst="rect">
            <a:avLst/>
          </a:prstGeom>
        </p:spPr>
      </p:pic>
      <p:sp>
        <p:nvSpPr>
          <p:cNvPr id="17" name="Oval 16"/>
          <p:cNvSpPr/>
          <p:nvPr/>
        </p:nvSpPr>
        <p:spPr>
          <a:xfrm>
            <a:off x="6652505" y="299762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9" name="TextBox 28"/>
          <p:cNvSpPr txBox="1"/>
          <p:nvPr/>
        </p:nvSpPr>
        <p:spPr>
          <a:xfrm>
            <a:off x="254127" y="243235"/>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Task Evaluation Step 2: Rate Task on All Criteria</a:t>
            </a:r>
          </a:p>
        </p:txBody>
      </p:sp>
      <p:sp>
        <p:nvSpPr>
          <p:cNvPr id="31" name="Oval 30"/>
          <p:cNvSpPr/>
          <p:nvPr/>
        </p:nvSpPr>
        <p:spPr>
          <a:xfrm>
            <a:off x="783951" y="40037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33" name="Oval 32"/>
          <p:cNvSpPr/>
          <p:nvPr/>
        </p:nvSpPr>
        <p:spPr>
          <a:xfrm>
            <a:off x="8917548" y="299762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40" name="Oval 39"/>
          <p:cNvSpPr/>
          <p:nvPr/>
        </p:nvSpPr>
        <p:spPr>
          <a:xfrm>
            <a:off x="10518529" y="299762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8" name="Oval 17"/>
          <p:cNvSpPr/>
          <p:nvPr/>
        </p:nvSpPr>
        <p:spPr>
          <a:xfrm>
            <a:off x="783950" y="473760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cxnSp>
        <p:nvCxnSpPr>
          <p:cNvPr id="14" name="Straight Arrow Connector 13"/>
          <p:cNvCxnSpPr/>
          <p:nvPr/>
        </p:nvCxnSpPr>
        <p:spPr bwMode="auto">
          <a:xfrm flipH="1">
            <a:off x="4720440" y="4003741"/>
            <a:ext cx="1570632"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 name="TextBox 1"/>
          <p:cNvSpPr txBox="1"/>
          <p:nvPr/>
        </p:nvSpPr>
        <p:spPr>
          <a:xfrm>
            <a:off x="5391337" y="3680575"/>
            <a:ext cx="318554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To view rating guidance, double click in the “Questions” column</a:t>
            </a:r>
          </a:p>
        </p:txBody>
      </p:sp>
    </p:spTree>
    <p:extLst>
      <p:ext uri="{BB962C8B-B14F-4D97-AF65-F5344CB8AC3E}">
        <p14:creationId xmlns:p14="http://schemas.microsoft.com/office/powerpoint/2010/main" val="269631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12192001" cy="6942125"/>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save ratings to the database, click the “Click Here to Save Form” button in the top, right-hand corner of the form. The form will clear.</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rate another task, select the desired task from the Task Dropdown and repeat the rating process.</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3957" y="11191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83956" y="27998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9" name="Picture 8"/>
          <p:cNvPicPr>
            <a:picLocks noChangeAspect="1"/>
          </p:cNvPicPr>
          <p:nvPr/>
        </p:nvPicPr>
        <p:blipFill rotWithShape="1">
          <a:blip r:embed="rId2"/>
          <a:srcRect l="39977" t="12991" r="6225" b="20432"/>
          <a:stretch/>
        </p:blipFill>
        <p:spPr>
          <a:xfrm>
            <a:off x="4361688" y="892781"/>
            <a:ext cx="7205472" cy="5032531"/>
          </a:xfrm>
          <a:prstGeom prst="rect">
            <a:avLst/>
          </a:prstGeom>
        </p:spPr>
      </p:pic>
      <p:sp>
        <p:nvSpPr>
          <p:cNvPr id="17" name="Oval 16"/>
          <p:cNvSpPr/>
          <p:nvPr/>
        </p:nvSpPr>
        <p:spPr>
          <a:xfrm>
            <a:off x="8824898" y="85669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9" name="TextBox 28"/>
          <p:cNvSpPr txBox="1"/>
          <p:nvPr/>
        </p:nvSpPr>
        <p:spPr>
          <a:xfrm>
            <a:off x="209550" y="252134"/>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Task Evaluation Step 3: Save Ratings to Database and Repeat</a:t>
            </a:r>
          </a:p>
        </p:txBody>
      </p:sp>
      <p:sp>
        <p:nvSpPr>
          <p:cNvPr id="33" name="Oval 32"/>
          <p:cNvSpPr/>
          <p:nvPr/>
        </p:nvSpPr>
        <p:spPr>
          <a:xfrm>
            <a:off x="5287380" y="162908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99896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0" y="0"/>
            <a:ext cx="12314520" cy="6942125"/>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984712"/>
          <a:ext cx="10945368" cy="5187488"/>
        </p:xfrm>
        <a:graphic>
          <a:graphicData uri="http://schemas.openxmlformats.org/drawingml/2006/table">
            <a:tbl>
              <a:tblPr firstRow="1" bandRow="1">
                <a:tableStyleId>{5C22544A-7EE6-4342-B048-85BDC9FD1C3A}</a:tableStyleId>
              </a:tblPr>
              <a:tblGrid>
                <a:gridCol w="700875">
                  <a:extLst>
                    <a:ext uri="{9D8B030D-6E8A-4147-A177-3AD203B41FA5}">
                      <a16:colId xmlns:a16="http://schemas.microsoft.com/office/drawing/2014/main" val="2267930634"/>
                    </a:ext>
                  </a:extLst>
                </a:gridCol>
                <a:gridCol w="29656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18748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Select the desired chart from dropdown menu in the top, left-hand corner of the tab. The chart area will dynamically update based on your selection.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ensure all tasks are fully visible for printing, click the “Autofit Rows” button.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hide blank rows in the table for printing, click the “Hide Blanks” button.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export the contents of the tab to a PDF for printing purposes, click the “Export Results to PDF” button.</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62293" y="11826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862291" y="2835798"/>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8" name="Oval 7"/>
          <p:cNvSpPr/>
          <p:nvPr/>
        </p:nvSpPr>
        <p:spPr>
          <a:xfrm>
            <a:off x="862290" y="398162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8" name="TextBox 17"/>
          <p:cNvSpPr txBox="1"/>
          <p:nvPr/>
        </p:nvSpPr>
        <p:spPr>
          <a:xfrm>
            <a:off x="94034" y="501728"/>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Results Step 1: Select Chart and Export Results for Printing</a:t>
            </a:r>
          </a:p>
        </p:txBody>
      </p:sp>
      <p:sp>
        <p:nvSpPr>
          <p:cNvPr id="85" name="Oval 84"/>
          <p:cNvSpPr/>
          <p:nvPr/>
        </p:nvSpPr>
        <p:spPr>
          <a:xfrm>
            <a:off x="853148" y="486831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pic>
        <p:nvPicPr>
          <p:cNvPr id="2" name="Picture 1"/>
          <p:cNvPicPr>
            <a:picLocks noChangeAspect="1"/>
          </p:cNvPicPr>
          <p:nvPr/>
        </p:nvPicPr>
        <p:blipFill rotWithShape="1">
          <a:blip r:embed="rId2"/>
          <a:srcRect l="-74" t="12560" r="4932" b="5345"/>
          <a:stretch/>
        </p:blipFill>
        <p:spPr>
          <a:xfrm>
            <a:off x="4352545" y="1012496"/>
            <a:ext cx="7214615" cy="3506131"/>
          </a:xfrm>
          <a:prstGeom prst="rect">
            <a:avLst/>
          </a:prstGeom>
        </p:spPr>
      </p:pic>
      <p:sp>
        <p:nvSpPr>
          <p:cNvPr id="21" name="Oval 20"/>
          <p:cNvSpPr/>
          <p:nvPr/>
        </p:nvSpPr>
        <p:spPr>
          <a:xfrm>
            <a:off x="6243727" y="103992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cxnSp>
        <p:nvCxnSpPr>
          <p:cNvPr id="27" name="Straight Arrow Connector 26"/>
          <p:cNvCxnSpPr/>
          <p:nvPr/>
        </p:nvCxnSpPr>
        <p:spPr bwMode="auto">
          <a:xfrm flipV="1">
            <a:off x="8708715" y="1182638"/>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2" name="Oval 21"/>
          <p:cNvSpPr/>
          <p:nvPr/>
        </p:nvSpPr>
        <p:spPr>
          <a:xfrm>
            <a:off x="8442330" y="14288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cxnSp>
        <p:nvCxnSpPr>
          <p:cNvPr id="29" name="Straight Arrow Connector 28"/>
          <p:cNvCxnSpPr/>
          <p:nvPr/>
        </p:nvCxnSpPr>
        <p:spPr bwMode="auto">
          <a:xfrm flipV="1">
            <a:off x="9743497" y="1182637"/>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3" name="Oval 22"/>
          <p:cNvSpPr/>
          <p:nvPr/>
        </p:nvSpPr>
        <p:spPr>
          <a:xfrm>
            <a:off x="9471974" y="14288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cxnSp>
        <p:nvCxnSpPr>
          <p:cNvPr id="30" name="Straight Arrow Connector 29"/>
          <p:cNvCxnSpPr/>
          <p:nvPr/>
        </p:nvCxnSpPr>
        <p:spPr bwMode="auto">
          <a:xfrm flipV="1">
            <a:off x="10650190" y="1208288"/>
            <a:ext cx="227466" cy="43982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5" name="Oval 24"/>
          <p:cNvSpPr/>
          <p:nvPr/>
        </p:nvSpPr>
        <p:spPr>
          <a:xfrm>
            <a:off x="10383804" y="145018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3885788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50" y="0"/>
            <a:ext cx="12252960" cy="685800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7" y="984712"/>
          <a:ext cx="10948096" cy="5187488"/>
        </p:xfrm>
        <a:graphic>
          <a:graphicData uri="http://schemas.openxmlformats.org/drawingml/2006/table">
            <a:tbl>
              <a:tblPr firstRow="1" bandRow="1">
                <a:tableStyleId>{5C22544A-7EE6-4342-B048-85BDC9FD1C3A}</a:tableStyleId>
              </a:tblPr>
              <a:tblGrid>
                <a:gridCol w="701050">
                  <a:extLst>
                    <a:ext uri="{9D8B030D-6E8A-4147-A177-3AD203B41FA5}">
                      <a16:colId xmlns:a16="http://schemas.microsoft.com/office/drawing/2014/main" val="2267930634"/>
                    </a:ext>
                  </a:extLst>
                </a:gridCol>
                <a:gridCol w="2966361">
                  <a:extLst>
                    <a:ext uri="{9D8B030D-6E8A-4147-A177-3AD203B41FA5}">
                      <a16:colId xmlns:a16="http://schemas.microsoft.com/office/drawing/2014/main" val="4267125266"/>
                    </a:ext>
                  </a:extLst>
                </a:gridCol>
                <a:gridCol w="7280685">
                  <a:extLst>
                    <a:ext uri="{9D8B030D-6E8A-4147-A177-3AD203B41FA5}">
                      <a16:colId xmlns:a16="http://schemas.microsoft.com/office/drawing/2014/main" val="3608567564"/>
                    </a:ext>
                  </a:extLst>
                </a:gridCol>
              </a:tblGrid>
              <a:tr h="518748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700"/>
                        </a:spcBef>
                        <a:spcAft>
                          <a:spcPts val="700"/>
                        </a:spcAft>
                      </a:pPr>
                      <a:r>
                        <a:rPr lang="en-US" sz="155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view a description of the TDA Scores and graph below, double click on the “Adjust TDA Score” header. A pop-up will appear.</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62293" y="11826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8" name="TextBox 17"/>
          <p:cNvSpPr txBox="1"/>
          <p:nvPr/>
        </p:nvSpPr>
        <p:spPr>
          <a:xfrm>
            <a:off x="94034" y="330278"/>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Step 4b: View TDA Score and Chart Descriptions</a:t>
            </a:r>
          </a:p>
        </p:txBody>
      </p:sp>
      <p:pic>
        <p:nvPicPr>
          <p:cNvPr id="7" name="Picture 6">
            <a:extLst>
              <a:ext uri="{FF2B5EF4-FFF2-40B4-BE49-F238E27FC236}">
                <a16:creationId xmlns:a16="http://schemas.microsoft.com/office/drawing/2014/main" id="{88F6A8B6-7C68-4950-B360-140CA06679A0}"/>
              </a:ext>
            </a:extLst>
          </p:cNvPr>
          <p:cNvPicPr>
            <a:picLocks noChangeAspect="1"/>
          </p:cNvPicPr>
          <p:nvPr/>
        </p:nvPicPr>
        <p:blipFill rotWithShape="1">
          <a:blip r:embed="rId2"/>
          <a:srcRect l="4425" t="16023" r="33534" b="10000"/>
          <a:stretch/>
        </p:blipFill>
        <p:spPr>
          <a:xfrm>
            <a:off x="4355431" y="1001413"/>
            <a:ext cx="7224931" cy="5142713"/>
          </a:xfrm>
          <a:prstGeom prst="rect">
            <a:avLst/>
          </a:prstGeom>
        </p:spPr>
      </p:pic>
      <p:cxnSp>
        <p:nvCxnSpPr>
          <p:cNvPr id="14" name="Straight Arrow Connector 13">
            <a:extLst>
              <a:ext uri="{FF2B5EF4-FFF2-40B4-BE49-F238E27FC236}">
                <a16:creationId xmlns:a16="http://schemas.microsoft.com/office/drawing/2014/main" id="{99514D51-F044-48E7-8307-9757247D9961}"/>
              </a:ext>
            </a:extLst>
          </p:cNvPr>
          <p:cNvCxnSpPr>
            <a:cxnSpLocks/>
          </p:cNvCxnSpPr>
          <p:nvPr/>
        </p:nvCxnSpPr>
        <p:spPr bwMode="auto">
          <a:xfrm flipH="1">
            <a:off x="9716705" y="1026695"/>
            <a:ext cx="117106" cy="52536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5" name="Oval 14">
            <a:extLst>
              <a:ext uri="{FF2B5EF4-FFF2-40B4-BE49-F238E27FC236}">
                <a16:creationId xmlns:a16="http://schemas.microsoft.com/office/drawing/2014/main" id="{7E191403-5820-4774-9E22-F1AE723953F8}"/>
              </a:ext>
            </a:extLst>
          </p:cNvPr>
          <p:cNvSpPr/>
          <p:nvPr/>
        </p:nvSpPr>
        <p:spPr>
          <a:xfrm>
            <a:off x="9556281" y="80864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137103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E821CA9-2D4E-49C5-8CFF-B6E15E97BB8E}"/>
              </a:ext>
            </a:extLst>
          </p:cNvPr>
          <p:cNvSpPr>
            <a:spLocks noGrp="1"/>
          </p:cNvSpPr>
          <p:nvPr>
            <p:ph type="title"/>
          </p:nvPr>
        </p:nvSpPr>
        <p:spPr/>
        <p:txBody>
          <a:bodyPr/>
          <a:lstStyle/>
          <a:p>
            <a:r>
              <a:rPr lang="en-US" dirty="0"/>
              <a:t>PRESENTATION OUTLINE</a:t>
            </a:r>
          </a:p>
        </p:txBody>
      </p:sp>
      <p:sp>
        <p:nvSpPr>
          <p:cNvPr id="12" name="Content Placeholder 11">
            <a:extLst>
              <a:ext uri="{FF2B5EF4-FFF2-40B4-BE49-F238E27FC236}">
                <a16:creationId xmlns:a16="http://schemas.microsoft.com/office/drawing/2014/main" id="{3C4EB109-9222-474E-8181-BDD45CA7B9BB}"/>
              </a:ext>
            </a:extLst>
          </p:cNvPr>
          <p:cNvSpPr>
            <a:spLocks noGrp="1"/>
          </p:cNvSpPr>
          <p:nvPr>
            <p:ph idx="1"/>
          </p:nvPr>
        </p:nvSpPr>
        <p:spPr/>
        <p:txBody>
          <a:bodyPr>
            <a:normAutofit/>
          </a:bodyPr>
          <a:lstStyle/>
          <a:p>
            <a:r>
              <a:rPr lang="en-US" dirty="0"/>
              <a:t>About me [3 min]</a:t>
            </a:r>
          </a:p>
          <a:p>
            <a:r>
              <a:rPr lang="en-US" dirty="0"/>
              <a:t>Project Overview [8 min]</a:t>
            </a:r>
          </a:p>
          <a:p>
            <a:r>
              <a:rPr lang="en-US" dirty="0"/>
              <a:t>Roles [3 min]</a:t>
            </a:r>
          </a:p>
          <a:p>
            <a:r>
              <a:rPr lang="en-US" dirty="0"/>
              <a:t>Method [8 min]</a:t>
            </a:r>
          </a:p>
          <a:p>
            <a:r>
              <a:rPr lang="en-US" dirty="0"/>
              <a:t>Findings [5 min]</a:t>
            </a:r>
          </a:p>
          <a:p>
            <a:r>
              <a:rPr lang="en-US" dirty="0"/>
              <a:t>Consequences of Research [5 min]</a:t>
            </a:r>
          </a:p>
          <a:p>
            <a:r>
              <a:rPr lang="en-US" dirty="0"/>
              <a:t>Lessons learned [10 min]</a:t>
            </a:r>
          </a:p>
          <a:p>
            <a:r>
              <a:rPr lang="en-US" dirty="0"/>
              <a:t>Questions [5 min]</a:t>
            </a:r>
          </a:p>
        </p:txBody>
      </p:sp>
      <p:sp>
        <p:nvSpPr>
          <p:cNvPr id="10" name="Slide Number Placeholder 9">
            <a:extLst>
              <a:ext uri="{FF2B5EF4-FFF2-40B4-BE49-F238E27FC236}">
                <a16:creationId xmlns:a16="http://schemas.microsoft.com/office/drawing/2014/main" id="{EE5F122E-2495-4022-A41E-55F72ABB1F04}"/>
              </a:ext>
            </a:extLst>
          </p:cNvPr>
          <p:cNvSpPr>
            <a:spLocks noGrp="1"/>
          </p:cNvSpPr>
          <p:nvPr>
            <p:ph type="sldNum" sz="quarter" idx="12"/>
          </p:nvPr>
        </p:nvSpPr>
        <p:spPr/>
        <p:txBody>
          <a:bodyPr/>
          <a:lstStyle/>
          <a:p>
            <a:fld id="{BBC12974-9E60-42C5-9D84-5F35497ACEC4}" type="slidenum">
              <a:rPr lang="en-US" smtClean="0"/>
              <a:pPr/>
              <a:t>2</a:t>
            </a:fld>
            <a:endParaRPr lang="en-US" dirty="0"/>
          </a:p>
        </p:txBody>
      </p:sp>
    </p:spTree>
    <p:extLst>
      <p:ext uri="{BB962C8B-B14F-4D97-AF65-F5344CB8AC3E}">
        <p14:creationId xmlns:p14="http://schemas.microsoft.com/office/powerpoint/2010/main" val="700631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93A2B3-4DC1-40FE-949C-90057FA5DC2E}"/>
              </a:ext>
            </a:extLst>
          </p:cNvPr>
          <p:cNvSpPr>
            <a:spLocks noGrp="1"/>
          </p:cNvSpPr>
          <p:nvPr>
            <p:ph type="title"/>
          </p:nvPr>
        </p:nvSpPr>
        <p:spPr/>
        <p:txBody>
          <a:bodyPr/>
          <a:lstStyle/>
          <a:p>
            <a:r>
              <a:rPr lang="en-US" dirty="0"/>
              <a:t>Consequences of Research</a:t>
            </a:r>
          </a:p>
        </p:txBody>
      </p:sp>
      <p:sp>
        <p:nvSpPr>
          <p:cNvPr id="7" name="Content Placeholder 6">
            <a:extLst>
              <a:ext uri="{FF2B5EF4-FFF2-40B4-BE49-F238E27FC236}">
                <a16:creationId xmlns:a16="http://schemas.microsoft.com/office/drawing/2014/main" id="{80278130-19A0-4CC1-921A-429CEA479F59}"/>
              </a:ext>
            </a:extLst>
          </p:cNvPr>
          <p:cNvSpPr>
            <a:spLocks noGrp="1"/>
          </p:cNvSpPr>
          <p:nvPr>
            <p:ph idx="1"/>
          </p:nvPr>
        </p:nvSpPr>
        <p:spPr/>
        <p:txBody>
          <a:bodyPr/>
          <a:lstStyle/>
          <a:p>
            <a:r>
              <a:rPr lang="en-US" dirty="0"/>
              <a:t>Prototype TDA-EST</a:t>
            </a:r>
          </a:p>
          <a:p>
            <a:pPr lvl="1"/>
            <a:r>
              <a:rPr lang="en-US" dirty="0"/>
              <a:t>Test/retest data are still needed to calibrate</a:t>
            </a:r>
          </a:p>
          <a:p>
            <a:endParaRPr lang="en-US" dirty="0"/>
          </a:p>
          <a:p>
            <a:r>
              <a:rPr lang="en-US" dirty="0"/>
              <a:t>TDA-EST User’s Guide (ARI Research Product)</a:t>
            </a:r>
          </a:p>
          <a:p>
            <a:pPr lvl="1"/>
            <a:r>
              <a:rPr lang="en-US" dirty="0"/>
              <a:t>Revising based on technical reviewer comments</a:t>
            </a:r>
          </a:p>
          <a:p>
            <a:pPr marL="0" indent="0">
              <a:buNone/>
            </a:pPr>
            <a:endParaRPr lang="en-US" dirty="0"/>
          </a:p>
          <a:p>
            <a:r>
              <a:rPr lang="en-US" dirty="0"/>
              <a:t>ARI Technical Report</a:t>
            </a:r>
          </a:p>
          <a:p>
            <a:pPr lvl="1"/>
            <a:r>
              <a:rPr lang="en-US" dirty="0"/>
              <a:t>Summary of project, including context and motivation for TDA-EST</a:t>
            </a:r>
          </a:p>
          <a:p>
            <a:pPr lvl="1"/>
            <a:r>
              <a:rPr lang="en-US" dirty="0"/>
              <a:t>Recommendations for using scores, interventions </a:t>
            </a:r>
          </a:p>
        </p:txBody>
      </p:sp>
      <p:sp>
        <p:nvSpPr>
          <p:cNvPr id="4" name="Slide Number Placeholder 3">
            <a:extLst>
              <a:ext uri="{FF2B5EF4-FFF2-40B4-BE49-F238E27FC236}">
                <a16:creationId xmlns:a16="http://schemas.microsoft.com/office/drawing/2014/main" id="{B18F8B3A-819F-4CA5-8E88-A32704FB475E}"/>
              </a:ext>
            </a:extLst>
          </p:cNvPr>
          <p:cNvSpPr>
            <a:spLocks noGrp="1"/>
          </p:cNvSpPr>
          <p:nvPr>
            <p:ph type="sldNum" sz="quarter" idx="12"/>
          </p:nvPr>
        </p:nvSpPr>
        <p:spPr/>
        <p:txBody>
          <a:bodyPr/>
          <a:lstStyle/>
          <a:p>
            <a:fld id="{BBC12974-9E60-42C5-9D84-5F35497ACEC4}" type="slidenum">
              <a:rPr lang="en-US" smtClean="0"/>
              <a:pPr/>
              <a:t>20</a:t>
            </a:fld>
            <a:endParaRPr lang="en-US" dirty="0"/>
          </a:p>
        </p:txBody>
      </p:sp>
    </p:spTree>
    <p:extLst>
      <p:ext uri="{BB962C8B-B14F-4D97-AF65-F5344CB8AC3E}">
        <p14:creationId xmlns:p14="http://schemas.microsoft.com/office/powerpoint/2010/main" val="2196227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58C0-C019-491A-AB61-AA8C4239EFA6}"/>
              </a:ext>
            </a:extLst>
          </p:cNvPr>
          <p:cNvSpPr>
            <a:spLocks noGrp="1"/>
          </p:cNvSpPr>
          <p:nvPr>
            <p:ph type="title"/>
          </p:nvPr>
        </p:nvSpPr>
        <p:spPr/>
        <p:txBody>
          <a:bodyPr>
            <a:normAutofit fontScale="90000"/>
          </a:bodyPr>
          <a:lstStyle/>
          <a:p>
            <a:r>
              <a:rPr lang="en-US" dirty="0"/>
              <a:t>Lessons Learned: </a:t>
            </a:r>
            <a:br>
              <a:rPr lang="en-US" dirty="0"/>
            </a:br>
            <a:r>
              <a:rPr lang="en-US" dirty="0"/>
              <a:t>What to improve with ~6 months…</a:t>
            </a:r>
          </a:p>
        </p:txBody>
      </p:sp>
      <p:sp>
        <p:nvSpPr>
          <p:cNvPr id="3" name="Content Placeholder 2">
            <a:extLst>
              <a:ext uri="{FF2B5EF4-FFF2-40B4-BE49-F238E27FC236}">
                <a16:creationId xmlns:a16="http://schemas.microsoft.com/office/drawing/2014/main" id="{267ADD48-21BB-466F-B25C-632D4AA4FEC6}"/>
              </a:ext>
            </a:extLst>
          </p:cNvPr>
          <p:cNvSpPr>
            <a:spLocks noGrp="1"/>
          </p:cNvSpPr>
          <p:nvPr>
            <p:ph idx="1"/>
          </p:nvPr>
        </p:nvSpPr>
        <p:spPr/>
        <p:txBody>
          <a:bodyPr>
            <a:normAutofit/>
          </a:bodyPr>
          <a:lstStyle/>
          <a:p>
            <a:pPr marL="0" indent="0">
              <a:buNone/>
            </a:pPr>
            <a:r>
              <a:rPr lang="en-US" dirty="0"/>
              <a:t>Develop a clearer understanding of starting point [&lt; 1 month] </a:t>
            </a:r>
          </a:p>
          <a:p>
            <a:r>
              <a:rPr lang="en-US" dirty="0"/>
              <a:t>There was no scoring key for the instrument</a:t>
            </a:r>
          </a:p>
          <a:p>
            <a:r>
              <a:rPr lang="en-US" dirty="0"/>
              <a:t>What was framed as a validation task became calibration</a:t>
            </a:r>
          </a:p>
          <a:p>
            <a:pPr lvl="1"/>
            <a:r>
              <a:rPr lang="en-US" dirty="0"/>
              <a:t>Ask expert sample questions about proficiency measurement in U.S. Army in general, as opposed to the TC3 task specifically</a:t>
            </a:r>
          </a:p>
          <a:p>
            <a:endParaRPr lang="en-US" dirty="0"/>
          </a:p>
          <a:p>
            <a:pPr marL="0" indent="0">
              <a:buNone/>
            </a:pPr>
            <a:r>
              <a:rPr lang="en-US" dirty="0"/>
              <a:t>Find a better dataset [1-2 months]</a:t>
            </a:r>
          </a:p>
          <a:p>
            <a:r>
              <a:rPr lang="en-US" dirty="0"/>
              <a:t>Identify courses/skills with continuous measures </a:t>
            </a:r>
          </a:p>
          <a:p>
            <a:r>
              <a:rPr lang="en-US" dirty="0"/>
              <a:t>Ideally those not required for certification </a:t>
            </a:r>
          </a:p>
          <a:p>
            <a:pPr lvl="1"/>
            <a:r>
              <a:rPr lang="en-US" dirty="0"/>
              <a:t>e.g., marksmanship practice, PE training v. certification times</a:t>
            </a:r>
          </a:p>
          <a:p>
            <a:r>
              <a:rPr lang="en-US" dirty="0"/>
              <a:t>Procure administratively (vs. through tight coordination with stakeholder) if possible</a:t>
            </a:r>
          </a:p>
        </p:txBody>
      </p:sp>
      <p:sp>
        <p:nvSpPr>
          <p:cNvPr id="4" name="Slide Number Placeholder 3">
            <a:extLst>
              <a:ext uri="{FF2B5EF4-FFF2-40B4-BE49-F238E27FC236}">
                <a16:creationId xmlns:a16="http://schemas.microsoft.com/office/drawing/2014/main" id="{CF0DF05E-B26C-43EF-BD45-433A7F268FD3}"/>
              </a:ext>
            </a:extLst>
          </p:cNvPr>
          <p:cNvSpPr>
            <a:spLocks noGrp="1"/>
          </p:cNvSpPr>
          <p:nvPr>
            <p:ph type="sldNum" sz="quarter" idx="12"/>
          </p:nvPr>
        </p:nvSpPr>
        <p:spPr/>
        <p:txBody>
          <a:bodyPr/>
          <a:lstStyle/>
          <a:p>
            <a:fld id="{BBC12974-9E60-42C5-9D84-5F35497ACEC4}" type="slidenum">
              <a:rPr lang="en-US" smtClean="0"/>
              <a:pPr/>
              <a:t>21</a:t>
            </a:fld>
            <a:endParaRPr lang="en-US" dirty="0"/>
          </a:p>
        </p:txBody>
      </p:sp>
    </p:spTree>
    <p:extLst>
      <p:ext uri="{BB962C8B-B14F-4D97-AF65-F5344CB8AC3E}">
        <p14:creationId xmlns:p14="http://schemas.microsoft.com/office/powerpoint/2010/main" val="183641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3D11F7-571E-428A-BE92-A98002F817C3}"/>
              </a:ext>
            </a:extLst>
          </p:cNvPr>
          <p:cNvSpPr>
            <a:spLocks noGrp="1"/>
          </p:cNvSpPr>
          <p:nvPr>
            <p:ph type="title"/>
          </p:nvPr>
        </p:nvSpPr>
        <p:spPr/>
        <p:txBody>
          <a:bodyPr/>
          <a:lstStyle/>
          <a:p>
            <a:r>
              <a:rPr lang="en-US" dirty="0"/>
              <a:t>Lessons Learned: Continued</a:t>
            </a:r>
          </a:p>
        </p:txBody>
      </p:sp>
      <p:sp>
        <p:nvSpPr>
          <p:cNvPr id="7" name="Content Placeholder 6">
            <a:extLst>
              <a:ext uri="{FF2B5EF4-FFF2-40B4-BE49-F238E27FC236}">
                <a16:creationId xmlns:a16="http://schemas.microsoft.com/office/drawing/2014/main" id="{A7963D61-F877-4E6E-A949-43A0C65615C1}"/>
              </a:ext>
            </a:extLst>
          </p:cNvPr>
          <p:cNvSpPr>
            <a:spLocks noGrp="1"/>
          </p:cNvSpPr>
          <p:nvPr>
            <p:ph idx="1"/>
          </p:nvPr>
        </p:nvSpPr>
        <p:spPr/>
        <p:txBody>
          <a:bodyPr>
            <a:normAutofit fontScale="92500" lnSpcReduction="20000"/>
          </a:bodyPr>
          <a:lstStyle/>
          <a:p>
            <a:pPr marL="0" indent="0">
              <a:buNone/>
            </a:pPr>
            <a:r>
              <a:rPr lang="en-US" dirty="0"/>
              <a:t>Reach out to the original authors sooner [1-2 months]</a:t>
            </a:r>
          </a:p>
          <a:p>
            <a:r>
              <a:rPr lang="en-US" dirty="0"/>
              <a:t>Made our best guess on how items should be scored</a:t>
            </a:r>
          </a:p>
          <a:p>
            <a:r>
              <a:rPr lang="en-US" dirty="0"/>
              <a:t>Was able to connect with Cianciolo in the last few weeks of the project</a:t>
            </a:r>
          </a:p>
          <a:p>
            <a:r>
              <a:rPr lang="en-US" dirty="0"/>
              <a:t>By the time we connected, it was too late to revise/rerun analyses or ask her to reconstruct the reasons for certain design decisions</a:t>
            </a:r>
          </a:p>
          <a:p>
            <a:endParaRPr lang="en-US" dirty="0"/>
          </a:p>
          <a:p>
            <a:pPr marL="0" indent="0">
              <a:buNone/>
            </a:pPr>
            <a:r>
              <a:rPr lang="en-US" dirty="0"/>
              <a:t>More rigorous factor or cluster analysis of data in-hand [1 month]</a:t>
            </a:r>
          </a:p>
          <a:p>
            <a:r>
              <a:rPr lang="en-US" dirty="0"/>
              <a:t>Given resources and data quality, we focused on correlating subscale scores with a concurrent validation measurement before investigating further</a:t>
            </a:r>
          </a:p>
          <a:p>
            <a:r>
              <a:rPr lang="en-US" dirty="0"/>
              <a:t>May be that some parts of scales/subscales correlate strongly w/ concurrent measure, currently </a:t>
            </a:r>
            <a:r>
              <a:rPr lang="en-US" dirty="0" err="1"/>
              <a:t>unkown</a:t>
            </a:r>
            <a:endParaRPr lang="en-US" dirty="0"/>
          </a:p>
          <a:p>
            <a:endParaRPr lang="en-US" dirty="0"/>
          </a:p>
          <a:p>
            <a:pPr marL="0" indent="0">
              <a:buNone/>
            </a:pPr>
            <a:r>
              <a:rPr lang="en-US" dirty="0"/>
              <a:t>Develop a recruiting plan which increases odds that students return for retest [1 month]</a:t>
            </a:r>
          </a:p>
          <a:p>
            <a:r>
              <a:rPr lang="en-US" dirty="0"/>
              <a:t>No incentive to return to MSTC once certification is attained</a:t>
            </a:r>
          </a:p>
          <a:p>
            <a:r>
              <a:rPr lang="en-US" dirty="0"/>
              <a:t>MSTC is in the business of executing training, not conducting research </a:t>
            </a:r>
          </a:p>
          <a:p>
            <a:endParaRPr lang="en-US" dirty="0"/>
          </a:p>
        </p:txBody>
      </p:sp>
      <p:sp>
        <p:nvSpPr>
          <p:cNvPr id="4" name="Slide Number Placeholder 3">
            <a:extLst>
              <a:ext uri="{FF2B5EF4-FFF2-40B4-BE49-F238E27FC236}">
                <a16:creationId xmlns:a16="http://schemas.microsoft.com/office/drawing/2014/main" id="{DFE3C0F5-4DDF-4A91-A83A-CB5D8EEFBC83}"/>
              </a:ext>
            </a:extLst>
          </p:cNvPr>
          <p:cNvSpPr>
            <a:spLocks noGrp="1"/>
          </p:cNvSpPr>
          <p:nvPr>
            <p:ph type="sldNum" sz="quarter" idx="12"/>
          </p:nvPr>
        </p:nvSpPr>
        <p:spPr/>
        <p:txBody>
          <a:bodyPr/>
          <a:lstStyle/>
          <a:p>
            <a:fld id="{BBC12974-9E60-42C5-9D84-5F35497ACEC4}" type="slidenum">
              <a:rPr lang="en-US" smtClean="0"/>
              <a:pPr/>
              <a:t>22</a:t>
            </a:fld>
            <a:endParaRPr lang="en-US" dirty="0"/>
          </a:p>
        </p:txBody>
      </p:sp>
    </p:spTree>
    <p:extLst>
      <p:ext uri="{BB962C8B-B14F-4D97-AF65-F5344CB8AC3E}">
        <p14:creationId xmlns:p14="http://schemas.microsoft.com/office/powerpoint/2010/main" val="332050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0C16F-8A08-4EBF-8B82-DEC73B889415}"/>
              </a:ext>
            </a:extLst>
          </p:cNvPr>
          <p:cNvSpPr>
            <a:spLocks noGrp="1"/>
          </p:cNvSpPr>
          <p:nvPr>
            <p:ph type="sldNum" sz="quarter" idx="12"/>
          </p:nvPr>
        </p:nvSpPr>
        <p:spPr/>
        <p:txBody>
          <a:bodyPr/>
          <a:lstStyle/>
          <a:p>
            <a:fld id="{BBC12974-9E60-42C5-9D84-5F35497ACEC4}" type="slidenum">
              <a:rPr lang="en-US" smtClean="0"/>
              <a:pPr/>
              <a:t>23</a:t>
            </a:fld>
            <a:endParaRPr lang="en-US" dirty="0"/>
          </a:p>
        </p:txBody>
      </p:sp>
      <p:sp>
        <p:nvSpPr>
          <p:cNvPr id="3" name="Content Placeholder 2">
            <a:extLst>
              <a:ext uri="{FF2B5EF4-FFF2-40B4-BE49-F238E27FC236}">
                <a16:creationId xmlns:a16="http://schemas.microsoft.com/office/drawing/2014/main" id="{22835FF2-5F85-4237-9648-7ED8808B1785}"/>
              </a:ext>
            </a:extLst>
          </p:cNvPr>
          <p:cNvSpPr>
            <a:spLocks noGrp="1"/>
          </p:cNvSpPr>
          <p:nvPr>
            <p:ph sz="quarter" idx="13"/>
          </p:nvPr>
        </p:nvSpPr>
        <p:spPr/>
        <p:txBody>
          <a:bodyPr/>
          <a:lstStyle/>
          <a:p>
            <a:r>
              <a:rPr lang="en-US" dirty="0"/>
              <a:t>Questions?</a:t>
            </a:r>
          </a:p>
        </p:txBody>
      </p:sp>
    </p:spTree>
    <p:extLst>
      <p:ext uri="{BB962C8B-B14F-4D97-AF65-F5344CB8AC3E}">
        <p14:creationId xmlns:p14="http://schemas.microsoft.com/office/powerpoint/2010/main" val="2654749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3D11F7-571E-428A-BE92-A98002F817C3}"/>
              </a:ext>
            </a:extLst>
          </p:cNvPr>
          <p:cNvSpPr>
            <a:spLocks noGrp="1"/>
          </p:cNvSpPr>
          <p:nvPr>
            <p:ph type="title"/>
          </p:nvPr>
        </p:nvSpPr>
        <p:spPr/>
        <p:txBody>
          <a:bodyPr/>
          <a:lstStyle/>
          <a:p>
            <a:r>
              <a:rPr lang="en-US" dirty="0"/>
              <a:t>References</a:t>
            </a:r>
          </a:p>
        </p:txBody>
      </p:sp>
      <p:sp>
        <p:nvSpPr>
          <p:cNvPr id="7" name="Content Placeholder 6">
            <a:extLst>
              <a:ext uri="{FF2B5EF4-FFF2-40B4-BE49-F238E27FC236}">
                <a16:creationId xmlns:a16="http://schemas.microsoft.com/office/drawing/2014/main" id="{A7963D61-F877-4E6E-A949-43A0C65615C1}"/>
              </a:ext>
            </a:extLst>
          </p:cNvPr>
          <p:cNvSpPr>
            <a:spLocks noGrp="1"/>
          </p:cNvSpPr>
          <p:nvPr>
            <p:ph idx="1"/>
          </p:nvPr>
        </p:nvSpPr>
        <p:spPr/>
        <p:txBody>
          <a:bodyPr>
            <a:normAutofit fontScale="85000" lnSpcReduction="20000"/>
          </a:bodyPr>
          <a:lstStyle/>
          <a:p>
            <a:pPr marL="0" indent="0">
              <a:buNone/>
            </a:pPr>
            <a:r>
              <a:rPr lang="en-US" dirty="0"/>
              <a:t>Anderson, J. R., Bothell, D., Byrne, M. D., Douglass, S., </a:t>
            </a:r>
            <a:r>
              <a:rPr lang="en-US" dirty="0" err="1"/>
              <a:t>Lebiere</a:t>
            </a:r>
            <a:r>
              <a:rPr lang="en-US" dirty="0"/>
              <a:t>, C., &amp; Qin, Y. (2004). An Integrated Theory of the Mind. Psychological Review, 111(4), 1036–1060. https://doi.org/10.1037/0033-295X.111.4.1036</a:t>
            </a:r>
          </a:p>
          <a:p>
            <a:pPr marL="0" indent="0">
              <a:buNone/>
            </a:pPr>
            <a:endParaRPr lang="en-US" dirty="0"/>
          </a:p>
          <a:p>
            <a:pPr marL="0" indent="0">
              <a:buNone/>
            </a:pPr>
            <a:r>
              <a:rPr lang="en-US" dirty="0"/>
              <a:t>Cianciolo, A. T., Crabb, B. T., Schaefer, P., Jackson, S., &amp; Grover, J. (2010). Sustainment of individual and collective future combat skills: Modeling and research methods. Army Research Institute for the Behavioral and Social Sciences.</a:t>
            </a:r>
          </a:p>
          <a:p>
            <a:pPr marL="0" indent="0">
              <a:buNone/>
            </a:pPr>
            <a:endParaRPr lang="en-US" dirty="0"/>
          </a:p>
          <a:p>
            <a:pPr marL="0" indent="0">
              <a:buNone/>
            </a:pPr>
            <a:r>
              <a:rPr lang="en-US" dirty="0"/>
              <a:t>Fausset, C. B., Cheng, S., </a:t>
            </a:r>
            <a:r>
              <a:rPr lang="en-US" dirty="0" err="1"/>
              <a:t>Trani</a:t>
            </a:r>
            <a:r>
              <a:rPr lang="en-US" dirty="0"/>
              <a:t>, A. N., Hutto, C. J., Hale, C. R., McDermott, T., </a:t>
            </a:r>
            <a:r>
              <a:rPr lang="en-US" dirty="0" err="1"/>
              <a:t>Nadolski</a:t>
            </a:r>
            <a:r>
              <a:rPr lang="en-US" dirty="0"/>
              <a:t>, M., &amp; Folds, D. J. (2017). Developing a Model of Team Skill Decay. Proceedings of the Human Factors and Ergonomics Society Annual Meeting, 61(1), 735–739. https://doi.org/10.1177/1541931213601669</a:t>
            </a:r>
          </a:p>
          <a:p>
            <a:pPr marL="0" indent="0">
              <a:buNone/>
            </a:pPr>
            <a:endParaRPr lang="en-US" dirty="0"/>
          </a:p>
          <a:p>
            <a:pPr marL="0" indent="0">
              <a:buNone/>
            </a:pPr>
            <a:r>
              <a:rPr lang="en-US" dirty="0"/>
              <a:t>Keeney, R. L., &amp; </a:t>
            </a:r>
            <a:r>
              <a:rPr lang="en-US" dirty="0" err="1"/>
              <a:t>Raiffa</a:t>
            </a:r>
            <a:r>
              <a:rPr lang="en-US" dirty="0"/>
              <a:t>, H. (1976). Decision with multiple objectives. Wiley, New York.</a:t>
            </a:r>
          </a:p>
          <a:p>
            <a:pPr marL="0" indent="0">
              <a:buNone/>
            </a:pPr>
            <a:endParaRPr lang="en-US" dirty="0"/>
          </a:p>
          <a:p>
            <a:pPr marL="0" indent="0">
              <a:buNone/>
            </a:pPr>
            <a:r>
              <a:rPr lang="en-US" dirty="0"/>
              <a:t>Rycroft, T., Wood, M., </a:t>
            </a:r>
            <a:r>
              <a:rPr lang="en-US" dirty="0" err="1"/>
              <a:t>Zemba</a:t>
            </a:r>
            <a:r>
              <a:rPr lang="en-US" dirty="0"/>
              <a:t>, V., Kennedy, A., Weiss, C., </a:t>
            </a:r>
            <a:r>
              <a:rPr lang="en-US" dirty="0" err="1"/>
              <a:t>Desmet</a:t>
            </a:r>
            <a:r>
              <a:rPr lang="en-US" dirty="0"/>
              <a:t>, D., Ali, R., &amp; Linkov, I. (2019). Assessing the sustainability of advanced materials using multi criteria decision analysis and the triple bottom line. Integrated Environmental Assessment and Management.</a:t>
            </a:r>
          </a:p>
        </p:txBody>
      </p:sp>
      <p:sp>
        <p:nvSpPr>
          <p:cNvPr id="4" name="Slide Number Placeholder 3">
            <a:extLst>
              <a:ext uri="{FF2B5EF4-FFF2-40B4-BE49-F238E27FC236}">
                <a16:creationId xmlns:a16="http://schemas.microsoft.com/office/drawing/2014/main" id="{DFE3C0F5-4DDF-4A91-A83A-CB5D8EEFBC83}"/>
              </a:ext>
            </a:extLst>
          </p:cNvPr>
          <p:cNvSpPr>
            <a:spLocks noGrp="1"/>
          </p:cNvSpPr>
          <p:nvPr>
            <p:ph type="sldNum" sz="quarter" idx="12"/>
          </p:nvPr>
        </p:nvSpPr>
        <p:spPr/>
        <p:txBody>
          <a:bodyPr/>
          <a:lstStyle/>
          <a:p>
            <a:fld id="{BBC12974-9E60-42C5-9D84-5F35497ACEC4}" type="slidenum">
              <a:rPr lang="en-US" smtClean="0"/>
              <a:pPr/>
              <a:t>24</a:t>
            </a:fld>
            <a:endParaRPr lang="en-US" dirty="0"/>
          </a:p>
        </p:txBody>
      </p:sp>
    </p:spTree>
    <p:extLst>
      <p:ext uri="{BB962C8B-B14F-4D97-AF65-F5344CB8AC3E}">
        <p14:creationId xmlns:p14="http://schemas.microsoft.com/office/powerpoint/2010/main" val="13119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0"/>
          <p:cNvSpPr>
            <a:spLocks noGrp="1"/>
          </p:cNvSpPr>
          <p:nvPr>
            <p:ph sz="quarter" idx="13" hasCustomPrompt="1"/>
          </p:nvPr>
        </p:nvSpPr>
        <p:spPr>
          <a:xfrm>
            <a:off x="2668045" y="1032107"/>
            <a:ext cx="6288066" cy="3309449"/>
          </a:xfrm>
        </p:spPr>
        <p:txBody>
          <a:bodyPr anchor="t" anchorCtr="1">
            <a:noAutofit/>
          </a:bodyPr>
          <a:lstStyle>
            <a:lvl1pPr marL="0" marR="0" indent="0" algn="ctr" defTabSz="685800" rtl="0" eaLnBrk="1" fontAlgn="auto" latinLnBrk="0" hangingPunct="1">
              <a:lnSpc>
                <a:spcPct val="100000"/>
              </a:lnSpc>
              <a:spcBef>
                <a:spcPts val="0"/>
              </a:spcBef>
              <a:spcAft>
                <a:spcPts val="0"/>
              </a:spcAft>
              <a:buClrTx/>
              <a:buSzTx/>
              <a:buFont typeface="Wingdings" panose="05000000000000000000" pitchFamily="2" charset="2"/>
              <a:buNone/>
              <a:tabLst/>
              <a:defRPr sz="2000"/>
            </a:lvl1pPr>
          </a:lstStyle>
          <a:p>
            <a:pPr lvl="0"/>
            <a:endParaRPr lang="en-US" dirty="0"/>
          </a:p>
          <a:p>
            <a:pPr lvl="0"/>
            <a:r>
              <a:rPr lang="en-US" dirty="0" err="1"/>
              <a:t>Aptima</a:t>
            </a:r>
            <a:r>
              <a:rPr lang="en-US" dirty="0"/>
              <a:t>, Inc.</a:t>
            </a:r>
            <a:br>
              <a:rPr lang="en-US" dirty="0"/>
            </a:br>
            <a:r>
              <a:rPr lang="en-US" dirty="0"/>
              <a:t>12 Gill Street, Suite 1400, Woburn, MA 02</a:t>
            </a:r>
            <a:br>
              <a:rPr lang="en-US" dirty="0"/>
            </a:br>
            <a:r>
              <a:rPr lang="en-US" dirty="0"/>
              <a:t>mwood@aptima.com</a:t>
            </a:r>
            <a:br>
              <a:rPr lang="en-US" dirty="0"/>
            </a:br>
            <a:r>
              <a:rPr lang="en-US" dirty="0"/>
              <a:t>Direct 781-496-2438</a:t>
            </a:r>
            <a:br>
              <a:rPr lang="en-US" dirty="0"/>
            </a:br>
            <a:r>
              <a:rPr lang="en-US"/>
              <a:t>Mobile 717-579-9135</a:t>
            </a:r>
            <a:endParaRPr lang="en-US" dirty="0"/>
          </a:p>
          <a:p>
            <a:r>
              <a:rPr lang="en-US" b="1" dirty="0"/>
              <a:t>www.aptima.com</a:t>
            </a:r>
          </a:p>
          <a:p>
            <a:endParaRPr lang="en-US" dirty="0"/>
          </a:p>
        </p:txBody>
      </p:sp>
      <p:sp>
        <p:nvSpPr>
          <p:cNvPr id="11" name="Title 1"/>
          <p:cNvSpPr>
            <a:spLocks noGrp="1"/>
          </p:cNvSpPr>
          <p:nvPr>
            <p:ph type="ctrTitle" hasCustomPrompt="1"/>
          </p:nvPr>
        </p:nvSpPr>
        <p:spPr>
          <a:xfrm>
            <a:off x="2655790" y="811612"/>
            <a:ext cx="6300592" cy="440990"/>
          </a:xfrm>
        </p:spPr>
        <p:txBody>
          <a:bodyPr anchor="ctr" anchorCtr="1">
            <a:noAutofit/>
          </a:bodyPr>
          <a:lstStyle>
            <a:lvl1pPr algn="ctr">
              <a:tabLst>
                <a:tab pos="1067991" algn="l"/>
              </a:tabLst>
              <a:defRPr sz="2400" baseline="0"/>
            </a:lvl1pPr>
          </a:lstStyle>
          <a:p>
            <a:r>
              <a:rPr lang="en-US" dirty="0"/>
              <a:t>Matt Wood, Senior Scientist</a:t>
            </a:r>
          </a:p>
        </p:txBody>
      </p:sp>
      <p:sp>
        <p:nvSpPr>
          <p:cNvPr id="3" name="Rectangle 2"/>
          <p:cNvSpPr/>
          <p:nvPr/>
        </p:nvSpPr>
        <p:spPr>
          <a:xfrm>
            <a:off x="2780778" y="3644290"/>
            <a:ext cx="5701241" cy="2677656"/>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Christopher Vowels, ARI Team Leader</a:t>
            </a:r>
          </a:p>
          <a:p>
            <a:pPr algn="ctr"/>
            <a:r>
              <a:rPr lang="en-US" sz="2400" dirty="0"/>
              <a:t>U.S. Army Research Institute</a:t>
            </a:r>
            <a:br>
              <a:rPr lang="en-US" sz="2400" dirty="0"/>
            </a:br>
            <a:r>
              <a:rPr lang="en-US" sz="2400" dirty="0"/>
              <a:t>36000 </a:t>
            </a:r>
            <a:r>
              <a:rPr lang="en-US" sz="2400" dirty="0" err="1"/>
              <a:t>Darnall</a:t>
            </a:r>
            <a:r>
              <a:rPr lang="en-US" sz="2400" dirty="0"/>
              <a:t> Loop, Fort Hood, TX</a:t>
            </a:r>
          </a:p>
          <a:p>
            <a:pPr algn="ctr"/>
            <a:r>
              <a:rPr lang="en-US" sz="2400" dirty="0"/>
              <a:t>christopher.l.vowels.civ@mail.mil</a:t>
            </a:r>
            <a:br>
              <a:rPr lang="en-US" sz="2400" dirty="0"/>
            </a:br>
            <a:r>
              <a:rPr lang="en-US" sz="2400" dirty="0"/>
              <a:t>Direct 254-288-9403</a:t>
            </a:r>
            <a:br>
              <a:rPr lang="en-US" sz="2400" dirty="0"/>
            </a:br>
            <a:r>
              <a:rPr lang="en-US" sz="2400" dirty="0"/>
              <a:t>Mobile 254-417-4057</a:t>
            </a: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939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0C16F-8A08-4EBF-8B82-DEC73B889415}"/>
              </a:ext>
            </a:extLst>
          </p:cNvPr>
          <p:cNvSpPr>
            <a:spLocks noGrp="1"/>
          </p:cNvSpPr>
          <p:nvPr>
            <p:ph type="sldNum" sz="quarter" idx="12"/>
          </p:nvPr>
        </p:nvSpPr>
        <p:spPr/>
        <p:txBody>
          <a:bodyPr/>
          <a:lstStyle/>
          <a:p>
            <a:fld id="{BBC12974-9E60-42C5-9D84-5F35497ACEC4}" type="slidenum">
              <a:rPr lang="en-US" smtClean="0"/>
              <a:pPr/>
              <a:t>26</a:t>
            </a:fld>
            <a:endParaRPr lang="en-US" dirty="0"/>
          </a:p>
        </p:txBody>
      </p:sp>
      <p:sp>
        <p:nvSpPr>
          <p:cNvPr id="3" name="Content Placeholder 2">
            <a:extLst>
              <a:ext uri="{FF2B5EF4-FFF2-40B4-BE49-F238E27FC236}">
                <a16:creationId xmlns:a16="http://schemas.microsoft.com/office/drawing/2014/main" id="{22835FF2-5F85-4237-9648-7ED8808B1785}"/>
              </a:ext>
            </a:extLst>
          </p:cNvPr>
          <p:cNvSpPr>
            <a:spLocks noGrp="1"/>
          </p:cNvSpPr>
          <p:nvPr>
            <p:ph sz="quarter" idx="13"/>
          </p:nvPr>
        </p:nvSpPr>
        <p:spPr/>
        <p:txBody>
          <a:bodyPr/>
          <a:lstStyle/>
          <a:p>
            <a:r>
              <a:rPr lang="en-US" dirty="0"/>
              <a:t>BACKUP</a:t>
            </a:r>
          </a:p>
        </p:txBody>
      </p:sp>
    </p:spTree>
    <p:extLst>
      <p:ext uri="{BB962C8B-B14F-4D97-AF65-F5344CB8AC3E}">
        <p14:creationId xmlns:p14="http://schemas.microsoft.com/office/powerpoint/2010/main" val="2968109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FB1D83-7073-41DE-A1ED-BD0F27BDAD59}"/>
              </a:ext>
            </a:extLst>
          </p:cNvPr>
          <p:cNvSpPr>
            <a:spLocks noGrp="1"/>
          </p:cNvSpPr>
          <p:nvPr>
            <p:ph type="sldNum" sz="quarter" idx="12"/>
          </p:nvPr>
        </p:nvSpPr>
        <p:spPr/>
        <p:txBody>
          <a:bodyPr/>
          <a:lstStyle/>
          <a:p>
            <a:fld id="{DA2AAA71-C616-4855-B21E-E113AB9A0957}" type="slidenum">
              <a:rPr lang="en-US" smtClean="0"/>
              <a:t>27</a:t>
            </a:fld>
            <a:endParaRPr lang="en-US"/>
          </a:p>
        </p:txBody>
      </p:sp>
      <p:sp>
        <p:nvSpPr>
          <p:cNvPr id="5" name="Content Placeholder 4">
            <a:extLst>
              <a:ext uri="{FF2B5EF4-FFF2-40B4-BE49-F238E27FC236}">
                <a16:creationId xmlns:a16="http://schemas.microsoft.com/office/drawing/2014/main" id="{BE915726-6F6B-43AB-8AFA-DBB101F09472}"/>
              </a:ext>
            </a:extLst>
          </p:cNvPr>
          <p:cNvSpPr>
            <a:spLocks noGrp="1"/>
          </p:cNvSpPr>
          <p:nvPr>
            <p:ph sz="quarter" idx="13"/>
          </p:nvPr>
        </p:nvSpPr>
        <p:spPr/>
        <p:txBody>
          <a:bodyPr/>
          <a:lstStyle/>
          <a:p>
            <a:r>
              <a:rPr lang="en-US" dirty="0"/>
              <a:t>TDA Items</a:t>
            </a:r>
          </a:p>
        </p:txBody>
      </p:sp>
    </p:spTree>
    <p:extLst>
      <p:ext uri="{BB962C8B-B14F-4D97-AF65-F5344CB8AC3E}">
        <p14:creationId xmlns:p14="http://schemas.microsoft.com/office/powerpoint/2010/main" val="1401285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p:cNvSpPr>
            <a:spLocks noGrp="1"/>
          </p:cNvSpPr>
          <p:nvPr>
            <p:ph idx="1"/>
          </p:nvPr>
        </p:nvSpPr>
        <p:spPr>
          <a:xfrm>
            <a:off x="458733" y="2392470"/>
            <a:ext cx="11271876" cy="4053675"/>
          </a:xfrm>
        </p:spPr>
        <p:txBody>
          <a:bodyPr/>
          <a:lstStyle/>
          <a:p>
            <a:pPr marL="457200" indent="-457200">
              <a:buFont typeface="+mj-lt"/>
              <a:buAutoNum type="arabicParenR"/>
            </a:pPr>
            <a:r>
              <a:rPr lang="en-US" dirty="0"/>
              <a:t>How much do memory aids reduce memory demands for this task?</a:t>
            </a:r>
          </a:p>
          <a:p>
            <a:pPr marL="457200" indent="-457200">
              <a:buFont typeface="+mj-lt"/>
              <a:buAutoNum type="arabicParenR"/>
            </a:pPr>
            <a:r>
              <a:rPr lang="en-US" dirty="0"/>
              <a:t>How many performance measures is the task divided into?</a:t>
            </a:r>
          </a:p>
          <a:p>
            <a:pPr marL="457200" indent="-457200">
              <a:buFont typeface="+mj-lt"/>
              <a:buAutoNum type="arabicParenR"/>
            </a:pPr>
            <a:r>
              <a:rPr lang="en-US" dirty="0"/>
              <a:t>Are the steps in the task required to be performed in a definite sequence?</a:t>
            </a:r>
          </a:p>
          <a:p>
            <a:pPr marL="457200" indent="-457200">
              <a:buFont typeface="+mj-lt"/>
              <a:buAutoNum type="arabicParenR"/>
            </a:pPr>
            <a:r>
              <a:rPr lang="en-US" dirty="0"/>
              <a:t>How complex are the mental demands of this task?</a:t>
            </a:r>
          </a:p>
          <a:p>
            <a:pPr marL="457200" indent="-457200">
              <a:buFont typeface="+mj-lt"/>
              <a:buAutoNum type="arabicParenR"/>
            </a:pPr>
            <a:r>
              <a:rPr lang="en-US" dirty="0"/>
              <a:t>How many facts, terms, names, rules, and/or ideas must a Soldier or leader memorize in order earn a “GO” on this task?</a:t>
            </a:r>
          </a:p>
          <a:p>
            <a:pPr marL="457200" indent="-457200">
              <a:buFont typeface="+mj-lt"/>
              <a:buAutoNum type="arabicParenR"/>
            </a:pPr>
            <a:r>
              <a:rPr lang="en-US" dirty="0"/>
              <a:t>How difficult are the facts, terms, rules and/or ideas that must be remembered? </a:t>
            </a:r>
          </a:p>
          <a:p>
            <a:pPr marL="457200" indent="-457200">
              <a:buFont typeface="+mj-lt"/>
              <a:buAutoNum type="arabicParenR"/>
            </a:pPr>
            <a:r>
              <a:rPr lang="en-US" dirty="0"/>
              <a:t>How severe is the time pressure under which this task must be performed? </a:t>
            </a:r>
          </a:p>
          <a:p>
            <a:endParaRPr lang="en-US" dirty="0"/>
          </a:p>
          <a:p>
            <a:endParaRPr lang="en-US" dirty="0"/>
          </a:p>
        </p:txBody>
      </p:sp>
      <p:sp>
        <p:nvSpPr>
          <p:cNvPr id="18" name="Text Placeholder 17"/>
          <p:cNvSpPr>
            <a:spLocks noGrp="1"/>
          </p:cNvSpPr>
          <p:nvPr>
            <p:ph type="body" sz="quarter" idx="11"/>
          </p:nvPr>
        </p:nvSpPr>
        <p:spPr>
          <a:xfrm>
            <a:off x="4279900" y="1005583"/>
            <a:ext cx="7912100" cy="773113"/>
          </a:xfrm>
        </p:spPr>
        <p:txBody>
          <a:bodyPr>
            <a:normAutofit/>
          </a:bodyPr>
          <a:lstStyle/>
          <a:p>
            <a:r>
              <a:rPr lang="en-US" dirty="0"/>
              <a:t>Individual TDA Section I: Task Characteristics</a:t>
            </a:r>
          </a:p>
        </p:txBody>
      </p:sp>
    </p:spTree>
    <p:extLst>
      <p:ext uri="{BB962C8B-B14F-4D97-AF65-F5344CB8AC3E}">
        <p14:creationId xmlns:p14="http://schemas.microsoft.com/office/powerpoint/2010/main" val="3552507324"/>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733" y="2430048"/>
            <a:ext cx="11271876" cy="4016097"/>
          </a:xfrm>
        </p:spPr>
        <p:txBody>
          <a:bodyPr/>
          <a:lstStyle/>
          <a:p>
            <a:pPr marL="457200" indent="-457200">
              <a:buFont typeface="+mj-lt"/>
              <a:buAutoNum type="arabicParenR"/>
            </a:pPr>
            <a:r>
              <a:rPr lang="en-US" dirty="0"/>
              <a:t>How strongly has the battalion commander emphasized the importance of learning this skill?</a:t>
            </a:r>
          </a:p>
          <a:p>
            <a:pPr marL="457200" indent="-457200">
              <a:buFont typeface="+mj-lt"/>
              <a:buAutoNum type="arabicParenR"/>
            </a:pPr>
            <a:r>
              <a:rPr lang="en-US" dirty="0"/>
              <a:t>How closely did the initial training conditions of this skill match its performance conditions under combat conditions?</a:t>
            </a:r>
          </a:p>
          <a:p>
            <a:pPr marL="457200" indent="-457200">
              <a:buFont typeface="+mj-lt"/>
              <a:buAutoNum type="arabicParenR"/>
            </a:pPr>
            <a:r>
              <a:rPr lang="en-US" dirty="0"/>
              <a:t>How often has this skill been used?</a:t>
            </a:r>
          </a:p>
          <a:p>
            <a:pPr marL="457200" indent="-457200">
              <a:buFont typeface="+mj-lt"/>
              <a:buAutoNum type="arabicParenR"/>
            </a:pPr>
            <a:endParaRPr lang="en-US" dirty="0"/>
          </a:p>
        </p:txBody>
      </p:sp>
      <p:sp>
        <p:nvSpPr>
          <p:cNvPr id="3" name="Text Placeholder 2"/>
          <p:cNvSpPr>
            <a:spLocks noGrp="1"/>
          </p:cNvSpPr>
          <p:nvPr>
            <p:ph type="body" sz="quarter" idx="11"/>
          </p:nvPr>
        </p:nvSpPr>
        <p:spPr>
          <a:xfrm>
            <a:off x="4279900" y="980531"/>
            <a:ext cx="7912100" cy="773113"/>
          </a:xfrm>
        </p:spPr>
        <p:txBody>
          <a:bodyPr>
            <a:normAutofit/>
          </a:bodyPr>
          <a:lstStyle/>
          <a:p>
            <a:r>
              <a:rPr lang="en-US" dirty="0"/>
              <a:t>Individual TDA Section II: Unit Characteristics</a:t>
            </a:r>
          </a:p>
        </p:txBody>
      </p:sp>
    </p:spTree>
    <p:extLst>
      <p:ext uri="{BB962C8B-B14F-4D97-AF65-F5344CB8AC3E}">
        <p14:creationId xmlns:p14="http://schemas.microsoft.com/office/powerpoint/2010/main" val="2568490678"/>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Research Interests</a:t>
            </a:r>
          </a:p>
          <a:p>
            <a:r>
              <a:rPr lang="en-US" dirty="0"/>
              <a:t>Apply methods from decision analysis, operations research, data science, and behavioral research to improve understanding of problem solving processes and support decision making across individuals, teams, and organizations.</a:t>
            </a:r>
          </a:p>
          <a:p>
            <a:pPr marL="0" indent="0">
              <a:buNone/>
            </a:pPr>
            <a:endParaRPr lang="en-US" dirty="0"/>
          </a:p>
          <a:p>
            <a:pPr marL="0" indent="0">
              <a:buNone/>
            </a:pPr>
            <a:r>
              <a:rPr lang="en-US" dirty="0"/>
              <a:t>Education and Experience</a:t>
            </a:r>
          </a:p>
          <a:p>
            <a:r>
              <a:rPr lang="en-US" dirty="0"/>
              <a:t>Senior Scientist, Aptima Inc., Performance Assessment Technologies</a:t>
            </a:r>
          </a:p>
          <a:p>
            <a:r>
              <a:rPr lang="en-US" dirty="0"/>
              <a:t>Research Psychologist, U.S. Army ERDC, Risk &amp; Decision Science Team</a:t>
            </a:r>
          </a:p>
          <a:p>
            <a:r>
              <a:rPr lang="en-US" dirty="0"/>
              <a:t>Ph.D, Cognitive Psychology, Carnegie Mellon University</a:t>
            </a:r>
          </a:p>
          <a:p>
            <a:r>
              <a:rPr lang="en-US" dirty="0"/>
              <a:t>M.S., Psychology (I/O Focus), Villanova University</a:t>
            </a:r>
          </a:p>
          <a:p>
            <a:r>
              <a:rPr lang="en-US" dirty="0"/>
              <a:t>B.A., Psychology, Elizabethtown College</a:t>
            </a:r>
          </a:p>
          <a:p>
            <a:endParaRPr lang="en-US" dirty="0"/>
          </a:p>
          <a:p>
            <a:pPr marL="0" indent="0">
              <a:buNone/>
            </a:pPr>
            <a:r>
              <a:rPr lang="en-US" dirty="0"/>
              <a:t>Personal Interests</a:t>
            </a:r>
          </a:p>
          <a:p>
            <a:r>
              <a:rPr lang="en-US" dirty="0"/>
              <a:t>Running, Fantasy Sports, R, Old Buildings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B8259A0-B2B6-4A51-8281-FB7C9390777E}" type="slidenum">
              <a:rPr lang="en-US" smtClean="0"/>
              <a:pPr/>
              <a:t>3</a:t>
            </a:fld>
            <a:endParaRPr lang="en-US" dirty="0"/>
          </a:p>
        </p:txBody>
      </p:sp>
      <p:pic>
        <p:nvPicPr>
          <p:cNvPr id="1026" name="Picture 2" descr="Map of the Lincoln Highway in Pennsylvania">
            <a:extLst>
              <a:ext uri="{FF2B5EF4-FFF2-40B4-BE49-F238E27FC236}">
                <a16:creationId xmlns:a16="http://schemas.microsoft.com/office/drawing/2014/main" id="{A5CF1F73-A4D8-4CC5-9DB5-23EBDB6FB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1844" y="3299113"/>
            <a:ext cx="2113036" cy="1457266"/>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74956D7-50E7-4AE3-9919-2C8F8D317F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1040" y="4393654"/>
            <a:ext cx="1550297" cy="2328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45 Federal St #2">
            <a:extLst>
              <a:ext uri="{FF2B5EF4-FFF2-40B4-BE49-F238E27FC236}">
                <a16:creationId xmlns:a16="http://schemas.microsoft.com/office/drawing/2014/main" id="{D4327BB9-0316-4E7C-899A-6C69F27E5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2937" y="4977443"/>
            <a:ext cx="2406901" cy="18803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ticulated python">
            <a:extLst>
              <a:ext uri="{FF2B5EF4-FFF2-40B4-BE49-F238E27FC236}">
                <a16:creationId xmlns:a16="http://schemas.microsoft.com/office/drawing/2014/main" id="{2D19FA8E-CAB4-4A56-AB73-4FA4DA5EA1E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33358" y="4756379"/>
            <a:ext cx="1442372" cy="100712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rse drawn carriage clipart ">
            <a:extLst>
              <a:ext uri="{FF2B5EF4-FFF2-40B4-BE49-F238E27FC236}">
                <a16:creationId xmlns:a16="http://schemas.microsoft.com/office/drawing/2014/main" id="{A8A025A8-C9EC-41F4-9E36-CD68DA070C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56890" y="2475548"/>
            <a:ext cx="1380226" cy="6025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urrr hex sticker">
            <a:extLst>
              <a:ext uri="{FF2B5EF4-FFF2-40B4-BE49-F238E27FC236}">
                <a16:creationId xmlns:a16="http://schemas.microsoft.com/office/drawing/2014/main" id="{5D59A897-19AB-42F5-AA77-C5BE80CB3BF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0440" y="5882831"/>
            <a:ext cx="446867" cy="51796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orcats hex sticker">
            <a:extLst>
              <a:ext uri="{FF2B5EF4-FFF2-40B4-BE49-F238E27FC236}">
                <a16:creationId xmlns:a16="http://schemas.microsoft.com/office/drawing/2014/main" id="{0CD3C66E-D96F-44D4-8A0D-5A389140720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19840" y="5882831"/>
            <a:ext cx="446867" cy="51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9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733" y="2680569"/>
            <a:ext cx="11271876" cy="3039067"/>
          </a:xfrm>
        </p:spPr>
        <p:txBody>
          <a:bodyPr/>
          <a:lstStyle/>
          <a:p>
            <a:pPr marL="457200" indent="-457200">
              <a:buFont typeface="+mj-lt"/>
              <a:buAutoNum type="arabicParenR"/>
            </a:pPr>
            <a:r>
              <a:rPr lang="en-US" dirty="0"/>
              <a:t>On average, how user friendly are the information displays that are most important to performing this task?</a:t>
            </a:r>
          </a:p>
          <a:p>
            <a:pPr marL="457200" indent="-457200">
              <a:buFont typeface="+mj-lt"/>
              <a:buAutoNum type="arabicParenR"/>
            </a:pPr>
            <a:r>
              <a:rPr lang="en-US" dirty="0"/>
              <a:t>How frequently has the technology involved in performing this task changed?</a:t>
            </a:r>
          </a:p>
          <a:p>
            <a:pPr marL="457200" indent="-457200">
              <a:buFont typeface="+mj-lt"/>
              <a:buAutoNum type="arabicParenR"/>
            </a:pPr>
            <a:r>
              <a:rPr lang="en-US" dirty="0"/>
              <a:t>How reliable is the technology involved in performing this task?</a:t>
            </a:r>
          </a:p>
          <a:p>
            <a:pPr marL="457200" indent="-457200">
              <a:buFont typeface="+mj-lt"/>
              <a:buAutoNum type="arabicParenR"/>
            </a:pPr>
            <a:r>
              <a:rPr lang="en-US" dirty="0"/>
              <a:t>What level of information overload do the Soldiers performing this task typically operate under?</a:t>
            </a:r>
          </a:p>
          <a:p>
            <a:pPr marL="457200" indent="-457200">
              <a:buFont typeface="+mj-lt"/>
              <a:buAutoNum type="arabicParenR"/>
            </a:pPr>
            <a:endParaRPr lang="en-US" dirty="0"/>
          </a:p>
          <a:p>
            <a:pPr marL="457200" indent="-457200">
              <a:buFont typeface="+mj-lt"/>
              <a:buAutoNum type="arabicParenR"/>
            </a:pPr>
            <a:endParaRPr lang="en-US" dirty="0"/>
          </a:p>
        </p:txBody>
      </p:sp>
      <p:sp>
        <p:nvSpPr>
          <p:cNvPr id="3" name="Text Placeholder 2"/>
          <p:cNvSpPr>
            <a:spLocks noGrp="1"/>
          </p:cNvSpPr>
          <p:nvPr>
            <p:ph type="body" sz="quarter" idx="11"/>
          </p:nvPr>
        </p:nvSpPr>
        <p:spPr>
          <a:xfrm>
            <a:off x="4279900" y="1018109"/>
            <a:ext cx="7912100" cy="773113"/>
          </a:xfrm>
        </p:spPr>
        <p:txBody>
          <a:bodyPr>
            <a:normAutofit/>
          </a:bodyPr>
          <a:lstStyle/>
          <a:p>
            <a:r>
              <a:rPr lang="en-US" dirty="0"/>
              <a:t>Individual TDA Section III: External Factors</a:t>
            </a:r>
          </a:p>
        </p:txBody>
      </p:sp>
    </p:spTree>
    <p:extLst>
      <p:ext uri="{BB962C8B-B14F-4D97-AF65-F5344CB8AC3E}">
        <p14:creationId xmlns:p14="http://schemas.microsoft.com/office/powerpoint/2010/main" val="774253737"/>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733" y="3231714"/>
            <a:ext cx="11271876" cy="3214431"/>
          </a:xfrm>
        </p:spPr>
        <p:txBody>
          <a:bodyPr/>
          <a:lstStyle/>
          <a:p>
            <a:pPr marL="457200" indent="-457200">
              <a:buFont typeface="+mj-lt"/>
              <a:buAutoNum type="arabicParenR"/>
            </a:pPr>
            <a:r>
              <a:rPr lang="en-US" dirty="0"/>
              <a:t>What is the size of the collective that this task applies to?</a:t>
            </a:r>
          </a:p>
          <a:p>
            <a:pPr marL="457200" indent="-457200">
              <a:buFont typeface="+mj-lt"/>
              <a:buAutoNum type="arabicParenR"/>
            </a:pPr>
            <a:r>
              <a:rPr lang="en-US" dirty="0"/>
              <a:t>How complex are the mental demands of this task?</a:t>
            </a:r>
          </a:p>
          <a:p>
            <a:pPr marL="457200" indent="-457200">
              <a:buFont typeface="+mj-lt"/>
              <a:buAutoNum type="arabicParenR"/>
            </a:pPr>
            <a:r>
              <a:rPr lang="en-US" dirty="0"/>
              <a:t>How interdependent are the roles of the people who perform this task?</a:t>
            </a:r>
          </a:p>
          <a:p>
            <a:pPr marL="457200" indent="-457200">
              <a:buFont typeface="+mj-lt"/>
              <a:buAutoNum type="arabicParenR"/>
            </a:pPr>
            <a:r>
              <a:rPr lang="en-US" dirty="0"/>
              <a:t>How severe is the time pressure under which this task must be performed?</a:t>
            </a:r>
          </a:p>
          <a:p>
            <a:pPr marL="457200" indent="-457200">
              <a:buFont typeface="+mj-lt"/>
              <a:buAutoNum type="arabicParenR"/>
            </a:pPr>
            <a:endParaRPr lang="en-US" dirty="0"/>
          </a:p>
          <a:p>
            <a:pPr marL="457200" indent="-457200">
              <a:buFont typeface="+mj-lt"/>
              <a:buAutoNum type="arabicParenR"/>
            </a:pPr>
            <a:endParaRPr lang="en-US" dirty="0"/>
          </a:p>
        </p:txBody>
      </p:sp>
      <p:sp>
        <p:nvSpPr>
          <p:cNvPr id="3" name="Text Placeholder 2"/>
          <p:cNvSpPr>
            <a:spLocks noGrp="1"/>
          </p:cNvSpPr>
          <p:nvPr>
            <p:ph type="body" sz="quarter" idx="11"/>
          </p:nvPr>
        </p:nvSpPr>
        <p:spPr>
          <a:xfrm>
            <a:off x="4279900" y="1256103"/>
            <a:ext cx="7912100" cy="773113"/>
          </a:xfrm>
        </p:spPr>
        <p:txBody>
          <a:bodyPr>
            <a:normAutofit/>
          </a:bodyPr>
          <a:lstStyle/>
          <a:p>
            <a:r>
              <a:rPr lang="en-US" dirty="0"/>
              <a:t>Collective TDA Section I: Task Characteristics</a:t>
            </a:r>
          </a:p>
        </p:txBody>
      </p:sp>
    </p:spTree>
    <p:extLst>
      <p:ext uri="{BB962C8B-B14F-4D97-AF65-F5344CB8AC3E}">
        <p14:creationId xmlns:p14="http://schemas.microsoft.com/office/powerpoint/2010/main" val="2285406180"/>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733" y="3256766"/>
            <a:ext cx="11271876" cy="3189379"/>
          </a:xfrm>
        </p:spPr>
        <p:txBody>
          <a:bodyPr/>
          <a:lstStyle/>
          <a:p>
            <a:pPr marL="457200" indent="-457200">
              <a:buFont typeface="+mj-lt"/>
              <a:buAutoNum type="arabicParenR"/>
            </a:pPr>
            <a:r>
              <a:rPr lang="en-US" dirty="0"/>
              <a:t>How strongly has the battalion commander emphasized the importance of learning this skill?</a:t>
            </a:r>
          </a:p>
          <a:p>
            <a:pPr marL="457200" indent="-457200">
              <a:buFont typeface="+mj-lt"/>
              <a:buAutoNum type="arabicParenR"/>
            </a:pPr>
            <a:r>
              <a:rPr lang="en-US" dirty="0"/>
              <a:t>How effective was the training on this collective task?</a:t>
            </a:r>
          </a:p>
          <a:p>
            <a:pPr marL="457200" indent="-457200">
              <a:buFont typeface="+mj-lt"/>
              <a:buAutoNum type="arabicParenR"/>
            </a:pPr>
            <a:r>
              <a:rPr lang="en-US" dirty="0"/>
              <a:t>How often has this task (or similar tasks) been performed by the collective?</a:t>
            </a:r>
          </a:p>
          <a:p>
            <a:pPr marL="457200" indent="-457200">
              <a:buFont typeface="+mj-lt"/>
              <a:buAutoNum type="arabicParenR"/>
            </a:pPr>
            <a:r>
              <a:rPr lang="en-US" dirty="0"/>
              <a:t>How much have the SOP applicable to this task reduced the difficulty of coordination?</a:t>
            </a:r>
          </a:p>
          <a:p>
            <a:pPr marL="457200" indent="-457200">
              <a:buFont typeface="+mj-lt"/>
              <a:buAutoNum type="arabicParenR"/>
            </a:pPr>
            <a:endParaRPr lang="en-US" dirty="0"/>
          </a:p>
        </p:txBody>
      </p:sp>
      <p:sp>
        <p:nvSpPr>
          <p:cNvPr id="3" name="Text Placeholder 2"/>
          <p:cNvSpPr>
            <a:spLocks noGrp="1"/>
          </p:cNvSpPr>
          <p:nvPr>
            <p:ph type="body" sz="quarter" idx="11"/>
          </p:nvPr>
        </p:nvSpPr>
        <p:spPr>
          <a:xfrm>
            <a:off x="4279900" y="1105791"/>
            <a:ext cx="7912100" cy="773113"/>
          </a:xfrm>
        </p:spPr>
        <p:txBody>
          <a:bodyPr>
            <a:normAutofit/>
          </a:bodyPr>
          <a:lstStyle/>
          <a:p>
            <a:r>
              <a:rPr lang="en-US" dirty="0"/>
              <a:t>Collective TDA Section II: Unit Characteristics</a:t>
            </a:r>
          </a:p>
        </p:txBody>
      </p:sp>
    </p:spTree>
    <p:extLst>
      <p:ext uri="{BB962C8B-B14F-4D97-AF65-F5344CB8AC3E}">
        <p14:creationId xmlns:p14="http://schemas.microsoft.com/office/powerpoint/2010/main" val="562445930"/>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733" y="2642992"/>
            <a:ext cx="11271876" cy="3803154"/>
          </a:xfrm>
        </p:spPr>
        <p:txBody>
          <a:bodyPr/>
          <a:lstStyle/>
          <a:p>
            <a:pPr marL="457200" indent="-457200">
              <a:buFont typeface="+mj-lt"/>
              <a:buAutoNum type="arabicParenR"/>
            </a:pPr>
            <a:r>
              <a:rPr lang="en-US" dirty="0"/>
              <a:t>On average, how user friendly are the information displays that are most important to performing this task?</a:t>
            </a:r>
          </a:p>
          <a:p>
            <a:pPr marL="457200" indent="-457200">
              <a:buFont typeface="+mj-lt"/>
              <a:buAutoNum type="arabicParenR"/>
            </a:pPr>
            <a:r>
              <a:rPr lang="en-US" dirty="0"/>
              <a:t>How frequently has the technology involved in performing this task changed?</a:t>
            </a:r>
          </a:p>
          <a:p>
            <a:pPr marL="457200" indent="-457200">
              <a:buFont typeface="+mj-lt"/>
              <a:buAutoNum type="arabicParenR"/>
            </a:pPr>
            <a:r>
              <a:rPr lang="en-US" dirty="0"/>
              <a:t>How reliable is the technology involved in performing this task?</a:t>
            </a:r>
          </a:p>
          <a:p>
            <a:pPr marL="457200" indent="-457200">
              <a:buFont typeface="+mj-lt"/>
              <a:buAutoNum type="arabicParenR"/>
            </a:pPr>
            <a:r>
              <a:rPr lang="en-US" dirty="0"/>
              <a:t>What level of information overload does the leadership or overall collective performing this task typically operate under?</a:t>
            </a:r>
          </a:p>
          <a:p>
            <a:pPr marL="457200" indent="-457200">
              <a:buFont typeface="+mj-lt"/>
              <a:buAutoNum type="arabicParenR"/>
            </a:pPr>
            <a:endParaRPr lang="en-US" dirty="0"/>
          </a:p>
        </p:txBody>
      </p:sp>
      <p:sp>
        <p:nvSpPr>
          <p:cNvPr id="3" name="Text Placeholder 2"/>
          <p:cNvSpPr>
            <a:spLocks noGrp="1"/>
          </p:cNvSpPr>
          <p:nvPr>
            <p:ph type="body" sz="quarter" idx="11"/>
          </p:nvPr>
        </p:nvSpPr>
        <p:spPr>
          <a:xfrm>
            <a:off x="4279900" y="1093265"/>
            <a:ext cx="7912100" cy="773113"/>
          </a:xfrm>
        </p:spPr>
        <p:txBody>
          <a:bodyPr>
            <a:normAutofit/>
          </a:bodyPr>
          <a:lstStyle/>
          <a:p>
            <a:r>
              <a:rPr lang="en-US" dirty="0"/>
              <a:t>Collective TDA Section III: External Factors</a:t>
            </a:r>
          </a:p>
        </p:txBody>
      </p:sp>
    </p:spTree>
    <p:extLst>
      <p:ext uri="{BB962C8B-B14F-4D97-AF65-F5344CB8AC3E}">
        <p14:creationId xmlns:p14="http://schemas.microsoft.com/office/powerpoint/2010/main" val="1349788428"/>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AF52D9-1C85-4A9D-924A-115E8C67E037}"/>
              </a:ext>
            </a:extLst>
          </p:cNvPr>
          <p:cNvSpPr>
            <a:spLocks noGrp="1"/>
          </p:cNvSpPr>
          <p:nvPr>
            <p:ph idx="1"/>
          </p:nvPr>
        </p:nvSpPr>
        <p:spPr/>
        <p:txBody>
          <a:bodyPr/>
          <a:lstStyle/>
          <a:p>
            <a:r>
              <a:rPr lang="en-US" dirty="0"/>
              <a:t>26-item multiple-choice questionnaire to assess skill retention based on Task Characteristics, Unit Characteristics, and External Factors</a:t>
            </a:r>
          </a:p>
          <a:p>
            <a:r>
              <a:rPr lang="en-US" dirty="0"/>
              <a:t>Separate scales for Individual and Collective tasks </a:t>
            </a:r>
          </a:p>
          <a:p>
            <a:r>
              <a:rPr lang="en-US" dirty="0"/>
              <a:t>Extends the earlier User’s Decision Aid (UDA, Rose et al., 1985) to better predict performance over time, consider a wider range of tasks, include information about initial skill level, and enable assessment of tasks performed in Individual or Collective contexts</a:t>
            </a:r>
          </a:p>
        </p:txBody>
      </p:sp>
      <p:sp>
        <p:nvSpPr>
          <p:cNvPr id="3" name="Text Placeholder 2">
            <a:extLst>
              <a:ext uri="{FF2B5EF4-FFF2-40B4-BE49-F238E27FC236}">
                <a16:creationId xmlns:a16="http://schemas.microsoft.com/office/drawing/2014/main" id="{EC4BC866-C765-4974-83A3-55683A5CAF80}"/>
              </a:ext>
            </a:extLst>
          </p:cNvPr>
          <p:cNvSpPr>
            <a:spLocks noGrp="1"/>
          </p:cNvSpPr>
          <p:nvPr>
            <p:ph type="body" sz="quarter" idx="11"/>
          </p:nvPr>
        </p:nvSpPr>
        <p:spPr/>
        <p:txBody>
          <a:bodyPr>
            <a:normAutofit fontScale="85000" lnSpcReduction="20000"/>
          </a:bodyPr>
          <a:lstStyle/>
          <a:p>
            <a:r>
              <a:rPr lang="en-US" dirty="0"/>
              <a:t>TDA Development and </a:t>
            </a:r>
            <a:br>
              <a:rPr lang="en-US" dirty="0"/>
            </a:br>
            <a:r>
              <a:rPr lang="en-US" dirty="0"/>
              <a:t>Extension of UDA</a:t>
            </a:r>
          </a:p>
        </p:txBody>
      </p:sp>
      <p:pic>
        <p:nvPicPr>
          <p:cNvPr id="5" name="Picture 4">
            <a:extLst>
              <a:ext uri="{FF2B5EF4-FFF2-40B4-BE49-F238E27FC236}">
                <a16:creationId xmlns:a16="http://schemas.microsoft.com/office/drawing/2014/main" id="{ADC9BD47-EF7F-48AF-B185-58456A711332}"/>
              </a:ext>
            </a:extLst>
          </p:cNvPr>
          <p:cNvPicPr>
            <a:picLocks noChangeAspect="1"/>
          </p:cNvPicPr>
          <p:nvPr/>
        </p:nvPicPr>
        <p:blipFill>
          <a:blip r:embed="rId2"/>
          <a:stretch>
            <a:fillRect/>
          </a:stretch>
        </p:blipFill>
        <p:spPr>
          <a:xfrm>
            <a:off x="338203" y="3252442"/>
            <a:ext cx="11574517" cy="3605558"/>
          </a:xfrm>
          <a:prstGeom prst="rect">
            <a:avLst/>
          </a:prstGeom>
        </p:spPr>
      </p:pic>
    </p:spTree>
    <p:extLst>
      <p:ext uri="{BB962C8B-B14F-4D97-AF65-F5344CB8AC3E}">
        <p14:creationId xmlns:p14="http://schemas.microsoft.com/office/powerpoint/2010/main" val="3923615719"/>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EE9389-505C-4AF3-99DB-049A454CCFEC}"/>
              </a:ext>
            </a:extLst>
          </p:cNvPr>
          <p:cNvSpPr>
            <a:spLocks noGrp="1"/>
          </p:cNvSpPr>
          <p:nvPr>
            <p:ph type="title"/>
          </p:nvPr>
        </p:nvSpPr>
        <p:spPr/>
        <p:txBody>
          <a:bodyPr/>
          <a:lstStyle/>
          <a:p>
            <a:r>
              <a:rPr lang="en-US" dirty="0"/>
              <a:t>Design</a:t>
            </a:r>
          </a:p>
        </p:txBody>
      </p:sp>
      <p:sp>
        <p:nvSpPr>
          <p:cNvPr id="5" name="Content Placeholder 4">
            <a:extLst>
              <a:ext uri="{FF2B5EF4-FFF2-40B4-BE49-F238E27FC236}">
                <a16:creationId xmlns:a16="http://schemas.microsoft.com/office/drawing/2014/main" id="{4AB36E63-079E-4287-A0BD-35917D190A68}"/>
              </a:ext>
            </a:extLst>
          </p:cNvPr>
          <p:cNvSpPr>
            <a:spLocks noGrp="1"/>
          </p:cNvSpPr>
          <p:nvPr>
            <p:ph idx="1"/>
          </p:nvPr>
        </p:nvSpPr>
        <p:spPr/>
        <p:txBody>
          <a:bodyPr/>
          <a:lstStyle/>
          <a:p>
            <a:pPr marL="0" indent="0">
              <a:buNone/>
            </a:pPr>
            <a:r>
              <a:rPr lang="en-US" dirty="0"/>
              <a:t>Scoring tool was developed using principles from Multi-Criteria Decision Analysis (Keeney &amp; </a:t>
            </a:r>
            <a:r>
              <a:rPr lang="en-US" dirty="0" err="1"/>
              <a:t>Raiffa</a:t>
            </a:r>
            <a:r>
              <a:rPr lang="en-US" dirty="0"/>
              <a:t>, 1976; Rycroft et al., 2019) to enable us and future users to make changes to the instrument over time that align with user preferences, and task-specific considerations.</a:t>
            </a:r>
          </a:p>
          <a:p>
            <a:endParaRPr lang="en-US" dirty="0"/>
          </a:p>
          <a:p>
            <a:r>
              <a:rPr lang="en-US" dirty="0"/>
              <a:t>Task Dashboard – stores the names of specific tasks (≤14) to assess with TDA</a:t>
            </a:r>
          </a:p>
          <a:p>
            <a:r>
              <a:rPr lang="en-US" dirty="0"/>
              <a:t>Weighting Dashboard – allow decision makers to express priorities &amp; preferences</a:t>
            </a:r>
          </a:p>
          <a:p>
            <a:r>
              <a:rPr lang="en-US" dirty="0"/>
              <a:t>Scoring Dashboard – provide updates to item-level responses &amp; scoring</a:t>
            </a:r>
          </a:p>
          <a:p>
            <a:r>
              <a:rPr lang="en-US" dirty="0"/>
              <a:t>Data Collection Form – provide responses to TDA items for each task</a:t>
            </a:r>
          </a:p>
          <a:p>
            <a:r>
              <a:rPr lang="en-US" dirty="0"/>
              <a:t>Results Dashboard – see overall &amp; subscale scores, compare scores for tasks</a:t>
            </a:r>
          </a:p>
          <a:p>
            <a:r>
              <a:rPr lang="en-US" dirty="0"/>
              <a:t>Comments Dashboard – see any comments provided during data collection</a:t>
            </a:r>
          </a:p>
          <a:p>
            <a:r>
              <a:rPr lang="en-US" dirty="0"/>
              <a:t>Skill Retention Dashboard – see retention given TDA score and initial proficiency</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0C604A81-C2C8-4D67-B913-01B1ABE5BD6F}"/>
              </a:ext>
            </a:extLst>
          </p:cNvPr>
          <p:cNvSpPr>
            <a:spLocks noGrp="1"/>
          </p:cNvSpPr>
          <p:nvPr>
            <p:ph type="sldNum" sz="quarter" idx="12"/>
          </p:nvPr>
        </p:nvSpPr>
        <p:spPr/>
        <p:txBody>
          <a:bodyPr/>
          <a:lstStyle/>
          <a:p>
            <a:fld id="{BBC12974-9E60-42C5-9D84-5F35497ACEC4}" type="slidenum">
              <a:rPr lang="en-US" smtClean="0"/>
              <a:pPr/>
              <a:t>35</a:t>
            </a:fld>
            <a:endParaRPr lang="en-US" dirty="0"/>
          </a:p>
        </p:txBody>
      </p:sp>
    </p:spTree>
    <p:extLst>
      <p:ext uri="{BB962C8B-B14F-4D97-AF65-F5344CB8AC3E}">
        <p14:creationId xmlns:p14="http://schemas.microsoft.com/office/powerpoint/2010/main" val="1795507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95250"/>
            <a:ext cx="12020550"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12648" y="914762"/>
          <a:ext cx="10945368" cy="5184286"/>
        </p:xfrm>
        <a:graphic>
          <a:graphicData uri="http://schemas.openxmlformats.org/drawingml/2006/table">
            <a:tbl>
              <a:tblPr firstRow="1" bandRow="1">
                <a:tableStyleId>{5C22544A-7EE6-4342-B048-85BDC9FD1C3A}</a:tableStyleId>
              </a:tblPr>
              <a:tblGrid>
                <a:gridCol w="744509">
                  <a:extLst>
                    <a:ext uri="{9D8B030D-6E8A-4147-A177-3AD203B41FA5}">
                      <a16:colId xmlns:a16="http://schemas.microsoft.com/office/drawing/2014/main" val="2267930634"/>
                    </a:ext>
                  </a:extLst>
                </a:gridCol>
                <a:gridCol w="2812905">
                  <a:extLst>
                    <a:ext uri="{9D8B030D-6E8A-4147-A177-3AD203B41FA5}">
                      <a16:colId xmlns:a16="http://schemas.microsoft.com/office/drawing/2014/main" val="4267125266"/>
                    </a:ext>
                  </a:extLst>
                </a:gridCol>
                <a:gridCol w="7387954">
                  <a:extLst>
                    <a:ext uri="{9D8B030D-6E8A-4147-A177-3AD203B41FA5}">
                      <a16:colId xmlns:a16="http://schemas.microsoft.com/office/drawing/2014/main" val="3608567564"/>
                    </a:ext>
                  </a:extLst>
                </a:gridCol>
              </a:tblGrid>
              <a:tr h="5184286">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700"/>
                        </a:spcBef>
                        <a:spcAft>
                          <a:spcPts val="700"/>
                        </a:spcAft>
                      </a:pPr>
                      <a:r>
                        <a:rPr lang="en-US" sz="18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the first task in row 1 of the table.</a:t>
                      </a:r>
                    </a:p>
                    <a:p>
                      <a:pPr marL="111125" lvl="1" indent="0">
                        <a:spcBef>
                          <a:spcPts val="700"/>
                        </a:spcBef>
                        <a:spcAft>
                          <a:spcPts val="700"/>
                        </a:spcAft>
                      </a:pPr>
                      <a:r>
                        <a:rPr lang="en-US" sz="18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the second task in row 2 of the table. </a:t>
                      </a:r>
                    </a:p>
                    <a:p>
                      <a:pPr marL="111125" lvl="1" indent="0">
                        <a:spcBef>
                          <a:spcPts val="700"/>
                        </a:spcBef>
                        <a:spcAft>
                          <a:spcPts val="700"/>
                        </a:spcAft>
                      </a:pPr>
                      <a:r>
                        <a:rPr lang="en-US" sz="18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Repeat until all tasks have been entered. </a:t>
                      </a:r>
                    </a:p>
                    <a:p>
                      <a:pPr marL="111125" lvl="1" indent="0">
                        <a:spcBef>
                          <a:spcPts val="700"/>
                        </a:spcBef>
                        <a:spcAft>
                          <a:spcPts val="700"/>
                        </a:spcAft>
                      </a:pPr>
                      <a:r>
                        <a:rPr lang="en-US" sz="18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You may add, edit, or delete tasks as needed </a:t>
                      </a:r>
                      <a:r>
                        <a:rPr lang="en-US" sz="1800" b="1" i="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prior to data collection</a:t>
                      </a:r>
                      <a:r>
                        <a:rPr lang="en-US" sz="1800" b="0" i="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a:t>
                      </a:r>
                      <a:endParaRPr lang="en-US" sz="18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16573" y="111268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816573" y="1832859"/>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21" name="Picture 20"/>
          <p:cNvPicPr>
            <a:picLocks noChangeAspect="1"/>
          </p:cNvPicPr>
          <p:nvPr/>
        </p:nvPicPr>
        <p:blipFill rotWithShape="1">
          <a:blip r:embed="rId2"/>
          <a:srcRect r="24049" b="16882"/>
          <a:stretch/>
        </p:blipFill>
        <p:spPr>
          <a:xfrm>
            <a:off x="4201884" y="929357"/>
            <a:ext cx="7327557" cy="5105683"/>
          </a:xfrm>
          <a:prstGeom prst="rect">
            <a:avLst/>
          </a:prstGeom>
        </p:spPr>
      </p:pic>
      <p:sp>
        <p:nvSpPr>
          <p:cNvPr id="8" name="Oval 7"/>
          <p:cNvSpPr/>
          <p:nvPr/>
        </p:nvSpPr>
        <p:spPr>
          <a:xfrm>
            <a:off x="816573" y="2553033"/>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9" name="Oval 8"/>
          <p:cNvSpPr/>
          <p:nvPr/>
        </p:nvSpPr>
        <p:spPr>
          <a:xfrm>
            <a:off x="816573" y="327487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cxnSp>
        <p:nvCxnSpPr>
          <p:cNvPr id="10" name="Straight Arrow Connector 9"/>
          <p:cNvCxnSpPr/>
          <p:nvPr/>
        </p:nvCxnSpPr>
        <p:spPr bwMode="auto">
          <a:xfrm>
            <a:off x="6591291" y="2412401"/>
            <a:ext cx="0" cy="692904"/>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0" name="Oval 19"/>
          <p:cNvSpPr/>
          <p:nvPr/>
        </p:nvSpPr>
        <p:spPr>
          <a:xfrm>
            <a:off x="6296924" y="12662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2" name="Oval 21"/>
          <p:cNvSpPr/>
          <p:nvPr/>
        </p:nvSpPr>
        <p:spPr>
          <a:xfrm>
            <a:off x="6306418" y="159870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23" name="Oval 22"/>
          <p:cNvSpPr/>
          <p:nvPr/>
        </p:nvSpPr>
        <p:spPr>
          <a:xfrm>
            <a:off x="6315912" y="195220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cxnSp>
        <p:nvCxnSpPr>
          <p:cNvPr id="15" name="Straight Arrow Connector 14"/>
          <p:cNvCxnSpPr/>
          <p:nvPr/>
        </p:nvCxnSpPr>
        <p:spPr bwMode="auto">
          <a:xfrm flipH="1" flipV="1">
            <a:off x="7123176" y="1453896"/>
            <a:ext cx="2095193" cy="203911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H="1">
            <a:off x="7004304" y="3565408"/>
            <a:ext cx="2214065" cy="233247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5" name="Oval 24"/>
          <p:cNvSpPr/>
          <p:nvPr/>
        </p:nvSpPr>
        <p:spPr>
          <a:xfrm>
            <a:off x="8951984" y="3293903"/>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sp>
        <p:nvSpPr>
          <p:cNvPr id="16" name="TextBox 15"/>
          <p:cNvSpPr txBox="1"/>
          <p:nvPr/>
        </p:nvSpPr>
        <p:spPr>
          <a:xfrm>
            <a:off x="209550" y="297854"/>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Task Step 1: Enter Tasks in Table on Task Dashboard</a:t>
            </a:r>
          </a:p>
        </p:txBody>
      </p:sp>
    </p:spTree>
    <p:extLst>
      <p:ext uri="{BB962C8B-B14F-4D97-AF65-F5344CB8AC3E}">
        <p14:creationId xmlns:p14="http://schemas.microsoft.com/office/powerpoint/2010/main" val="2041565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600" y="117712"/>
            <a:ext cx="11985625"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20268" y="1012512"/>
          <a:ext cx="10945368" cy="5093013"/>
        </p:xfrm>
        <a:graphic>
          <a:graphicData uri="http://schemas.openxmlformats.org/drawingml/2006/table">
            <a:tbl>
              <a:tblPr firstRow="1" bandRow="1">
                <a:tableStyleId>{5C22544A-7EE6-4342-B048-85BDC9FD1C3A}</a:tableStyleId>
              </a:tblPr>
              <a:tblGrid>
                <a:gridCol w="744509">
                  <a:extLst>
                    <a:ext uri="{9D8B030D-6E8A-4147-A177-3AD203B41FA5}">
                      <a16:colId xmlns:a16="http://schemas.microsoft.com/office/drawing/2014/main" val="2267930634"/>
                    </a:ext>
                  </a:extLst>
                </a:gridCol>
                <a:gridCol w="2812905">
                  <a:extLst>
                    <a:ext uri="{9D8B030D-6E8A-4147-A177-3AD203B41FA5}">
                      <a16:colId xmlns:a16="http://schemas.microsoft.com/office/drawing/2014/main" val="4267125266"/>
                    </a:ext>
                  </a:extLst>
                </a:gridCol>
                <a:gridCol w="7387954">
                  <a:extLst>
                    <a:ext uri="{9D8B030D-6E8A-4147-A177-3AD203B41FA5}">
                      <a16:colId xmlns:a16="http://schemas.microsoft.com/office/drawing/2014/main" val="3608567564"/>
                    </a:ext>
                  </a:extLst>
                </a:gridCol>
              </a:tblGrid>
              <a:tr h="5093013">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12700" cap="flat" cmpd="sng" algn="ctr">
                      <a:solidFill>
                        <a:schemeClr val="bg1"/>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pic>
        <p:nvPicPr>
          <p:cNvPr id="10" name="Picture 9"/>
          <p:cNvPicPr>
            <a:picLocks noChangeAspect="1"/>
          </p:cNvPicPr>
          <p:nvPr/>
        </p:nvPicPr>
        <p:blipFill rotWithShape="1">
          <a:blip r:embed="rId2"/>
          <a:srcRect l="1711" t="13518" r="4968" b="12005"/>
          <a:stretch/>
        </p:blipFill>
        <p:spPr>
          <a:xfrm>
            <a:off x="629440" y="1024128"/>
            <a:ext cx="10901144" cy="5056632"/>
          </a:xfrm>
          <a:prstGeom prst="rect">
            <a:avLst/>
          </a:prstGeom>
        </p:spPr>
      </p:pic>
      <p:sp>
        <p:nvSpPr>
          <p:cNvPr id="2" name="TextBox 1"/>
          <p:cNvSpPr txBox="1"/>
          <p:nvPr/>
        </p:nvSpPr>
        <p:spPr>
          <a:xfrm>
            <a:off x="4829598" y="1585174"/>
            <a:ext cx="6700986" cy="1322618"/>
          </a:xfrm>
          <a:prstGeom prst="rect">
            <a:avLst/>
          </a:prstGeom>
          <a:noFill/>
          <a:ln w="38100">
            <a:solidFill>
              <a:srgbClr val="C00000"/>
            </a:solidFill>
          </a:ln>
        </p:spPr>
        <p:txBody>
          <a:bodyPr wrap="square" rtlCol="0">
            <a:spAutoFit/>
          </a:bodyPr>
          <a:lstStyle/>
          <a:p>
            <a:endParaRPr lang="en-US" dirty="0"/>
          </a:p>
        </p:txBody>
      </p:sp>
      <p:sp>
        <p:nvSpPr>
          <p:cNvPr id="6" name="TextBox 5"/>
          <p:cNvSpPr txBox="1"/>
          <p:nvPr/>
        </p:nvSpPr>
        <p:spPr>
          <a:xfrm>
            <a:off x="7325711" y="2232796"/>
            <a:ext cx="1763624" cy="338554"/>
          </a:xfrm>
          <a:prstGeom prst="rect">
            <a:avLst/>
          </a:prstGeom>
          <a:noFill/>
        </p:spPr>
        <p:txBody>
          <a:bodyPr wrap="none" rtlCol="0">
            <a:spAutoFit/>
          </a:bodyPr>
          <a:lstStyle/>
          <a:p>
            <a:r>
              <a:rPr lang="en-US" sz="1600" dirty="0">
                <a:latin typeface="MS Reference Sans Serif" panose="020B0604030504040204" pitchFamily="34" charset="0"/>
              </a:rPr>
              <a:t>Task Dropdown</a:t>
            </a:r>
          </a:p>
        </p:txBody>
      </p:sp>
      <p:sp>
        <p:nvSpPr>
          <p:cNvPr id="8" name="TextBox 7"/>
          <p:cNvSpPr txBox="1"/>
          <p:nvPr/>
        </p:nvSpPr>
        <p:spPr>
          <a:xfrm>
            <a:off x="216027" y="367640"/>
            <a:ext cx="11753850"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Task Step 2: Tasks Appear in Dropdown on Data Collection Form</a:t>
            </a:r>
          </a:p>
        </p:txBody>
      </p:sp>
    </p:spTree>
    <p:extLst>
      <p:ext uri="{BB962C8B-B14F-4D97-AF65-F5344CB8AC3E}">
        <p14:creationId xmlns:p14="http://schemas.microsoft.com/office/powerpoint/2010/main" val="3213181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34" y="82296"/>
            <a:ext cx="12003932"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984712"/>
          <a:ext cx="10945368" cy="5187488"/>
        </p:xfrm>
        <a:graphic>
          <a:graphicData uri="http://schemas.openxmlformats.org/drawingml/2006/table">
            <a:tbl>
              <a:tblPr firstRow="1" bandRow="1">
                <a:tableStyleId>{5C22544A-7EE6-4342-B048-85BDC9FD1C3A}</a:tableStyleId>
              </a:tblPr>
              <a:tblGrid>
                <a:gridCol w="700875">
                  <a:extLst>
                    <a:ext uri="{9D8B030D-6E8A-4147-A177-3AD203B41FA5}">
                      <a16:colId xmlns:a16="http://schemas.microsoft.com/office/drawing/2014/main" val="2267930634"/>
                    </a:ext>
                  </a:extLst>
                </a:gridCol>
                <a:gridCol w="29656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18748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the Main Criteria in order of importance from 1 to 2 in the </a:t>
                      </a:r>
                      <a:r>
                        <a:rPr lang="en-US" sz="1600" b="1"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Ranking</a:t>
                      </a: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 column.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Second, give the criterion ranked #1 a weight of 100 points in the </a:t>
                      </a:r>
                      <a:r>
                        <a:rPr lang="en-US" sz="1600" b="1"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Weight</a:t>
                      </a: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 column. </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Third, assign the criterion ranked #2 a weight relative to 100 points (between 0% and 100%). </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The tool will convert this data into a score (or relative weight) for each criterion in the </a:t>
                      </a:r>
                      <a:r>
                        <a:rPr lang="en-US" sz="1600" b="1"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Score</a:t>
                      </a: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 column. </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62293" y="11826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836326" y="233892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8" name="Oval 7"/>
          <p:cNvSpPr/>
          <p:nvPr/>
        </p:nvSpPr>
        <p:spPr>
          <a:xfrm>
            <a:off x="862293" y="3465139"/>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8" name="TextBox 17"/>
          <p:cNvSpPr txBox="1"/>
          <p:nvPr/>
        </p:nvSpPr>
        <p:spPr>
          <a:xfrm>
            <a:off x="94034" y="330278"/>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Weighting Step 1: Rank/Weight the Main Criteria</a:t>
            </a:r>
          </a:p>
        </p:txBody>
      </p:sp>
      <p:pic>
        <p:nvPicPr>
          <p:cNvPr id="52" name="Picture 51"/>
          <p:cNvPicPr>
            <a:picLocks noChangeAspect="1"/>
          </p:cNvPicPr>
          <p:nvPr/>
        </p:nvPicPr>
        <p:blipFill>
          <a:blip r:embed="rId2"/>
          <a:stretch>
            <a:fillRect/>
          </a:stretch>
        </p:blipFill>
        <p:spPr>
          <a:xfrm>
            <a:off x="4357135" y="1015129"/>
            <a:ext cx="7210025" cy="1386975"/>
          </a:xfrm>
          <a:prstGeom prst="rect">
            <a:avLst/>
          </a:prstGeom>
        </p:spPr>
      </p:pic>
      <p:cxnSp>
        <p:nvCxnSpPr>
          <p:cNvPr id="19" name="Straight Arrow Connector 18"/>
          <p:cNvCxnSpPr/>
          <p:nvPr/>
        </p:nvCxnSpPr>
        <p:spPr bwMode="auto">
          <a:xfrm flipV="1">
            <a:off x="7644661" y="1525860"/>
            <a:ext cx="560192" cy="151574"/>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2" name="TextBox 11"/>
          <p:cNvSpPr txBox="1"/>
          <p:nvPr/>
        </p:nvSpPr>
        <p:spPr>
          <a:xfrm>
            <a:off x="5097230" y="2673024"/>
            <a:ext cx="6111269" cy="3231654"/>
          </a:xfrm>
          <a:prstGeom prst="rect">
            <a:avLst/>
          </a:prstGeom>
          <a:noFill/>
        </p:spPr>
        <p:txBody>
          <a:bodyPr wrap="square" rtlCol="0">
            <a:spAutoFit/>
          </a:bodyPr>
          <a:lstStyle/>
          <a:p>
            <a:pPr>
              <a:spcBef>
                <a:spcPts val="600"/>
              </a:spcBef>
              <a:spcAft>
                <a:spcPts val="600"/>
              </a:spcAft>
            </a:pPr>
            <a:r>
              <a:rPr lang="en-US" b="1" dirty="0">
                <a:latin typeface="MS Reference Sans Serif" panose="020B0604030504040204" pitchFamily="34" charset="0"/>
              </a:rPr>
              <a:t>Tips and Notes:</a:t>
            </a:r>
            <a:endParaRPr lang="en-US" dirty="0">
              <a:latin typeface="MS Reference Sans Serif" panose="020B0604030504040204" pitchFamily="34" charset="0"/>
              <a:ea typeface="Verdana" panose="020B0604030504040204" pitchFamily="34" charset="0"/>
              <a:cs typeface="Verdana" panose="020B0604030504040204" pitchFamily="34" charset="0"/>
            </a:endParaRPr>
          </a:p>
          <a:p>
            <a:pPr>
              <a:spcBef>
                <a:spcPts val="600"/>
              </a:spcBef>
              <a:spcAft>
                <a:spcPts val="600"/>
              </a:spcAft>
            </a:pPr>
            <a:r>
              <a:rPr lang="en-US" sz="1600" b="1"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Ranks/Weights</a:t>
            </a:r>
            <a:r>
              <a:rPr lang="en-US" sz="1600" dirty="0">
                <a:latin typeface="MS Reference Sans Serif" panose="020B0604030504040204" pitchFamily="34" charset="0"/>
                <a:ea typeface="Verdana" panose="020B0604030504040204" pitchFamily="34" charset="0"/>
                <a:cs typeface="Verdana" panose="020B0604030504040204" pitchFamily="34" charset="0"/>
              </a:rPr>
              <a:t>: Evaluations should be made within the context of your expert opinion of the criteria’s contribution. Ties are allowed and there is no set total number of points (i.e., the lowest ranked criterion does not have to have a weight of 0). </a:t>
            </a:r>
            <a:endParaRPr lang="en-US" sz="1600" dirty="0">
              <a:latin typeface="MS Reference Sans Serif" panose="020B0604030504040204" pitchFamily="34" charset="0"/>
            </a:endParaRPr>
          </a:p>
          <a:p>
            <a:pPr>
              <a:spcBef>
                <a:spcPts val="600"/>
              </a:spcBef>
              <a:spcAft>
                <a:spcPts val="600"/>
              </a:spcAft>
            </a:pPr>
            <a:r>
              <a:rPr lang="en-US" sz="1600" b="1" dirty="0">
                <a:solidFill>
                  <a:schemeClr val="accent1">
                    <a:lumMod val="75000"/>
                  </a:schemeClr>
                </a:solidFill>
                <a:latin typeface="MS Reference Sans Serif" panose="020B0604030504040204" pitchFamily="34" charset="0"/>
              </a:rPr>
              <a:t>Changes</a:t>
            </a:r>
            <a:r>
              <a:rPr lang="en-US" sz="1600" b="1" dirty="0">
                <a:solidFill>
                  <a:schemeClr val="accent1">
                    <a:lumMod val="50000"/>
                  </a:schemeClr>
                </a:solidFill>
                <a:latin typeface="MS Reference Sans Serif" panose="020B0604030504040204" pitchFamily="34" charset="0"/>
              </a:rPr>
              <a:t>: </a:t>
            </a:r>
            <a:r>
              <a:rPr lang="en-US" sz="1600" dirty="0">
                <a:latin typeface="MS Reference Sans Serif" panose="020B0604030504040204" pitchFamily="34" charset="0"/>
              </a:rPr>
              <a:t>The relative weights may be adjusted at any time, including before or after data collection. If the weights are adjusted after data collection, the tool will automatically recalculate existing results based on the new settings.</a:t>
            </a:r>
          </a:p>
        </p:txBody>
      </p:sp>
      <p:cxnSp>
        <p:nvCxnSpPr>
          <p:cNvPr id="24" name="Straight Arrow Connector 23"/>
          <p:cNvCxnSpPr/>
          <p:nvPr/>
        </p:nvCxnSpPr>
        <p:spPr bwMode="auto">
          <a:xfrm>
            <a:off x="7564972" y="1667543"/>
            <a:ext cx="600335" cy="31548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0" name="Oval 19"/>
          <p:cNvSpPr/>
          <p:nvPr/>
        </p:nvSpPr>
        <p:spPr>
          <a:xfrm>
            <a:off x="7298587" y="142693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34" name="Oval 33"/>
          <p:cNvSpPr/>
          <p:nvPr/>
        </p:nvSpPr>
        <p:spPr>
          <a:xfrm>
            <a:off x="4564459" y="267302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a:t>
            </a:r>
          </a:p>
        </p:txBody>
      </p:sp>
      <p:cxnSp>
        <p:nvCxnSpPr>
          <p:cNvPr id="48" name="Straight Arrow Connector 47"/>
          <p:cNvCxnSpPr/>
          <p:nvPr/>
        </p:nvCxnSpPr>
        <p:spPr bwMode="auto">
          <a:xfrm flipH="1">
            <a:off x="9941358" y="1089006"/>
            <a:ext cx="381282" cy="56543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6" name="Oval 25"/>
          <p:cNvSpPr/>
          <p:nvPr/>
        </p:nvSpPr>
        <p:spPr>
          <a:xfrm>
            <a:off x="10121071" y="72937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63" name="Oval 62"/>
          <p:cNvSpPr/>
          <p:nvPr/>
        </p:nvSpPr>
        <p:spPr>
          <a:xfrm>
            <a:off x="11261392" y="1467669"/>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cxnSp>
        <p:nvCxnSpPr>
          <p:cNvPr id="64" name="Straight Arrow Connector 63"/>
          <p:cNvCxnSpPr/>
          <p:nvPr/>
        </p:nvCxnSpPr>
        <p:spPr bwMode="auto">
          <a:xfrm flipV="1">
            <a:off x="8787945" y="1948473"/>
            <a:ext cx="689685" cy="422"/>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33" name="Oval 32"/>
          <p:cNvSpPr/>
          <p:nvPr/>
        </p:nvSpPr>
        <p:spPr>
          <a:xfrm>
            <a:off x="8674299" y="170786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85" name="Oval 84"/>
          <p:cNvSpPr/>
          <p:nvPr/>
        </p:nvSpPr>
        <p:spPr>
          <a:xfrm>
            <a:off x="862292" y="462142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1471861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34" y="91440"/>
            <a:ext cx="12003932"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993856"/>
          <a:ext cx="10945368" cy="5205776"/>
        </p:xfrm>
        <a:graphic>
          <a:graphicData uri="http://schemas.openxmlformats.org/drawingml/2006/table">
            <a:tbl>
              <a:tblPr firstRow="1" bandRow="1">
                <a:tableStyleId>{5C22544A-7EE6-4342-B048-85BDC9FD1C3A}</a:tableStyleId>
              </a:tblPr>
              <a:tblGrid>
                <a:gridCol w="700875">
                  <a:extLst>
                    <a:ext uri="{9D8B030D-6E8A-4147-A177-3AD203B41FA5}">
                      <a16:colId xmlns:a16="http://schemas.microsoft.com/office/drawing/2014/main" val="2267930634"/>
                    </a:ext>
                  </a:extLst>
                </a:gridCol>
                <a:gridCol w="29656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05776">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endParaRPr lang="en-US" sz="18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lvl="0"/>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Individual: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3. Give the criterion ranked #1 a weight of 100 points. Then, assign the other criteria weights relative to 100 points (between 0% and 100%). </a:t>
                      </a:r>
                    </a:p>
                    <a:p>
                      <a:pPr lvl="0"/>
                      <a:endPar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lvl="0"/>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Collective: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3. Give the criterion ranked #1 a weight of 100 points. Then, assign the other criteria weights relative to 100 points (between 0% and 100%).</a:t>
                      </a:r>
                    </a:p>
                    <a:p>
                      <a:pPr marL="111125" lvl="1" indent="0">
                        <a:spcBef>
                          <a:spcPts val="700"/>
                        </a:spcBef>
                        <a:spcAft>
                          <a:spcPts val="700"/>
                        </a:spcAft>
                      </a:pPr>
                      <a:endParaRPr lang="en-US" sz="18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1898" y="123327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781898" y="346128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3" name="Picture 2"/>
          <p:cNvPicPr>
            <a:picLocks noChangeAspect="1"/>
          </p:cNvPicPr>
          <p:nvPr/>
        </p:nvPicPr>
        <p:blipFill>
          <a:blip r:embed="rId2"/>
          <a:stretch>
            <a:fillRect/>
          </a:stretch>
        </p:blipFill>
        <p:spPr>
          <a:xfrm>
            <a:off x="4350884" y="1024008"/>
            <a:ext cx="7216276" cy="3072618"/>
          </a:xfrm>
          <a:prstGeom prst="rect">
            <a:avLst/>
          </a:prstGeom>
        </p:spPr>
      </p:pic>
      <p:sp>
        <p:nvSpPr>
          <p:cNvPr id="22" name="Oval 21"/>
          <p:cNvSpPr/>
          <p:nvPr/>
        </p:nvSpPr>
        <p:spPr>
          <a:xfrm>
            <a:off x="9261869" y="1473889"/>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3" name="Oval 22"/>
          <p:cNvSpPr/>
          <p:nvPr/>
        </p:nvSpPr>
        <p:spPr>
          <a:xfrm>
            <a:off x="9261868" y="31806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25" name="TextBox 24"/>
          <p:cNvSpPr txBox="1"/>
          <p:nvPr/>
        </p:nvSpPr>
        <p:spPr>
          <a:xfrm>
            <a:off x="4918207" y="4136602"/>
            <a:ext cx="6685529" cy="1949252"/>
          </a:xfrm>
          <a:prstGeom prst="rect">
            <a:avLst/>
          </a:prstGeom>
          <a:noFill/>
        </p:spPr>
        <p:txBody>
          <a:bodyPr wrap="square" rtlCol="0">
            <a:spAutoFit/>
          </a:bodyPr>
          <a:lstStyle/>
          <a:p>
            <a:pPr>
              <a:spcBef>
                <a:spcPts val="400"/>
              </a:spcBef>
            </a:pPr>
            <a:r>
              <a:rPr lang="en-US" b="1" dirty="0">
                <a:latin typeface="MS Reference Sans Serif" panose="020B0604030504040204" pitchFamily="34" charset="0"/>
              </a:rPr>
              <a:t>Tips and Notes:</a:t>
            </a:r>
          </a:p>
          <a:p>
            <a:pPr>
              <a:spcBef>
                <a:spcPts val="400"/>
              </a:spcBef>
            </a:pPr>
            <a:r>
              <a:rPr lang="en-US" sz="1600" b="1"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Score Column: </a:t>
            </a:r>
            <a:r>
              <a:rPr lang="en-US" sz="1600" dirty="0">
                <a:latin typeface="MS Reference Sans Serif" panose="020B0604030504040204" pitchFamily="34" charset="0"/>
                <a:ea typeface="Verdana" panose="020B0604030504040204" pitchFamily="34" charset="0"/>
                <a:cs typeface="Verdana" panose="020B0604030504040204" pitchFamily="34" charset="0"/>
              </a:rPr>
              <a:t>The tool will convert the ranks/weights into a score (or relative weight) for each criterion. </a:t>
            </a:r>
          </a:p>
          <a:p>
            <a:pPr>
              <a:spcBef>
                <a:spcPts val="400"/>
              </a:spcBef>
            </a:pPr>
            <a:r>
              <a:rPr lang="en-US" sz="1600" b="1"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Ranks/Weights</a:t>
            </a:r>
            <a:r>
              <a:rPr lang="en-US" sz="1600" dirty="0">
                <a:latin typeface="MS Reference Sans Serif" panose="020B0604030504040204" pitchFamily="34" charset="0"/>
                <a:ea typeface="Verdana" panose="020B0604030504040204" pitchFamily="34" charset="0"/>
                <a:cs typeface="Verdana" panose="020B0604030504040204" pitchFamily="34" charset="0"/>
              </a:rPr>
              <a:t>: Evaluations should be made within the context of your expert opinion of the criteria’s contribution. Ties are allowed and there is no set total number of points (i.e., the lowest ranked criterion does not have to have a weight of 0). </a:t>
            </a:r>
            <a:endParaRPr lang="en-US" sz="1600" dirty="0">
              <a:latin typeface="MS Reference Sans Serif" panose="020B0604030504040204" pitchFamily="34" charset="0"/>
            </a:endParaRPr>
          </a:p>
        </p:txBody>
      </p:sp>
      <p:sp>
        <p:nvSpPr>
          <p:cNvPr id="27" name="Oval 26"/>
          <p:cNvSpPr/>
          <p:nvPr/>
        </p:nvSpPr>
        <p:spPr>
          <a:xfrm>
            <a:off x="4385436" y="4126778"/>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a:t>
            </a:r>
          </a:p>
        </p:txBody>
      </p:sp>
      <p:sp>
        <p:nvSpPr>
          <p:cNvPr id="12" name="TextBox 11"/>
          <p:cNvSpPr txBox="1"/>
          <p:nvPr/>
        </p:nvSpPr>
        <p:spPr>
          <a:xfrm>
            <a:off x="94034" y="195982"/>
            <a:ext cx="12003932" cy="830997"/>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Weighting Step 2: </a:t>
            </a: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Rank/Weight the Individual and Collective Criteria</a:t>
            </a:r>
          </a:p>
        </p:txBody>
      </p:sp>
    </p:spTree>
    <p:extLst>
      <p:ext uri="{BB962C8B-B14F-4D97-AF65-F5344CB8AC3E}">
        <p14:creationId xmlns:p14="http://schemas.microsoft.com/office/powerpoint/2010/main" val="2249808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10E2-58ED-4B7B-B7EF-B06089AE557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AF1833B-FA16-449C-874E-6BC8D240781A}"/>
              </a:ext>
            </a:extLst>
          </p:cNvPr>
          <p:cNvSpPr>
            <a:spLocks noGrp="1"/>
          </p:cNvSpPr>
          <p:nvPr>
            <p:ph idx="1"/>
          </p:nvPr>
        </p:nvSpPr>
        <p:spPr/>
        <p:txBody>
          <a:bodyPr/>
          <a:lstStyle/>
          <a:p>
            <a:r>
              <a:rPr lang="en-US" dirty="0"/>
              <a:t>Validate the Trainer’s Decision Aid (TDA; Cianciolo et al., 2010) with data from Tactical Combat Casualty Care (TC3) course participants (trainers &amp; students)</a:t>
            </a:r>
          </a:p>
          <a:p>
            <a:r>
              <a:rPr lang="en-US" dirty="0"/>
              <a:t>Develop TDA Electronic Scoring Tool (TDA-EST) to enable trainers &amp; commanders to better schedule training and develop curricula for key skills.</a:t>
            </a:r>
          </a:p>
        </p:txBody>
      </p:sp>
      <p:sp>
        <p:nvSpPr>
          <p:cNvPr id="4" name="Slide Number Placeholder 3">
            <a:extLst>
              <a:ext uri="{FF2B5EF4-FFF2-40B4-BE49-F238E27FC236}">
                <a16:creationId xmlns:a16="http://schemas.microsoft.com/office/drawing/2014/main" id="{FBE6D537-9851-46CB-901D-2BFF531E6498}"/>
              </a:ext>
            </a:extLst>
          </p:cNvPr>
          <p:cNvSpPr>
            <a:spLocks noGrp="1"/>
          </p:cNvSpPr>
          <p:nvPr>
            <p:ph type="sldNum" sz="quarter" idx="12"/>
          </p:nvPr>
        </p:nvSpPr>
        <p:spPr/>
        <p:txBody>
          <a:bodyPr/>
          <a:lstStyle/>
          <a:p>
            <a:fld id="{BBC12974-9E60-42C5-9D84-5F35497ACEC4}" type="slidenum">
              <a:rPr lang="en-US" smtClean="0"/>
              <a:pPr/>
              <a:t>4</a:t>
            </a:fld>
            <a:endParaRPr lang="en-US" dirty="0"/>
          </a:p>
        </p:txBody>
      </p:sp>
      <p:pic>
        <p:nvPicPr>
          <p:cNvPr id="2050" name="Picture 2">
            <a:extLst>
              <a:ext uri="{FF2B5EF4-FFF2-40B4-BE49-F238E27FC236}">
                <a16:creationId xmlns:a16="http://schemas.microsoft.com/office/drawing/2014/main" id="{10B0C1DE-5947-484C-9CC9-180978254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38" y="3429000"/>
            <a:ext cx="3929063" cy="27765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0CF4542-AC24-4A69-AF18-D4CB0FACBBF9}"/>
              </a:ext>
            </a:extLst>
          </p:cNvPr>
          <p:cNvPicPr>
            <a:picLocks noChangeAspect="1"/>
          </p:cNvPicPr>
          <p:nvPr/>
        </p:nvPicPr>
        <p:blipFill rotWithShape="1">
          <a:blip r:embed="rId3"/>
          <a:srcRect l="-74" t="12560" r="4932" b="5345"/>
          <a:stretch/>
        </p:blipFill>
        <p:spPr>
          <a:xfrm>
            <a:off x="5630319" y="3429000"/>
            <a:ext cx="5713321" cy="2776538"/>
          </a:xfrm>
          <a:prstGeom prst="rect">
            <a:avLst/>
          </a:prstGeom>
        </p:spPr>
      </p:pic>
    </p:spTree>
    <p:extLst>
      <p:ext uri="{BB962C8B-B14F-4D97-AF65-F5344CB8AC3E}">
        <p14:creationId xmlns:p14="http://schemas.microsoft.com/office/powerpoint/2010/main" val="3778875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34" y="100584"/>
            <a:ext cx="12003932"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777241" y="957280"/>
          <a:ext cx="10643615" cy="5351766"/>
        </p:xfrm>
        <a:graphic>
          <a:graphicData uri="http://schemas.openxmlformats.org/drawingml/2006/table">
            <a:tbl>
              <a:tblPr firstRow="1" bandRow="1">
                <a:tableStyleId>{5C22544A-7EE6-4342-B048-85BDC9FD1C3A}</a:tableStyleId>
              </a:tblPr>
              <a:tblGrid>
                <a:gridCol w="652588">
                  <a:extLst>
                    <a:ext uri="{9D8B030D-6E8A-4147-A177-3AD203B41FA5}">
                      <a16:colId xmlns:a16="http://schemas.microsoft.com/office/drawing/2014/main" val="2267930634"/>
                    </a:ext>
                  </a:extLst>
                </a:gridCol>
                <a:gridCol w="3032906">
                  <a:extLst>
                    <a:ext uri="{9D8B030D-6E8A-4147-A177-3AD203B41FA5}">
                      <a16:colId xmlns:a16="http://schemas.microsoft.com/office/drawing/2014/main" val="4267125266"/>
                    </a:ext>
                  </a:extLst>
                </a:gridCol>
                <a:gridCol w="6958121">
                  <a:extLst>
                    <a:ext uri="{9D8B030D-6E8A-4147-A177-3AD203B41FA5}">
                      <a16:colId xmlns:a16="http://schemas.microsoft.com/office/drawing/2014/main" val="3608567564"/>
                    </a:ext>
                  </a:extLst>
                </a:gridCol>
              </a:tblGrid>
              <a:tr h="5351766">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0" lvl="0" algn="l" defTabSz="914400" rtl="0" eaLnBrk="1" latinLnBrk="0" hangingPunct="1"/>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Task Characteristics (Individual):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7, and then assign weights.</a:t>
                      </a:r>
                    </a:p>
                    <a:p>
                      <a:pPr marL="0" lvl="0" algn="l" defTabSz="914400" rtl="0" eaLnBrk="1" latinLnBrk="0" hangingPunct="1"/>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0" lvl="0" algn="l" defTabSz="914400" rtl="0" eaLnBrk="1" latinLnBrk="0" hangingPunct="1"/>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Unit Characteristics (Individual):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3, and then assign weights.</a:t>
                      </a:r>
                    </a:p>
                    <a:p>
                      <a:pPr marL="0" lvl="0" algn="l" defTabSz="914400" rtl="0" eaLnBrk="1" latinLnBrk="0" hangingPunct="1"/>
                      <a:endPar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0" lvl="0" algn="l" defTabSz="914400" rtl="0" eaLnBrk="1" latinLnBrk="0" hangingPunct="1"/>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External Factors (Individual):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4, and then assign weights. (Not Pictured)</a:t>
                      </a:r>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64194" y="120584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pic>
        <p:nvPicPr>
          <p:cNvPr id="2" name="Picture 1"/>
          <p:cNvPicPr>
            <a:picLocks noChangeAspect="1"/>
          </p:cNvPicPr>
          <p:nvPr/>
        </p:nvPicPr>
        <p:blipFill>
          <a:blip r:embed="rId2"/>
          <a:stretch>
            <a:fillRect/>
          </a:stretch>
        </p:blipFill>
        <p:spPr>
          <a:xfrm>
            <a:off x="4498848" y="957291"/>
            <a:ext cx="6885432" cy="3200400"/>
          </a:xfrm>
          <a:prstGeom prst="rect">
            <a:avLst/>
          </a:prstGeom>
        </p:spPr>
      </p:pic>
      <p:sp>
        <p:nvSpPr>
          <p:cNvPr id="7" name="Oval 6"/>
          <p:cNvSpPr/>
          <p:nvPr/>
        </p:nvSpPr>
        <p:spPr>
          <a:xfrm>
            <a:off x="9457484" y="224486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864193" y="2726092"/>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8" name="Picture 7"/>
          <p:cNvPicPr>
            <a:picLocks noChangeAspect="1"/>
          </p:cNvPicPr>
          <p:nvPr/>
        </p:nvPicPr>
        <p:blipFill>
          <a:blip r:embed="rId3"/>
          <a:stretch>
            <a:fillRect/>
          </a:stretch>
        </p:blipFill>
        <p:spPr>
          <a:xfrm>
            <a:off x="4493188" y="4175980"/>
            <a:ext cx="6891092" cy="2105948"/>
          </a:xfrm>
          <a:prstGeom prst="rect">
            <a:avLst/>
          </a:prstGeom>
        </p:spPr>
      </p:pic>
      <p:sp>
        <p:nvSpPr>
          <p:cNvPr id="15" name="Oval 14"/>
          <p:cNvSpPr/>
          <p:nvPr/>
        </p:nvSpPr>
        <p:spPr>
          <a:xfrm>
            <a:off x="9457485" y="49883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6" name="Oval 15"/>
          <p:cNvSpPr/>
          <p:nvPr/>
        </p:nvSpPr>
        <p:spPr>
          <a:xfrm>
            <a:off x="864192" y="415769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2" name="TextBox 11"/>
          <p:cNvSpPr txBox="1"/>
          <p:nvPr/>
        </p:nvSpPr>
        <p:spPr>
          <a:xfrm>
            <a:off x="94034" y="325555"/>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Weighting Step 3: Rank/Weight the Individual Sub-Criteria</a:t>
            </a:r>
          </a:p>
        </p:txBody>
      </p:sp>
    </p:spTree>
    <p:extLst>
      <p:ext uri="{BB962C8B-B14F-4D97-AF65-F5344CB8AC3E}">
        <p14:creationId xmlns:p14="http://schemas.microsoft.com/office/powerpoint/2010/main" val="32040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34" y="100584"/>
            <a:ext cx="12003932"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1003000"/>
          <a:ext cx="10945368" cy="5258898"/>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267930634"/>
                    </a:ext>
                  </a:extLst>
                </a:gridCol>
                <a:gridCol w="3026417">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5889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0" lvl="0" algn="l" defTabSz="914400" rtl="0" eaLnBrk="1" latinLnBrk="0" hangingPunct="1"/>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Task Characteristics (Collective):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4, and then assign weights.</a:t>
                      </a:r>
                    </a:p>
                    <a:p>
                      <a:pPr marL="0" lvl="0" algn="l" defTabSz="914400" rtl="0" eaLnBrk="1" latinLnBrk="0" hangingPunct="1"/>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0" lvl="0" algn="l" defTabSz="914400" rtl="0" eaLnBrk="1" latinLnBrk="0" hangingPunct="1"/>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Unit Characteristics (Collective):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4, and then assign weights.</a:t>
                      </a:r>
                    </a:p>
                    <a:p>
                      <a:pPr marL="0" lvl="0" algn="l" defTabSz="914400" rtl="0" eaLnBrk="1" latinLnBrk="0" hangingPunct="1"/>
                      <a:endPar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0" lvl="0" algn="l" defTabSz="914400" rtl="0" eaLnBrk="1" latinLnBrk="0" hangingPunct="1"/>
                      <a:r>
                        <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External Factors (Collective): </a:t>
                      </a:r>
                      <a:r>
                        <a:rPr lang="en-US" sz="1600" b="0" kern="120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Rank criteria in order of importance from 1 to 4, and then assign weights.</a:t>
                      </a:r>
                      <a:endParaRPr lang="en-US" sz="16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54466" y="124242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pic>
        <p:nvPicPr>
          <p:cNvPr id="9" name="Picture 8"/>
          <p:cNvPicPr>
            <a:picLocks noChangeAspect="1"/>
          </p:cNvPicPr>
          <p:nvPr/>
        </p:nvPicPr>
        <p:blipFill>
          <a:blip r:embed="rId2"/>
          <a:stretch>
            <a:fillRect/>
          </a:stretch>
        </p:blipFill>
        <p:spPr>
          <a:xfrm>
            <a:off x="4354285" y="1033152"/>
            <a:ext cx="7217229" cy="5184768"/>
          </a:xfrm>
          <a:prstGeom prst="rect">
            <a:avLst/>
          </a:prstGeom>
        </p:spPr>
      </p:pic>
      <p:sp>
        <p:nvSpPr>
          <p:cNvPr id="7" name="Oval 6"/>
          <p:cNvSpPr/>
          <p:nvPr/>
        </p:nvSpPr>
        <p:spPr>
          <a:xfrm>
            <a:off x="9948214" y="168365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54465" y="2735393"/>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5" name="Oval 14"/>
          <p:cNvSpPr/>
          <p:nvPr/>
        </p:nvSpPr>
        <p:spPr>
          <a:xfrm>
            <a:off x="9948213" y="324952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6" name="Oval 15"/>
          <p:cNvSpPr/>
          <p:nvPr/>
        </p:nvSpPr>
        <p:spPr>
          <a:xfrm>
            <a:off x="754465" y="422836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4" name="Oval 13"/>
          <p:cNvSpPr/>
          <p:nvPr/>
        </p:nvSpPr>
        <p:spPr>
          <a:xfrm>
            <a:off x="9948212" y="5070382"/>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2" name="TextBox 11"/>
          <p:cNvSpPr txBox="1"/>
          <p:nvPr/>
        </p:nvSpPr>
        <p:spPr>
          <a:xfrm>
            <a:off x="94034" y="362131"/>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Weighting Step 4: Rank/Weight the Collective Sub-Criteria</a:t>
            </a:r>
          </a:p>
        </p:txBody>
      </p:sp>
    </p:spTree>
    <p:extLst>
      <p:ext uri="{BB962C8B-B14F-4D97-AF65-F5344CB8AC3E}">
        <p14:creationId xmlns:p14="http://schemas.microsoft.com/office/powerpoint/2010/main" val="3834968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 y="91440"/>
            <a:ext cx="12015216"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Adjust the wording of the green rating scales as needed. </a:t>
                      </a: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Adjust the wording and number of response options under each scale as needed.</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74814" y="111002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9948214" y="1537352"/>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74814" y="2018578"/>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5" name="Oval 14"/>
          <p:cNvSpPr/>
          <p:nvPr/>
        </p:nvSpPr>
        <p:spPr>
          <a:xfrm>
            <a:off x="9948213" y="310322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4" name="Oval 13"/>
          <p:cNvSpPr/>
          <p:nvPr/>
        </p:nvSpPr>
        <p:spPr>
          <a:xfrm>
            <a:off x="9948212" y="4924078"/>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pic>
        <p:nvPicPr>
          <p:cNvPr id="3" name="Picture 2"/>
          <p:cNvPicPr>
            <a:picLocks noChangeAspect="1"/>
          </p:cNvPicPr>
          <p:nvPr/>
        </p:nvPicPr>
        <p:blipFill rotWithShape="1">
          <a:blip r:embed="rId2"/>
          <a:srcRect t="1" b="8023"/>
          <a:stretch/>
        </p:blipFill>
        <p:spPr>
          <a:xfrm>
            <a:off x="4361688" y="839819"/>
            <a:ext cx="7212276" cy="5259230"/>
          </a:xfrm>
          <a:prstGeom prst="rect">
            <a:avLst/>
          </a:prstGeom>
        </p:spPr>
      </p:pic>
      <p:cxnSp>
        <p:nvCxnSpPr>
          <p:cNvPr id="27" name="Straight Arrow Connector 26"/>
          <p:cNvCxnSpPr/>
          <p:nvPr/>
        </p:nvCxnSpPr>
        <p:spPr bwMode="auto">
          <a:xfrm flipV="1">
            <a:off x="4676111" y="1202793"/>
            <a:ext cx="530691" cy="1818137"/>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a:off x="4646339" y="3037809"/>
            <a:ext cx="560463" cy="1860402"/>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7" name="Oval 16"/>
          <p:cNvSpPr/>
          <p:nvPr/>
        </p:nvSpPr>
        <p:spPr>
          <a:xfrm>
            <a:off x="4375431" y="275791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43" name="Oval 42"/>
          <p:cNvSpPr/>
          <p:nvPr/>
        </p:nvSpPr>
        <p:spPr>
          <a:xfrm>
            <a:off x="6300875" y="152266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44" name="Oval 43"/>
          <p:cNvSpPr/>
          <p:nvPr/>
        </p:nvSpPr>
        <p:spPr>
          <a:xfrm>
            <a:off x="7160846" y="520044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29" name="TextBox 28"/>
          <p:cNvSpPr txBox="1"/>
          <p:nvPr/>
        </p:nvSpPr>
        <p:spPr>
          <a:xfrm>
            <a:off x="209550" y="252134"/>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Scoring Step 1: Adjust Rating Scales and Response Options</a:t>
            </a:r>
          </a:p>
        </p:txBody>
      </p:sp>
      <p:sp>
        <p:nvSpPr>
          <p:cNvPr id="30" name="Oval 29"/>
          <p:cNvSpPr/>
          <p:nvPr/>
        </p:nvSpPr>
        <p:spPr>
          <a:xfrm>
            <a:off x="7310063" y="3343833"/>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164325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 y="91440"/>
            <a:ext cx="12015216"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929849"/>
          <a:ext cx="10945368" cy="5278928"/>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7892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1"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Order Column</a:t>
                      </a: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 Change order of response options as needed for scoring purposes.</a:t>
                      </a:r>
                    </a:p>
                    <a:p>
                      <a:pPr marL="111125" lvl="1" indent="0">
                        <a:spcBef>
                          <a:spcPts val="1200"/>
                        </a:spcBef>
                        <a:spcAft>
                          <a:spcPts val="0"/>
                        </a:spcAft>
                      </a:pPr>
                      <a:r>
                        <a:rPr lang="en-US" sz="1600" b="1"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Reverse Column</a:t>
                      </a: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 Indicate whether the scale should be reverse scored in the Reverse column. </a:t>
                      </a:r>
                    </a:p>
                    <a:p>
                      <a:pPr marL="111125" lvl="1" indent="0">
                        <a:spcBef>
                          <a:spcPts val="1200"/>
                        </a:spcBef>
                        <a:spcAft>
                          <a:spcPts val="0"/>
                        </a:spcAft>
                      </a:pPr>
                      <a:r>
                        <a:rPr lang="en-US" sz="1600" b="1"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rPr>
                        <a:t>Adj/Norm Columns</a:t>
                      </a: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 Based on the settings in the Order/Reverse columns, the tool will automatically calculate the values in the "Adj" and "Norm" columns.</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74814" y="1183173"/>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9948214" y="161050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74812" y="230072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5" name="Oval 14"/>
          <p:cNvSpPr/>
          <p:nvPr/>
        </p:nvSpPr>
        <p:spPr>
          <a:xfrm>
            <a:off x="9948213" y="3176372"/>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14" name="Oval 13"/>
          <p:cNvSpPr/>
          <p:nvPr/>
        </p:nvSpPr>
        <p:spPr>
          <a:xfrm>
            <a:off x="9948212" y="499723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pic>
        <p:nvPicPr>
          <p:cNvPr id="3" name="Picture 2"/>
          <p:cNvPicPr>
            <a:picLocks noChangeAspect="1"/>
          </p:cNvPicPr>
          <p:nvPr/>
        </p:nvPicPr>
        <p:blipFill rotWithShape="1">
          <a:blip r:embed="rId2"/>
          <a:srcRect t="1" b="8023"/>
          <a:stretch/>
        </p:blipFill>
        <p:spPr>
          <a:xfrm>
            <a:off x="4361688" y="912971"/>
            <a:ext cx="7212276" cy="5259230"/>
          </a:xfrm>
          <a:prstGeom prst="rect">
            <a:avLst/>
          </a:prstGeom>
        </p:spPr>
      </p:pic>
      <p:sp>
        <p:nvSpPr>
          <p:cNvPr id="29" name="TextBox 28"/>
          <p:cNvSpPr txBox="1"/>
          <p:nvPr/>
        </p:nvSpPr>
        <p:spPr>
          <a:xfrm>
            <a:off x="209550" y="306998"/>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Scoring Step 2: Choose Settings in Order and Reverse Columns</a:t>
            </a:r>
          </a:p>
        </p:txBody>
      </p:sp>
      <p:sp>
        <p:nvSpPr>
          <p:cNvPr id="18" name="Oval 17"/>
          <p:cNvSpPr/>
          <p:nvPr/>
        </p:nvSpPr>
        <p:spPr>
          <a:xfrm>
            <a:off x="774812" y="341698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9" name="Oval 18"/>
          <p:cNvSpPr/>
          <p:nvPr/>
        </p:nvSpPr>
        <p:spPr>
          <a:xfrm>
            <a:off x="9415441" y="4176403"/>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cxnSp>
        <p:nvCxnSpPr>
          <p:cNvPr id="20" name="Straight Arrow Connector 19"/>
          <p:cNvCxnSpPr/>
          <p:nvPr/>
        </p:nvCxnSpPr>
        <p:spPr bwMode="auto">
          <a:xfrm flipV="1">
            <a:off x="8100219" y="3471423"/>
            <a:ext cx="659249" cy="555744"/>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1" name="Oval 20"/>
          <p:cNvSpPr/>
          <p:nvPr/>
        </p:nvSpPr>
        <p:spPr>
          <a:xfrm>
            <a:off x="7975198" y="3657598"/>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cxnSp>
        <p:nvCxnSpPr>
          <p:cNvPr id="22" name="Straight Arrow Connector 21"/>
          <p:cNvCxnSpPr/>
          <p:nvPr/>
        </p:nvCxnSpPr>
        <p:spPr bwMode="auto">
          <a:xfrm flipV="1">
            <a:off x="10751764" y="4122093"/>
            <a:ext cx="497009" cy="694526"/>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flipH="1" flipV="1">
            <a:off x="10545650" y="4105703"/>
            <a:ext cx="388112" cy="627947"/>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4" name="Oval 23"/>
          <p:cNvSpPr/>
          <p:nvPr/>
        </p:nvSpPr>
        <p:spPr>
          <a:xfrm>
            <a:off x="10635162" y="44930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Tree>
    <p:extLst>
      <p:ext uri="{BB962C8B-B14F-4D97-AF65-F5344CB8AC3E}">
        <p14:creationId xmlns:p14="http://schemas.microsoft.com/office/powerpoint/2010/main" val="1704371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 y="91440"/>
            <a:ext cx="12015216"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current date in the following format (MM/DD/YYYY).</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your first name and last name.</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Select the desired task from the Task Dropdown. </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3957" y="11191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83957" y="2051499"/>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8" name="Picture 7"/>
          <p:cNvPicPr>
            <a:picLocks noChangeAspect="1"/>
          </p:cNvPicPr>
          <p:nvPr/>
        </p:nvPicPr>
        <p:blipFill rotWithShape="1">
          <a:blip r:embed="rId2"/>
          <a:srcRect l="1677" t="12940" r="38644" b="12583"/>
          <a:stretch/>
        </p:blipFill>
        <p:spPr>
          <a:xfrm>
            <a:off x="4347999" y="882078"/>
            <a:ext cx="7223760" cy="5189537"/>
          </a:xfrm>
          <a:prstGeom prst="rect">
            <a:avLst/>
          </a:prstGeom>
        </p:spPr>
      </p:pic>
      <p:cxnSp>
        <p:nvCxnSpPr>
          <p:cNvPr id="27" name="Straight Arrow Connector 26"/>
          <p:cNvCxnSpPr/>
          <p:nvPr/>
        </p:nvCxnSpPr>
        <p:spPr bwMode="auto">
          <a:xfrm flipV="1">
            <a:off x="4935634" y="1848846"/>
            <a:ext cx="265345" cy="405307"/>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17" name="Oval 16"/>
          <p:cNvSpPr/>
          <p:nvPr/>
        </p:nvSpPr>
        <p:spPr>
          <a:xfrm>
            <a:off x="4597417" y="207822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9" name="TextBox 28"/>
          <p:cNvSpPr txBox="1"/>
          <p:nvPr/>
        </p:nvSpPr>
        <p:spPr>
          <a:xfrm>
            <a:off x="209550" y="252134"/>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Data Collection Step 1: Enter Date, Name, and Desired Task to Rate</a:t>
            </a:r>
          </a:p>
        </p:txBody>
      </p:sp>
      <p:sp>
        <p:nvSpPr>
          <p:cNvPr id="31" name="Oval 30"/>
          <p:cNvSpPr/>
          <p:nvPr/>
        </p:nvSpPr>
        <p:spPr>
          <a:xfrm>
            <a:off x="774812" y="275791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cxnSp>
        <p:nvCxnSpPr>
          <p:cNvPr id="32" name="Straight Arrow Connector 31"/>
          <p:cNvCxnSpPr/>
          <p:nvPr/>
        </p:nvCxnSpPr>
        <p:spPr bwMode="auto">
          <a:xfrm flipH="1" flipV="1">
            <a:off x="6976872" y="1848846"/>
            <a:ext cx="563133" cy="46999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37" name="Straight Arrow Connector 36"/>
          <p:cNvCxnSpPr/>
          <p:nvPr/>
        </p:nvCxnSpPr>
        <p:spPr bwMode="auto">
          <a:xfrm flipV="1">
            <a:off x="7540004" y="1848846"/>
            <a:ext cx="576073" cy="46999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33" name="Oval 32"/>
          <p:cNvSpPr/>
          <p:nvPr/>
        </p:nvSpPr>
        <p:spPr>
          <a:xfrm>
            <a:off x="7273619" y="207822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40" name="Oval 39"/>
          <p:cNvSpPr/>
          <p:nvPr/>
        </p:nvSpPr>
        <p:spPr>
          <a:xfrm>
            <a:off x="9812603" y="201554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Tree>
    <p:extLst>
      <p:ext uri="{BB962C8B-B14F-4D97-AF65-F5344CB8AC3E}">
        <p14:creationId xmlns:p14="http://schemas.microsoft.com/office/powerpoint/2010/main" val="2420188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 y="91440"/>
            <a:ext cx="12015216"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For each criterion, select the desired option from the dropdown menu. To view rating guidance for a particular criterion, double click on the corresponding question text.</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Select a confidence rating from the Confidence column.</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Enter an optional comment in the Comments column.</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Repeat the rating process for the remaining criteria. Scroll down to see all scales.</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3957" y="11191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83952" y="3029262"/>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7" name="Picture 6"/>
          <p:cNvPicPr>
            <a:picLocks noChangeAspect="1"/>
          </p:cNvPicPr>
          <p:nvPr/>
        </p:nvPicPr>
        <p:blipFill rotWithShape="1">
          <a:blip r:embed="rId2"/>
          <a:srcRect l="18357" t="18065" r="12322" b="5809"/>
          <a:stretch/>
        </p:blipFill>
        <p:spPr>
          <a:xfrm>
            <a:off x="4361688" y="886961"/>
            <a:ext cx="7205472" cy="4462279"/>
          </a:xfrm>
          <a:prstGeom prst="rect">
            <a:avLst/>
          </a:prstGeom>
        </p:spPr>
      </p:pic>
      <p:sp>
        <p:nvSpPr>
          <p:cNvPr id="17" name="Oval 16"/>
          <p:cNvSpPr/>
          <p:nvPr/>
        </p:nvSpPr>
        <p:spPr>
          <a:xfrm>
            <a:off x="6652505" y="299762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9" name="TextBox 28"/>
          <p:cNvSpPr txBox="1"/>
          <p:nvPr/>
        </p:nvSpPr>
        <p:spPr>
          <a:xfrm>
            <a:off x="209550" y="252134"/>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Data Collection Step 2: Rate Task on All Criteria</a:t>
            </a:r>
          </a:p>
        </p:txBody>
      </p:sp>
      <p:sp>
        <p:nvSpPr>
          <p:cNvPr id="31" name="Oval 30"/>
          <p:cNvSpPr/>
          <p:nvPr/>
        </p:nvSpPr>
        <p:spPr>
          <a:xfrm>
            <a:off x="783951" y="40037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33" name="Oval 32"/>
          <p:cNvSpPr/>
          <p:nvPr/>
        </p:nvSpPr>
        <p:spPr>
          <a:xfrm>
            <a:off x="8917548" y="299762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40" name="Oval 39"/>
          <p:cNvSpPr/>
          <p:nvPr/>
        </p:nvSpPr>
        <p:spPr>
          <a:xfrm>
            <a:off x="10518529" y="299762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8" name="Oval 17"/>
          <p:cNvSpPr/>
          <p:nvPr/>
        </p:nvSpPr>
        <p:spPr>
          <a:xfrm>
            <a:off x="783950" y="473760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cxnSp>
        <p:nvCxnSpPr>
          <p:cNvPr id="14" name="Straight Arrow Connector 13"/>
          <p:cNvCxnSpPr/>
          <p:nvPr/>
        </p:nvCxnSpPr>
        <p:spPr bwMode="auto">
          <a:xfrm flipH="1">
            <a:off x="4720440" y="4003741"/>
            <a:ext cx="1570632"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 name="TextBox 1"/>
          <p:cNvSpPr txBox="1"/>
          <p:nvPr/>
        </p:nvSpPr>
        <p:spPr>
          <a:xfrm>
            <a:off x="5391337" y="3680575"/>
            <a:ext cx="318554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To view rating guidance, double click in the “Questions” column</a:t>
            </a:r>
          </a:p>
        </p:txBody>
      </p:sp>
    </p:spTree>
    <p:extLst>
      <p:ext uri="{BB962C8B-B14F-4D97-AF65-F5344CB8AC3E}">
        <p14:creationId xmlns:p14="http://schemas.microsoft.com/office/powerpoint/2010/main" val="2891568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 y="91440"/>
            <a:ext cx="12015216"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856696"/>
          <a:ext cx="10945368" cy="5260640"/>
        </p:xfrm>
        <a:graphic>
          <a:graphicData uri="http://schemas.openxmlformats.org/drawingml/2006/table">
            <a:tbl>
              <a:tblPr firstRow="1" bandRow="1">
                <a:tableStyleId>{5C22544A-7EE6-4342-B048-85BDC9FD1C3A}</a:tableStyleId>
              </a:tblPr>
              <a:tblGrid>
                <a:gridCol w="604375">
                  <a:extLst>
                    <a:ext uri="{9D8B030D-6E8A-4147-A177-3AD203B41FA5}">
                      <a16:colId xmlns:a16="http://schemas.microsoft.com/office/drawing/2014/main" val="2267930634"/>
                    </a:ext>
                  </a:extLst>
                </a:gridCol>
                <a:gridCol w="30621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260640">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800" b="1" kern="1200" baseline="0" dirty="0">
                        <a:solidFill>
                          <a:schemeClr val="accent1">
                            <a:lumMod val="75000"/>
                          </a:schemeClr>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12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save ratings to the database, click the “Click Here to Save Form” button in the top, right-hand corner of the form. The form will clear.</a:t>
                      </a:r>
                    </a:p>
                    <a:p>
                      <a:pPr marL="111125" lvl="1" indent="0">
                        <a:spcBef>
                          <a:spcPts val="1800"/>
                        </a:spcBef>
                        <a:spcAft>
                          <a:spcPts val="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rate another task, select the desired task from the Task Dropdown and repeat the rating process.</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783957" y="11191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13" name="Oval 12"/>
          <p:cNvSpPr/>
          <p:nvPr/>
        </p:nvSpPr>
        <p:spPr>
          <a:xfrm>
            <a:off x="783956" y="279986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pic>
        <p:nvPicPr>
          <p:cNvPr id="9" name="Picture 8"/>
          <p:cNvPicPr>
            <a:picLocks noChangeAspect="1"/>
          </p:cNvPicPr>
          <p:nvPr/>
        </p:nvPicPr>
        <p:blipFill rotWithShape="1">
          <a:blip r:embed="rId2"/>
          <a:srcRect l="39977" t="12991" r="6225" b="20432"/>
          <a:stretch/>
        </p:blipFill>
        <p:spPr>
          <a:xfrm>
            <a:off x="4361688" y="892781"/>
            <a:ext cx="7205472" cy="5032531"/>
          </a:xfrm>
          <a:prstGeom prst="rect">
            <a:avLst/>
          </a:prstGeom>
        </p:spPr>
      </p:pic>
      <p:sp>
        <p:nvSpPr>
          <p:cNvPr id="17" name="Oval 16"/>
          <p:cNvSpPr/>
          <p:nvPr/>
        </p:nvSpPr>
        <p:spPr>
          <a:xfrm>
            <a:off x="8824898" y="85669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29" name="TextBox 28"/>
          <p:cNvSpPr txBox="1"/>
          <p:nvPr/>
        </p:nvSpPr>
        <p:spPr>
          <a:xfrm>
            <a:off x="209550" y="252134"/>
            <a:ext cx="11753850" cy="461665"/>
          </a:xfrm>
          <a:prstGeom prst="rect">
            <a:avLst/>
          </a:prstGeom>
          <a:noFill/>
        </p:spPr>
        <p:txBody>
          <a:bodyPr wrap="square" rtlCol="0" anchor="ctr">
            <a:spAutoFit/>
          </a:bodyPr>
          <a:lstStyle/>
          <a:p>
            <a:pPr algn="ctr"/>
            <a:r>
              <a:rPr lang="en-US" sz="2400" b="1" dirty="0">
                <a:latin typeface="Verdana" panose="020B0604030504040204" pitchFamily="34" charset="0"/>
                <a:ea typeface="Verdana" panose="020B0604030504040204" pitchFamily="34" charset="0"/>
              </a:rPr>
              <a:t>Data Collection Step 3: Save Ratings to Database and Repeat</a:t>
            </a:r>
          </a:p>
        </p:txBody>
      </p:sp>
      <p:sp>
        <p:nvSpPr>
          <p:cNvPr id="33" name="Oval 32"/>
          <p:cNvSpPr/>
          <p:nvPr/>
        </p:nvSpPr>
        <p:spPr>
          <a:xfrm>
            <a:off x="5287380" y="162908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2880571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34" y="82296"/>
            <a:ext cx="12003932"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984712"/>
          <a:ext cx="10945368" cy="5187488"/>
        </p:xfrm>
        <a:graphic>
          <a:graphicData uri="http://schemas.openxmlformats.org/drawingml/2006/table">
            <a:tbl>
              <a:tblPr firstRow="1" bandRow="1">
                <a:tableStyleId>{5C22544A-7EE6-4342-B048-85BDC9FD1C3A}</a:tableStyleId>
              </a:tblPr>
              <a:tblGrid>
                <a:gridCol w="700875">
                  <a:extLst>
                    <a:ext uri="{9D8B030D-6E8A-4147-A177-3AD203B41FA5}">
                      <a16:colId xmlns:a16="http://schemas.microsoft.com/office/drawing/2014/main" val="2267930634"/>
                    </a:ext>
                  </a:extLst>
                </a:gridCol>
                <a:gridCol w="29656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18748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Select the desired chart from dropdown menu in the top, left-hand corner of the tab. The chart area will dynamically update based on your selection.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ensure all tasks are fully visible for printing, click the “Autofit Rows” button.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hide blank rows in the table for printing, click the “Hide Blanks” button.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export the contents of the tab to a PDF for printing purposes, click the “Export Results to PDF” button.</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62293" y="11826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862291" y="2835798"/>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8" name="Oval 7"/>
          <p:cNvSpPr/>
          <p:nvPr/>
        </p:nvSpPr>
        <p:spPr>
          <a:xfrm>
            <a:off x="862290" y="398162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8" name="TextBox 17"/>
          <p:cNvSpPr txBox="1"/>
          <p:nvPr/>
        </p:nvSpPr>
        <p:spPr>
          <a:xfrm>
            <a:off x="94034" y="330278"/>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Results Step 1: Select Chart and Export Results for Printing</a:t>
            </a:r>
          </a:p>
        </p:txBody>
      </p:sp>
      <p:sp>
        <p:nvSpPr>
          <p:cNvPr id="85" name="Oval 84"/>
          <p:cNvSpPr/>
          <p:nvPr/>
        </p:nvSpPr>
        <p:spPr>
          <a:xfrm>
            <a:off x="853148" y="4868314"/>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pic>
        <p:nvPicPr>
          <p:cNvPr id="2" name="Picture 1"/>
          <p:cNvPicPr>
            <a:picLocks noChangeAspect="1"/>
          </p:cNvPicPr>
          <p:nvPr/>
        </p:nvPicPr>
        <p:blipFill rotWithShape="1">
          <a:blip r:embed="rId2"/>
          <a:srcRect l="-74" t="12560" r="4932" b="5345"/>
          <a:stretch/>
        </p:blipFill>
        <p:spPr>
          <a:xfrm>
            <a:off x="4352545" y="1012496"/>
            <a:ext cx="7214615" cy="3506131"/>
          </a:xfrm>
          <a:prstGeom prst="rect">
            <a:avLst/>
          </a:prstGeom>
        </p:spPr>
      </p:pic>
      <p:sp>
        <p:nvSpPr>
          <p:cNvPr id="21" name="Oval 20"/>
          <p:cNvSpPr/>
          <p:nvPr/>
        </p:nvSpPr>
        <p:spPr>
          <a:xfrm>
            <a:off x="6243727" y="1039925"/>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cxnSp>
        <p:nvCxnSpPr>
          <p:cNvPr id="27" name="Straight Arrow Connector 26"/>
          <p:cNvCxnSpPr/>
          <p:nvPr/>
        </p:nvCxnSpPr>
        <p:spPr bwMode="auto">
          <a:xfrm flipV="1">
            <a:off x="8708715" y="1182638"/>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2" name="Oval 21"/>
          <p:cNvSpPr/>
          <p:nvPr/>
        </p:nvSpPr>
        <p:spPr>
          <a:xfrm>
            <a:off x="8442330" y="14288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cxnSp>
        <p:nvCxnSpPr>
          <p:cNvPr id="29" name="Straight Arrow Connector 28"/>
          <p:cNvCxnSpPr/>
          <p:nvPr/>
        </p:nvCxnSpPr>
        <p:spPr bwMode="auto">
          <a:xfrm flipV="1">
            <a:off x="9743497" y="1182637"/>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3" name="Oval 22"/>
          <p:cNvSpPr/>
          <p:nvPr/>
        </p:nvSpPr>
        <p:spPr>
          <a:xfrm>
            <a:off x="9471974" y="142884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cxnSp>
        <p:nvCxnSpPr>
          <p:cNvPr id="30" name="Straight Arrow Connector 29"/>
          <p:cNvCxnSpPr/>
          <p:nvPr/>
        </p:nvCxnSpPr>
        <p:spPr bwMode="auto">
          <a:xfrm flipV="1">
            <a:off x="10650190" y="1208288"/>
            <a:ext cx="227466" cy="43982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5" name="Oval 24"/>
          <p:cNvSpPr/>
          <p:nvPr/>
        </p:nvSpPr>
        <p:spPr>
          <a:xfrm>
            <a:off x="10383804" y="145018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27208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34" y="82296"/>
            <a:ext cx="12003932" cy="6675120"/>
          </a:xfrm>
          <a:prstGeom prst="rect">
            <a:avLst/>
          </a:prstGeom>
          <a:solidFill>
            <a:schemeClr val="bg1">
              <a:lumMod val="75000"/>
            </a:schemeClr>
          </a:solidFill>
          <a:ln w="3175">
            <a:solidFill>
              <a:schemeClr val="tx1"/>
            </a:solidFill>
          </a:ln>
          <a:effectLst>
            <a:outerShdw blurRad="50800" dist="38100" algn="l" rotWithShape="0">
              <a:prstClr val="black">
                <a:alpha val="40000"/>
              </a:prstClr>
            </a:outerShdw>
          </a:effectLst>
          <a:scene3d>
            <a:camera prst="orthographicFront"/>
            <a:lightRig rig="threePt" dir="t"/>
          </a:scene3d>
          <a:sp3d>
            <a:bevelT w="139700" h="139700" prst="divot"/>
          </a:sp3d>
        </p:spPr>
        <p:txBody>
          <a:bodyPr wrap="square" rtlCol="0">
            <a:spAutoFit/>
          </a:bodyPr>
          <a:lstStyle/>
          <a:p>
            <a:endParaRPr lang="en-US" dirty="0"/>
          </a:p>
        </p:txBody>
      </p:sp>
      <p:graphicFrame>
        <p:nvGraphicFramePr>
          <p:cNvPr id="5" name="Table 4"/>
          <p:cNvGraphicFramePr>
            <a:graphicFrameLocks noGrp="1"/>
          </p:cNvGraphicFramePr>
          <p:nvPr/>
        </p:nvGraphicFramePr>
        <p:xfrm>
          <a:off x="658368" y="984712"/>
          <a:ext cx="10945368" cy="5187488"/>
        </p:xfrm>
        <a:graphic>
          <a:graphicData uri="http://schemas.openxmlformats.org/drawingml/2006/table">
            <a:tbl>
              <a:tblPr firstRow="1" bandRow="1">
                <a:tableStyleId>{5C22544A-7EE6-4342-B048-85BDC9FD1C3A}</a:tableStyleId>
              </a:tblPr>
              <a:tblGrid>
                <a:gridCol w="700875">
                  <a:extLst>
                    <a:ext uri="{9D8B030D-6E8A-4147-A177-3AD203B41FA5}">
                      <a16:colId xmlns:a16="http://schemas.microsoft.com/office/drawing/2014/main" val="2267930634"/>
                    </a:ext>
                  </a:extLst>
                </a:gridCol>
                <a:gridCol w="2965622">
                  <a:extLst>
                    <a:ext uri="{9D8B030D-6E8A-4147-A177-3AD203B41FA5}">
                      <a16:colId xmlns:a16="http://schemas.microsoft.com/office/drawing/2014/main" val="4267125266"/>
                    </a:ext>
                  </a:extLst>
                </a:gridCol>
                <a:gridCol w="7278871">
                  <a:extLst>
                    <a:ext uri="{9D8B030D-6E8A-4147-A177-3AD203B41FA5}">
                      <a16:colId xmlns:a16="http://schemas.microsoft.com/office/drawing/2014/main" val="3608567564"/>
                    </a:ext>
                  </a:extLst>
                </a:gridCol>
              </a:tblGrid>
              <a:tr h="5187488">
                <a:tc>
                  <a:txBody>
                    <a:bodyPr/>
                    <a:lstStyle/>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lnSpc>
                          <a:spcPct val="100000"/>
                        </a:lnSpc>
                        <a:spcBef>
                          <a:spcPts val="0"/>
                        </a:spcBef>
                        <a:spcAft>
                          <a:spcPts val="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marR="0" lvl="1" indent="0" algn="l" defTabSz="914400" rtl="0" eaLnBrk="1" fontAlgn="auto" latinLnBrk="0" hangingPunct="1">
                        <a:lnSpc>
                          <a:spcPct val="100000"/>
                        </a:lnSpc>
                        <a:spcBef>
                          <a:spcPts val="0"/>
                        </a:spcBef>
                        <a:spcAft>
                          <a:spcPts val="0"/>
                        </a:spcAft>
                        <a:buClrTx/>
                        <a:buSzTx/>
                        <a:buFontTx/>
                        <a:buNone/>
                        <a:tabLst/>
                        <a:defRPr/>
                      </a:pPr>
                      <a:endParaRPr lang="en-US" sz="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600"/>
                        </a:spcBef>
                        <a:spcAft>
                          <a:spcPts val="600"/>
                        </a:spcAft>
                      </a:pPr>
                      <a:endParaRPr lang="en-US" sz="14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1125" lvl="1" indent="0">
                        <a:spcBef>
                          <a:spcPts val="700"/>
                        </a:spcBef>
                        <a:spcAft>
                          <a:spcPts val="700"/>
                        </a:spcAft>
                      </a:pPr>
                      <a:endParaRPr lang="en-US" sz="1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endParaRP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filter, search, and sort comments, click the down arrow (Autofilter) to the right of the desired header name.</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ensure all tasks are fully visible for printing, click the “Autofit Rows” button.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hide blank rows in the table for printing, click the “Hide Blanks” button.</a:t>
                      </a:r>
                    </a:p>
                    <a:p>
                      <a:pPr marL="111125" lvl="1" indent="0">
                        <a:spcBef>
                          <a:spcPts val="700"/>
                        </a:spcBef>
                        <a:spcAft>
                          <a:spcPts val="700"/>
                        </a:spcAft>
                      </a:pPr>
                      <a:r>
                        <a:rPr lang="en-US" sz="1600" b="0" baseline="0" dirty="0">
                          <a:solidFill>
                            <a:schemeClr val="tx1"/>
                          </a:solidFill>
                          <a:latin typeface="MS Reference Sans Serif" panose="020B0604030504040204" pitchFamily="34" charset="0"/>
                          <a:ea typeface="Verdana" panose="020B0604030504040204" pitchFamily="34" charset="0"/>
                          <a:cs typeface="Verdana" panose="020B0604030504040204" pitchFamily="34" charset="0"/>
                        </a:rPr>
                        <a:t>To export the contents of the tab to a PDF for printing purposes, click the “Export Comments to PDF” button.</a:t>
                      </a:r>
                    </a:p>
                  </a:txBody>
                  <a:tcPr marL="68580" marR="68580" marT="34290" marB="34290">
                    <a:lnL w="76200" cap="flat" cmpd="sng" algn="ctr">
                      <a:no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p>
                  </a:txBody>
                  <a:tcPr marL="68580" marR="68580" marT="34290" marB="34290">
                    <a:lnL w="76200" cap="flat" cmpd="sng" algn="ctr">
                      <a:solidFill>
                        <a:schemeClr val="accent1">
                          <a:lumMod val="50000"/>
                        </a:schemeClr>
                      </a:solidFill>
                      <a:prstDash val="solid"/>
                      <a:round/>
                      <a:headEnd type="none" w="med" len="med"/>
                      <a:tailEnd type="none" w="med" len="med"/>
                    </a:lnL>
                    <a:lnR w="76200" cap="flat" cmpd="sng" algn="ctr">
                      <a:solidFill>
                        <a:schemeClr val="accent1">
                          <a:lumMod val="50000"/>
                        </a:schemeClr>
                      </a:solidFill>
                      <a:prstDash val="solid"/>
                      <a:round/>
                      <a:headEnd type="none" w="med" len="med"/>
                      <a:tailEnd type="none" w="med" len="med"/>
                    </a:lnR>
                    <a:lnT w="76200" cap="flat" cmpd="sng" algn="ctr">
                      <a:solidFill>
                        <a:schemeClr val="accent1">
                          <a:lumMod val="50000"/>
                        </a:schemeClr>
                      </a:solidFill>
                      <a:prstDash val="solid"/>
                      <a:round/>
                      <a:headEnd type="none" w="med" len="med"/>
                      <a:tailEnd type="none" w="med" len="med"/>
                    </a:lnT>
                    <a:lnB w="762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6811609"/>
                  </a:ext>
                </a:extLst>
              </a:tr>
            </a:tbl>
          </a:graphicData>
        </a:graphic>
      </p:graphicFrame>
      <p:sp>
        <p:nvSpPr>
          <p:cNvPr id="6" name="Oval 5"/>
          <p:cNvSpPr/>
          <p:nvPr/>
        </p:nvSpPr>
        <p:spPr>
          <a:xfrm>
            <a:off x="862293" y="118263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sp>
        <p:nvSpPr>
          <p:cNvPr id="7" name="Oval 6"/>
          <p:cNvSpPr/>
          <p:nvPr/>
        </p:nvSpPr>
        <p:spPr>
          <a:xfrm>
            <a:off x="862290" y="254425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sp>
        <p:nvSpPr>
          <p:cNvPr id="8" name="Oval 7"/>
          <p:cNvSpPr/>
          <p:nvPr/>
        </p:nvSpPr>
        <p:spPr>
          <a:xfrm>
            <a:off x="862290" y="3722280"/>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sp>
        <p:nvSpPr>
          <p:cNvPr id="18" name="TextBox 17"/>
          <p:cNvSpPr txBox="1"/>
          <p:nvPr/>
        </p:nvSpPr>
        <p:spPr>
          <a:xfrm>
            <a:off x="94034" y="330278"/>
            <a:ext cx="12003932"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Comments Step 1: Filter, Sort, and Export Comments for Printing</a:t>
            </a:r>
          </a:p>
        </p:txBody>
      </p:sp>
      <p:sp>
        <p:nvSpPr>
          <p:cNvPr id="85" name="Oval 84"/>
          <p:cNvSpPr/>
          <p:nvPr/>
        </p:nvSpPr>
        <p:spPr>
          <a:xfrm>
            <a:off x="862289" y="4659697"/>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pic>
        <p:nvPicPr>
          <p:cNvPr id="14" name="Picture 13"/>
          <p:cNvPicPr>
            <a:picLocks noChangeAspect="1"/>
          </p:cNvPicPr>
          <p:nvPr/>
        </p:nvPicPr>
        <p:blipFill rotWithShape="1">
          <a:blip r:embed="rId2"/>
          <a:srcRect l="1646" t="11686" r="7120" b="10667"/>
          <a:stretch/>
        </p:blipFill>
        <p:spPr>
          <a:xfrm>
            <a:off x="4366727" y="1014983"/>
            <a:ext cx="7193902" cy="3444859"/>
          </a:xfrm>
          <a:prstGeom prst="rect">
            <a:avLst/>
          </a:prstGeom>
        </p:spPr>
      </p:pic>
      <p:cxnSp>
        <p:nvCxnSpPr>
          <p:cNvPr id="27" name="Straight Arrow Connector 26"/>
          <p:cNvCxnSpPr/>
          <p:nvPr/>
        </p:nvCxnSpPr>
        <p:spPr bwMode="auto">
          <a:xfrm flipV="1">
            <a:off x="7868844" y="1203983"/>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2" name="Oval 21"/>
          <p:cNvSpPr/>
          <p:nvPr/>
        </p:nvSpPr>
        <p:spPr>
          <a:xfrm>
            <a:off x="7602459" y="145018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2</a:t>
            </a:r>
          </a:p>
        </p:txBody>
      </p:sp>
      <p:cxnSp>
        <p:nvCxnSpPr>
          <p:cNvPr id="29" name="Straight Arrow Connector 28"/>
          <p:cNvCxnSpPr/>
          <p:nvPr/>
        </p:nvCxnSpPr>
        <p:spPr bwMode="auto">
          <a:xfrm flipV="1">
            <a:off x="9546918" y="1203982"/>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3" name="Oval 22"/>
          <p:cNvSpPr/>
          <p:nvPr/>
        </p:nvSpPr>
        <p:spPr>
          <a:xfrm>
            <a:off x="9275395" y="145018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3</a:t>
            </a:r>
          </a:p>
        </p:txBody>
      </p:sp>
      <p:cxnSp>
        <p:nvCxnSpPr>
          <p:cNvPr id="30" name="Straight Arrow Connector 29"/>
          <p:cNvCxnSpPr/>
          <p:nvPr/>
        </p:nvCxnSpPr>
        <p:spPr bwMode="auto">
          <a:xfrm flipV="1">
            <a:off x="10650190" y="1208288"/>
            <a:ext cx="227466" cy="43982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5" name="Oval 24"/>
          <p:cNvSpPr/>
          <p:nvPr/>
        </p:nvSpPr>
        <p:spPr>
          <a:xfrm>
            <a:off x="10383804" y="1450186"/>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4</a:t>
            </a:r>
          </a:p>
        </p:txBody>
      </p:sp>
      <p:cxnSp>
        <p:nvCxnSpPr>
          <p:cNvPr id="35" name="Straight Arrow Connector 34"/>
          <p:cNvCxnSpPr/>
          <p:nvPr/>
        </p:nvCxnSpPr>
        <p:spPr bwMode="auto">
          <a:xfrm flipV="1">
            <a:off x="5769221" y="1423249"/>
            <a:ext cx="266386" cy="481225"/>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1" name="Oval 20"/>
          <p:cNvSpPr/>
          <p:nvPr/>
        </p:nvSpPr>
        <p:spPr>
          <a:xfrm>
            <a:off x="5483566" y="1648111"/>
            <a:ext cx="532771" cy="481226"/>
          </a:xfrm>
          <a:prstGeom prst="ellipse">
            <a:avLst/>
          </a:prstGeom>
          <a:solidFill>
            <a:srgbClr val="92D050"/>
          </a:solidFill>
          <a:ln w="3175">
            <a:solidFill>
              <a:srgbClr val="0000AD"/>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1</a:t>
            </a:r>
          </a:p>
        </p:txBody>
      </p:sp>
      <p:pic>
        <p:nvPicPr>
          <p:cNvPr id="15" name="Picture 14"/>
          <p:cNvPicPr>
            <a:picLocks noChangeAspect="1"/>
          </p:cNvPicPr>
          <p:nvPr/>
        </p:nvPicPr>
        <p:blipFill rotWithShape="1">
          <a:blip r:embed="rId3"/>
          <a:srcRect l="772" b="44638"/>
          <a:stretch/>
        </p:blipFill>
        <p:spPr>
          <a:xfrm>
            <a:off x="4376056" y="4504349"/>
            <a:ext cx="7212564" cy="1623343"/>
          </a:xfrm>
          <a:prstGeom prst="rect">
            <a:avLst/>
          </a:prstGeom>
        </p:spPr>
      </p:pic>
    </p:spTree>
    <p:extLst>
      <p:ext uri="{BB962C8B-B14F-4D97-AF65-F5344CB8AC3E}">
        <p14:creationId xmlns:p14="http://schemas.microsoft.com/office/powerpoint/2010/main" val="207723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CC92-1DB9-414D-BC3C-CB8522B20D81}"/>
              </a:ext>
            </a:extLst>
          </p:cNvPr>
          <p:cNvSpPr>
            <a:spLocks noGrp="1"/>
          </p:cNvSpPr>
          <p:nvPr>
            <p:ph type="title"/>
          </p:nvPr>
        </p:nvSpPr>
        <p:spPr/>
        <p:txBody>
          <a:bodyPr/>
          <a:lstStyle/>
          <a:p>
            <a:r>
              <a:rPr lang="en-US" dirty="0"/>
              <a:t>Project Overview: Key Concepts</a:t>
            </a:r>
          </a:p>
        </p:txBody>
      </p:sp>
      <p:sp>
        <p:nvSpPr>
          <p:cNvPr id="5" name="Content Placeholder 4">
            <a:extLst>
              <a:ext uri="{FF2B5EF4-FFF2-40B4-BE49-F238E27FC236}">
                <a16:creationId xmlns:a16="http://schemas.microsoft.com/office/drawing/2014/main" id="{97E9A7BC-8077-4443-8644-77AEFB2E7B12}"/>
              </a:ext>
            </a:extLst>
          </p:cNvPr>
          <p:cNvSpPr>
            <a:spLocks noGrp="1"/>
          </p:cNvSpPr>
          <p:nvPr>
            <p:ph idx="1"/>
          </p:nvPr>
        </p:nvSpPr>
        <p:spPr/>
        <p:txBody>
          <a:bodyPr>
            <a:normAutofit fontScale="85000" lnSpcReduction="20000"/>
          </a:bodyPr>
          <a:lstStyle/>
          <a:p>
            <a:pPr marL="0" indent="0">
              <a:buNone/>
            </a:pPr>
            <a:r>
              <a:rPr lang="en-US" dirty="0"/>
              <a:t>Project Concepts</a:t>
            </a:r>
          </a:p>
          <a:p>
            <a:endParaRPr lang="en-US" dirty="0"/>
          </a:p>
          <a:p>
            <a:r>
              <a:rPr lang="en-US" dirty="0"/>
              <a:t>Trainer’s Decision Aid (TDA)</a:t>
            </a:r>
          </a:p>
          <a:p>
            <a:pPr lvl="1"/>
            <a:r>
              <a:rPr lang="en-US" dirty="0"/>
              <a:t>26-item measure of the extent to which a skill will be maintained once trained</a:t>
            </a:r>
          </a:p>
          <a:p>
            <a:pPr lvl="1"/>
            <a:r>
              <a:rPr lang="en-US" dirty="0"/>
              <a:t>Considers task characteristics, unit characteristics, &amp; external factors</a:t>
            </a:r>
          </a:p>
          <a:p>
            <a:pPr lvl="1"/>
            <a:r>
              <a:rPr lang="en-US" dirty="0"/>
              <a:t>Scales for individual &amp; collective skills</a:t>
            </a:r>
          </a:p>
          <a:p>
            <a:endParaRPr lang="en-US" dirty="0"/>
          </a:p>
          <a:p>
            <a:r>
              <a:rPr lang="en-US" dirty="0"/>
              <a:t>Tactical Combat Casualty Care (TC3)</a:t>
            </a:r>
          </a:p>
          <a:p>
            <a:pPr lvl="1"/>
            <a:r>
              <a:rPr lang="en-US" dirty="0"/>
              <a:t>Course which trains students to apply trauma first aid for common battlefield injuries</a:t>
            </a:r>
          </a:p>
          <a:p>
            <a:pPr lvl="1"/>
            <a:r>
              <a:rPr lang="en-US" dirty="0"/>
              <a:t>Required every 3 years, or within 12 months of an upcoming deployment</a:t>
            </a:r>
          </a:p>
          <a:p>
            <a:pPr lvl="1"/>
            <a:endParaRPr lang="en-US" dirty="0"/>
          </a:p>
          <a:p>
            <a:r>
              <a:rPr lang="en-US" dirty="0"/>
              <a:t>Combat Casualty Assessment (CCA)</a:t>
            </a:r>
          </a:p>
          <a:p>
            <a:pPr lvl="1"/>
            <a:r>
              <a:rPr lang="en-US" dirty="0"/>
              <a:t>Hands-on test at the end of the TC3 course </a:t>
            </a:r>
          </a:p>
          <a:p>
            <a:pPr lvl="1"/>
            <a:r>
              <a:rPr lang="en-US" dirty="0"/>
              <a:t>Fail if 1-of-9 critical items are missed, or if over allotted time on one of 4-5 tasks</a:t>
            </a:r>
          </a:p>
          <a:p>
            <a:endParaRPr lang="en-US" dirty="0"/>
          </a:p>
        </p:txBody>
      </p:sp>
      <p:sp>
        <p:nvSpPr>
          <p:cNvPr id="4" name="Slide Number Placeholder 3">
            <a:extLst>
              <a:ext uri="{FF2B5EF4-FFF2-40B4-BE49-F238E27FC236}">
                <a16:creationId xmlns:a16="http://schemas.microsoft.com/office/drawing/2014/main" id="{22E150ED-B3CC-43AB-B0B5-4DC463A37236}"/>
              </a:ext>
            </a:extLst>
          </p:cNvPr>
          <p:cNvSpPr>
            <a:spLocks noGrp="1"/>
          </p:cNvSpPr>
          <p:nvPr>
            <p:ph type="sldNum" sz="quarter" idx="12"/>
          </p:nvPr>
        </p:nvSpPr>
        <p:spPr/>
        <p:txBody>
          <a:bodyPr/>
          <a:lstStyle/>
          <a:p>
            <a:fld id="{BBC12974-9E60-42C5-9D84-5F35497ACEC4}" type="slidenum">
              <a:rPr lang="en-US" smtClean="0"/>
              <a:pPr/>
              <a:t>5</a:t>
            </a:fld>
            <a:endParaRPr lang="en-US" dirty="0"/>
          </a:p>
        </p:txBody>
      </p:sp>
      <p:sp>
        <p:nvSpPr>
          <p:cNvPr id="6" name="Content Placeholder 5">
            <a:extLst>
              <a:ext uri="{FF2B5EF4-FFF2-40B4-BE49-F238E27FC236}">
                <a16:creationId xmlns:a16="http://schemas.microsoft.com/office/drawing/2014/main" id="{3520918E-3B53-4432-988D-062DC3B9CB75}"/>
              </a:ext>
            </a:extLst>
          </p:cNvPr>
          <p:cNvSpPr>
            <a:spLocks noGrp="1"/>
          </p:cNvSpPr>
          <p:nvPr>
            <p:ph sz="quarter" idx="13"/>
          </p:nvPr>
        </p:nvSpPr>
        <p:spPr/>
        <p:txBody>
          <a:bodyPr>
            <a:normAutofit fontScale="92500" lnSpcReduction="10000"/>
          </a:bodyPr>
          <a:lstStyle/>
          <a:p>
            <a:pPr marL="0" indent="0">
              <a:buNone/>
            </a:pPr>
            <a:r>
              <a:rPr lang="en-US" dirty="0"/>
              <a:t>Memory &amp; Learning Concepts</a:t>
            </a:r>
          </a:p>
          <a:p>
            <a:endParaRPr lang="en-US" dirty="0"/>
          </a:p>
          <a:p>
            <a:r>
              <a:rPr lang="en-US" dirty="0"/>
              <a:t>Skill Retention</a:t>
            </a:r>
          </a:p>
          <a:p>
            <a:pPr lvl="1"/>
            <a:r>
              <a:rPr lang="en-US" dirty="0"/>
              <a:t>The extent to which a skill is maintained after a training or rehearsal opportunity</a:t>
            </a:r>
          </a:p>
          <a:p>
            <a:pPr lvl="1"/>
            <a:r>
              <a:rPr lang="en-US" dirty="0"/>
              <a:t>Inverse of skill decay</a:t>
            </a:r>
          </a:p>
          <a:p>
            <a:endParaRPr lang="en-US" dirty="0"/>
          </a:p>
          <a:p>
            <a:r>
              <a:rPr lang="en-US" dirty="0"/>
              <a:t>Proficiency [magnitude]</a:t>
            </a:r>
          </a:p>
          <a:p>
            <a:pPr lvl="1"/>
            <a:r>
              <a:rPr lang="en-US" dirty="0"/>
              <a:t>The extent and quality to which a learner can perform a skill</a:t>
            </a:r>
          </a:p>
          <a:p>
            <a:endParaRPr lang="en-US" dirty="0"/>
          </a:p>
          <a:p>
            <a:pPr marL="0" indent="0">
              <a:buNone/>
            </a:pPr>
            <a:r>
              <a:rPr lang="en-US" dirty="0"/>
              <a:t>Readiness [criterion]</a:t>
            </a:r>
          </a:p>
          <a:p>
            <a:r>
              <a:rPr lang="en-US" dirty="0"/>
              <a:t>The ability for a learner to perform a skill when called upon to do so</a:t>
            </a:r>
          </a:p>
          <a:p>
            <a:endParaRPr lang="en-US" dirty="0"/>
          </a:p>
        </p:txBody>
      </p:sp>
    </p:spTree>
    <p:extLst>
      <p:ext uri="{BB962C8B-B14F-4D97-AF65-F5344CB8AC3E}">
        <p14:creationId xmlns:p14="http://schemas.microsoft.com/office/powerpoint/2010/main" val="279473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FF25-5FCF-4751-8B63-620AF0E7DF84}"/>
              </a:ext>
            </a:extLst>
          </p:cNvPr>
          <p:cNvSpPr>
            <a:spLocks noGrp="1"/>
          </p:cNvSpPr>
          <p:nvPr>
            <p:ph type="title"/>
          </p:nvPr>
        </p:nvSpPr>
        <p:spPr/>
        <p:txBody>
          <a:bodyPr/>
          <a:lstStyle/>
          <a:p>
            <a:r>
              <a:rPr lang="en-US" dirty="0"/>
              <a:t>Project Overview: Why?...</a:t>
            </a:r>
          </a:p>
        </p:txBody>
      </p:sp>
      <p:sp>
        <p:nvSpPr>
          <p:cNvPr id="3" name="Content Placeholder 2">
            <a:extLst>
              <a:ext uri="{FF2B5EF4-FFF2-40B4-BE49-F238E27FC236}">
                <a16:creationId xmlns:a16="http://schemas.microsoft.com/office/drawing/2014/main" id="{505F18D2-D101-4882-810D-D437C6C9143B}"/>
              </a:ext>
            </a:extLst>
          </p:cNvPr>
          <p:cNvSpPr>
            <a:spLocks noGrp="1"/>
          </p:cNvSpPr>
          <p:nvPr>
            <p:ph idx="1"/>
          </p:nvPr>
        </p:nvSpPr>
        <p:spPr/>
        <p:txBody>
          <a:bodyPr/>
          <a:lstStyle/>
          <a:p>
            <a:pPr marL="0" indent="0">
              <a:buNone/>
            </a:pPr>
            <a:r>
              <a:rPr lang="en-US" dirty="0"/>
              <a:t>Why use the TC3 course for validation data? Why not another skillset?</a:t>
            </a:r>
          </a:p>
          <a:p>
            <a:r>
              <a:rPr lang="en-US" dirty="0"/>
              <a:t>The customer has a strong relationship with the unit that conducts this training</a:t>
            </a:r>
          </a:p>
          <a:p>
            <a:r>
              <a:rPr lang="en-US" dirty="0"/>
              <a:t>Co-located at Ft. Hood</a:t>
            </a:r>
          </a:p>
          <a:p>
            <a:r>
              <a:rPr lang="en-US" dirty="0"/>
              <a:t>To maintain readiness, skills need to be practiced more often than the requirement</a:t>
            </a:r>
          </a:p>
          <a:p>
            <a:endParaRPr lang="en-US" dirty="0"/>
          </a:p>
          <a:p>
            <a:pPr marL="0" indent="0">
              <a:buNone/>
            </a:pPr>
            <a:r>
              <a:rPr lang="en-US" dirty="0"/>
              <a:t>Why the TDA? Why not another instrument?</a:t>
            </a:r>
          </a:p>
          <a:p>
            <a:r>
              <a:rPr lang="en-US" dirty="0"/>
              <a:t>Training schedules are driven by regulations and budgets, not science of retention</a:t>
            </a:r>
          </a:p>
          <a:p>
            <a:r>
              <a:rPr lang="en-US" dirty="0"/>
              <a:t>Simplicity</a:t>
            </a:r>
          </a:p>
          <a:p>
            <a:pPr lvl="1"/>
            <a:r>
              <a:rPr lang="en-US" dirty="0"/>
              <a:t>Introduces a small change to current process</a:t>
            </a:r>
          </a:p>
          <a:p>
            <a:pPr lvl="1"/>
            <a:r>
              <a:rPr lang="en-US" dirty="0"/>
              <a:t>May not have sufficient information needed for a high-fidelity skill decay model (e.g., Anderson et al., 2004; Fausset et al., 2017)</a:t>
            </a:r>
          </a:p>
          <a:p>
            <a:r>
              <a:rPr lang="en-US" dirty="0"/>
              <a:t>Continues a line of research started in the customer’s division &gt; 10 years ago</a:t>
            </a:r>
          </a:p>
          <a:p>
            <a:endParaRPr lang="en-US" dirty="0"/>
          </a:p>
          <a:p>
            <a:pPr lvl="1"/>
            <a:endParaRPr lang="en-US" dirty="0"/>
          </a:p>
        </p:txBody>
      </p:sp>
      <p:sp>
        <p:nvSpPr>
          <p:cNvPr id="4" name="Slide Number Placeholder 3">
            <a:extLst>
              <a:ext uri="{FF2B5EF4-FFF2-40B4-BE49-F238E27FC236}">
                <a16:creationId xmlns:a16="http://schemas.microsoft.com/office/drawing/2014/main" id="{B2936835-683F-41EF-B392-2AE570B14D82}"/>
              </a:ext>
            </a:extLst>
          </p:cNvPr>
          <p:cNvSpPr>
            <a:spLocks noGrp="1"/>
          </p:cNvSpPr>
          <p:nvPr>
            <p:ph type="sldNum" sz="quarter" idx="12"/>
          </p:nvPr>
        </p:nvSpPr>
        <p:spPr/>
        <p:txBody>
          <a:bodyPr/>
          <a:lstStyle/>
          <a:p>
            <a:fld id="{BBC12974-9E60-42C5-9D84-5F35497ACEC4}" type="slidenum">
              <a:rPr lang="en-US" smtClean="0"/>
              <a:pPr/>
              <a:t>6</a:t>
            </a:fld>
            <a:endParaRPr lang="en-US" dirty="0"/>
          </a:p>
        </p:txBody>
      </p:sp>
    </p:spTree>
    <p:extLst>
      <p:ext uri="{BB962C8B-B14F-4D97-AF65-F5344CB8AC3E}">
        <p14:creationId xmlns:p14="http://schemas.microsoft.com/office/powerpoint/2010/main" val="38887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10E2-58ED-4B7B-B7EF-B06089AE557E}"/>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AAF1833B-FA16-449C-874E-6BC8D240781A}"/>
              </a:ext>
            </a:extLst>
          </p:cNvPr>
          <p:cNvSpPr>
            <a:spLocks noGrp="1"/>
          </p:cNvSpPr>
          <p:nvPr>
            <p:ph idx="1"/>
          </p:nvPr>
        </p:nvSpPr>
        <p:spPr/>
        <p:txBody>
          <a:bodyPr>
            <a:normAutofit fontScale="85000" lnSpcReduction="20000"/>
          </a:bodyPr>
          <a:lstStyle/>
          <a:p>
            <a:pPr marL="0" indent="0">
              <a:buNone/>
            </a:pPr>
            <a:r>
              <a:rPr lang="en-US" dirty="0"/>
              <a:t>Me</a:t>
            </a:r>
          </a:p>
          <a:p>
            <a:r>
              <a:rPr lang="en-US" dirty="0"/>
              <a:t>Principle Investigator</a:t>
            </a:r>
          </a:p>
          <a:p>
            <a:pPr lvl="1"/>
            <a:r>
              <a:rPr lang="en-US" dirty="0"/>
              <a:t>Lead research efforts</a:t>
            </a:r>
          </a:p>
          <a:p>
            <a:pPr lvl="1"/>
            <a:r>
              <a:rPr lang="en-US" dirty="0"/>
              <a:t>Work with customer to develop &amp; implement study design</a:t>
            </a:r>
          </a:p>
          <a:p>
            <a:pPr lvl="1"/>
            <a:r>
              <a:rPr lang="en-US" dirty="0"/>
              <a:t>Lead data analysis and result reporting</a:t>
            </a:r>
          </a:p>
          <a:p>
            <a:pPr lvl="1"/>
            <a:r>
              <a:rPr lang="en-US" dirty="0"/>
              <a:t>Lead development of the TDA-EST</a:t>
            </a:r>
          </a:p>
          <a:p>
            <a:r>
              <a:rPr lang="en-US" dirty="0"/>
              <a:t>Project Manager</a:t>
            </a:r>
          </a:p>
          <a:p>
            <a:pPr lvl="1"/>
            <a:r>
              <a:rPr lang="en-US" dirty="0"/>
              <a:t>Monitor project spending</a:t>
            </a:r>
          </a:p>
          <a:p>
            <a:pPr lvl="1"/>
            <a:r>
              <a:rPr lang="en-US" dirty="0"/>
              <a:t>Coordinate effort of project team members</a:t>
            </a:r>
          </a:p>
          <a:p>
            <a:pPr lvl="1"/>
            <a:r>
              <a:rPr lang="en-US" dirty="0"/>
              <a:t>Ensure deliverables are delivered to the customer in a timely fashion</a:t>
            </a:r>
          </a:p>
          <a:p>
            <a:pPr marL="0" indent="0">
              <a:buNone/>
            </a:pPr>
            <a:endParaRPr lang="en-US" dirty="0"/>
          </a:p>
          <a:p>
            <a:pPr marL="0" indent="0">
              <a:buNone/>
            </a:pPr>
            <a:r>
              <a:rPr lang="en-US" dirty="0"/>
              <a:t>Aptima Research Staff</a:t>
            </a:r>
          </a:p>
          <a:p>
            <a:r>
              <a:rPr lang="en-US" dirty="0"/>
              <a:t>Conduct literature review</a:t>
            </a:r>
          </a:p>
          <a:p>
            <a:r>
              <a:rPr lang="en-US" dirty="0"/>
              <a:t>Implement TDA-EST</a:t>
            </a:r>
          </a:p>
          <a:p>
            <a:r>
              <a:rPr lang="en-US" dirty="0"/>
              <a:t>Support analysis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BE6D537-9851-46CB-901D-2BFF531E6498}"/>
              </a:ext>
            </a:extLst>
          </p:cNvPr>
          <p:cNvSpPr>
            <a:spLocks noGrp="1"/>
          </p:cNvSpPr>
          <p:nvPr>
            <p:ph type="sldNum" sz="quarter" idx="12"/>
          </p:nvPr>
        </p:nvSpPr>
        <p:spPr/>
        <p:txBody>
          <a:bodyPr/>
          <a:lstStyle/>
          <a:p>
            <a:fld id="{BBC12974-9E60-42C5-9D84-5F35497ACEC4}" type="slidenum">
              <a:rPr lang="en-US" smtClean="0"/>
              <a:pPr/>
              <a:t>7</a:t>
            </a:fld>
            <a:endParaRPr lang="en-US" dirty="0"/>
          </a:p>
        </p:txBody>
      </p:sp>
      <p:sp>
        <p:nvSpPr>
          <p:cNvPr id="5" name="Content Placeholder 4">
            <a:extLst>
              <a:ext uri="{FF2B5EF4-FFF2-40B4-BE49-F238E27FC236}">
                <a16:creationId xmlns:a16="http://schemas.microsoft.com/office/drawing/2014/main" id="{3A757A53-8DF7-40B9-A17C-178C18E5972A}"/>
              </a:ext>
            </a:extLst>
          </p:cNvPr>
          <p:cNvSpPr>
            <a:spLocks noGrp="1"/>
          </p:cNvSpPr>
          <p:nvPr>
            <p:ph sz="quarter" idx="13"/>
          </p:nvPr>
        </p:nvSpPr>
        <p:spPr/>
        <p:txBody>
          <a:bodyPr/>
          <a:lstStyle/>
          <a:p>
            <a:pPr marL="0" indent="0">
              <a:buNone/>
            </a:pPr>
            <a:r>
              <a:rPr lang="en-US" dirty="0"/>
              <a:t>Medical Simulation Training Center (MSTC)</a:t>
            </a:r>
          </a:p>
          <a:p>
            <a:r>
              <a:rPr lang="en-US" dirty="0"/>
              <a:t>Stakeholder</a:t>
            </a:r>
          </a:p>
          <a:p>
            <a:r>
              <a:rPr lang="en-US" dirty="0"/>
              <a:t>Provide subject-matter expertise</a:t>
            </a:r>
          </a:p>
          <a:p>
            <a:r>
              <a:rPr lang="en-US" dirty="0"/>
              <a:t>Provide trainer &amp; student participants for data collections</a:t>
            </a:r>
          </a:p>
          <a:p>
            <a:endParaRPr lang="en-US" dirty="0"/>
          </a:p>
          <a:p>
            <a:pPr marL="0" indent="0">
              <a:buNone/>
            </a:pPr>
            <a:r>
              <a:rPr lang="en-US" dirty="0"/>
              <a:t>Army Research Institute, Ft. Hood</a:t>
            </a:r>
          </a:p>
          <a:p>
            <a:r>
              <a:rPr lang="en-US" dirty="0"/>
              <a:t>Customer </a:t>
            </a:r>
          </a:p>
          <a:p>
            <a:r>
              <a:rPr lang="en-US" dirty="0"/>
              <a:t>Maintain relationship with MSTC</a:t>
            </a:r>
          </a:p>
          <a:p>
            <a:r>
              <a:rPr lang="en-US" dirty="0"/>
              <a:t>Coordinate trainer data collection</a:t>
            </a:r>
          </a:p>
          <a:p>
            <a:r>
              <a:rPr lang="en-US" dirty="0"/>
              <a:t>Request and curate student data</a:t>
            </a:r>
          </a:p>
          <a:p>
            <a:endParaRPr lang="en-US" dirty="0"/>
          </a:p>
          <a:p>
            <a:endParaRPr lang="en-US" dirty="0"/>
          </a:p>
        </p:txBody>
      </p:sp>
    </p:spTree>
    <p:extLst>
      <p:ext uri="{BB962C8B-B14F-4D97-AF65-F5344CB8AC3E}">
        <p14:creationId xmlns:p14="http://schemas.microsoft.com/office/powerpoint/2010/main" val="328420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62AE-8556-45C2-B7D8-D1B9CD8505B8}"/>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14E7E8F-8C26-4C08-99C4-59C0745FBF01}"/>
              </a:ext>
            </a:extLst>
          </p:cNvPr>
          <p:cNvSpPr>
            <a:spLocks noGrp="1"/>
          </p:cNvSpPr>
          <p:nvPr>
            <p:ph idx="1"/>
          </p:nvPr>
        </p:nvSpPr>
        <p:spPr/>
        <p:txBody>
          <a:bodyPr>
            <a:normAutofit/>
          </a:bodyPr>
          <a:lstStyle/>
          <a:p>
            <a:pPr marL="0" indent="0">
              <a:buNone/>
            </a:pPr>
            <a:r>
              <a:rPr lang="en-US" dirty="0"/>
              <a:t>Two-pronged approach planned</a:t>
            </a:r>
          </a:p>
          <a:p>
            <a:r>
              <a:rPr lang="en-US" dirty="0"/>
              <a:t>Instrument calibration</a:t>
            </a:r>
          </a:p>
          <a:p>
            <a:pPr lvl="1"/>
            <a:r>
              <a:rPr lang="en-US" dirty="0"/>
              <a:t>TDA Expert Sample</a:t>
            </a:r>
          </a:p>
          <a:p>
            <a:pPr lvl="2"/>
            <a:r>
              <a:rPr lang="en-US" dirty="0"/>
              <a:t>Completed paper version of the TDA &amp; holistic measure of skill decay</a:t>
            </a:r>
          </a:p>
          <a:p>
            <a:pPr lvl="1"/>
            <a:r>
              <a:rPr lang="en-US" dirty="0"/>
              <a:t>CCA Student Sample</a:t>
            </a:r>
          </a:p>
          <a:p>
            <a:pPr lvl="2"/>
            <a:r>
              <a:rPr lang="en-US" dirty="0"/>
              <a:t>Calibration data from TC3 courses</a:t>
            </a:r>
          </a:p>
          <a:p>
            <a:pPr lvl="2"/>
            <a:r>
              <a:rPr lang="en-US" dirty="0"/>
              <a:t>Students take the CCA to certify, some asked to return 2-6 months later to estimate retention</a:t>
            </a:r>
          </a:p>
          <a:p>
            <a:r>
              <a:rPr lang="en-US" dirty="0"/>
              <a:t>Tool development</a:t>
            </a:r>
          </a:p>
          <a:p>
            <a:pPr lvl="1"/>
            <a:r>
              <a:rPr lang="en-US" dirty="0"/>
              <a:t>TDA Expert Sample</a:t>
            </a:r>
          </a:p>
          <a:p>
            <a:pPr lvl="2"/>
            <a:r>
              <a:rPr lang="en-US" dirty="0"/>
              <a:t>Questions about their experience completing the paper version, and the task of training TC3 skills</a:t>
            </a:r>
          </a:p>
          <a:p>
            <a:pPr lvl="1"/>
            <a:r>
              <a:rPr lang="en-US" dirty="0"/>
              <a:t>Literature review</a:t>
            </a:r>
          </a:p>
          <a:p>
            <a:pPr lvl="2"/>
            <a:r>
              <a:rPr lang="en-US" dirty="0"/>
              <a:t>Clarify TDA item text in response to confusion expressed in expert sample</a:t>
            </a:r>
          </a:p>
          <a:p>
            <a:pPr lvl="2"/>
            <a:r>
              <a:rPr lang="en-US" dirty="0"/>
              <a:t>Identify recommended applications for using TDA, and intervention suggestions to complement scores</a:t>
            </a:r>
          </a:p>
          <a:p>
            <a:pPr lvl="1"/>
            <a:r>
              <a:rPr lang="en-US" dirty="0"/>
              <a:t>Creation of TDA-EST in macro-enabled Excel workbook</a:t>
            </a:r>
          </a:p>
        </p:txBody>
      </p:sp>
      <p:sp>
        <p:nvSpPr>
          <p:cNvPr id="4" name="Slide Number Placeholder 3">
            <a:extLst>
              <a:ext uri="{FF2B5EF4-FFF2-40B4-BE49-F238E27FC236}">
                <a16:creationId xmlns:a16="http://schemas.microsoft.com/office/drawing/2014/main" id="{F21DB889-EB18-4559-857E-2610FD90DCBA}"/>
              </a:ext>
            </a:extLst>
          </p:cNvPr>
          <p:cNvSpPr>
            <a:spLocks noGrp="1"/>
          </p:cNvSpPr>
          <p:nvPr>
            <p:ph type="sldNum" sz="quarter" idx="12"/>
          </p:nvPr>
        </p:nvSpPr>
        <p:spPr/>
        <p:txBody>
          <a:bodyPr/>
          <a:lstStyle/>
          <a:p>
            <a:fld id="{BBC12974-9E60-42C5-9D84-5F35497ACEC4}" type="slidenum">
              <a:rPr lang="en-US" smtClean="0"/>
              <a:pPr/>
              <a:t>8</a:t>
            </a:fld>
            <a:endParaRPr lang="en-US" dirty="0"/>
          </a:p>
        </p:txBody>
      </p:sp>
    </p:spTree>
    <p:extLst>
      <p:ext uri="{BB962C8B-B14F-4D97-AF65-F5344CB8AC3E}">
        <p14:creationId xmlns:p14="http://schemas.microsoft.com/office/powerpoint/2010/main" val="26714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56521D-038B-4D78-A620-D3A30C294226}"/>
              </a:ext>
            </a:extLst>
          </p:cNvPr>
          <p:cNvSpPr>
            <a:spLocks noGrp="1"/>
          </p:cNvSpPr>
          <p:nvPr>
            <p:ph type="body" sz="quarter" idx="11"/>
          </p:nvPr>
        </p:nvSpPr>
        <p:spPr/>
        <p:txBody>
          <a:bodyPr>
            <a:normAutofit/>
          </a:bodyPr>
          <a:lstStyle/>
          <a:p>
            <a:r>
              <a:rPr lang="en-US" sz="2800" dirty="0">
                <a:latin typeface="Arial" panose="020B0604020202020204" pitchFamily="34" charset="0"/>
              </a:rPr>
              <a:t>Method: Schedule</a:t>
            </a:r>
          </a:p>
        </p:txBody>
      </p:sp>
      <p:graphicFrame>
        <p:nvGraphicFramePr>
          <p:cNvPr id="4" name="Content Placeholder 3">
            <a:extLst>
              <a:ext uri="{FF2B5EF4-FFF2-40B4-BE49-F238E27FC236}">
                <a16:creationId xmlns:a16="http://schemas.microsoft.com/office/drawing/2014/main" id="{198DB3CF-C3DD-4345-8EFA-A0C2A4796132}"/>
              </a:ext>
            </a:extLst>
          </p:cNvPr>
          <p:cNvGraphicFramePr>
            <a:graphicFrameLocks noGrp="1"/>
          </p:cNvGraphicFramePr>
          <p:nvPr>
            <p:ph idx="1"/>
            <p:extLst>
              <p:ext uri="{D42A27DB-BD31-4B8C-83A1-F6EECF244321}">
                <p14:modId xmlns:p14="http://schemas.microsoft.com/office/powerpoint/2010/main" val="1265814346"/>
              </p:ext>
            </p:extLst>
          </p:nvPr>
        </p:nvGraphicFramePr>
        <p:xfrm>
          <a:off x="458788" y="1235071"/>
          <a:ext cx="11169618" cy="5353618"/>
        </p:xfrm>
        <a:graphic>
          <a:graphicData uri="http://schemas.openxmlformats.org/drawingml/2006/table">
            <a:tbl>
              <a:tblPr firstRow="1" bandRow="1">
                <a:tableStyleId>{5C22544A-7EE6-4342-B048-85BDC9FD1C3A}</a:tableStyleId>
              </a:tblPr>
              <a:tblGrid>
                <a:gridCol w="5735751">
                  <a:extLst>
                    <a:ext uri="{9D8B030D-6E8A-4147-A177-3AD203B41FA5}">
                      <a16:colId xmlns:a16="http://schemas.microsoft.com/office/drawing/2014/main" val="1448187659"/>
                    </a:ext>
                  </a:extLst>
                </a:gridCol>
                <a:gridCol w="603763">
                  <a:extLst>
                    <a:ext uri="{9D8B030D-6E8A-4147-A177-3AD203B41FA5}">
                      <a16:colId xmlns:a16="http://schemas.microsoft.com/office/drawing/2014/main" val="3615206478"/>
                    </a:ext>
                  </a:extLst>
                </a:gridCol>
                <a:gridCol w="603763">
                  <a:extLst>
                    <a:ext uri="{9D8B030D-6E8A-4147-A177-3AD203B41FA5}">
                      <a16:colId xmlns:a16="http://schemas.microsoft.com/office/drawing/2014/main" val="2765615767"/>
                    </a:ext>
                  </a:extLst>
                </a:gridCol>
                <a:gridCol w="603763">
                  <a:extLst>
                    <a:ext uri="{9D8B030D-6E8A-4147-A177-3AD203B41FA5}">
                      <a16:colId xmlns:a16="http://schemas.microsoft.com/office/drawing/2014/main" val="2709535199"/>
                    </a:ext>
                  </a:extLst>
                </a:gridCol>
                <a:gridCol w="603763">
                  <a:extLst>
                    <a:ext uri="{9D8B030D-6E8A-4147-A177-3AD203B41FA5}">
                      <a16:colId xmlns:a16="http://schemas.microsoft.com/office/drawing/2014/main" val="2242370581"/>
                    </a:ext>
                  </a:extLst>
                </a:gridCol>
                <a:gridCol w="603763">
                  <a:extLst>
                    <a:ext uri="{9D8B030D-6E8A-4147-A177-3AD203B41FA5}">
                      <a16:colId xmlns:a16="http://schemas.microsoft.com/office/drawing/2014/main" val="1760065844"/>
                    </a:ext>
                  </a:extLst>
                </a:gridCol>
                <a:gridCol w="603763">
                  <a:extLst>
                    <a:ext uri="{9D8B030D-6E8A-4147-A177-3AD203B41FA5}">
                      <a16:colId xmlns:a16="http://schemas.microsoft.com/office/drawing/2014/main" val="2621346500"/>
                    </a:ext>
                  </a:extLst>
                </a:gridCol>
                <a:gridCol w="603763">
                  <a:extLst>
                    <a:ext uri="{9D8B030D-6E8A-4147-A177-3AD203B41FA5}">
                      <a16:colId xmlns:a16="http://schemas.microsoft.com/office/drawing/2014/main" val="344794762"/>
                    </a:ext>
                  </a:extLst>
                </a:gridCol>
                <a:gridCol w="603763">
                  <a:extLst>
                    <a:ext uri="{9D8B030D-6E8A-4147-A177-3AD203B41FA5}">
                      <a16:colId xmlns:a16="http://schemas.microsoft.com/office/drawing/2014/main" val="3579456934"/>
                    </a:ext>
                  </a:extLst>
                </a:gridCol>
                <a:gridCol w="603763">
                  <a:extLst>
                    <a:ext uri="{9D8B030D-6E8A-4147-A177-3AD203B41FA5}">
                      <a16:colId xmlns:a16="http://schemas.microsoft.com/office/drawing/2014/main" val="2982690498"/>
                    </a:ext>
                  </a:extLst>
                </a:gridCol>
              </a:tblGrid>
              <a:tr h="781099">
                <a:tc>
                  <a:txBody>
                    <a:bodyPr/>
                    <a:lstStyle/>
                    <a:p>
                      <a:pPr marL="0" marR="0" algn="ctr">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Task</a:t>
                      </a:r>
                    </a:p>
                  </a:txBody>
                  <a:tcPr marL="68580" marR="68580" marT="0" marB="0" anchor="b"/>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Q1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Q2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Q3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Q4 FY 19</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Q1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Q2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Q3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Q4 FY 20</a:t>
                      </a:r>
                    </a:p>
                  </a:txBody>
                  <a:tcPr marL="68580" marR="68580" marT="0" marB="0" anchor="ctr"/>
                </a:tc>
                <a:tc>
                  <a:txBody>
                    <a:bodyPr/>
                    <a:lstStyle/>
                    <a:p>
                      <a:pPr marL="0" marR="0" algn="ctr">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Q1 FY 21</a:t>
                      </a:r>
                    </a:p>
                  </a:txBody>
                  <a:tcPr marL="68580" marR="68580" marT="0" marB="0" anchor="ctr"/>
                </a:tc>
                <a:extLst>
                  <a:ext uri="{0D108BD9-81ED-4DB2-BD59-A6C34878D82A}">
                    <a16:rowId xmlns:a16="http://schemas.microsoft.com/office/drawing/2014/main" val="2899482170"/>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BASE YEAR</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357923917"/>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1. Prepare R&amp;D Plan/Manage Contract</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extLst>
                  <a:ext uri="{0D108BD9-81ED-4DB2-BD59-A6C34878D82A}">
                    <a16:rowId xmlns:a16="http://schemas.microsoft.com/office/drawing/2014/main" val="1236307659"/>
                  </a:ext>
                </a:extLst>
              </a:tr>
              <a:tr h="514741">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2. Use the TDA to assist in predicting and examining individual/collective skill acquisition and retention</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631525203"/>
                  </a:ext>
                </a:extLst>
              </a:tr>
              <a:tr h="514741">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3. Conduct research on skill acquisition and retention of critical individual/collective tasks</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rgbClr val="E98300"/>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635452575"/>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OPTION YEAR</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4017093854"/>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4. Provide a User’s Guide (ARI Research Product) </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154596469"/>
                  </a:ext>
                </a:extLst>
              </a:tr>
              <a:tr h="514741">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5. Provide a set of recommendations to update frequency of task training </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356966626"/>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6. Conduct exploratory research (including literature reviews) </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1287073589"/>
                  </a:ext>
                </a:extLst>
              </a:tr>
              <a:tr h="504716">
                <a:tc>
                  <a:txBody>
                    <a:bodyPr/>
                    <a:lstStyle/>
                    <a:p>
                      <a:pPr marL="0" marR="0">
                        <a:lnSpc>
                          <a:spcPct val="107000"/>
                        </a:lnSpc>
                        <a:spcBef>
                          <a:spcPts val="0"/>
                        </a:spcBef>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Task 7. Document research results in an ARI Technical Report</a:t>
                      </a:r>
                    </a:p>
                  </a:txBody>
                  <a:tcPr marL="68580" marR="68580" marT="0" marB="0" anchor="ct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tc>
                  <a:txBody>
                    <a:bodyPr/>
                    <a:lstStyle/>
                    <a:p>
                      <a:pPr marL="0" marR="0">
                        <a:lnSpc>
                          <a:spcPct val="107000"/>
                        </a:lnSpc>
                        <a:spcBef>
                          <a:spcPts val="0"/>
                        </a:spcBef>
                        <a:spcAft>
                          <a:spcPts val="6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solidFill>
                      <a:schemeClr val="accent2"/>
                    </a:solidFill>
                  </a:tcPr>
                </a:tc>
                <a:extLst>
                  <a:ext uri="{0D108BD9-81ED-4DB2-BD59-A6C34878D82A}">
                    <a16:rowId xmlns:a16="http://schemas.microsoft.com/office/drawing/2014/main" val="1395168458"/>
                  </a:ext>
                </a:extLst>
              </a:tr>
            </a:tbl>
          </a:graphicData>
        </a:graphic>
      </p:graphicFrame>
    </p:spTree>
    <p:extLst>
      <p:ext uri="{BB962C8B-B14F-4D97-AF65-F5344CB8AC3E}">
        <p14:creationId xmlns:p14="http://schemas.microsoft.com/office/powerpoint/2010/main" val="2942489953"/>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theme/theme1.xml><?xml version="1.0" encoding="utf-8"?>
<a:theme xmlns:a="http://schemas.openxmlformats.org/drawingml/2006/main" name="Aptima_2020">
  <a:themeElements>
    <a:clrScheme name="Custom 2">
      <a:dk1>
        <a:srgbClr val="032F46"/>
      </a:dk1>
      <a:lt1>
        <a:srgbClr val="F1F3F4"/>
      </a:lt1>
      <a:dk2>
        <a:srgbClr val="032F46"/>
      </a:dk2>
      <a:lt2>
        <a:srgbClr val="F1F3F4"/>
      </a:lt2>
      <a:accent1>
        <a:srgbClr val="032F46"/>
      </a:accent1>
      <a:accent2>
        <a:srgbClr val="E98300"/>
      </a:accent2>
      <a:accent3>
        <a:srgbClr val="708F3B"/>
      </a:accent3>
      <a:accent4>
        <a:srgbClr val="3D5D7A"/>
      </a:accent4>
      <a:accent5>
        <a:srgbClr val="BE1E2D"/>
      </a:accent5>
      <a:accent6>
        <a:srgbClr val="B29569"/>
      </a:accent6>
      <a:hlink>
        <a:srgbClr val="EEAF30"/>
      </a:hlink>
      <a:folHlink>
        <a:srgbClr val="B9C9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tima_2020(16-9)  -  Read-Only" id="{5250B62C-E4E2-4DD9-8420-F543B21AC15B}" vid="{886E2CBC-4448-4B9E-84D0-CC0C261A9B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5946</TotalTime>
  <Words>4563</Words>
  <Application>Microsoft Office PowerPoint</Application>
  <PresentationFormat>Widescreen</PresentationFormat>
  <Paragraphs>735</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MS Reference Sans Serif</vt:lpstr>
      <vt:lpstr>Times New Roman</vt:lpstr>
      <vt:lpstr>Verdana</vt:lpstr>
      <vt:lpstr>Wingdings</vt:lpstr>
      <vt:lpstr>Aptima_2020</vt:lpstr>
      <vt:lpstr>Refining a Tool to Measure Individual and Collective Skill Retention</vt:lpstr>
      <vt:lpstr>PRESENTATION OUTLINE</vt:lpstr>
      <vt:lpstr>About me</vt:lpstr>
      <vt:lpstr>Project Overview</vt:lpstr>
      <vt:lpstr>Project Overview: Key Concepts</vt:lpstr>
      <vt:lpstr>Project Overview: Why?...</vt:lpstr>
      <vt:lpstr>Roles</vt:lpstr>
      <vt:lpstr>Method</vt:lpstr>
      <vt:lpstr>PowerPoint Presentation</vt:lpstr>
      <vt:lpstr>PowerPoint Presentation</vt:lpstr>
      <vt:lpstr>Method: Research Samples</vt:lpstr>
      <vt:lpstr>Findings: TDA Expert Sample</vt:lpstr>
      <vt:lpstr>Findings: CCA Student Sample</vt:lpstr>
      <vt:lpstr>Consequences of Research: TDA-EST Design</vt:lpstr>
      <vt:lpstr>PowerPoint Presentation</vt:lpstr>
      <vt:lpstr>PowerPoint Presentation</vt:lpstr>
      <vt:lpstr>PowerPoint Presentation</vt:lpstr>
      <vt:lpstr>PowerPoint Presentation</vt:lpstr>
      <vt:lpstr>PowerPoint Presentation</vt:lpstr>
      <vt:lpstr>Consequences of Research</vt:lpstr>
      <vt:lpstr>Lessons Learned:  What to improve with ~6 months…</vt:lpstr>
      <vt:lpstr>Lessons Learned: Continued</vt:lpstr>
      <vt:lpstr>PowerPoint Presentation</vt:lpstr>
      <vt:lpstr>References</vt:lpstr>
      <vt:lpstr>Matt Wood, Senior Scientist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Aptima,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McNeely &lt;mcneely@aptima.com&gt;</dc:creator>
  <cp:lastModifiedBy>m w</cp:lastModifiedBy>
  <cp:revision>341</cp:revision>
  <cp:lastPrinted>2021-01-11T19:02:39Z</cp:lastPrinted>
  <dcterms:created xsi:type="dcterms:W3CDTF">2018-09-25T14:44:46Z</dcterms:created>
  <dcterms:modified xsi:type="dcterms:W3CDTF">2022-10-10T02:22:09Z</dcterms:modified>
</cp:coreProperties>
</file>