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7" r:id="rId7"/>
    <p:sldId id="258" r:id="rId8"/>
    <p:sldId id="262" r:id="rId9"/>
    <p:sldId id="266" r:id="rId10"/>
    <p:sldId id="263" r:id="rId11"/>
    <p:sldId id="264" r:id="rId12"/>
    <p:sldId id="265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3E1F-9AE4-451F-A365-B9DC3E0C1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2387B-F2F4-4EE1-98A9-224FFEF06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E3689-5CAE-45D1-83D4-D7091E9C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A24DC-3973-4844-9E40-3D602BA0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E61D5-AA62-46B0-9A04-D3782E40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8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0320-4C28-4C80-B13E-3684D8E2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6B54A-DADD-41BC-84C1-1EFE9FAE1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2C9D9-6753-4B59-AC16-AB4AF58C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999FE-4A89-419A-8DC9-AC2E6ED1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B8055-73A1-403D-91F1-0BFF49CE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AF600-359F-4FE2-85FB-D5F4B8098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03308-DF8F-4BF8-B370-5F4C10BF5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212F-8881-479C-9615-4011B0D4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144A4-8199-4EF7-9494-E6374476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38A8A-95A0-48CB-8EA3-03EC7C70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AF72-77B9-4EBA-B329-E487FD79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215D-BCC8-4C65-8864-E52B6A33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9A3B9-13EE-49FA-A83E-2BEB4571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9584A-0278-4B58-A20A-AF040C15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6EF3-76DD-404A-9463-870B799D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4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0C14-3811-4837-B318-D83AF477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9716E-4F82-4F3B-AA46-2BA4B4FBB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32BCB-B634-41C5-A426-74FD21FF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8948C-67E4-4E81-A7D3-54CFB2CD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03A8B-17C4-484B-AA01-93E67DF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0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194F-A9E9-49CA-8242-AB5BE57F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A10A4-8B0B-472A-8CAB-91CE175CF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2344B-2613-47DA-AA3E-6026EAEE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2C8AA-DBD0-46F7-B4C7-AAB5E905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A50DA-6FA7-421B-BFE8-E6ACDF14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8AC40-35BD-4603-928C-2782273D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5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5FCA-AFF2-459E-B7C3-D15F3E84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287DF-0EF9-4788-9265-C6D7E72B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43F73-507D-4C39-AFAE-C5E4B6D92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FD55A-5EFA-4ABE-BF40-D4F1AF846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728FC-3487-4A68-A526-070C7A6F2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66DAB-3A63-487D-B4C2-FA90729E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6FB37-8A0A-402B-9997-35AC1830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5B71A-8056-4F39-8AF4-8AF8A9B2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3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1C43-33E0-4882-A927-A2C2C749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AAC08-F7EF-4C06-9876-AEF73676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443E5-DDE8-473A-8194-93255F0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5478-A38D-4CA5-8F01-2644BE3E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1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CBA06-2542-4ED2-861B-E0FF951A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CEB27-97E2-4A95-A8FE-34A97BA5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91EDC-1680-4EEE-ABF9-973206F5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3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3DF3-3D31-46E5-B451-66F1A3C7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E6E3B-6E62-4B8A-9658-397B96427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8B0D8-2BAF-45A9-B4A9-795CF5D53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2829-0662-42AF-A04D-5B2F06C7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995F9-F57E-4992-B8CC-1346A00F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6D8CC-8B5A-43F8-B522-B9D3CB28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6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E773-63F3-4482-800E-E7D0743C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E75C4-3CFD-43FC-8ADB-00BD3BF9B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A5494-034E-4FBA-ABF8-BFF39FA65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3210A-FF30-426B-AFB1-382AB030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C0C02-8E5F-4DA9-AECA-BAF14825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85F32-FD9A-4308-BAE1-EF97498F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9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11BEF-708B-4AA0-8E10-0B1F60BE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A8AE-7F33-4CF4-8A8B-7EB3233FF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CC0A9-083C-43A3-B990-E2A9A10A9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99FE3-B639-4A93-B148-939B53E05FA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AF3C-637F-4562-A6E4-A1D2D47B1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2130-53AB-4BBA-8229-D22B7CEF1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A23A-C875-42F1-9A5A-7271AE72D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6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312F-7273-45D7-8437-B9CAD3BE1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Fargo Health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3F88E-5602-49FC-9258-21E807DBA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Cardiovascular Examinations for Disability at Abbeville Health Center</a:t>
            </a:r>
          </a:p>
        </p:txBody>
      </p:sp>
    </p:spTree>
    <p:extLst>
      <p:ext uri="{BB962C8B-B14F-4D97-AF65-F5344CB8AC3E}">
        <p14:creationId xmlns:p14="http://schemas.microsoft.com/office/powerpoint/2010/main" val="198404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911C-9EAA-47ED-AB18-C899F519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Model 1: Holt Winters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EA52D-3DCC-4B6A-9D6A-DDCF19FE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3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04F0-61CA-434E-A32B-17BF438A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Model 2: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D46E-877B-40B1-AA17-EA06A0AAA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EA56-971F-4F1C-A34A-EEF7E623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4C26-7E43-49E1-A9AA-C0C4D518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EB1B-C057-47F4-A09B-2BC50274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75DC-0CBC-4961-82E8-C3FAACD1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Context: What was the original purpose of the data collection? How close is the new use to its original purpose?</a:t>
            </a:r>
          </a:p>
          <a:p>
            <a:r>
              <a:rPr lang="en-US" dirty="0"/>
              <a:t>Consent: Was informed consent necessary from affected patients before data collection? If so, did they provide informed consent prior to data collection? Did they have an opportunity to decline?</a:t>
            </a:r>
          </a:p>
          <a:p>
            <a:r>
              <a:rPr lang="en-US" dirty="0"/>
              <a:t>Reasonability: Is the depth and breadth of the dataset reasonable for the forecast?</a:t>
            </a:r>
          </a:p>
          <a:p>
            <a:r>
              <a:rPr lang="en-US" dirty="0"/>
              <a:t>Fairness: Will the results be equitable for all parties (patients, Fargo Health, public health agencies, Fargo Health employees, etc.) when your forecasting model is deployed?</a:t>
            </a:r>
          </a:p>
        </p:txBody>
      </p:sp>
    </p:spTree>
    <p:extLst>
      <p:ext uri="{BB962C8B-B14F-4D97-AF65-F5344CB8AC3E}">
        <p14:creationId xmlns:p14="http://schemas.microsoft.com/office/powerpoint/2010/main" val="334463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4551-ED2F-4ACF-98B6-54F542B7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A8604-CA92-4572-B541-13856BE6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Ownership: Who owns the dataset, analysis, and insights gleaned from data analysis? Is there a moral obligation for Fargo Health to act based on the forecasting model?</a:t>
            </a:r>
          </a:p>
          <a:p>
            <a:r>
              <a:rPr lang="en-US"/>
              <a:t> Accountability</a:t>
            </a:r>
            <a:r>
              <a:rPr lang="en-US" dirty="0"/>
              <a:t>: Who is accountable for mistakes and unintended consequences in data collection and analysis? Can the affected parties check the results that affect them?</a:t>
            </a:r>
          </a:p>
        </p:txBody>
      </p:sp>
    </p:spTree>
    <p:extLst>
      <p:ext uri="{BB962C8B-B14F-4D97-AF65-F5344CB8AC3E}">
        <p14:creationId xmlns:p14="http://schemas.microsoft.com/office/powerpoint/2010/main" val="28768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1C33-999B-451B-899B-B446CBA7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95C3-402B-4447-BBC0-CAF6DB4B1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to other Fargo Health Centers.</a:t>
            </a:r>
          </a:p>
          <a:p>
            <a:r>
              <a:rPr lang="en-US" dirty="0"/>
              <a:t>Analyze Utilization of other Exam Types like Audiology and Dental.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0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C01F-1CEA-4620-929A-A1F9F21E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AD88-E5EC-4CC7-8965-91FC85A1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Disability Compensation Benefits</a:t>
            </a:r>
          </a:p>
          <a:p>
            <a:pPr lvl="1"/>
            <a:r>
              <a:rPr lang="en-US" dirty="0"/>
              <a:t>Quality Assessment Office (QAO) reported total compensation reached $2.25 million in 2013.</a:t>
            </a:r>
          </a:p>
          <a:p>
            <a:r>
              <a:rPr lang="en-US" dirty="0"/>
              <a:t>34 Health Centers (HC) in Fargo Health Group support 34 Local Offices (LO) requests for disability examination.</a:t>
            </a:r>
          </a:p>
          <a:p>
            <a:r>
              <a:rPr lang="en-US" dirty="0"/>
              <a:t>HC has 30 days to complete examination starting on receipt of request from LO or Fargo will be charged $200 per day beyond 30 days by Regional Office of Health Oversight (ROHO).</a:t>
            </a:r>
          </a:p>
        </p:txBody>
      </p:sp>
    </p:spTree>
    <p:extLst>
      <p:ext uri="{BB962C8B-B14F-4D97-AF65-F5344CB8AC3E}">
        <p14:creationId xmlns:p14="http://schemas.microsoft.com/office/powerpoint/2010/main" val="8853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AA5A-DBF8-43F1-AB63-8EAD9E84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Disability Examination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0596F-5440-4330-8F9C-5168053A8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will submit request for disability compensation to LO.</a:t>
            </a:r>
          </a:p>
          <a:p>
            <a:r>
              <a:rPr lang="en-US" dirty="0"/>
              <a:t>LO may self adjudicate the claim in other words accept the claim with no further examination.</a:t>
            </a:r>
          </a:p>
          <a:p>
            <a:r>
              <a:rPr lang="en-US" dirty="0"/>
              <a:t>LO more frequently will make a request from HC for an examination.</a:t>
            </a:r>
          </a:p>
          <a:p>
            <a:r>
              <a:rPr lang="en-US" dirty="0"/>
              <a:t>If HC cannot complete examination due to staffing, then LOC will submit request for examination to out-of-network provider.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7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BF31-6C4B-4949-BD53-B86EAEEF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0986-FB2E-4417-8405-DAF9369A3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HC unable to meet demand for disability examinations</a:t>
            </a:r>
          </a:p>
          <a:p>
            <a:pPr lvl="1"/>
            <a:r>
              <a:rPr lang="en-US" dirty="0"/>
              <a:t>Due to staffing HC will sometimes immediately reject LO request causing reroute to other HC or out-of-network Outpatient Clinic (OC).</a:t>
            </a:r>
          </a:p>
          <a:p>
            <a:pPr lvl="1"/>
            <a:r>
              <a:rPr lang="en-US" dirty="0"/>
              <a:t>OC costs on Average $1250 more than In Network.</a:t>
            </a:r>
          </a:p>
          <a:p>
            <a:pPr lvl="1"/>
            <a:r>
              <a:rPr lang="en-US" dirty="0"/>
              <a:t>OC has no incentive to meet 30 day deadline thus increasing likelihood of fines from ROHO.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C21A-C5B6-42E7-AE56-021784D9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to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23CA-1AAF-41C3-BFDA-F004203E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 Cost: ROHO fines $300 day for each day past 30 days.</a:t>
            </a:r>
          </a:p>
          <a:p>
            <a:r>
              <a:rPr lang="en-US" dirty="0"/>
              <a:t>Patient Cost: Health and Well Being of patients put at risk by delay of examination.</a:t>
            </a:r>
          </a:p>
          <a:p>
            <a:r>
              <a:rPr lang="en-US" dirty="0"/>
              <a:t>Reputational Cost: Not meeting examination demand causes negative sentiment toward entire Fargo Health Group.</a:t>
            </a:r>
          </a:p>
        </p:txBody>
      </p:sp>
    </p:spTree>
    <p:extLst>
      <p:ext uri="{BB962C8B-B14F-4D97-AF65-F5344CB8AC3E}">
        <p14:creationId xmlns:p14="http://schemas.microsoft.com/office/powerpoint/2010/main" val="155164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1693-63C8-483D-ACFA-565439C6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Current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D217-2DCE-45FB-A2ED-B3E0D5523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to one Health Center: Abbeville, Louisiana</a:t>
            </a:r>
          </a:p>
          <a:p>
            <a:r>
              <a:rPr lang="en-US" dirty="0"/>
              <a:t>Limit  to one type of Examination: Cardiovascular </a:t>
            </a:r>
          </a:p>
        </p:txBody>
      </p:sp>
    </p:spTree>
    <p:extLst>
      <p:ext uri="{BB962C8B-B14F-4D97-AF65-F5344CB8AC3E}">
        <p14:creationId xmlns:p14="http://schemas.microsoft.com/office/powerpoint/2010/main" val="315183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6A40-87F1-412C-8339-52DAC0FE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9304E-3351-47D4-980B-636E8280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Assessment Office (QAO)</a:t>
            </a:r>
          </a:p>
          <a:p>
            <a:pPr lvl="1"/>
            <a:r>
              <a:rPr lang="en-US" dirty="0"/>
              <a:t>Disability Examination Data</a:t>
            </a:r>
          </a:p>
          <a:p>
            <a:r>
              <a:rPr lang="en-US" dirty="0"/>
              <a:t>Examination data was de-identified.</a:t>
            </a:r>
          </a:p>
          <a:p>
            <a:r>
              <a:rPr lang="en-US" dirty="0"/>
              <a:t>Data provided was limited to examination type, date, and provider.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8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98C0-EC67-4F6C-9147-010AF155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871DC-C7A6-4135-885E-6E276061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Extensive use of Excel </a:t>
            </a:r>
            <a:r>
              <a:rPr lang="en-US"/>
              <a:t>to combine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6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DDC9-214E-43C5-940F-BCFA0425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E944-D08D-497D-843F-304F8DDD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4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527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Fargo Health Group</vt:lpstr>
      <vt:lpstr>Background</vt:lpstr>
      <vt:lpstr>Disability Examination Process</vt:lpstr>
      <vt:lpstr>Business Problem</vt:lpstr>
      <vt:lpstr>Cost to Business</vt:lpstr>
      <vt:lpstr>Scope of Current Study</vt:lpstr>
      <vt:lpstr>Data Governance</vt:lpstr>
      <vt:lpstr>Data Cleaning</vt:lpstr>
      <vt:lpstr>Data Imputation</vt:lpstr>
      <vt:lpstr>Time Series Model 1: Holt Winters</vt:lpstr>
      <vt:lpstr>Time Series Model 2: ARIMA</vt:lpstr>
      <vt:lpstr>Recommendations</vt:lpstr>
      <vt:lpstr>Ethical Implications</vt:lpstr>
      <vt:lpstr>Ethical Implications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Allen, Matthew</dc:creator>
  <cp:lastModifiedBy>Allen, Matthew</cp:lastModifiedBy>
  <cp:revision>47</cp:revision>
  <dcterms:created xsi:type="dcterms:W3CDTF">2018-04-30T21:24:12Z</dcterms:created>
  <dcterms:modified xsi:type="dcterms:W3CDTF">2018-05-04T19:22:46Z</dcterms:modified>
</cp:coreProperties>
</file>