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7" r:id="rId7"/>
    <p:sldId id="272" r:id="rId8"/>
    <p:sldId id="262" r:id="rId9"/>
    <p:sldId id="274" r:id="rId10"/>
    <p:sldId id="273" r:id="rId11"/>
    <p:sldId id="275" r:id="rId12"/>
    <p:sldId id="266" r:id="rId13"/>
    <p:sldId id="276" r:id="rId14"/>
    <p:sldId id="263" r:id="rId15"/>
    <p:sldId id="264" r:id="rId16"/>
    <p:sldId id="271" r:id="rId17"/>
    <p:sldId id="278" r:id="rId18"/>
    <p:sldId id="277" r:id="rId19"/>
    <p:sldId id="265" r:id="rId20"/>
    <p:sldId id="279"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3E1F-9AE4-451F-A365-B9DC3E0C1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2387B-F2F4-4EE1-98A9-224FFEF06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E3689-5CAE-45D1-83D4-D7091E9CD19F}"/>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EFFA24DC-3973-4844-9E40-3D602BA00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E61D5-AA62-46B0-9A04-D3782E4098E2}"/>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240428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0320-4C28-4C80-B13E-3684D8E2E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A6B54A-DADD-41BC-84C1-1EFE9FAE10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2C9D9-6753-4B59-AC16-AB4AF58C6A87}"/>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4E6999FE-4A89-419A-8DC9-AC2E6ED17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B8055-73A1-403D-91F1-0BFF49CE011C}"/>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56081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AF600-359F-4FE2-85FB-D5F4B80989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403308-DF8F-4BF8-B370-5F4C10BF55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8212F-8881-479C-9615-4011B0D41EF7}"/>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E0D144A4-8199-4EF7-9494-E63744769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38A8A-95A0-48CB-8EA3-03EC7C700C90}"/>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196925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AF72-77B9-4EBA-B329-E487FD79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C215D-BCC8-4C65-8864-E52B6A338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9A3B9-13EE-49FA-A83E-2BEB45710FA4}"/>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8E49584A-0278-4B58-A20A-AF040C153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76EF3-76DD-404A-9463-870B799DA385}"/>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214754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0C14-3811-4837-B318-D83AF477F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09716E-4F82-4F3B-AA46-2BA4B4FBB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232BCB-B634-41C5-A426-74FD21FFFABB}"/>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0998948C-67E4-4E81-A7D3-54CFB2CD8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03A8B-17C4-484B-AA01-93E67DFA1B43}"/>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104380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194F-A9E9-49CA-8242-AB5BE57F2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A10A4-8B0B-472A-8CAB-91CE175CF2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52344B-2613-47DA-AA3E-6026EAEE41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F2C8AA-DBD0-46F7-B4C7-AAB5E905A6DA}"/>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6" name="Footer Placeholder 5">
            <a:extLst>
              <a:ext uri="{FF2B5EF4-FFF2-40B4-BE49-F238E27FC236}">
                <a16:creationId xmlns:a16="http://schemas.microsoft.com/office/drawing/2014/main" id="{87CA50DA-6FA7-421B-BFE8-E6ACDF14F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8AC40-35BD-4603-928C-2782273DC451}"/>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125835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5FCA-AFF2-459E-B7C3-D15F3E8430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1287DF-0EF9-4788-9265-C6D7E72BE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843F73-507D-4C39-AFAE-C5E4B6D923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5FD55A-5EFA-4ABE-BF40-D4F1AF846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E728FC-3487-4A68-A526-070C7A6F28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666DAB-3A63-487D-B4C2-FA90729E54C6}"/>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8" name="Footer Placeholder 7">
            <a:extLst>
              <a:ext uri="{FF2B5EF4-FFF2-40B4-BE49-F238E27FC236}">
                <a16:creationId xmlns:a16="http://schemas.microsoft.com/office/drawing/2014/main" id="{D116FB37-8A0A-402B-9997-35AC183060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5B71A-8056-4F39-8AF4-8AF8A9B2FED5}"/>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332193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1C43-33E0-4882-A927-A2C2C7493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AAC08-F7EF-4C06-9876-AEF736767837}"/>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4" name="Footer Placeholder 3">
            <a:extLst>
              <a:ext uri="{FF2B5EF4-FFF2-40B4-BE49-F238E27FC236}">
                <a16:creationId xmlns:a16="http://schemas.microsoft.com/office/drawing/2014/main" id="{FE7443E5-DDE8-473A-8194-93255F0D93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F5478-A38D-4CA5-8F01-2644BE3E660F}"/>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183191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CBA06-2542-4ED2-861B-E0FF951AD413}"/>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3" name="Footer Placeholder 2">
            <a:extLst>
              <a:ext uri="{FF2B5EF4-FFF2-40B4-BE49-F238E27FC236}">
                <a16:creationId xmlns:a16="http://schemas.microsoft.com/office/drawing/2014/main" id="{412CEB27-97E2-4A95-A8FE-34A97BA598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91EDC-1680-4EEE-ABF9-973206F5CC63}"/>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238833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3DF3-3D31-46E5-B451-66F1A3C7F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8E6E3B-6E62-4B8A-9658-397B96427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8B0D8-2BAF-45A9-B4A9-795CF5D53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52829-0662-42AF-A04D-5B2F06C7F895}"/>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6" name="Footer Placeholder 5">
            <a:extLst>
              <a:ext uri="{FF2B5EF4-FFF2-40B4-BE49-F238E27FC236}">
                <a16:creationId xmlns:a16="http://schemas.microsoft.com/office/drawing/2014/main" id="{AAA995F9-F57E-4992-B8CC-1346A00F1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6D8CC-8B5A-43F8-B522-B9D3CB28C3B3}"/>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16228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E773-63F3-4482-800E-E7D0743CD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2E75C4-3CFD-43FC-8ADB-00BD3BF9B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9A5494-034E-4FBA-ABF8-BFF39FA65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3210A-FF30-426B-AFB1-382AB03080F4}"/>
              </a:ext>
            </a:extLst>
          </p:cNvPr>
          <p:cNvSpPr>
            <a:spLocks noGrp="1"/>
          </p:cNvSpPr>
          <p:nvPr>
            <p:ph type="dt" sz="half" idx="10"/>
          </p:nvPr>
        </p:nvSpPr>
        <p:spPr/>
        <p:txBody>
          <a:bodyPr/>
          <a:lstStyle/>
          <a:p>
            <a:fld id="{79D99FE3-B639-4A93-B148-939B53E05FAC}" type="datetimeFigureOut">
              <a:rPr lang="en-US" smtClean="0"/>
              <a:t>5/4/2018</a:t>
            </a:fld>
            <a:endParaRPr lang="en-US"/>
          </a:p>
        </p:txBody>
      </p:sp>
      <p:sp>
        <p:nvSpPr>
          <p:cNvPr id="6" name="Footer Placeholder 5">
            <a:extLst>
              <a:ext uri="{FF2B5EF4-FFF2-40B4-BE49-F238E27FC236}">
                <a16:creationId xmlns:a16="http://schemas.microsoft.com/office/drawing/2014/main" id="{5FFC0C02-8E5F-4DA9-AECA-BAF148255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85F32-FD9A-4308-BAE1-EF97498FF8B9}"/>
              </a:ext>
            </a:extLst>
          </p:cNvPr>
          <p:cNvSpPr>
            <a:spLocks noGrp="1"/>
          </p:cNvSpPr>
          <p:nvPr>
            <p:ph type="sldNum" sz="quarter" idx="12"/>
          </p:nvPr>
        </p:nvSpPr>
        <p:spPr/>
        <p:txBody>
          <a:bodyPr/>
          <a:lstStyle/>
          <a:p>
            <a:fld id="{9B1FA23A-C875-42F1-9A5A-7271AE72DC2D}" type="slidenum">
              <a:rPr lang="en-US" smtClean="0"/>
              <a:t>‹#›</a:t>
            </a:fld>
            <a:endParaRPr lang="en-US"/>
          </a:p>
        </p:txBody>
      </p:sp>
    </p:spTree>
    <p:extLst>
      <p:ext uri="{BB962C8B-B14F-4D97-AF65-F5344CB8AC3E}">
        <p14:creationId xmlns:p14="http://schemas.microsoft.com/office/powerpoint/2010/main" val="321539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11BEF-708B-4AA0-8E10-0B1F60BE1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A8AE-7F33-4CF4-8A8B-7EB3233FF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CC0A9-083C-43A3-B990-E2A9A10A9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99FE3-B639-4A93-B148-939B53E05FAC}" type="datetimeFigureOut">
              <a:rPr lang="en-US" smtClean="0"/>
              <a:t>5/4/2018</a:t>
            </a:fld>
            <a:endParaRPr lang="en-US"/>
          </a:p>
        </p:txBody>
      </p:sp>
      <p:sp>
        <p:nvSpPr>
          <p:cNvPr id="5" name="Footer Placeholder 4">
            <a:extLst>
              <a:ext uri="{FF2B5EF4-FFF2-40B4-BE49-F238E27FC236}">
                <a16:creationId xmlns:a16="http://schemas.microsoft.com/office/drawing/2014/main" id="{BC76AF3C-637F-4562-A6E4-A1D2D47B1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E82130-53AB-4BBA-8229-D22B7CEF1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A23A-C875-42F1-9A5A-7271AE72DC2D}" type="slidenum">
              <a:rPr lang="en-US" smtClean="0"/>
              <a:t>‹#›</a:t>
            </a:fld>
            <a:endParaRPr lang="en-US"/>
          </a:p>
        </p:txBody>
      </p:sp>
    </p:spTree>
    <p:extLst>
      <p:ext uri="{BB962C8B-B14F-4D97-AF65-F5344CB8AC3E}">
        <p14:creationId xmlns:p14="http://schemas.microsoft.com/office/powerpoint/2010/main" val="362606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312F-7273-45D7-8437-B9CAD3BE1120}"/>
              </a:ext>
            </a:extLst>
          </p:cNvPr>
          <p:cNvSpPr>
            <a:spLocks noGrp="1"/>
          </p:cNvSpPr>
          <p:nvPr>
            <p:ph type="ctrTitle"/>
          </p:nvPr>
        </p:nvSpPr>
        <p:spPr/>
        <p:txBody>
          <a:bodyPr/>
          <a:lstStyle/>
          <a:p>
            <a:r>
              <a:rPr lang="en-US" dirty="0"/>
              <a:t>Fargo Health Group</a:t>
            </a:r>
          </a:p>
        </p:txBody>
      </p:sp>
      <p:sp>
        <p:nvSpPr>
          <p:cNvPr id="3" name="Subtitle 2">
            <a:extLst>
              <a:ext uri="{FF2B5EF4-FFF2-40B4-BE49-F238E27FC236}">
                <a16:creationId xmlns:a16="http://schemas.microsoft.com/office/drawing/2014/main" id="{D2E3F88E-5602-49FC-9258-21E807DBA8FA}"/>
              </a:ext>
            </a:extLst>
          </p:cNvPr>
          <p:cNvSpPr>
            <a:spLocks noGrp="1"/>
          </p:cNvSpPr>
          <p:nvPr>
            <p:ph type="subTitle" idx="1"/>
          </p:nvPr>
        </p:nvSpPr>
        <p:spPr/>
        <p:txBody>
          <a:bodyPr/>
          <a:lstStyle/>
          <a:p>
            <a:r>
              <a:rPr lang="en-US" dirty="0"/>
              <a:t>Cardiovascular Examinations for Disability at Abbeville Health Center</a:t>
            </a:r>
          </a:p>
        </p:txBody>
      </p:sp>
    </p:spTree>
    <p:extLst>
      <p:ext uri="{BB962C8B-B14F-4D97-AF65-F5344CB8AC3E}">
        <p14:creationId xmlns:p14="http://schemas.microsoft.com/office/powerpoint/2010/main" val="19840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2457-2012-4A54-A0C2-EA3F1A2B9B5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FC39E65-749A-4E84-BA52-D0B6B722C937}"/>
              </a:ext>
            </a:extLst>
          </p:cNvPr>
          <p:cNvSpPr>
            <a:spLocks noGrp="1"/>
          </p:cNvSpPr>
          <p:nvPr>
            <p:ph idx="1"/>
          </p:nvPr>
        </p:nvSpPr>
        <p:spPr/>
        <p:txBody>
          <a:bodyPr>
            <a:normAutofit/>
          </a:bodyPr>
          <a:lstStyle/>
          <a:p>
            <a:r>
              <a:rPr lang="en-US" dirty="0"/>
              <a:t>December 2009 to February 2010 was completely missing data. Fargo Health Administration though reported 5129 request during this span. Data was spread across the three months.</a:t>
            </a:r>
          </a:p>
          <a:p>
            <a:r>
              <a:rPr lang="en-US" dirty="0"/>
              <a:t>October 2008 showed an unusually high number of exams due to reroutes from New Orleans during hurricane.</a:t>
            </a:r>
          </a:p>
          <a:p>
            <a:pPr lvl="1"/>
            <a:r>
              <a:rPr lang="en-US" dirty="0"/>
              <a:t>This value was removed as an outlier to be imputed later.</a:t>
            </a:r>
          </a:p>
          <a:p>
            <a:r>
              <a:rPr lang="en-US" dirty="0"/>
              <a:t>Several months had either non-numeric values, or impossible numeric values. These values were set to blank to be imputed.</a:t>
            </a:r>
          </a:p>
        </p:txBody>
      </p:sp>
    </p:spTree>
    <p:extLst>
      <p:ext uri="{BB962C8B-B14F-4D97-AF65-F5344CB8AC3E}">
        <p14:creationId xmlns:p14="http://schemas.microsoft.com/office/powerpoint/2010/main" val="40548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EE71-E6A7-4D09-93A9-E98408DACD8A}"/>
              </a:ext>
            </a:extLst>
          </p:cNvPr>
          <p:cNvSpPr>
            <a:spLocks noGrp="1"/>
          </p:cNvSpPr>
          <p:nvPr>
            <p:ph type="title"/>
          </p:nvPr>
        </p:nvSpPr>
        <p:spPr/>
        <p:txBody>
          <a:bodyPr/>
          <a:lstStyle/>
          <a:p>
            <a:r>
              <a:rPr lang="en-US" dirty="0"/>
              <a:t>Data Imputation</a:t>
            </a:r>
          </a:p>
        </p:txBody>
      </p:sp>
      <p:sp>
        <p:nvSpPr>
          <p:cNvPr id="3" name="Content Placeholder 2">
            <a:extLst>
              <a:ext uri="{FF2B5EF4-FFF2-40B4-BE49-F238E27FC236}">
                <a16:creationId xmlns:a16="http://schemas.microsoft.com/office/drawing/2014/main" id="{71F9412F-0CEF-4211-BA9A-8788E8BC5425}"/>
              </a:ext>
            </a:extLst>
          </p:cNvPr>
          <p:cNvSpPr>
            <a:spLocks noGrp="1"/>
          </p:cNvSpPr>
          <p:nvPr>
            <p:ph idx="1"/>
          </p:nvPr>
        </p:nvSpPr>
        <p:spPr/>
        <p:txBody>
          <a:bodyPr/>
          <a:lstStyle/>
          <a:p>
            <a:r>
              <a:rPr lang="en-US" dirty="0"/>
              <a:t>Imputation is the process of replacing missing values with substituted values.</a:t>
            </a:r>
          </a:p>
          <a:p>
            <a:r>
              <a:rPr lang="en-US" dirty="0"/>
              <a:t>Exponential Weighted Moving Average was used to impute missing values.</a:t>
            </a:r>
          </a:p>
        </p:txBody>
      </p:sp>
    </p:spTree>
    <p:extLst>
      <p:ext uri="{BB962C8B-B14F-4D97-AF65-F5344CB8AC3E}">
        <p14:creationId xmlns:p14="http://schemas.microsoft.com/office/powerpoint/2010/main" val="10282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DDC9-214E-43C5-940F-BCFA04259112}"/>
              </a:ext>
            </a:extLst>
          </p:cNvPr>
          <p:cNvSpPr>
            <a:spLocks noGrp="1"/>
          </p:cNvSpPr>
          <p:nvPr>
            <p:ph type="title"/>
          </p:nvPr>
        </p:nvSpPr>
        <p:spPr/>
        <p:txBody>
          <a:bodyPr/>
          <a:lstStyle/>
          <a:p>
            <a:r>
              <a:rPr lang="en-US" dirty="0"/>
              <a:t>Data Imputation</a:t>
            </a:r>
          </a:p>
        </p:txBody>
      </p:sp>
      <p:pic>
        <p:nvPicPr>
          <p:cNvPr id="4" name="Content Placeholder 3">
            <a:extLst>
              <a:ext uri="{FF2B5EF4-FFF2-40B4-BE49-F238E27FC236}">
                <a16:creationId xmlns:a16="http://schemas.microsoft.com/office/drawing/2014/main" id="{AF15E3C7-CD97-4FF8-B380-2E1A8A11FE6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2409" y="2097248"/>
            <a:ext cx="4027182" cy="3087757"/>
          </a:xfrm>
          <a:prstGeom prst="rect">
            <a:avLst/>
          </a:prstGeom>
          <a:noFill/>
          <a:ln>
            <a:noFill/>
          </a:ln>
        </p:spPr>
      </p:pic>
    </p:spTree>
    <p:extLst>
      <p:ext uri="{BB962C8B-B14F-4D97-AF65-F5344CB8AC3E}">
        <p14:creationId xmlns:p14="http://schemas.microsoft.com/office/powerpoint/2010/main" val="309534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C83A-E7EC-477D-A653-26C068BB1592}"/>
              </a:ext>
            </a:extLst>
          </p:cNvPr>
          <p:cNvSpPr>
            <a:spLocks noGrp="1"/>
          </p:cNvSpPr>
          <p:nvPr>
            <p:ph type="title"/>
          </p:nvPr>
        </p:nvSpPr>
        <p:spPr/>
        <p:txBody>
          <a:bodyPr/>
          <a:lstStyle/>
          <a:p>
            <a:r>
              <a:rPr lang="en-US" dirty="0"/>
              <a:t>Timeseries</a:t>
            </a:r>
          </a:p>
        </p:txBody>
      </p:sp>
      <p:sp>
        <p:nvSpPr>
          <p:cNvPr id="3" name="Content Placeholder 2">
            <a:extLst>
              <a:ext uri="{FF2B5EF4-FFF2-40B4-BE49-F238E27FC236}">
                <a16:creationId xmlns:a16="http://schemas.microsoft.com/office/drawing/2014/main" id="{AEF83596-EBC5-479B-BD4C-1782333EF8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543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911C-9EAA-47ED-AB18-C899F5190D4A}"/>
              </a:ext>
            </a:extLst>
          </p:cNvPr>
          <p:cNvSpPr>
            <a:spLocks noGrp="1"/>
          </p:cNvSpPr>
          <p:nvPr>
            <p:ph type="title"/>
          </p:nvPr>
        </p:nvSpPr>
        <p:spPr/>
        <p:txBody>
          <a:bodyPr/>
          <a:lstStyle/>
          <a:p>
            <a:r>
              <a:rPr lang="en-US" dirty="0"/>
              <a:t>Time Series Model 1: Holt Winters</a:t>
            </a:r>
          </a:p>
        </p:txBody>
      </p:sp>
      <p:pic>
        <p:nvPicPr>
          <p:cNvPr id="4" name="Content Placeholder 3">
            <a:extLst>
              <a:ext uri="{FF2B5EF4-FFF2-40B4-BE49-F238E27FC236}">
                <a16:creationId xmlns:a16="http://schemas.microsoft.com/office/drawing/2014/main" id="{F7F34DDF-0B6A-4A6D-A55D-CA39E4A4F21E}"/>
              </a:ext>
            </a:extLst>
          </p:cNvPr>
          <p:cNvPicPr>
            <a:picLocks noGrp="1"/>
          </p:cNvPicPr>
          <p:nvPr>
            <p:ph idx="1"/>
          </p:nvPr>
        </p:nvPicPr>
        <p:blipFill>
          <a:blip r:embed="rId2"/>
          <a:stretch>
            <a:fillRect/>
          </a:stretch>
        </p:blipFill>
        <p:spPr>
          <a:xfrm>
            <a:off x="3348752" y="2355231"/>
            <a:ext cx="5494496" cy="3292125"/>
          </a:xfrm>
          <a:prstGeom prst="rect">
            <a:avLst/>
          </a:prstGeom>
        </p:spPr>
      </p:pic>
    </p:spTree>
    <p:extLst>
      <p:ext uri="{BB962C8B-B14F-4D97-AF65-F5344CB8AC3E}">
        <p14:creationId xmlns:p14="http://schemas.microsoft.com/office/powerpoint/2010/main" val="256093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04F0-61CA-434E-A32B-17BF438A919B}"/>
              </a:ext>
            </a:extLst>
          </p:cNvPr>
          <p:cNvSpPr>
            <a:spLocks noGrp="1"/>
          </p:cNvSpPr>
          <p:nvPr>
            <p:ph type="title"/>
          </p:nvPr>
        </p:nvSpPr>
        <p:spPr/>
        <p:txBody>
          <a:bodyPr/>
          <a:lstStyle/>
          <a:p>
            <a:r>
              <a:rPr lang="en-US" dirty="0"/>
              <a:t>Time Series Model 2: ARIMA</a:t>
            </a:r>
          </a:p>
        </p:txBody>
      </p:sp>
      <p:pic>
        <p:nvPicPr>
          <p:cNvPr id="4" name="Content Placeholder 3">
            <a:extLst>
              <a:ext uri="{FF2B5EF4-FFF2-40B4-BE49-F238E27FC236}">
                <a16:creationId xmlns:a16="http://schemas.microsoft.com/office/drawing/2014/main" id="{1AAD3CAA-8749-4324-B9A7-584DA764AE5A}"/>
              </a:ext>
            </a:extLst>
          </p:cNvPr>
          <p:cNvPicPr>
            <a:picLocks noGrp="1"/>
          </p:cNvPicPr>
          <p:nvPr>
            <p:ph idx="1"/>
          </p:nvPr>
        </p:nvPicPr>
        <p:blipFill>
          <a:blip r:embed="rId2"/>
          <a:stretch>
            <a:fillRect/>
          </a:stretch>
        </p:blipFill>
        <p:spPr>
          <a:xfrm>
            <a:off x="3348752" y="2355231"/>
            <a:ext cx="5494496" cy="3292125"/>
          </a:xfrm>
          <a:prstGeom prst="rect">
            <a:avLst/>
          </a:prstGeom>
        </p:spPr>
      </p:pic>
    </p:spTree>
    <p:extLst>
      <p:ext uri="{BB962C8B-B14F-4D97-AF65-F5344CB8AC3E}">
        <p14:creationId xmlns:p14="http://schemas.microsoft.com/office/powerpoint/2010/main" val="217579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B4AF-645A-4600-BAE9-81B73C0570C0}"/>
              </a:ext>
            </a:extLst>
          </p:cNvPr>
          <p:cNvSpPr>
            <a:spLocks noGrp="1"/>
          </p:cNvSpPr>
          <p:nvPr>
            <p:ph type="title"/>
          </p:nvPr>
        </p:nvSpPr>
        <p:spPr/>
        <p:txBody>
          <a:bodyPr/>
          <a:lstStyle/>
          <a:p>
            <a:r>
              <a:rPr lang="en-US" dirty="0"/>
              <a:t>Model Comparison</a:t>
            </a:r>
          </a:p>
        </p:txBody>
      </p:sp>
      <p:pic>
        <p:nvPicPr>
          <p:cNvPr id="4" name="Content Placeholder 3">
            <a:extLst>
              <a:ext uri="{FF2B5EF4-FFF2-40B4-BE49-F238E27FC236}">
                <a16:creationId xmlns:a16="http://schemas.microsoft.com/office/drawing/2014/main" id="{8B6A8E89-413E-4812-9DEC-851FD1B1A40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4156" y="2957133"/>
            <a:ext cx="6670570" cy="2864827"/>
          </a:xfrm>
          <a:prstGeom prst="rect">
            <a:avLst/>
          </a:prstGeom>
          <a:noFill/>
          <a:ln>
            <a:noFill/>
          </a:ln>
        </p:spPr>
      </p:pic>
    </p:spTree>
    <p:extLst>
      <p:ext uri="{BB962C8B-B14F-4D97-AF65-F5344CB8AC3E}">
        <p14:creationId xmlns:p14="http://schemas.microsoft.com/office/powerpoint/2010/main" val="353388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AC29-A5A2-40FB-9D6D-5BFF6E280301}"/>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1F5A6E83-D790-4D37-B1AE-2DC4EB260CC9}"/>
              </a:ext>
            </a:extLst>
          </p:cNvPr>
          <p:cNvSpPr>
            <a:spLocks noGrp="1"/>
          </p:cNvSpPr>
          <p:nvPr>
            <p:ph idx="1"/>
          </p:nvPr>
        </p:nvSpPr>
        <p:spPr/>
        <p:txBody>
          <a:bodyPr/>
          <a:lstStyle/>
          <a:p>
            <a:r>
              <a:rPr lang="en-US" dirty="0"/>
              <a:t>Based on the mean absolute error (MAE), the ARIMA model would be a better candidate since it has a lower MAE. It fits the existing data better. </a:t>
            </a:r>
          </a:p>
        </p:txBody>
      </p:sp>
    </p:spTree>
    <p:extLst>
      <p:ext uri="{BB962C8B-B14F-4D97-AF65-F5344CB8AC3E}">
        <p14:creationId xmlns:p14="http://schemas.microsoft.com/office/powerpoint/2010/main" val="140333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FF25-401F-42CE-BC0E-92805CEFCCBD}"/>
              </a:ext>
            </a:extLst>
          </p:cNvPr>
          <p:cNvSpPr>
            <a:spLocks noGrp="1"/>
          </p:cNvSpPr>
          <p:nvPr>
            <p:ph type="title"/>
          </p:nvPr>
        </p:nvSpPr>
        <p:spPr/>
        <p:txBody>
          <a:bodyPr/>
          <a:lstStyle/>
          <a:p>
            <a:r>
              <a:rPr lang="en-US" dirty="0"/>
              <a:t>Model Predictions</a:t>
            </a:r>
          </a:p>
        </p:txBody>
      </p:sp>
      <p:sp>
        <p:nvSpPr>
          <p:cNvPr id="3" name="Content Placeholder 2">
            <a:extLst>
              <a:ext uri="{FF2B5EF4-FFF2-40B4-BE49-F238E27FC236}">
                <a16:creationId xmlns:a16="http://schemas.microsoft.com/office/drawing/2014/main" id="{CD7DD188-0F97-4285-8D08-506900561A0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4315703-F1CD-43F4-8CE1-99F30E3883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0921" y="2306971"/>
            <a:ext cx="6744749" cy="3523377"/>
          </a:xfrm>
          <a:prstGeom prst="rect">
            <a:avLst/>
          </a:prstGeom>
          <a:noFill/>
          <a:ln>
            <a:noFill/>
          </a:ln>
        </p:spPr>
      </p:pic>
    </p:spTree>
    <p:extLst>
      <p:ext uri="{BB962C8B-B14F-4D97-AF65-F5344CB8AC3E}">
        <p14:creationId xmlns:p14="http://schemas.microsoft.com/office/powerpoint/2010/main" val="385402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EA56-971F-4F1C-A34A-EEF7E623E14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02A4C26-7E43-49E1-A9AA-C0C4D518200D}"/>
              </a:ext>
            </a:extLst>
          </p:cNvPr>
          <p:cNvSpPr>
            <a:spLocks noGrp="1"/>
          </p:cNvSpPr>
          <p:nvPr>
            <p:ph idx="1"/>
          </p:nvPr>
        </p:nvSpPr>
        <p:spPr/>
        <p:txBody>
          <a:bodyPr/>
          <a:lstStyle/>
          <a:p>
            <a:r>
              <a:rPr lang="en-US" dirty="0"/>
              <a:t>Use the middle values of ARIMA model forecast as prediction of Cardiac Examination Demand at Abbeville.</a:t>
            </a:r>
          </a:p>
          <a:p>
            <a:endParaRPr lang="en-US" dirty="0"/>
          </a:p>
        </p:txBody>
      </p:sp>
    </p:spTree>
    <p:extLst>
      <p:ext uri="{BB962C8B-B14F-4D97-AF65-F5344CB8AC3E}">
        <p14:creationId xmlns:p14="http://schemas.microsoft.com/office/powerpoint/2010/main" val="177041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C01F-1CEA-4620-929A-A1F9F21E0A01}"/>
              </a:ext>
            </a:extLst>
          </p:cNvPr>
          <p:cNvSpPr>
            <a:spLocks noGrp="1"/>
          </p:cNvSpPr>
          <p:nvPr>
            <p:ph type="title"/>
          </p:nvPr>
        </p:nvSpPr>
        <p:spPr/>
        <p:txBody>
          <a:bodyPr>
            <a:normAutofit fontScale="90000"/>
          </a:bodyPr>
          <a:lstStyle/>
          <a:p>
            <a:r>
              <a:rPr lang="en-US" dirty="0"/>
              <a:t>Background on Disability Compensation Benefits</a:t>
            </a:r>
            <a:br>
              <a:rPr lang="en-US" dirty="0"/>
            </a:br>
            <a:endParaRPr lang="en-US" dirty="0"/>
          </a:p>
        </p:txBody>
      </p:sp>
      <p:sp>
        <p:nvSpPr>
          <p:cNvPr id="3" name="Content Placeholder 2">
            <a:extLst>
              <a:ext uri="{FF2B5EF4-FFF2-40B4-BE49-F238E27FC236}">
                <a16:creationId xmlns:a16="http://schemas.microsoft.com/office/drawing/2014/main" id="{86C6AD88-E5EC-4CC7-8965-91FC85A1ACD0}"/>
              </a:ext>
            </a:extLst>
          </p:cNvPr>
          <p:cNvSpPr>
            <a:spLocks noGrp="1"/>
          </p:cNvSpPr>
          <p:nvPr>
            <p:ph idx="1"/>
          </p:nvPr>
        </p:nvSpPr>
        <p:spPr/>
        <p:txBody>
          <a:bodyPr/>
          <a:lstStyle/>
          <a:p>
            <a:r>
              <a:rPr lang="en-US" dirty="0"/>
              <a:t>Quality Assessment Office (QAO) reported total compensation reached $2.25 million in 2013.</a:t>
            </a:r>
          </a:p>
          <a:p>
            <a:r>
              <a:rPr lang="en-US" dirty="0"/>
              <a:t>34 Local Offices (LO) administer disability claims. </a:t>
            </a:r>
          </a:p>
          <a:p>
            <a:r>
              <a:rPr lang="en-US" dirty="0"/>
              <a:t>34 Health Centers (HC) in Fargo Health Group support disability examinations. </a:t>
            </a:r>
          </a:p>
        </p:txBody>
      </p:sp>
    </p:spTree>
    <p:extLst>
      <p:ext uri="{BB962C8B-B14F-4D97-AF65-F5344CB8AC3E}">
        <p14:creationId xmlns:p14="http://schemas.microsoft.com/office/powerpoint/2010/main" val="88535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BF21-D77A-46CA-9163-3E518A58C07E}"/>
              </a:ext>
            </a:extLst>
          </p:cNvPr>
          <p:cNvSpPr>
            <a:spLocks noGrp="1"/>
          </p:cNvSpPr>
          <p:nvPr>
            <p:ph type="title"/>
          </p:nvPr>
        </p:nvSpPr>
        <p:spPr/>
        <p:txBody>
          <a:bodyPr/>
          <a:lstStyle/>
          <a:p>
            <a:r>
              <a:rPr lang="en-US" dirty="0"/>
              <a:t>Ethical Implications</a:t>
            </a:r>
          </a:p>
        </p:txBody>
      </p:sp>
      <p:sp>
        <p:nvSpPr>
          <p:cNvPr id="3" name="Content Placeholder 2">
            <a:extLst>
              <a:ext uri="{FF2B5EF4-FFF2-40B4-BE49-F238E27FC236}">
                <a16:creationId xmlns:a16="http://schemas.microsoft.com/office/drawing/2014/main" id="{2D8D8C80-88BC-46E2-AFBC-0CC4D435BADA}"/>
              </a:ext>
            </a:extLst>
          </p:cNvPr>
          <p:cNvSpPr>
            <a:spLocks noGrp="1"/>
          </p:cNvSpPr>
          <p:nvPr>
            <p:ph idx="1"/>
          </p:nvPr>
        </p:nvSpPr>
        <p:spPr/>
        <p:txBody>
          <a:bodyPr/>
          <a:lstStyle/>
          <a:p>
            <a:r>
              <a:rPr lang="en-US" dirty="0"/>
              <a:t>It is unknown whether patients consented to be counted.</a:t>
            </a:r>
          </a:p>
          <a:p>
            <a:r>
              <a:rPr lang="en-US" dirty="0"/>
              <a:t>The data is sufficiently de-identified that it would be difficult to trace back to an individual. </a:t>
            </a:r>
          </a:p>
          <a:p>
            <a:r>
              <a:rPr lang="en-US" dirty="0"/>
              <a:t>Using the results of the forecast should positively impact Fargo Health Groups bottom line. </a:t>
            </a:r>
          </a:p>
          <a:p>
            <a:r>
              <a:rPr lang="en-US" dirty="0"/>
              <a:t>Help patients to have their disability claims resolved in a timely fashion.</a:t>
            </a:r>
          </a:p>
          <a:p>
            <a:r>
              <a:rPr lang="en-US" dirty="0"/>
              <a:t>Abbeville should have a chance to review the data, findings, and make suggestions and corrections if needed.</a:t>
            </a:r>
          </a:p>
        </p:txBody>
      </p:sp>
    </p:spTree>
    <p:extLst>
      <p:ext uri="{BB962C8B-B14F-4D97-AF65-F5344CB8AC3E}">
        <p14:creationId xmlns:p14="http://schemas.microsoft.com/office/powerpoint/2010/main" val="2120337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1C33-999B-451B-899B-B446CBA7A0F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10F95C3-402B-4447-BBC0-CAF6DB4B17DA}"/>
              </a:ext>
            </a:extLst>
          </p:cNvPr>
          <p:cNvSpPr>
            <a:spLocks noGrp="1"/>
          </p:cNvSpPr>
          <p:nvPr>
            <p:ph idx="1"/>
          </p:nvPr>
        </p:nvSpPr>
        <p:spPr/>
        <p:txBody>
          <a:bodyPr/>
          <a:lstStyle/>
          <a:p>
            <a:r>
              <a:rPr lang="en-US" dirty="0"/>
              <a:t>Expand to other Fargo Health Centers.</a:t>
            </a:r>
          </a:p>
          <a:p>
            <a:r>
              <a:rPr lang="en-US" dirty="0"/>
              <a:t>Analyze Utilization of other Exam Types like Audiology and Dental.</a:t>
            </a:r>
          </a:p>
          <a:p>
            <a:endParaRPr lang="en-US" dirty="0"/>
          </a:p>
        </p:txBody>
      </p:sp>
    </p:spTree>
    <p:extLst>
      <p:ext uri="{BB962C8B-B14F-4D97-AF65-F5344CB8AC3E}">
        <p14:creationId xmlns:p14="http://schemas.microsoft.com/office/powerpoint/2010/main" val="387480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AA5A-DBF8-43F1-AB63-8EAD9E84DCC4}"/>
              </a:ext>
            </a:extLst>
          </p:cNvPr>
          <p:cNvSpPr>
            <a:spLocks noGrp="1"/>
          </p:cNvSpPr>
          <p:nvPr>
            <p:ph type="title"/>
          </p:nvPr>
        </p:nvSpPr>
        <p:spPr/>
        <p:txBody>
          <a:bodyPr/>
          <a:lstStyle/>
          <a:p>
            <a:r>
              <a:rPr lang="en-US" dirty="0"/>
              <a:t>Disability Examination Process</a:t>
            </a:r>
          </a:p>
        </p:txBody>
      </p:sp>
      <p:sp>
        <p:nvSpPr>
          <p:cNvPr id="3" name="Content Placeholder 2">
            <a:extLst>
              <a:ext uri="{FF2B5EF4-FFF2-40B4-BE49-F238E27FC236}">
                <a16:creationId xmlns:a16="http://schemas.microsoft.com/office/drawing/2014/main" id="{05A0596F-5440-4330-8F9C-5168053A8C59}"/>
              </a:ext>
            </a:extLst>
          </p:cNvPr>
          <p:cNvSpPr>
            <a:spLocks noGrp="1"/>
          </p:cNvSpPr>
          <p:nvPr>
            <p:ph idx="1"/>
          </p:nvPr>
        </p:nvSpPr>
        <p:spPr/>
        <p:txBody>
          <a:bodyPr>
            <a:normAutofit/>
          </a:bodyPr>
          <a:lstStyle/>
          <a:p>
            <a:r>
              <a:rPr lang="en-US" dirty="0"/>
              <a:t>Patient will submit request for disability compensation to LO.</a:t>
            </a:r>
          </a:p>
          <a:p>
            <a:r>
              <a:rPr lang="en-US" dirty="0"/>
              <a:t>LO may self adjudicate the claim in other words accept the claim with no further examination.</a:t>
            </a:r>
          </a:p>
          <a:p>
            <a:r>
              <a:rPr lang="en-US" dirty="0"/>
              <a:t>LO more frequently will make a request from HC for an examination.</a:t>
            </a:r>
          </a:p>
          <a:p>
            <a:r>
              <a:rPr lang="en-US" dirty="0"/>
              <a:t>HC has 30 days to complete examination starting on receipt of request from LO or Fargo will be charged $200 per day beyond 30 days by Regional Office of Health Oversight (ROHO).</a:t>
            </a:r>
          </a:p>
          <a:p>
            <a:r>
              <a:rPr lang="en-US" dirty="0"/>
              <a:t>If HC cannot complete examination due to staffing, then LO will submit request for examination to out-of-network provider.</a:t>
            </a:r>
          </a:p>
          <a:p>
            <a:pPr marL="0" indent="0">
              <a:buNone/>
            </a:pPr>
            <a:endParaRPr lang="en-US" dirty="0"/>
          </a:p>
        </p:txBody>
      </p:sp>
    </p:spTree>
    <p:extLst>
      <p:ext uri="{BB962C8B-B14F-4D97-AF65-F5344CB8AC3E}">
        <p14:creationId xmlns:p14="http://schemas.microsoft.com/office/powerpoint/2010/main" val="324717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BF31-6C4B-4949-BD53-B86EAEEF31D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AE640986-FB2E-4417-8405-DAF9369A3E77}"/>
              </a:ext>
            </a:extLst>
          </p:cNvPr>
          <p:cNvSpPr>
            <a:spLocks noGrp="1"/>
          </p:cNvSpPr>
          <p:nvPr>
            <p:ph idx="1"/>
          </p:nvPr>
        </p:nvSpPr>
        <p:spPr/>
        <p:txBody>
          <a:bodyPr/>
          <a:lstStyle/>
          <a:p>
            <a:r>
              <a:rPr lang="en-US" dirty="0"/>
              <a:t>HC unable to meet demand for disability examinations</a:t>
            </a:r>
          </a:p>
          <a:p>
            <a:pPr lvl="1"/>
            <a:r>
              <a:rPr lang="en-US" dirty="0"/>
              <a:t>Due to staffing HC will sometimes immediately reject LO request causing reroute to other HC or out-of-network Outpatient Clinic (OC).</a:t>
            </a:r>
          </a:p>
          <a:p>
            <a:pPr lvl="2"/>
            <a:r>
              <a:rPr lang="en-US" dirty="0"/>
              <a:t>Adds risk to not meet 30 days deadline</a:t>
            </a:r>
          </a:p>
          <a:p>
            <a:pPr lvl="1"/>
            <a:r>
              <a:rPr lang="en-US" dirty="0"/>
              <a:t>OC costs on Average $1250 more than In Network.</a:t>
            </a:r>
          </a:p>
          <a:p>
            <a:pPr lvl="1"/>
            <a:r>
              <a:rPr lang="en-US" dirty="0"/>
              <a:t>OC has no incentive to meet 30 day deadline thus increasing likelihood of fines from ROHO.</a:t>
            </a:r>
          </a:p>
          <a:p>
            <a:pPr lvl="1"/>
            <a:endParaRPr lang="en-US" dirty="0"/>
          </a:p>
        </p:txBody>
      </p:sp>
    </p:spTree>
    <p:extLst>
      <p:ext uri="{BB962C8B-B14F-4D97-AF65-F5344CB8AC3E}">
        <p14:creationId xmlns:p14="http://schemas.microsoft.com/office/powerpoint/2010/main" val="7743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C21A-C5B6-42E7-AE56-021784D91CFA}"/>
              </a:ext>
            </a:extLst>
          </p:cNvPr>
          <p:cNvSpPr>
            <a:spLocks noGrp="1"/>
          </p:cNvSpPr>
          <p:nvPr>
            <p:ph type="title"/>
          </p:nvPr>
        </p:nvSpPr>
        <p:spPr/>
        <p:txBody>
          <a:bodyPr/>
          <a:lstStyle/>
          <a:p>
            <a:r>
              <a:rPr lang="en-US" dirty="0"/>
              <a:t>Cost to Business</a:t>
            </a:r>
          </a:p>
        </p:txBody>
      </p:sp>
      <p:sp>
        <p:nvSpPr>
          <p:cNvPr id="3" name="Content Placeholder 2">
            <a:extLst>
              <a:ext uri="{FF2B5EF4-FFF2-40B4-BE49-F238E27FC236}">
                <a16:creationId xmlns:a16="http://schemas.microsoft.com/office/drawing/2014/main" id="{4AAC23CA-1AAF-41C3-BFDA-F004203E4E1B}"/>
              </a:ext>
            </a:extLst>
          </p:cNvPr>
          <p:cNvSpPr>
            <a:spLocks noGrp="1"/>
          </p:cNvSpPr>
          <p:nvPr>
            <p:ph idx="1"/>
          </p:nvPr>
        </p:nvSpPr>
        <p:spPr/>
        <p:txBody>
          <a:bodyPr/>
          <a:lstStyle/>
          <a:p>
            <a:r>
              <a:rPr lang="en-US" dirty="0"/>
              <a:t>Financial Cost: ROHO fines $300 day for each day past 30 days. Plus additional cost of sending exams to out-of-network providers.</a:t>
            </a:r>
          </a:p>
          <a:p>
            <a:r>
              <a:rPr lang="en-US" dirty="0"/>
              <a:t>Patient Cost: Health and Well Being of patients put at risk by delay of examination.</a:t>
            </a:r>
          </a:p>
          <a:p>
            <a:r>
              <a:rPr lang="en-US" dirty="0"/>
              <a:t>Reputational Cost: Not meeting examination demand and delaying processing of disability benefits causes negative sentiment toward entire Fargo Health Group.</a:t>
            </a:r>
          </a:p>
          <a:p>
            <a:pPr lvl="1"/>
            <a:r>
              <a:rPr lang="en-US" dirty="0"/>
              <a:t>Reputation in Health Care is important!</a:t>
            </a:r>
          </a:p>
        </p:txBody>
      </p:sp>
    </p:spTree>
    <p:extLst>
      <p:ext uri="{BB962C8B-B14F-4D97-AF65-F5344CB8AC3E}">
        <p14:creationId xmlns:p14="http://schemas.microsoft.com/office/powerpoint/2010/main" val="155164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1693-63C8-483D-ACFA-565439C6D803}"/>
              </a:ext>
            </a:extLst>
          </p:cNvPr>
          <p:cNvSpPr>
            <a:spLocks noGrp="1"/>
          </p:cNvSpPr>
          <p:nvPr>
            <p:ph type="title"/>
          </p:nvPr>
        </p:nvSpPr>
        <p:spPr/>
        <p:txBody>
          <a:bodyPr/>
          <a:lstStyle/>
          <a:p>
            <a:r>
              <a:rPr lang="en-US" dirty="0"/>
              <a:t>Scope and Intent of Current Study</a:t>
            </a:r>
          </a:p>
        </p:txBody>
      </p:sp>
      <p:sp>
        <p:nvSpPr>
          <p:cNvPr id="3" name="Content Placeholder 2">
            <a:extLst>
              <a:ext uri="{FF2B5EF4-FFF2-40B4-BE49-F238E27FC236}">
                <a16:creationId xmlns:a16="http://schemas.microsoft.com/office/drawing/2014/main" id="{8FEDD217-2DCE-45FB-A2ED-B3E0D55239DD}"/>
              </a:ext>
            </a:extLst>
          </p:cNvPr>
          <p:cNvSpPr>
            <a:spLocks noGrp="1"/>
          </p:cNvSpPr>
          <p:nvPr>
            <p:ph idx="1"/>
          </p:nvPr>
        </p:nvSpPr>
        <p:spPr/>
        <p:txBody>
          <a:bodyPr/>
          <a:lstStyle/>
          <a:p>
            <a:r>
              <a:rPr lang="en-US" dirty="0"/>
              <a:t>Limit to one Health Center: Abbeville, Louisiana</a:t>
            </a:r>
          </a:p>
          <a:p>
            <a:r>
              <a:rPr lang="en-US" dirty="0"/>
              <a:t>Limit  to one type of Examination: Cardiovascular</a:t>
            </a:r>
          </a:p>
          <a:p>
            <a:r>
              <a:rPr lang="en-US" dirty="0"/>
              <a:t>Study intent is to forecast next twelve months of cardiac examinations.</a:t>
            </a:r>
          </a:p>
          <a:p>
            <a:pPr lvl="1"/>
            <a:r>
              <a:rPr lang="en-US" dirty="0"/>
              <a:t>The intent is to model future demand for cardiac exams.</a:t>
            </a:r>
          </a:p>
          <a:p>
            <a:pPr lvl="1"/>
            <a:r>
              <a:rPr lang="en-US" dirty="0"/>
              <a:t>Fargo Health Group can then staff HC adequately to meet demand.</a:t>
            </a:r>
          </a:p>
        </p:txBody>
      </p:sp>
    </p:spTree>
    <p:extLst>
      <p:ext uri="{BB962C8B-B14F-4D97-AF65-F5344CB8AC3E}">
        <p14:creationId xmlns:p14="http://schemas.microsoft.com/office/powerpoint/2010/main" val="315183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B366-FB24-4BED-B4A8-8A0F85A0ED7F}"/>
              </a:ext>
            </a:extLst>
          </p:cNvPr>
          <p:cNvSpPr>
            <a:spLocks noGrp="1"/>
          </p:cNvSpPr>
          <p:nvPr>
            <p:ph type="title"/>
          </p:nvPr>
        </p:nvSpPr>
        <p:spPr/>
        <p:txBody>
          <a:bodyPr/>
          <a:lstStyle/>
          <a:p>
            <a:r>
              <a:rPr lang="en-US" dirty="0"/>
              <a:t>Dataset</a:t>
            </a:r>
          </a:p>
        </p:txBody>
      </p:sp>
      <p:pic>
        <p:nvPicPr>
          <p:cNvPr id="4" name="Content Placeholder 3">
            <a:extLst>
              <a:ext uri="{FF2B5EF4-FFF2-40B4-BE49-F238E27FC236}">
                <a16:creationId xmlns:a16="http://schemas.microsoft.com/office/drawing/2014/main" id="{BD2E019C-894E-47F5-9424-9D109A3676E8}"/>
              </a:ext>
            </a:extLst>
          </p:cNvPr>
          <p:cNvPicPr>
            <a:picLocks noGrp="1" noChangeAspect="1"/>
          </p:cNvPicPr>
          <p:nvPr>
            <p:ph idx="1"/>
          </p:nvPr>
        </p:nvPicPr>
        <p:blipFill>
          <a:blip r:embed="rId2"/>
          <a:stretch>
            <a:fillRect/>
          </a:stretch>
        </p:blipFill>
        <p:spPr>
          <a:xfrm>
            <a:off x="3076952" y="2363199"/>
            <a:ext cx="6038095" cy="3276190"/>
          </a:xfrm>
          <a:prstGeom prst="rect">
            <a:avLst/>
          </a:prstGeom>
        </p:spPr>
      </p:pic>
    </p:spTree>
    <p:extLst>
      <p:ext uri="{BB962C8B-B14F-4D97-AF65-F5344CB8AC3E}">
        <p14:creationId xmlns:p14="http://schemas.microsoft.com/office/powerpoint/2010/main" val="2731266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98C0-EC67-4F6C-9147-010AF15529B9}"/>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2CC871DC-C7A6-4135-885E-6E276061A6AC}"/>
              </a:ext>
            </a:extLst>
          </p:cNvPr>
          <p:cNvSpPr>
            <a:spLocks noGrp="1"/>
          </p:cNvSpPr>
          <p:nvPr>
            <p:ph idx="1"/>
          </p:nvPr>
        </p:nvSpPr>
        <p:spPr/>
        <p:txBody>
          <a:bodyPr>
            <a:normAutofit fontScale="92500"/>
          </a:bodyPr>
          <a:lstStyle/>
          <a:p>
            <a:r>
              <a:rPr lang="en-US" dirty="0"/>
              <a:t>Used dataset that was provided in Excel and combined to get fuller picture of incoming exams for Abbeville.</a:t>
            </a:r>
          </a:p>
          <a:p>
            <a:r>
              <a:rPr lang="en-US" dirty="0"/>
              <a:t> Filled in missing values for May 2007 by combining tabs “May-2007 Violet, LA”, “May-2007 New Orleans, LA”, “May-2007 Lafayette, LA”, and “May-2007 Baton Rouge, LA”, and filtering down to Abbeville Cardiac exams.</a:t>
            </a:r>
          </a:p>
          <a:p>
            <a:pPr lvl="1"/>
            <a:r>
              <a:rPr lang="en-US" dirty="0"/>
              <a:t>It was some amount of work to decide whether an exam was cardiac related.</a:t>
            </a:r>
          </a:p>
          <a:p>
            <a:pPr lvl="1"/>
            <a:r>
              <a:rPr lang="en-US" dirty="0"/>
              <a:t>These tabs also included completed information for May, June, July 2013</a:t>
            </a:r>
          </a:p>
          <a:p>
            <a:r>
              <a:rPr lang="en-US" dirty="0"/>
              <a:t>December 2013 all exams were rerouted from Abbeville. The total exams was found by parsing out Routing SSYID. First four characters indicate Abbeville. Last four characters could be used to identify cardiac related exams.</a:t>
            </a:r>
          </a:p>
          <a:p>
            <a:endParaRPr lang="en-US" dirty="0"/>
          </a:p>
        </p:txBody>
      </p:sp>
    </p:spTree>
    <p:extLst>
      <p:ext uri="{BB962C8B-B14F-4D97-AF65-F5344CB8AC3E}">
        <p14:creationId xmlns:p14="http://schemas.microsoft.com/office/powerpoint/2010/main" val="320786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2183-EB00-45A9-998D-AD211EECD692}"/>
              </a:ext>
            </a:extLst>
          </p:cNvPr>
          <p:cNvSpPr>
            <a:spLocks noGrp="1"/>
          </p:cNvSpPr>
          <p:nvPr>
            <p:ph type="title"/>
          </p:nvPr>
        </p:nvSpPr>
        <p:spPr/>
        <p:txBody>
          <a:bodyPr/>
          <a:lstStyle/>
          <a:p>
            <a:r>
              <a:rPr lang="en-US" dirty="0"/>
              <a:t>Data Cleaning</a:t>
            </a:r>
          </a:p>
        </p:txBody>
      </p:sp>
      <p:pic>
        <p:nvPicPr>
          <p:cNvPr id="4" name="Content Placeholder 3">
            <a:extLst>
              <a:ext uri="{FF2B5EF4-FFF2-40B4-BE49-F238E27FC236}">
                <a16:creationId xmlns:a16="http://schemas.microsoft.com/office/drawing/2014/main" id="{9CE800CC-5B90-4162-BD83-4E9472F46DC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4252" y="2306972"/>
            <a:ext cx="3223495" cy="2581413"/>
          </a:xfrm>
          <a:prstGeom prst="rect">
            <a:avLst/>
          </a:prstGeom>
          <a:noFill/>
          <a:ln>
            <a:noFill/>
          </a:ln>
        </p:spPr>
      </p:pic>
    </p:spTree>
    <p:extLst>
      <p:ext uri="{BB962C8B-B14F-4D97-AF65-F5344CB8AC3E}">
        <p14:creationId xmlns:p14="http://schemas.microsoft.com/office/powerpoint/2010/main" val="3202902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766</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Fargo Health Group</vt:lpstr>
      <vt:lpstr>Background on Disability Compensation Benefits </vt:lpstr>
      <vt:lpstr>Disability Examination Process</vt:lpstr>
      <vt:lpstr>Business Problem</vt:lpstr>
      <vt:lpstr>Cost to Business</vt:lpstr>
      <vt:lpstr>Scope and Intent of Current Study</vt:lpstr>
      <vt:lpstr>Dataset</vt:lpstr>
      <vt:lpstr>Data Cleaning</vt:lpstr>
      <vt:lpstr>Data Cleaning</vt:lpstr>
      <vt:lpstr>Data Cleaning</vt:lpstr>
      <vt:lpstr>Data Imputation</vt:lpstr>
      <vt:lpstr>Data Imputation</vt:lpstr>
      <vt:lpstr>Timeseries</vt:lpstr>
      <vt:lpstr>Time Series Model 1: Holt Winters</vt:lpstr>
      <vt:lpstr>Time Series Model 2: ARIMA</vt:lpstr>
      <vt:lpstr>Model Comparison</vt:lpstr>
      <vt:lpstr>Model Comparison</vt:lpstr>
      <vt:lpstr>Model Predictions</vt:lpstr>
      <vt:lpstr>Recommendations</vt:lpstr>
      <vt:lpstr>Ethical Implications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Matthew</dc:creator>
  <cp:lastModifiedBy>Allen, Matthew</cp:lastModifiedBy>
  <cp:revision>65</cp:revision>
  <dcterms:created xsi:type="dcterms:W3CDTF">2018-04-30T21:24:12Z</dcterms:created>
  <dcterms:modified xsi:type="dcterms:W3CDTF">2018-05-04T22:09:06Z</dcterms:modified>
</cp:coreProperties>
</file>