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301" r:id="rId3"/>
    <p:sldId id="272" r:id="rId4"/>
    <p:sldId id="280" r:id="rId5"/>
    <p:sldId id="281" r:id="rId6"/>
    <p:sldId id="302" r:id="rId7"/>
    <p:sldId id="296" r:id="rId8"/>
    <p:sldId id="283" r:id="rId9"/>
    <p:sldId id="285" r:id="rId10"/>
    <p:sldId id="303" r:id="rId11"/>
    <p:sldId id="304" r:id="rId12"/>
    <p:sldId id="307" r:id="rId13"/>
    <p:sldId id="305" r:id="rId14"/>
    <p:sldId id="306" r:id="rId15"/>
    <p:sldId id="308" r:id="rId16"/>
    <p:sldId id="310" r:id="rId17"/>
    <p:sldId id="309" r:id="rId18"/>
    <p:sldId id="311" r:id="rId19"/>
    <p:sldId id="289" r:id="rId20"/>
    <p:sldId id="312" r:id="rId21"/>
    <p:sldId id="313" r:id="rId22"/>
    <p:sldId id="294" r:id="rId23"/>
    <p:sldId id="314" r:id="rId24"/>
    <p:sldId id="315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93E7F-A348-6D43-AFF8-C56001562D95}" v="11" dt="2024-10-10T01:39:4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3"/>
    <p:restoredTop sz="82744"/>
  </p:normalViewPr>
  <p:slideViewPr>
    <p:cSldViewPr snapToGrid="0">
      <p:cViewPr varScale="1">
        <p:scale>
          <a:sx n="96" d="100"/>
          <a:sy n="96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5DE7A-BE89-CC4C-B302-85F94651D88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868D-B8D7-584B-A947-BF8BD30E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2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Typically, less than 10 values will be treated as a categorical variable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en-US" dirty="0"/>
              <a:t>: The input vector that you want to convert into a factor.</a:t>
            </a:r>
          </a:p>
          <a:p>
            <a:r>
              <a:rPr lang="en-US" b="1" dirty="0"/>
              <a:t>levels</a:t>
            </a:r>
            <a:r>
              <a:rPr lang="en-US" dirty="0"/>
              <a:t> (optional): The possible values (or categories) that x can take. If not specified, the levels are determined by the unique values in x.</a:t>
            </a:r>
          </a:p>
          <a:p>
            <a:r>
              <a:rPr lang="en-US" b="1" dirty="0"/>
              <a:t>labels</a:t>
            </a:r>
            <a:r>
              <a:rPr lang="en-US" dirty="0"/>
              <a:t> (optional): Labels for the levels of the factor. These can be used to rename the levels in a more readable way.</a:t>
            </a:r>
          </a:p>
          <a:p>
            <a:r>
              <a:rPr lang="en-US" b="1" dirty="0"/>
              <a:t>ordered</a:t>
            </a:r>
            <a:r>
              <a:rPr lang="en-US" dirty="0"/>
              <a:t> (optional, default = FALSE): If TRUE, the factor is considered an </a:t>
            </a:r>
            <a:r>
              <a:rPr lang="en-US" b="1" dirty="0"/>
              <a:t>ordered factor</a:t>
            </a:r>
            <a:r>
              <a:rPr lang="en-US" dirty="0"/>
              <a:t>, where the levels have a meaningful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label argument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is not specified, the levels are determined by the unique values in </a:t>
            </a:r>
            <a:r>
              <a:rPr lang="en-US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the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Labelled vectors are those labelled using the </a:t>
            </a:r>
            <a:r>
              <a:rPr lang="en-US" dirty="0" err="1"/>
              <a:t>val_labels</a:t>
            </a:r>
            <a:r>
              <a:rPr lang="en-US" dirty="0"/>
              <a:t> function in the labelled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F Pro Text"/>
              </a:rPr>
              <a:t>"default": uses labels where available, otherwise the values. Labels are sorted by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F Pro Text"/>
              </a:rPr>
              <a:t>"both": like "default", but pastes together the level and value; </a:t>
            </a:r>
            <a:r>
              <a:rPr lang="en-US" dirty="0"/>
              <a:t>The resulting factor levels are a combination of both the label and the underlying value; is useful if you need both the label and the underlying value for clarity, such as in reporting or when debugging.</a:t>
            </a:r>
            <a:endParaRPr lang="en-US" b="0" i="0" dirty="0">
              <a:solidFill>
                <a:srgbClr val="FFFFFF"/>
              </a:solidFill>
              <a:effectLst/>
              <a:latin typeface="SF Pro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F Pro Text"/>
              </a:rPr>
              <a:t>"label": use only the labels;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F Pro Text"/>
              </a:rPr>
              <a:t>unlabelled</a:t>
            </a:r>
            <a:r>
              <a:rPr lang="en-US" b="0" i="0" dirty="0">
                <a:solidFill>
                  <a:srgbClr val="FFFFFF"/>
                </a:solidFill>
                <a:effectLst/>
                <a:latin typeface="SF Pro Text"/>
              </a:rPr>
              <a:t> values become 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F Pro Text"/>
              </a:rPr>
              <a:t>"values: use only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868D-B8D7-584B-A947-BF8BD30E62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3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4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2C4C-4655-5843-BC8A-2CE0A646001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6819-F58F-CF4D-8144-CA163421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cats.tidyverse.org/reference/fct_reord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cats.tidyverse.org/reference/fct_lump.html" TargetMode="External"/><Relationship Id="rId5" Type="http://schemas.openxmlformats.org/officeDocument/2006/relationships/hyperlink" Target="https://forcats.tidyverse.org/reference/fct_relevel.html" TargetMode="External"/><Relationship Id="rId4" Type="http://schemas.openxmlformats.org/officeDocument/2006/relationships/hyperlink" Target="https://forcats.tidyverse.org/reference/fct_inorde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EC1E-81E9-B2DB-8B68-24037754F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0CA05-7791-CFB9-F826-E94091BEE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Marquis Hawkins, PhD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Psychology</a:t>
            </a:r>
          </a:p>
        </p:txBody>
      </p:sp>
    </p:spTree>
    <p:extLst>
      <p:ext uri="{BB962C8B-B14F-4D97-AF65-F5344CB8AC3E}">
        <p14:creationId xmlns:p14="http://schemas.microsoft.com/office/powerpoint/2010/main" val="2331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B602-E454-91E6-5B1D-493B99DB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factor()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E2A1247-977A-EB6C-C66F-8B9C6533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09139"/>
            <a:ext cx="7886700" cy="146453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2BD8670-96C2-9FDD-48A0-961E0E4F9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99891"/>
            <a:ext cx="7886700" cy="14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E83-D238-6DC6-B63B-3747601A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factor()</a:t>
            </a: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4F6CFBB-A12C-CEE5-986F-0E19C3699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44446"/>
            <a:ext cx="7886700" cy="2311400"/>
          </a:xfrm>
        </p:spPr>
      </p:pic>
    </p:spTree>
    <p:extLst>
      <p:ext uri="{BB962C8B-B14F-4D97-AF65-F5344CB8AC3E}">
        <p14:creationId xmlns:p14="http://schemas.microsoft.com/office/powerpoint/2010/main" val="360211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E303-D5E2-789D-A00F-D377B698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haven::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as_factor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898E-6EFA-75E8-BE18-00B7965C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Converts labelled and </a:t>
            </a:r>
            <a:r>
              <a:rPr lang="en-US" dirty="0" err="1"/>
              <a:t>labelled_spss</a:t>
            </a:r>
            <a:r>
              <a:rPr lang="en-US" dirty="0"/>
              <a:t> vectors into factors while preserving labels.</a:t>
            </a:r>
          </a:p>
          <a:p>
            <a:r>
              <a:rPr lang="en-US" dirty="0"/>
              <a:t>Ideal when working with foreign datasets that store categorical data as labelled vectors.</a:t>
            </a:r>
          </a:p>
          <a:p>
            <a:r>
              <a:rPr lang="en-US" dirty="0"/>
              <a:t>You can choose how to handle levels (labels, values, or default behavior).</a:t>
            </a:r>
          </a:p>
          <a:p>
            <a:r>
              <a:rPr lang="en-US" dirty="0"/>
              <a:t>Easily integrated with </a:t>
            </a:r>
            <a:r>
              <a:rPr lang="en-US" dirty="0" err="1"/>
              <a:t>dplyr</a:t>
            </a:r>
            <a:r>
              <a:rPr lang="en-US" dirty="0"/>
              <a:t>::mutate() to convert multiple columns in a data frame to factors at once.</a:t>
            </a:r>
          </a:p>
        </p:txBody>
      </p:sp>
    </p:spTree>
    <p:extLst>
      <p:ext uri="{BB962C8B-B14F-4D97-AF65-F5344CB8AC3E}">
        <p14:creationId xmlns:p14="http://schemas.microsoft.com/office/powerpoint/2010/main" val="393885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F209-665F-E7A8-64D7-0E531EDA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haven::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as_factor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()</a:t>
            </a:r>
            <a:endParaRPr lang="en-US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AED18C0-4FD8-8336-F74B-BF017C73D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25625"/>
            <a:ext cx="7886700" cy="4351338"/>
          </a:xfrm>
        </p:spPr>
      </p:pic>
    </p:spTree>
    <p:extLst>
      <p:ext uri="{BB962C8B-B14F-4D97-AF65-F5344CB8AC3E}">
        <p14:creationId xmlns:p14="http://schemas.microsoft.com/office/powerpoint/2010/main" val="296324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8DD7-C244-356B-84B9-CD2EC17A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332A-3B81-6C75-4501-3C218545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factor() </a:t>
            </a:r>
            <a:r>
              <a:rPr lang="en-US" dirty="0"/>
              <a:t>used to define the levels and labels explicitly.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Useful when you need full control over the factor’s attributes</a:t>
            </a:r>
            <a:r>
              <a:rPr lang="en-US" dirty="0"/>
              <a:t> for a factor.</a:t>
            </a:r>
          </a:p>
          <a:p>
            <a:r>
              <a:rPr lang="en-US" b="1" dirty="0" err="1"/>
              <a:t>as.factor</a:t>
            </a:r>
            <a:r>
              <a:rPr lang="en-US" b="1" dirty="0"/>
              <a:t>() </a:t>
            </a:r>
            <a:r>
              <a:rPr lang="en-US" dirty="0"/>
              <a:t>when you want a quick, simple vector conversion to a factor, with no need to control the levels or order.</a:t>
            </a:r>
          </a:p>
          <a:p>
            <a:r>
              <a:rPr lang="en-US" b="1" dirty="0"/>
              <a:t>haven::</a:t>
            </a:r>
            <a:r>
              <a:rPr lang="en-US" b="1" dirty="0" err="1"/>
              <a:t>as_factor</a:t>
            </a:r>
            <a:r>
              <a:rPr lang="en-US" b="1" dirty="0"/>
              <a:t>() </a:t>
            </a:r>
            <a:r>
              <a:rPr lang="en-US" dirty="0"/>
              <a:t>used when working with labelled data. Works with externally labeled data (e.g., SPSS, STATA)</a:t>
            </a:r>
          </a:p>
          <a:p>
            <a:r>
              <a:rPr lang="en-US" dirty="0"/>
              <a:t>Preserve the value labels and handle special cases like missing values or </a:t>
            </a:r>
            <a:r>
              <a:rPr lang="en-US" dirty="0" err="1"/>
              <a:t>unlabelled</a:t>
            </a:r>
            <a:r>
              <a:rPr lang="en-US" dirty="0"/>
              <a:t> categories.</a:t>
            </a:r>
          </a:p>
          <a:p>
            <a:r>
              <a:rPr lang="en-US" dirty="0"/>
              <a:t>A little more flexible with setting levels</a:t>
            </a:r>
          </a:p>
        </p:txBody>
      </p:sp>
    </p:spTree>
    <p:extLst>
      <p:ext uri="{BB962C8B-B14F-4D97-AF65-F5344CB8AC3E}">
        <p14:creationId xmlns:p14="http://schemas.microsoft.com/office/powerpoint/2010/main" val="42813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BA2B01-04E6-2BAD-25FA-F93DBF91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 or lump factor levels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DE56C-151C-11DD-9DE9-B3F232CBC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D153-7957-DFC8-5BDD-E14470B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forcats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D0F8-6D8C-D410-CB0C-EE3C9B07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base R functions for working with factors can be cumbersome and unintuitive. </a:t>
            </a:r>
          </a:p>
          <a:p>
            <a:r>
              <a:rPr lang="en-US" dirty="0" err="1"/>
              <a:t>forcats</a:t>
            </a:r>
            <a:r>
              <a:rPr lang="en-US" dirty="0"/>
              <a:t> addresses this by providing clear, user-friendly functions for creating, modifying, and analyzing factors.</a:t>
            </a:r>
          </a:p>
          <a:p>
            <a:r>
              <a:rPr lang="en-US" dirty="0" err="1"/>
              <a:t>forcats</a:t>
            </a:r>
            <a:r>
              <a:rPr lang="en-US" dirty="0"/>
              <a:t> is particularly useful for tasks like reordering factor levels, lumping small categories together, and handling missing levels.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visualizations (e.g., ggplot2), factors often need to be reordered based on the data itself. </a:t>
            </a:r>
            <a:r>
              <a:rPr lang="en-US" dirty="0" err="1"/>
              <a:t>forcats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offers functions like </a:t>
            </a:r>
            <a:r>
              <a:rPr lang="en-US" dirty="0" err="1"/>
              <a:t>fct_reorder</a:t>
            </a:r>
            <a:r>
              <a:rPr lang="en-US" dirty="0"/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that make this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1FFB8-56AE-6EC8-3532-F44F5F85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forcats</a:t>
            </a:r>
            <a:r>
              <a:rPr lang="en-US" dirty="0"/>
              <a:t> 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730D5-2DE7-2E06-21BC-E0C7EBCA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Helpers for reordering factor levels including: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oving specified levels to front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ordering by first appearance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Reversing</a:t>
            </a:r>
          </a:p>
          <a:p>
            <a:pPr lvl="1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randomly shuffling</a:t>
            </a:r>
          </a:p>
          <a:p>
            <a:pPr lvl="1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modifying factor levels (including collapsing rare levels into other, '</a:t>
            </a:r>
            <a:r>
              <a:rPr lang="en-U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anonymising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manually 'recoding')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0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98DC-CA6F-12B4-850A-188E255E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Functions in </a:t>
            </a:r>
            <a:r>
              <a:rPr lang="en-US" dirty="0" err="1"/>
              <a:t>forcats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A23C-6C13-CB61-B236-83153D04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fct_relevel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Purpose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Manually reorder factor levels by specifying the order you want.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Use Case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You want to move a specific level to the first position for better control over the order.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5AA47-7BFD-A96F-FC39-B7135C96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59104"/>
            <a:ext cx="7886700" cy="3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3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7E73-96BC-2557-A407-E70CF73C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reorder/relevel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AAF0-270B-343B-59B7-8BCD2B60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“after” argument shifts, the position of the specified level</a:t>
            </a:r>
          </a:p>
          <a:p>
            <a:pPr fontAlgn="base"/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= 0 puts the specified level first</a:t>
            </a:r>
          </a:p>
          <a:p>
            <a:pPr fontAlgn="base"/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fter = 1 puts the specifie</a:t>
            </a: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level second</a:t>
            </a:r>
          </a:p>
          <a:p>
            <a:pPr fontAlgn="base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1CB6-98DB-30C4-3D71-D5E09551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2D0B-81AB-DBFF-1E9F-1A404E86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to  identify various methods for converting characters to factors in R</a:t>
            </a:r>
          </a:p>
          <a:p>
            <a:r>
              <a:rPr lang="en-US" dirty="0"/>
              <a:t>Learn to apply the appropriate R functions to reorder or relevel the levels of a factor variable.</a:t>
            </a:r>
          </a:p>
          <a:p>
            <a:r>
              <a:rPr lang="en-US" dirty="0"/>
              <a:t>Learn how to lump or combine levels of a factor variable</a:t>
            </a:r>
          </a:p>
        </p:txBody>
      </p:sp>
    </p:spTree>
    <p:extLst>
      <p:ext uri="{BB962C8B-B14F-4D97-AF65-F5344CB8AC3E}">
        <p14:creationId xmlns:p14="http://schemas.microsoft.com/office/powerpoint/2010/main" val="366664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B4B1-C1EB-60D2-B4C2-8B026E72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fct_relevel</a:t>
            </a:r>
            <a:endParaRPr lang="en-US" dirty="0"/>
          </a:p>
        </p:txBody>
      </p:sp>
      <p:pic>
        <p:nvPicPr>
          <p:cNvPr id="6" name="Content Placeholder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A3B67AC-0002-4009-3C69-03469F8D9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344194"/>
            <a:ext cx="4546600" cy="1143000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9453C7-5B66-DF35-BA4E-41D376F8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40990"/>
            <a:ext cx="7886700" cy="21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B74B-FAFF-A327-32CE-1C090811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fct_relevel</a:t>
            </a:r>
            <a:endParaRPr lang="en-US" dirty="0"/>
          </a:p>
        </p:txBody>
      </p:sp>
      <p:pic>
        <p:nvPicPr>
          <p:cNvPr id="5" name="Content Placeholder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B472E089-D727-30D7-9D13-93AAE854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1816"/>
            <a:ext cx="7886700" cy="28448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025FA1-A8CD-FC07-8B56-2D95D36D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48689"/>
            <a:ext cx="3289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8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B22F-42F6-3D2A-294B-CD88139A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reorder/relevel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4875-6309-BA24-EE35-DFE1FD74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fct_infreq</a:t>
            </a:r>
            <a:r>
              <a:rPr lang="en-US" dirty="0"/>
              <a:t>() – order by frequency </a:t>
            </a:r>
          </a:p>
          <a:p>
            <a:r>
              <a:rPr lang="en-US" dirty="0" err="1"/>
              <a:t>fct_rev</a:t>
            </a:r>
            <a:r>
              <a:rPr lang="en-US" dirty="0"/>
              <a:t>() – reverse order by wrapping the </a:t>
            </a:r>
            <a:r>
              <a:rPr lang="en-US" dirty="0" err="1"/>
              <a:t>fct_infreq</a:t>
            </a:r>
            <a:r>
              <a:rPr lang="en-US" dirty="0"/>
              <a:t>() function</a:t>
            </a:r>
          </a:p>
          <a:p>
            <a:r>
              <a:rPr lang="en-US" dirty="0" err="1"/>
              <a:t>fct_reorder</a:t>
            </a:r>
            <a:r>
              <a:rPr lang="en-US" dirty="0"/>
              <a:t>() – order levels by a summary statistics of another column (e.g., order sleep duration groups by median BMI)</a:t>
            </a:r>
          </a:p>
        </p:txBody>
      </p:sp>
    </p:spTree>
    <p:extLst>
      <p:ext uri="{BB962C8B-B14F-4D97-AF65-F5344CB8AC3E}">
        <p14:creationId xmlns:p14="http://schemas.microsoft.com/office/powerpoint/2010/main" val="68607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A9BF-3145-A574-F145-CFCA586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fct_infreq</a:t>
            </a:r>
            <a:r>
              <a:rPr lang="en-US" dirty="0"/>
              <a:t>()</a:t>
            </a:r>
          </a:p>
        </p:txBody>
      </p:sp>
      <p:pic>
        <p:nvPicPr>
          <p:cNvPr id="6" name="Content Placeholder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049389B-1DA5-2F68-D777-D380F036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546" y="3604868"/>
            <a:ext cx="2552700" cy="1079500"/>
          </a:xfr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1E06DD2-C488-AEE2-9EBB-D99F4E65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68268"/>
            <a:ext cx="4610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3B98-CA95-8461-520A-0D42381A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Collapse/lump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5757-9C17-247B-0912-3E810006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fct_reorder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Manually change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CE9D7-B7BB-4FB1-3111-26BED68E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5493854" cy="26416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4E1D981-C632-D788-38C8-C722B74B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02" y="4324350"/>
            <a:ext cx="2628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5C4C-DE1C-C6C0-B092-26938635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Collapse/lump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86C1-52FB-04F5-ABB2-69315104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fct_lump</a:t>
            </a:r>
            <a:r>
              <a:rPr lang="en-US" dirty="0"/>
              <a:t>( ) – combined low-frequency levels to “other”</a:t>
            </a:r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f = factor or character vector</a:t>
            </a:r>
          </a:p>
          <a:p>
            <a:pPr lvl="1"/>
            <a:r>
              <a:rPr lang="en-US" dirty="0"/>
              <a:t>n = keep most frequency levels (ex. n=2 keeps top 2 levels)</a:t>
            </a:r>
          </a:p>
          <a:p>
            <a:pPr lvl="1"/>
            <a:r>
              <a:rPr lang="en-US" dirty="0"/>
              <a:t>prop = keeps levels above a threshold </a:t>
            </a:r>
          </a:p>
          <a:p>
            <a:pPr lvl="1"/>
            <a:r>
              <a:rPr lang="en-US" dirty="0" err="1"/>
              <a:t>other_level</a:t>
            </a:r>
            <a:r>
              <a:rPr lang="en-US" dirty="0"/>
              <a:t> = value of level used for “other”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9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6AFD-A153-BC2F-937F-E57180F6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0E7D-5A5C-53CF-3C2E-FADDCF4B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Epidemiologist R Handbook</a:t>
            </a:r>
          </a:p>
          <a:p>
            <a:pPr lvl="1"/>
            <a:r>
              <a:rPr lang="en-US" sz="2800" dirty="0"/>
              <a:t>Chapter 11 – Factors</a:t>
            </a:r>
          </a:p>
          <a:p>
            <a:r>
              <a:rPr lang="en-US" dirty="0" err="1"/>
              <a:t>Cheatsheets</a:t>
            </a:r>
            <a:endParaRPr lang="en-US" dirty="0"/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forcats.tidyverse.org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537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B6142-6134-F054-D6F4-A2ADCA43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vectors to factors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7C0D8-2E33-A9CF-84DB-15BB8B15F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089B-C727-F72A-5FF3-4F068089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2826-BB2D-709E-0862-03A3E186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Factors are categorical class types w/a fixed set of values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Ordered (e.g., income level) or nominal (e.g., gender) </a:t>
            </a: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You typically convert from a character or numeric class if there is an order to the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5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8035-CE15-31FD-D80A-AF741C76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convert to factors?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E5C6-5093-C750-7FB0-20ABB2BF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Factors are important in statistical modeling and data analysis because they allow you to represent categorical data more efficiently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nsure that R recognizes the variable as having discrete categories rather than continuous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5930-A059-077A-7519-6689E81D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Why convert to factors?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37A9-2F38-DDA7-8CC4-61732A07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R 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isplays variables non-alphabetically in plots and tables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Changing reference levels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68366D-1F64-CCB6-3787-181877881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CE17A-7A59-8E8F-523D-CE73A5EB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001294"/>
            <a:ext cx="4102100" cy="284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BD80E-A884-E965-F550-D6A6C8227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001294"/>
            <a:ext cx="4102100" cy="284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1B7A2-DCD2-EC75-CD8C-A70F87F46A5C}"/>
              </a:ext>
            </a:extLst>
          </p:cNvPr>
          <p:cNvSpPr txBox="1"/>
          <p:nvPr/>
        </p:nvSpPr>
        <p:spPr>
          <a:xfrm>
            <a:off x="5983162" y="3606681"/>
            <a:ext cx="22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Reordered as a factor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83843-CC1E-6108-BF63-531C385AD9FF}"/>
              </a:ext>
            </a:extLst>
          </p:cNvPr>
          <p:cNvSpPr txBox="1"/>
          <p:nvPr/>
        </p:nvSpPr>
        <p:spPr>
          <a:xfrm>
            <a:off x="1266092" y="3610836"/>
            <a:ext cx="297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display - alphabetical</a:t>
            </a:r>
          </a:p>
        </p:txBody>
      </p:sp>
    </p:spTree>
    <p:extLst>
      <p:ext uri="{BB962C8B-B14F-4D97-AF65-F5344CB8AC3E}">
        <p14:creationId xmlns:p14="http://schemas.microsoft.com/office/powerpoint/2010/main" val="22956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EC76-EBE6-DF25-6A68-009503B1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to handle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2EB8-50CD-6031-286A-FB91C724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0" i="0" dirty="0">
                <a:effectLst/>
                <a:latin typeface="Helvetica" pitchFamily="2" charset="0"/>
              </a:rPr>
              <a:t>Base R</a:t>
            </a:r>
          </a:p>
          <a:p>
            <a:pPr lvl="1"/>
            <a:r>
              <a:rPr lang="en-US" sz="2200" dirty="0">
                <a:latin typeface="Helvetica" pitchFamily="2" charset="0"/>
              </a:rPr>
              <a:t>factor( )</a:t>
            </a:r>
            <a:endParaRPr lang="en-US" sz="2200" b="0" i="0" dirty="0">
              <a:effectLst/>
              <a:latin typeface="Helvetica" pitchFamily="2" charset="0"/>
            </a:endParaRPr>
          </a:p>
          <a:p>
            <a:r>
              <a:rPr lang="en-US" sz="2200" dirty="0" err="1">
                <a:latin typeface="Helvetica" pitchFamily="2" charset="0"/>
              </a:rPr>
              <a:t>f</a:t>
            </a:r>
            <a:r>
              <a:rPr lang="en-US" sz="2200" b="0" i="0" dirty="0" err="1">
                <a:effectLst/>
                <a:latin typeface="Helvetica" pitchFamily="2" charset="0"/>
              </a:rPr>
              <a:t>orcats</a:t>
            </a:r>
            <a:r>
              <a:rPr lang="en-US" sz="2200" b="0" i="0" dirty="0">
                <a:effectLst/>
                <a:latin typeface="Helvetica" pitchFamily="2" charset="0"/>
              </a:rPr>
              <a:t>, short for "For categorical variables</a:t>
            </a:r>
          </a:p>
          <a:p>
            <a:pPr lvl="1"/>
            <a:r>
              <a:rPr lang="en-US" sz="2200" b="0" i="0" u="sng" strike="noStrike" dirty="0">
                <a:effectLst/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fct_reorder()</a:t>
            </a:r>
            <a:r>
              <a:rPr lang="en-US" sz="2200" b="0" i="0" u="none" strike="noStrike" dirty="0">
                <a:effectLst/>
                <a:latin typeface="Helvetica" pitchFamily="2" charset="0"/>
              </a:rPr>
              <a:t>: Reordering a factor by another variable.</a:t>
            </a:r>
          </a:p>
          <a:p>
            <a:pPr lvl="1"/>
            <a:r>
              <a:rPr lang="en-US" sz="2200" b="0" i="0" u="sng" strike="noStrike" dirty="0">
                <a:effectLst/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fct_infreq()</a:t>
            </a:r>
            <a:r>
              <a:rPr lang="en-US" sz="2200" b="0" i="0" u="none" strike="noStrike" dirty="0">
                <a:effectLst/>
                <a:latin typeface="Helvetica" pitchFamily="2" charset="0"/>
              </a:rPr>
              <a:t>: Reordering a factor by the frequency of values.</a:t>
            </a:r>
          </a:p>
          <a:p>
            <a:pPr lvl="1"/>
            <a:r>
              <a:rPr lang="en-US" sz="2200" b="0" i="0" u="sng" strike="noStrike" dirty="0">
                <a:effectLst/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fct_relevel()</a:t>
            </a:r>
            <a:r>
              <a:rPr lang="en-US" sz="2200" b="0" i="0" u="none" strike="noStrike" dirty="0">
                <a:effectLst/>
                <a:latin typeface="Helvetica" pitchFamily="2" charset="0"/>
              </a:rPr>
              <a:t>: Changing the order of a factor by hand.</a:t>
            </a:r>
          </a:p>
          <a:p>
            <a:pPr lvl="1"/>
            <a:r>
              <a:rPr lang="en-US" sz="2200" b="0" i="0" u="sng" strike="noStrike" dirty="0">
                <a:effectLst/>
                <a:latin typeface="Helvetica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fct_lump()</a:t>
            </a:r>
            <a:r>
              <a:rPr lang="en-US" sz="2200" b="0" i="0" u="none" strike="noStrike" dirty="0">
                <a:effectLst/>
                <a:latin typeface="Helvetica" pitchFamily="2" charset="0"/>
              </a:rPr>
              <a:t>: Collapsing the least/most frequent values of a factor into “other”.</a:t>
            </a:r>
            <a:endParaRPr lang="en-US" sz="2200" b="0" i="0" dirty="0">
              <a:effectLst/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Haven package</a:t>
            </a:r>
          </a:p>
          <a:p>
            <a:pPr lvl="1"/>
            <a:r>
              <a:rPr lang="en-US" sz="2200" dirty="0" err="1">
                <a:latin typeface="Helvetica" pitchFamily="2" charset="0"/>
              </a:rPr>
              <a:t>as_factor</a:t>
            </a:r>
            <a:r>
              <a:rPr lang="en-US" sz="2200" dirty="0">
                <a:latin typeface="Helvetica" pitchFamily="2" charset="0"/>
              </a:rPr>
              <a:t>( )</a:t>
            </a:r>
          </a:p>
          <a:p>
            <a:r>
              <a:rPr lang="en-US" sz="2200" dirty="0" err="1">
                <a:latin typeface="Helvetica" pitchFamily="2" charset="0"/>
              </a:rPr>
              <a:t>a</a:t>
            </a:r>
            <a:r>
              <a:rPr lang="en-US" sz="2200" b="0" i="0" dirty="0" err="1">
                <a:effectLst/>
                <a:latin typeface="Helvetica" pitchFamily="2" charset="0"/>
              </a:rPr>
              <a:t>week</a:t>
            </a:r>
            <a:r>
              <a:rPr lang="en-US" sz="2200" b="0" i="0" dirty="0">
                <a:effectLst/>
                <a:latin typeface="Helvetica" pitchFamily="2" charset="0"/>
              </a:rPr>
              <a:t> – for epidemiological weeks</a:t>
            </a:r>
          </a:p>
          <a:p>
            <a:endParaRPr lang="en-US" sz="2200" b="0" i="0" dirty="0">
              <a:effectLst/>
              <a:latin typeface="Helvetica" pitchFamily="2" charset="0"/>
            </a:endParaRPr>
          </a:p>
          <a:p>
            <a:endParaRPr lang="en-US" sz="2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CE2B-9BE8-22FA-4CDA-B24DA80A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C396-B63E-E004-FC9A-2B95762B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Helvetica" pitchFamily="2" charset="0"/>
              </a:rPr>
              <a:t>factor( ) - Base 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U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sed to create or convert variables into 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factors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latin typeface="Helvetica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200" b="1" dirty="0">
                <a:latin typeface="Helvetica" pitchFamily="2" charset="0"/>
              </a:rPr>
              <a:t>x</a:t>
            </a:r>
            <a:r>
              <a:rPr lang="en-US" sz="2200" dirty="0">
                <a:latin typeface="Helvetica" pitchFamily="2" charset="0"/>
              </a:rPr>
              <a:t>: The input vector that you want to convert into a factor.</a:t>
            </a:r>
          </a:p>
          <a:p>
            <a:r>
              <a:rPr lang="en-US" sz="2200" b="1" dirty="0">
                <a:latin typeface="Helvetica" pitchFamily="2" charset="0"/>
              </a:rPr>
              <a:t>levels</a:t>
            </a:r>
            <a:r>
              <a:rPr lang="en-US" sz="2200" dirty="0">
                <a:latin typeface="Helvetica" pitchFamily="2" charset="0"/>
              </a:rPr>
              <a:t>: The possible values (or categories) that x can take. </a:t>
            </a:r>
          </a:p>
          <a:p>
            <a:r>
              <a:rPr lang="en-US" sz="2200" b="1" dirty="0">
                <a:latin typeface="Helvetica" pitchFamily="2" charset="0"/>
              </a:rPr>
              <a:t>labels</a:t>
            </a:r>
            <a:r>
              <a:rPr lang="en-US" sz="2200" dirty="0">
                <a:latin typeface="Helvetica" pitchFamily="2" charset="0"/>
              </a:rPr>
              <a:t>: Labels for the levels of the factor. These can be used to rename the levels in a more readable way.</a:t>
            </a:r>
          </a:p>
          <a:p>
            <a:r>
              <a:rPr lang="en-US" sz="2200" b="1" dirty="0">
                <a:latin typeface="Helvetica" pitchFamily="2" charset="0"/>
              </a:rPr>
              <a:t>ordered</a:t>
            </a:r>
            <a:r>
              <a:rPr lang="en-US" sz="2200" dirty="0">
                <a:latin typeface="Helvetica" pitchFamily="2" charset="0"/>
              </a:rPr>
              <a:t> (optional, default = FALSE): If TRUE, the factor is considered an </a:t>
            </a:r>
            <a:r>
              <a:rPr lang="en-US" sz="2200" b="1" dirty="0">
                <a:latin typeface="Helvetica" pitchFamily="2" charset="0"/>
              </a:rPr>
              <a:t>ordered factor</a:t>
            </a:r>
            <a:endParaRPr lang="en-US" sz="2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9E353-83EE-8510-F1F5-8D014538A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13893"/>
            <a:ext cx="7886700" cy="7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1144</Words>
  <Application>Microsoft Macintosh PowerPoint</Application>
  <PresentationFormat>On-screen Show (4:3)</PresentationFormat>
  <Paragraphs>122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-webkit-standard</vt:lpstr>
      <vt:lpstr>Aptos</vt:lpstr>
      <vt:lpstr>Arial</vt:lpstr>
      <vt:lpstr>Calibri</vt:lpstr>
      <vt:lpstr>Calibri Light</vt:lpstr>
      <vt:lpstr>Helvetica</vt:lpstr>
      <vt:lpstr>Helvetica Neue</vt:lpstr>
      <vt:lpstr>SF Pro Text</vt:lpstr>
      <vt:lpstr>Office Theme</vt:lpstr>
      <vt:lpstr>Working with factors</vt:lpstr>
      <vt:lpstr>Objectives</vt:lpstr>
      <vt:lpstr>Readings</vt:lpstr>
      <vt:lpstr>Converting vectors to factors</vt:lpstr>
      <vt:lpstr>Factors</vt:lpstr>
      <vt:lpstr>Why convert to factors?</vt:lpstr>
      <vt:lpstr>Why convert to factors?</vt:lpstr>
      <vt:lpstr>Packages to handle factors</vt:lpstr>
      <vt:lpstr>Convert to factor</vt:lpstr>
      <vt:lpstr>Example: factor()</vt:lpstr>
      <vt:lpstr>Example: factor()</vt:lpstr>
      <vt:lpstr>haven::as_factor()</vt:lpstr>
      <vt:lpstr>haven::as_factor()</vt:lpstr>
      <vt:lpstr>Summary of differences</vt:lpstr>
      <vt:lpstr>Reorder or lump factor levels</vt:lpstr>
      <vt:lpstr>forcats package</vt:lpstr>
      <vt:lpstr>forcats package</vt:lpstr>
      <vt:lpstr>Key Functions in forcats</vt:lpstr>
      <vt:lpstr>Manual reorder/relevel</vt:lpstr>
      <vt:lpstr>Example: fct_relevel</vt:lpstr>
      <vt:lpstr>Example: fct_relevel</vt:lpstr>
      <vt:lpstr>Auto reorder/relevel</vt:lpstr>
      <vt:lpstr>Example: fct_infreq()</vt:lpstr>
      <vt:lpstr>Collapse/lump levels</vt:lpstr>
      <vt:lpstr>Collapse/lump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dates, times, strings, and factors</dc:title>
  <dc:creator>Hawkins, Marquis</dc:creator>
  <cp:lastModifiedBy>Hawkins, Marquis</cp:lastModifiedBy>
  <cp:revision>2</cp:revision>
  <dcterms:created xsi:type="dcterms:W3CDTF">2022-10-13T01:04:07Z</dcterms:created>
  <dcterms:modified xsi:type="dcterms:W3CDTF">2024-10-10T01:39:53Z</dcterms:modified>
</cp:coreProperties>
</file>